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4" r:id="rId3"/>
    <p:sldId id="290" r:id="rId4"/>
    <p:sldId id="292" r:id="rId5"/>
    <p:sldId id="285" r:id="rId6"/>
    <p:sldId id="261" r:id="rId7"/>
    <p:sldId id="263" r:id="rId8"/>
    <p:sldId id="262" r:id="rId9"/>
    <p:sldId id="265" r:id="rId10"/>
    <p:sldId id="284" r:id="rId11"/>
    <p:sldId id="276" r:id="rId12"/>
    <p:sldId id="277" r:id="rId13"/>
    <p:sldId id="278" r:id="rId14"/>
    <p:sldId id="282" r:id="rId15"/>
    <p:sldId id="279" r:id="rId16"/>
    <p:sldId id="280" r:id="rId17"/>
    <p:sldId id="281" r:id="rId18"/>
    <p:sldId id="287" r:id="rId19"/>
    <p:sldId id="293" r:id="rId20"/>
    <p:sldId id="283" r:id="rId21"/>
    <p:sldId id="271" r:id="rId22"/>
    <p:sldId id="267" r:id="rId23"/>
    <p:sldId id="266" r:id="rId24"/>
    <p:sldId id="264" r:id="rId25"/>
    <p:sldId id="268" r:id="rId26"/>
    <p:sldId id="269" r:id="rId27"/>
    <p:sldId id="288" r:id="rId28"/>
    <p:sldId id="270" r:id="rId29"/>
    <p:sldId id="272" r:id="rId30"/>
    <p:sldId id="274" r:id="rId31"/>
    <p:sldId id="275" r:id="rId32"/>
    <p:sldId id="289" r:id="rId33"/>
    <p:sldId id="273" r:id="rId34"/>
    <p:sldId id="260" r:id="rId35"/>
  </p:sldIdLst>
  <p:sldSz cx="9144000" cy="6858000" type="screen4x3"/>
  <p:notesSz cx="6797675" cy="987425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rednji slog 2 – poudarek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Srednji slog 4 – poudarek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rednji slog 4 – poudarek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emni slog 1 – poudarek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emni slog 1 – poudarek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Temni slog 1 – poudarek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vetel slo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CC2A301-5127-4999-AB09-4A21091D95F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44659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Click to edit Master text styles</a:t>
            </a:r>
          </a:p>
          <a:p>
            <a:pPr lvl="1"/>
            <a:r>
              <a:rPr lang="sl-SI" noProof="0" smtClean="0"/>
              <a:t>Second level</a:t>
            </a:r>
          </a:p>
          <a:p>
            <a:pPr lvl="2"/>
            <a:r>
              <a:rPr lang="sl-SI" noProof="0" smtClean="0"/>
              <a:t>Third level</a:t>
            </a:r>
          </a:p>
          <a:p>
            <a:pPr lvl="3"/>
            <a:r>
              <a:rPr lang="sl-SI" noProof="0" smtClean="0"/>
              <a:t>Fourth level</a:t>
            </a:r>
          </a:p>
          <a:p>
            <a:pPr lvl="4"/>
            <a:r>
              <a:rPr lang="sl-SI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AF0ED4C-88AC-4386-BB88-5FEB99D53F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91292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508607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90835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258662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107772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21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330894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42975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A958D20-A1E1-43D7-AE4D-0FAAD56670E1}" type="slidenum">
              <a:rPr lang="en-GB" sz="1200" smtClean="0">
                <a:solidFill>
                  <a:prstClr val="black"/>
                </a:solidFill>
              </a:rPr>
              <a:pPr eaLnBrk="1" hangingPunct="1">
                <a:defRPr/>
              </a:pPr>
              <a:t>24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sl-SI" altLang="sl-SI" sz="800" smtClean="0"/>
          </a:p>
        </p:txBody>
      </p:sp>
    </p:spTree>
    <p:extLst>
      <p:ext uri="{BB962C8B-B14F-4D97-AF65-F5344CB8AC3E}">
        <p14:creationId xmlns:p14="http://schemas.microsoft.com/office/powerpoint/2010/main" val="424268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457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381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5941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5941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947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099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904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854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190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025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8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86483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 smtClean="0"/>
              <a:t>Kliknite ikono, če želite dodati sliko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73725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pic>
        <p:nvPicPr>
          <p:cNvPr id="1028" name="Picture 7" descr="11_noga_druga_str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zs.s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hyperlink" Target="http://www.amzs.si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hyperlink" Target="http://www.amzs.si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mzs.si/" TargetMode="Externa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hyperlink" Target="http://www.amzs.si/" TargetMode="External"/><Relationship Id="rId5" Type="http://schemas.openxmlformats.org/officeDocument/2006/relationships/image" Target="../media/image72.jpeg"/><Relationship Id="rId10" Type="http://schemas.openxmlformats.org/officeDocument/2006/relationships/image" Target="../media/image76.jpg"/><Relationship Id="rId4" Type="http://schemas.openxmlformats.org/officeDocument/2006/relationships/image" Target="../media/image71.jpe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zs.si/" TargetMode="External"/><Relationship Id="rId3" Type="http://schemas.openxmlformats.org/officeDocument/2006/relationships/image" Target="../media/image78.jpg"/><Relationship Id="rId7" Type="http://schemas.openxmlformats.org/officeDocument/2006/relationships/image" Target="../media/image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zs.si/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zs.si/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zs.si/" TargetMode="External"/><Relationship Id="rId3" Type="http://schemas.openxmlformats.org/officeDocument/2006/relationships/image" Target="../media/image93.jpeg"/><Relationship Id="rId7" Type="http://schemas.openxmlformats.org/officeDocument/2006/relationships/image" Target="../media/image9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www.amzs.si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zs.si/" TargetMode="External"/><Relationship Id="rId3" Type="http://schemas.openxmlformats.org/officeDocument/2006/relationships/image" Target="../media/image98.jpg"/><Relationship Id="rId7" Type="http://schemas.openxmlformats.org/officeDocument/2006/relationships/image" Target="../media/image101.em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amzs.si/" TargetMode="Externa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mzs.si/" TargetMode="Externa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mzs.si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9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11" Type="http://schemas.openxmlformats.org/officeDocument/2006/relationships/hyperlink" Target="http://www.amzs.si/" TargetMode="External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amzs.s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amzs.si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amzs.si/" TargetMode="Externa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amzs.s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hyperlink" Target="http://www.amzs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13" Type="http://schemas.openxmlformats.org/officeDocument/2006/relationships/image" Target="../media/image127.jpeg"/><Relationship Id="rId3" Type="http://schemas.openxmlformats.org/officeDocument/2006/relationships/image" Target="../media/image119.jpeg"/><Relationship Id="rId7" Type="http://schemas.openxmlformats.org/officeDocument/2006/relationships/image" Target="../media/image123.jpg"/><Relationship Id="rId12" Type="http://schemas.openxmlformats.org/officeDocument/2006/relationships/hyperlink" Target="http://www.amzs.si/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eg"/><Relationship Id="rId11" Type="http://schemas.openxmlformats.org/officeDocument/2006/relationships/image" Target="../media/image9.jpeg"/><Relationship Id="rId5" Type="http://schemas.openxmlformats.org/officeDocument/2006/relationships/image" Target="../media/image121.jpg"/><Relationship Id="rId10" Type="http://schemas.openxmlformats.org/officeDocument/2006/relationships/image" Target="../media/image126.pn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9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hyperlink" Target="http://www.amzs.si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zs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9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hyperlink" Target="http://www.amzs.si/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9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wmf"/><Relationship Id="rId9" Type="http://schemas.openxmlformats.org/officeDocument/2006/relationships/hyperlink" Target="http://www.amzs.s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://www.amzs.s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hyperlink" Target="http://www.amzs.si/" TargetMode="External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81128"/>
            <a:ext cx="91440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sl-S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2. POSVET: VARNA MOBILNOST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6165304"/>
            <a:ext cx="6400800" cy="550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l-SI" altLang="sl-SI" sz="2000" b="1" dirty="0" smtClean="0">
                <a:solidFill>
                  <a:schemeClr val="bg1"/>
                </a:solidFill>
              </a:rPr>
              <a:t> Bled, 2.12.2016</a:t>
            </a:r>
          </a:p>
        </p:txBody>
      </p:sp>
      <p:pic>
        <p:nvPicPr>
          <p:cNvPr id="5124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2600"/>
            <a:ext cx="2016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8483"/>
            <a:ext cx="3025031" cy="72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1656"/>
            <a:ext cx="19431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20712"/>
            <a:ext cx="8229600" cy="576039"/>
          </a:xfrm>
        </p:spPr>
        <p:txBody>
          <a:bodyPr/>
          <a:lstStyle/>
          <a:p>
            <a:r>
              <a:rPr lang="sl-SI" sz="2800" dirty="0" smtClean="0"/>
              <a:t>Sodobna mobilnost je tu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133850"/>
          </a:xfrm>
        </p:spPr>
        <p:txBody>
          <a:bodyPr/>
          <a:lstStyle/>
          <a:p>
            <a:r>
              <a:rPr lang="sl-SI" sz="1800" dirty="0" smtClean="0"/>
              <a:t>Pametni telefoni</a:t>
            </a:r>
            <a:r>
              <a:rPr lang="sl-SI" sz="1800" dirty="0"/>
              <a:t>, internet in </a:t>
            </a:r>
            <a:r>
              <a:rPr lang="sl-SI" sz="1800" dirty="0" smtClean="0"/>
              <a:t>aplikacije omogočajo spremenjen odnos do </a:t>
            </a:r>
            <a:r>
              <a:rPr lang="sl-SI" sz="1800" dirty="0"/>
              <a:t>mobilnosti</a:t>
            </a:r>
          </a:p>
          <a:p>
            <a:r>
              <a:rPr lang="sl-SI" sz="1800" dirty="0" smtClean="0"/>
              <a:t>Na voljo bistveno več podatkov-vloga brskalnikov</a:t>
            </a:r>
            <a:endParaRPr lang="sl-SI" sz="1800" dirty="0"/>
          </a:p>
          <a:p>
            <a:r>
              <a:rPr lang="sl-SI" sz="1800" dirty="0" smtClean="0"/>
              <a:t>Pojav in vloga različnih aplikacij</a:t>
            </a:r>
            <a:endParaRPr lang="sl-SI" sz="1800" dirty="0"/>
          </a:p>
          <a:p>
            <a:r>
              <a:rPr lang="sl-SI" sz="1800" dirty="0" smtClean="0"/>
              <a:t>To omogoča spremenjeno obnašanje ljudi</a:t>
            </a:r>
            <a:r>
              <a:rPr lang="sl-SI" sz="1800" dirty="0"/>
              <a:t>, </a:t>
            </a:r>
            <a:r>
              <a:rPr lang="sl-SI" sz="1800" dirty="0" smtClean="0"/>
              <a:t>ki se lahko prilagodijo</a:t>
            </a:r>
            <a:r>
              <a:rPr lang="sl-SI" sz="1800" dirty="0"/>
              <a:t>, </a:t>
            </a:r>
            <a:r>
              <a:rPr lang="sl-SI" sz="1800" dirty="0" smtClean="0"/>
              <a:t>ker pravočasno dobijo verodostojno informacijo</a:t>
            </a:r>
            <a:endParaRPr lang="sl-SI" sz="1800" dirty="0"/>
          </a:p>
          <a:p>
            <a:r>
              <a:rPr lang="sl-SI" sz="1800" dirty="0" smtClean="0"/>
              <a:t>Izbira </a:t>
            </a:r>
            <a:r>
              <a:rPr lang="sl-SI" sz="1800" dirty="0"/>
              <a:t>najugodnejše poti</a:t>
            </a:r>
          </a:p>
          <a:p>
            <a:r>
              <a:rPr lang="sl-SI" sz="1800" dirty="0" smtClean="0"/>
              <a:t>Izbira </a:t>
            </a:r>
            <a:r>
              <a:rPr lang="sl-SI" sz="1800" dirty="0"/>
              <a:t>ustreznega prevoznega sredstva in njegov priklic</a:t>
            </a:r>
          </a:p>
          <a:p>
            <a:r>
              <a:rPr lang="sl-SI" sz="1800" dirty="0" smtClean="0"/>
              <a:t>Souporaba </a:t>
            </a:r>
            <a:r>
              <a:rPr lang="sl-SI" sz="1800" dirty="0"/>
              <a:t>avtomobila na določeni relaciji (sopotnik: prevozi.org)</a:t>
            </a:r>
          </a:p>
          <a:p>
            <a:r>
              <a:rPr lang="sl-SI" sz="1800" dirty="0" smtClean="0"/>
              <a:t>Plačilo </a:t>
            </a:r>
            <a:r>
              <a:rPr lang="sl-SI" sz="1800" dirty="0"/>
              <a:t>prek mobilnika </a:t>
            </a:r>
            <a:r>
              <a:rPr lang="sl-SI" sz="1800" dirty="0" smtClean="0"/>
              <a:t>- od </a:t>
            </a:r>
            <a:r>
              <a:rPr lang="sl-SI" sz="1800" dirty="0"/>
              <a:t>enostavnega parkiranja do plačila javnega prevoza, taksija ….</a:t>
            </a:r>
          </a:p>
          <a:p>
            <a:r>
              <a:rPr lang="sl-SI" sz="1800" dirty="0" smtClean="0"/>
              <a:t>Spremljanje </a:t>
            </a:r>
            <a:r>
              <a:rPr lang="sl-SI" sz="1800" dirty="0"/>
              <a:t>prevoza</a:t>
            </a:r>
          </a:p>
          <a:p>
            <a:r>
              <a:rPr lang="sl-SI" sz="1800" dirty="0" smtClean="0"/>
              <a:t>Promet v živo (</a:t>
            </a:r>
            <a:r>
              <a:rPr lang="sl-SI" sz="1800" dirty="0"/>
              <a:t>AMZS </a:t>
            </a:r>
            <a:r>
              <a:rPr lang="sl-SI" sz="1800" dirty="0" err="1"/>
              <a:t>aplikcija</a:t>
            </a:r>
            <a:r>
              <a:rPr lang="sl-SI" sz="1800" dirty="0"/>
              <a:t>, Google, HERE, ….)</a:t>
            </a:r>
          </a:p>
          <a:p>
            <a:endParaRPr lang="sl-SI" sz="1800" dirty="0"/>
          </a:p>
        </p:txBody>
      </p:sp>
      <p:pic>
        <p:nvPicPr>
          <p:cNvPr id="4" name="Slika 3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363272" cy="720056"/>
          </a:xfrm>
        </p:spPr>
        <p:txBody>
          <a:bodyPr/>
          <a:lstStyle/>
          <a:p>
            <a:r>
              <a:rPr lang="sl-SI" sz="2800" dirty="0"/>
              <a:t>CC </a:t>
            </a:r>
            <a:r>
              <a:rPr lang="sl-SI" sz="2800" dirty="0" smtClean="0"/>
              <a:t>(</a:t>
            </a:r>
            <a:r>
              <a:rPr lang="sl-SI" sz="2800" b="0" dirty="0" err="1" smtClean="0"/>
              <a:t>Connected</a:t>
            </a:r>
            <a:r>
              <a:rPr lang="sl-SI" sz="2800" b="0" dirty="0" smtClean="0"/>
              <a:t> </a:t>
            </a:r>
            <a:r>
              <a:rPr lang="sl-SI" sz="2800" b="0" dirty="0" err="1" smtClean="0"/>
              <a:t>Cars</a:t>
            </a:r>
            <a:r>
              <a:rPr lang="sl-SI" sz="2800" dirty="0" smtClean="0"/>
              <a:t>) povezani avtomobili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800" b="1" dirty="0" smtClean="0"/>
              <a:t>V2I</a:t>
            </a:r>
            <a:r>
              <a:rPr lang="sl-SI" sz="1800" dirty="0" smtClean="0"/>
              <a:t> – povezava avtomobilov z okolico</a:t>
            </a:r>
            <a:r>
              <a:rPr lang="sl-SI" sz="1800" dirty="0"/>
              <a:t>, </a:t>
            </a:r>
            <a:r>
              <a:rPr lang="sl-SI" sz="1800" dirty="0" smtClean="0"/>
              <a:t>infrastrukturo</a:t>
            </a:r>
          </a:p>
          <a:p>
            <a:r>
              <a:rPr lang="sl-SI" sz="1800" b="1" dirty="0" smtClean="0"/>
              <a:t>V2V</a:t>
            </a:r>
            <a:r>
              <a:rPr lang="sl-SI" sz="1800" dirty="0" smtClean="0"/>
              <a:t> </a:t>
            </a:r>
            <a:r>
              <a:rPr lang="sl-SI" sz="1800" dirty="0"/>
              <a:t>– povezava med </a:t>
            </a:r>
            <a:r>
              <a:rPr lang="sl-SI" sz="1800" dirty="0" smtClean="0"/>
              <a:t>avtomobili</a:t>
            </a:r>
            <a:endParaRPr lang="sl-SI" sz="1800" dirty="0"/>
          </a:p>
          <a:p>
            <a:r>
              <a:rPr lang="sl-SI" sz="1800" b="1" dirty="0" smtClean="0"/>
              <a:t>inteligenca</a:t>
            </a:r>
            <a:r>
              <a:rPr lang="sl-SI" sz="1800" dirty="0" smtClean="0"/>
              <a:t> v avtomobilih - Elektronski </a:t>
            </a:r>
            <a:r>
              <a:rPr lang="sl-SI" sz="1800" dirty="0"/>
              <a:t>varnostni s</a:t>
            </a:r>
            <a:r>
              <a:rPr lang="sl-SI" sz="1800" dirty="0" smtClean="0"/>
              <a:t>istemi:</a:t>
            </a:r>
          </a:p>
          <a:p>
            <a:pPr>
              <a:buFontTx/>
              <a:buChar char="-"/>
            </a:pPr>
            <a:r>
              <a:rPr lang="sl-SI" sz="1800" dirty="0" smtClean="0"/>
              <a:t>ki zavirajo</a:t>
            </a:r>
          </a:p>
          <a:p>
            <a:pPr>
              <a:buFontTx/>
              <a:buChar char="-"/>
            </a:pPr>
            <a:r>
              <a:rPr lang="sl-SI" sz="1800" dirty="0" smtClean="0"/>
              <a:t>ki zavijajo</a:t>
            </a:r>
          </a:p>
          <a:p>
            <a:pPr>
              <a:buFontTx/>
              <a:buChar char="-"/>
            </a:pPr>
            <a:r>
              <a:rPr lang="sl-SI" sz="1800" dirty="0" smtClean="0"/>
              <a:t>ki opozarjajo</a:t>
            </a:r>
          </a:p>
          <a:p>
            <a:pPr>
              <a:buFontTx/>
              <a:buChar char="-"/>
            </a:pPr>
            <a:r>
              <a:rPr lang="sl-SI" sz="1800" dirty="0" smtClean="0"/>
              <a:t>ki pomagajo</a:t>
            </a:r>
          </a:p>
          <a:p>
            <a:pPr>
              <a:buFontTx/>
              <a:buChar char="-"/>
            </a:pPr>
            <a:endParaRPr lang="sl-SI" sz="1800" dirty="0" smtClean="0"/>
          </a:p>
          <a:p>
            <a:pPr marL="0" indent="0">
              <a:buNone/>
            </a:pPr>
            <a:endParaRPr lang="sl-SI" sz="1800" dirty="0" smtClean="0"/>
          </a:p>
          <a:p>
            <a:pPr>
              <a:buFontTx/>
              <a:buChar char="-"/>
            </a:pPr>
            <a:endParaRPr lang="sl-SI" sz="1800" dirty="0"/>
          </a:p>
          <a:p>
            <a:endParaRPr lang="sl-SI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93570"/>
            <a:ext cx="4536504" cy="2721904"/>
          </a:xfrm>
          <a:prstGeom prst="rect">
            <a:avLst/>
          </a:prstGeom>
        </p:spPr>
      </p:pic>
      <p:pic>
        <p:nvPicPr>
          <p:cNvPr id="5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750" y="688490"/>
            <a:ext cx="8229600" cy="652278"/>
          </a:xfrm>
        </p:spPr>
        <p:txBody>
          <a:bodyPr/>
          <a:lstStyle/>
          <a:p>
            <a:r>
              <a:rPr lang="sl-SI" sz="2800" dirty="0" smtClean="0"/>
              <a:t>V2I </a:t>
            </a:r>
            <a:r>
              <a:rPr lang="sl-SI" sz="2800" dirty="0"/>
              <a:t>– povezava vozil z okolico, </a:t>
            </a:r>
            <a:r>
              <a:rPr lang="sl-SI" sz="2800" dirty="0" smtClean="0"/>
              <a:t>infrastrukturo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6" y="1408545"/>
            <a:ext cx="3539372" cy="2592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34" y="3605185"/>
            <a:ext cx="3854350" cy="222892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6" y="3605185"/>
            <a:ext cx="3539372" cy="20125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34" y="1381521"/>
            <a:ext cx="3854350" cy="2223664"/>
          </a:xfrm>
          <a:prstGeom prst="rect">
            <a:avLst/>
          </a:prstGeom>
        </p:spPr>
      </p:pic>
      <p:pic>
        <p:nvPicPr>
          <p:cNvPr id="8" name="Slika 3" descr="AMZSlogo_Prim_RGB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7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dirty="0" smtClean="0"/>
              <a:t>V2V </a:t>
            </a:r>
            <a:r>
              <a:rPr lang="sl-SI" sz="2800" dirty="0"/>
              <a:t>– povezava med </a:t>
            </a:r>
            <a:r>
              <a:rPr lang="sl-SI" sz="2800" dirty="0" smtClean="0"/>
              <a:t>vozili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3898776" cy="21020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0" y="3277699"/>
            <a:ext cx="3886366" cy="22219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44" y="1126625"/>
            <a:ext cx="3967244" cy="210353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"/>
          <a:stretch/>
        </p:blipFill>
        <p:spPr>
          <a:xfrm>
            <a:off x="4689444" y="3272352"/>
            <a:ext cx="3967244" cy="2227306"/>
          </a:xfrm>
          <a:prstGeom prst="rect">
            <a:avLst/>
          </a:prstGeom>
        </p:spPr>
      </p:pic>
      <p:pic>
        <p:nvPicPr>
          <p:cNvPr id="9" name="Slika 3" descr="AMZSlogo_Prim_RGB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7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611560" y="791120"/>
            <a:ext cx="8229600" cy="76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sl-SI" sz="2800" dirty="0"/>
              <a:t>Inteligentni elektronski sistemi</a:t>
            </a:r>
            <a:r>
              <a:rPr lang="sl-SI" sz="2800" kern="0" dirty="0" smtClean="0"/>
              <a:t>, ki popravljajo napake</a:t>
            </a:r>
            <a:endParaRPr lang="sl-SI" sz="2800" kern="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607337" y="1834855"/>
            <a:ext cx="405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ABS – protiblokirni zavorni sistem s podsistemi BAS in BDS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539750" y="2636912"/>
            <a:ext cx="500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ESP – elektronski stabilizacijski program</a:t>
            </a:r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24" y="1611028"/>
            <a:ext cx="3804402" cy="206867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48" y="2482306"/>
            <a:ext cx="3838354" cy="2189061"/>
          </a:xfrm>
          <a:prstGeom prst="rect">
            <a:avLst/>
          </a:prstGeom>
        </p:spPr>
      </p:pic>
      <p:pic>
        <p:nvPicPr>
          <p:cNvPr id="22" name="Slika 3" descr="AMZSlogo_Prim_RG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dirty="0" smtClean="0"/>
              <a:t>Inteligentni elektronski sistemi</a:t>
            </a:r>
            <a:r>
              <a:rPr lang="sl-SI" sz="2800" dirty="0"/>
              <a:t>, ki </a:t>
            </a:r>
            <a:r>
              <a:rPr lang="sl-SI" sz="2800" dirty="0" smtClean="0"/>
              <a:t>zavirajo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269829"/>
            <a:ext cx="3528975" cy="358972"/>
          </a:xfrm>
        </p:spPr>
        <p:txBody>
          <a:bodyPr/>
          <a:lstStyle/>
          <a:p>
            <a:r>
              <a:rPr lang="sl-SI" sz="1800" dirty="0" smtClean="0"/>
              <a:t>Samodejno zaviranje v sili</a:t>
            </a:r>
            <a:endParaRPr lang="sl-SI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87310"/>
            <a:ext cx="3961023" cy="2801009"/>
          </a:xfrm>
          <a:prstGeom prst="rect">
            <a:avLst/>
          </a:prstGeom>
        </p:spPr>
      </p:pic>
      <p:sp>
        <p:nvSpPr>
          <p:cNvPr id="5" name="Označba mesta vsebine 2"/>
          <p:cNvSpPr txBox="1">
            <a:spLocks/>
          </p:cNvSpPr>
          <p:nvPr/>
        </p:nvSpPr>
        <p:spPr bwMode="auto">
          <a:xfrm>
            <a:off x="457200" y="1700808"/>
            <a:ext cx="3901266" cy="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Samodejno zaviranje v mestih</a:t>
            </a:r>
          </a:p>
          <a:p>
            <a:endParaRPr lang="sl-SI" sz="1800" kern="0" dirty="0"/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 bwMode="auto">
          <a:xfrm>
            <a:off x="457200" y="3284984"/>
            <a:ext cx="4294529" cy="4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Prepoznavanje prečnega prometa</a:t>
            </a:r>
            <a:endParaRPr lang="sl-SI" sz="1800" kern="0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 bwMode="auto">
          <a:xfrm>
            <a:off x="457200" y="2132856"/>
            <a:ext cx="4583360" cy="43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Prepoznavanje pešcev ali/in kolesarjev</a:t>
            </a:r>
          </a:p>
          <a:p>
            <a:endParaRPr lang="sl-SI" sz="1800" kern="0" dirty="0"/>
          </a:p>
        </p:txBody>
      </p:sp>
      <p:sp>
        <p:nvSpPr>
          <p:cNvPr id="8" name="Označba mesta vsebine 2"/>
          <p:cNvSpPr txBox="1">
            <a:spLocks/>
          </p:cNvSpPr>
          <p:nvPr/>
        </p:nvSpPr>
        <p:spPr bwMode="auto">
          <a:xfrm>
            <a:off x="467544" y="2564904"/>
            <a:ext cx="4441590" cy="43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Radarski ali aktivni prilagodljiv </a:t>
            </a:r>
            <a:r>
              <a:rPr lang="sl-SI" sz="1800" kern="0" dirty="0" err="1" smtClean="0"/>
              <a:t>tempomat</a:t>
            </a:r>
            <a:endParaRPr lang="sl-SI" sz="1800" kern="0" dirty="0" smtClean="0"/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 bwMode="auto">
          <a:xfrm>
            <a:off x="467544" y="3717032"/>
            <a:ext cx="2710353" cy="4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err="1" smtClean="0"/>
              <a:t>Večnaletna</a:t>
            </a:r>
            <a:r>
              <a:rPr lang="sl-SI" sz="1800" kern="0" dirty="0" smtClean="0"/>
              <a:t> zavora</a:t>
            </a:r>
          </a:p>
          <a:p>
            <a:endParaRPr lang="sl-SI" sz="1800" kern="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673980"/>
            <a:ext cx="3961023" cy="241433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8" y="1982093"/>
            <a:ext cx="3961024" cy="249289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05" y="2346938"/>
            <a:ext cx="3962758" cy="240405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1" y="2687814"/>
            <a:ext cx="3954542" cy="224364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09" y="3088663"/>
            <a:ext cx="3980025" cy="272900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34" y="3349569"/>
            <a:ext cx="3965464" cy="2231990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457199" y="4149080"/>
            <a:ext cx="429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Opozarjanje na varnostno </a:t>
            </a:r>
            <a:r>
              <a:rPr lang="sl-SI" dirty="0"/>
              <a:t>r</a:t>
            </a:r>
            <a:r>
              <a:rPr lang="sl-SI" dirty="0" smtClean="0"/>
              <a:t>azdaljo in preprečevanje trka</a:t>
            </a:r>
            <a:endParaRPr lang="sl-SI" dirty="0"/>
          </a:p>
        </p:txBody>
      </p:sp>
      <p:pic>
        <p:nvPicPr>
          <p:cNvPr id="17" name="Slika 3" descr="AMZSlogo_Prim_RGB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značba mesta vsebine 2"/>
          <p:cNvSpPr txBox="1">
            <a:spLocks/>
          </p:cNvSpPr>
          <p:nvPr/>
        </p:nvSpPr>
        <p:spPr bwMode="auto">
          <a:xfrm>
            <a:off x="457199" y="4763084"/>
            <a:ext cx="3890922" cy="4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Nadzor zdrsa pogonskih koles</a:t>
            </a:r>
          </a:p>
          <a:p>
            <a:endParaRPr lang="sl-SI" sz="1800" kern="0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37" y="3717032"/>
            <a:ext cx="3984372" cy="2186861"/>
          </a:xfrm>
          <a:prstGeom prst="rect">
            <a:avLst/>
          </a:prstGeom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1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8196" cy="1143000"/>
          </a:xfrm>
        </p:spPr>
        <p:txBody>
          <a:bodyPr/>
          <a:lstStyle/>
          <a:p>
            <a:r>
              <a:rPr lang="sl-SI" sz="2800" dirty="0"/>
              <a:t>Inteligentni elektronski sistemi</a:t>
            </a:r>
            <a:r>
              <a:rPr lang="sl-SI" sz="2800" dirty="0" smtClean="0"/>
              <a:t>, </a:t>
            </a:r>
            <a:r>
              <a:rPr lang="sl-SI" sz="2800" dirty="0"/>
              <a:t>ki </a:t>
            </a:r>
            <a:r>
              <a:rPr lang="sl-SI" sz="2800" dirty="0" smtClean="0"/>
              <a:t>zavijajo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8683" y="4139772"/>
            <a:ext cx="4834880" cy="379357"/>
          </a:xfrm>
        </p:spPr>
        <p:txBody>
          <a:bodyPr/>
          <a:lstStyle/>
          <a:p>
            <a:r>
              <a:rPr lang="sl-SI" sz="1800" dirty="0" smtClean="0"/>
              <a:t>Za manevriranje prikolice</a:t>
            </a:r>
          </a:p>
          <a:p>
            <a:endParaRPr lang="sl-SI" sz="1800" dirty="0"/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 bwMode="auto">
          <a:xfrm>
            <a:off x="478683" y="1326081"/>
            <a:ext cx="48348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Sistem za opozarjanje in </a:t>
            </a:r>
          </a:p>
          <a:p>
            <a:pPr marL="0" indent="0">
              <a:buFontTx/>
              <a:buNone/>
            </a:pPr>
            <a:r>
              <a:rPr lang="sl-SI" sz="1800" kern="0" dirty="0" smtClean="0"/>
              <a:t>      preprečevanje zapustitve voznega pasu</a:t>
            </a:r>
          </a:p>
          <a:p>
            <a:pPr marL="0" indent="0">
              <a:buNone/>
            </a:pPr>
            <a:endParaRPr lang="sl-SI" sz="1800" kern="0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 bwMode="auto">
          <a:xfrm>
            <a:off x="467342" y="2172229"/>
            <a:ext cx="4834880" cy="3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Sitem za pomoč v zastojih</a:t>
            </a: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 bwMode="auto">
          <a:xfrm>
            <a:off x="478683" y="2818715"/>
            <a:ext cx="4834880" cy="43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Sistem za menjavo voznega pasu</a:t>
            </a:r>
            <a:endParaRPr lang="sl-SI" sz="1800" kern="0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 bwMode="auto">
          <a:xfrm>
            <a:off x="457200" y="3484266"/>
            <a:ext cx="3388893" cy="42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sz="1800" kern="0" dirty="0" smtClean="0"/>
              <a:t>Parkirni pripomoček</a:t>
            </a:r>
          </a:p>
          <a:p>
            <a:endParaRPr lang="sl-SI" sz="1800" kern="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77378"/>
            <a:ext cx="3947881" cy="22220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15" y="1848437"/>
            <a:ext cx="3947881" cy="216623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6" y="2447992"/>
            <a:ext cx="3960200" cy="222902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72393"/>
            <a:ext cx="3964959" cy="223170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19" y="3665763"/>
            <a:ext cx="3929077" cy="2211509"/>
          </a:xfrm>
          <a:prstGeom prst="rect">
            <a:avLst/>
          </a:prstGeom>
        </p:spPr>
      </p:pic>
      <p:pic>
        <p:nvPicPr>
          <p:cNvPr id="13" name="Slika 3" descr="AMZSlogo_Prim_RGB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8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6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750" y="596744"/>
            <a:ext cx="8604250" cy="1143000"/>
          </a:xfrm>
        </p:spPr>
        <p:txBody>
          <a:bodyPr/>
          <a:lstStyle/>
          <a:p>
            <a:r>
              <a:rPr lang="sl-SI" sz="2800" dirty="0"/>
              <a:t>Inteligentni elektronski sistemi</a:t>
            </a:r>
            <a:r>
              <a:rPr lang="sl-SI" sz="2800" dirty="0" smtClean="0"/>
              <a:t>, </a:t>
            </a:r>
            <a:r>
              <a:rPr lang="sl-SI" sz="2800" dirty="0"/>
              <a:t>ki opozarjajo</a:t>
            </a:r>
            <a:br>
              <a:rPr lang="sl-SI" sz="2800" dirty="0"/>
            </a:br>
            <a:endParaRPr lang="sl-SI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6368"/>
            <a:ext cx="3923928" cy="273273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42392" y="140183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N</a:t>
            </a:r>
            <a:r>
              <a:rPr lang="sl-SI" dirty="0" smtClean="0"/>
              <a:t>a mrtvi kot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30" y="1928841"/>
            <a:ext cx="3917437" cy="228535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42392" y="195178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Pred zapustitvijo voznega pasu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30" y="2431643"/>
            <a:ext cx="3917437" cy="2437541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642392" y="2529421"/>
            <a:ext cx="384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Na varnostno razdaljo</a:t>
            </a:r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2" y="2883227"/>
            <a:ext cx="3917437" cy="2673948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652736" y="3068534"/>
            <a:ext cx="373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Na prometno signalizacijo</a:t>
            </a:r>
            <a:endParaRPr lang="sl-SI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9" y="3278112"/>
            <a:ext cx="3917438" cy="2527152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652736" y="3607647"/>
            <a:ext cx="350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Na pešce in živali v temi</a:t>
            </a:r>
            <a:endParaRPr lang="sl-SI" dirty="0"/>
          </a:p>
        </p:txBody>
      </p:sp>
      <p:pic>
        <p:nvPicPr>
          <p:cNvPr id="15" name="Slika 3" descr="AMZSlogo_Prim_RGB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8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9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611560" y="791120"/>
            <a:ext cx="8229600" cy="76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sl-SI" sz="2800" dirty="0"/>
              <a:t>Inteligentni elektronski sistemi</a:t>
            </a:r>
            <a:r>
              <a:rPr lang="sl-SI" sz="2800" kern="0" dirty="0" smtClean="0"/>
              <a:t>, ki pomagajo</a:t>
            </a:r>
            <a:endParaRPr lang="sl-SI" sz="2800" kern="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07337" y="18448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Pri parkiranju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611560" y="233025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Samodejno uravnavati snop luči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607337" y="282429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Osvetliti vozišče v zavoju</a:t>
            </a:r>
            <a:endParaRPr lang="sl-SI" dirty="0"/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8" y="1844824"/>
            <a:ext cx="3804402" cy="214133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32" y="2140310"/>
            <a:ext cx="3804402" cy="214133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62" y="2455899"/>
            <a:ext cx="3804402" cy="2848474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60578"/>
            <a:ext cx="3804402" cy="2126564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6702" y="3435505"/>
            <a:ext cx="3836196" cy="2124036"/>
          </a:xfrm>
          <a:prstGeom prst="rect">
            <a:avLst/>
          </a:prstGeom>
        </p:spPr>
      </p:pic>
      <p:pic>
        <p:nvPicPr>
          <p:cNvPr id="22" name="Slika 3" descr="AMZSlogo_Prim_RGB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8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1807D5-123C-4774-955B-6D8678167E96}" type="slidenum">
              <a:rPr lang="en-GB" altLang="sl-SI" sz="1200" smtClean="0">
                <a:solidFill>
                  <a:srgbClr val="898989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sl-SI" sz="1200" smtClean="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/>
          <a:stretch>
            <a:fillRect/>
          </a:stretch>
        </p:blipFill>
        <p:spPr bwMode="auto">
          <a:xfrm>
            <a:off x="0" y="2070893"/>
            <a:ext cx="68087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53670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>
              <a:lnSpc>
                <a:spcPct val="150000"/>
              </a:lnSpc>
              <a:defRPr/>
            </a:pP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Vsi</a:t>
            </a:r>
            <a:r>
              <a:rPr lang="sl-SI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avtomobili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bodo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opremljeni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z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napravo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ki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bo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ob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prometni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nesreči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samodejno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poslala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klic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na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pomoč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na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številko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112, ob tem pa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bo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ob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pomoči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lokacijske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tehnologije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(GPS)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poslala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podatke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o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natančnem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mestu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nesreče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prav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tako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pa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tudi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nekatere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druge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podatke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. </a:t>
            </a:r>
            <a:r>
              <a:rPr lang="sl-SI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+mn-lt"/>
                <a:cs typeface="Arial" charset="0"/>
              </a:rPr>
              <a:t>eCall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bo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uporabnik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lahko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sprožil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tudi</a:t>
            </a: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n-lt"/>
                <a:cs typeface="Arial" charset="0"/>
              </a:rPr>
              <a:t>ročno</a:t>
            </a:r>
            <a:r>
              <a:rPr lang="sl-SI" sz="1600" dirty="0">
                <a:solidFill>
                  <a:srgbClr val="000000"/>
                </a:solidFill>
                <a:latin typeface="+mn-lt"/>
                <a:cs typeface="Arial" charset="0"/>
              </a:rPr>
              <a:t> - </a:t>
            </a:r>
            <a:r>
              <a:rPr lang="en-GB" sz="1600" dirty="0" err="1">
                <a:solidFill>
                  <a:srgbClr val="000000"/>
                </a:solidFill>
                <a:cs typeface="Arial" charset="0"/>
              </a:rPr>
              <a:t>skrajša</a:t>
            </a:r>
            <a:r>
              <a:rPr lang="sl-SI" sz="1600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sl-SI" sz="1600" dirty="0">
                <a:solidFill>
                  <a:srgbClr val="000000"/>
                </a:solidFill>
                <a:cs typeface="Arial" charset="0"/>
              </a:rPr>
              <a:t>bo </a:t>
            </a:r>
            <a:r>
              <a:rPr lang="en-GB" sz="1600" dirty="0" err="1">
                <a:solidFill>
                  <a:srgbClr val="000000"/>
                </a:solidFill>
                <a:cs typeface="Arial" charset="0"/>
              </a:rPr>
              <a:t>odzivn</a:t>
            </a:r>
            <a:r>
              <a:rPr lang="sl-SI" sz="16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 charset="0"/>
              </a:rPr>
              <a:t>čas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 charset="0"/>
              </a:rPr>
              <a:t>reševalcev</a:t>
            </a:r>
            <a:r>
              <a:rPr lang="sl-SI" sz="1600" dirty="0">
                <a:solidFill>
                  <a:srgbClr val="000000"/>
                </a:solidFill>
                <a:cs typeface="Arial" charset="0"/>
              </a:rPr>
              <a:t>.</a:t>
            </a:r>
            <a:endParaRPr lang="sl-SI" sz="16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71500" y="1000125"/>
            <a:ext cx="7705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400" b="1" dirty="0" err="1">
                <a:latin typeface="+mj-lt"/>
                <a:cs typeface="Arial" charset="0"/>
              </a:rPr>
              <a:t>Samodejni</a:t>
            </a:r>
            <a:r>
              <a:rPr lang="en-GB" sz="2400" b="1" dirty="0">
                <a:latin typeface="+mj-lt"/>
                <a:cs typeface="Arial" charset="0"/>
              </a:rPr>
              <a:t> </a:t>
            </a:r>
            <a:r>
              <a:rPr lang="en-GB" sz="2400" b="1" dirty="0" err="1">
                <a:latin typeface="+mj-lt"/>
                <a:cs typeface="Arial" charset="0"/>
              </a:rPr>
              <a:t>klic</a:t>
            </a:r>
            <a:r>
              <a:rPr lang="en-GB" sz="2400" b="1" dirty="0">
                <a:latin typeface="+mj-lt"/>
                <a:cs typeface="Arial" charset="0"/>
              </a:rPr>
              <a:t> </a:t>
            </a:r>
            <a:r>
              <a:rPr lang="en-GB" sz="2400" b="1" dirty="0" err="1">
                <a:latin typeface="+mj-lt"/>
                <a:cs typeface="Arial" charset="0"/>
              </a:rPr>
              <a:t>na</a:t>
            </a:r>
            <a:r>
              <a:rPr lang="en-GB" sz="2400" b="1" dirty="0">
                <a:latin typeface="+mj-lt"/>
                <a:cs typeface="Arial" charset="0"/>
              </a:rPr>
              <a:t> </a:t>
            </a:r>
            <a:r>
              <a:rPr lang="en-GB" sz="2400" b="1" dirty="0" err="1">
                <a:latin typeface="+mj-lt"/>
                <a:cs typeface="Arial" charset="0"/>
              </a:rPr>
              <a:t>pomoč</a:t>
            </a:r>
            <a:r>
              <a:rPr lang="sl-SI" sz="2400" b="1" dirty="0">
                <a:latin typeface="+mj-lt"/>
                <a:cs typeface="Arial" charset="0"/>
              </a:rPr>
              <a:t> – e-Call (emergency Call)</a:t>
            </a:r>
            <a:r>
              <a:rPr lang="en-GB" sz="2400" b="1" dirty="0">
                <a:latin typeface="+mj-lt"/>
                <a:cs typeface="Arial" charset="0"/>
              </a:rPr>
              <a:t> </a:t>
            </a:r>
            <a:endParaRPr lang="sl-SI" sz="2400" b="1" dirty="0">
              <a:latin typeface="+mj-lt"/>
              <a:cs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714625"/>
            <a:ext cx="30718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6" y="3180972"/>
            <a:ext cx="164306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66" y="4106863"/>
            <a:ext cx="21526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284537"/>
            <a:ext cx="14287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3" descr="AMZSlogo_Prim_RGB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8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82B77D-8226-4D95-AAD8-523BC920D3FE}" type="slidenum">
              <a:rPr lang="sl-SI" altLang="sl-SI" sz="1200" smtClean="0">
                <a:solidFill>
                  <a:srgbClr val="898989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sl-SI" altLang="sl-SI" sz="1200" smtClean="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5" y="928688"/>
            <a:ext cx="5715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l-SI" sz="2800" b="1" dirty="0">
                <a:latin typeface="+mj-lt"/>
                <a:cs typeface="Arial" charset="0"/>
              </a:rPr>
              <a:t>Človek v </a:t>
            </a:r>
            <a:r>
              <a:rPr lang="sl-SI" sz="2800" b="1" dirty="0" smtClean="0">
                <a:latin typeface="+mj-lt"/>
                <a:cs typeface="Arial" charset="0"/>
              </a:rPr>
              <a:t>„mobilnosti“</a:t>
            </a:r>
            <a:endParaRPr lang="sl-SI" sz="2800" b="1" dirty="0">
              <a:latin typeface="+mj-lt"/>
              <a:cs typeface="Arial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7" t="28333" r="5650" b="18735"/>
          <a:stretch/>
        </p:blipFill>
        <p:spPr bwMode="auto">
          <a:xfrm>
            <a:off x="3347864" y="1556792"/>
            <a:ext cx="4849813" cy="392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65313"/>
            <a:ext cx="1247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Slika 3" descr="AMZSlogo_Prim_RGB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Prihodnost 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" y="1264291"/>
            <a:ext cx="4184592" cy="278972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56039"/>
            <a:ext cx="5602219" cy="313257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56" y="980728"/>
            <a:ext cx="3891042" cy="487141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69" y="1687249"/>
            <a:ext cx="6140182" cy="4094548"/>
          </a:xfrm>
          <a:prstGeom prst="rect">
            <a:avLst/>
          </a:prstGeom>
        </p:spPr>
      </p:pic>
      <p:pic>
        <p:nvPicPr>
          <p:cNvPr id="11" name="Slika 3" descr="AMZSlogo_Prim_RGB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54" y="2143698"/>
            <a:ext cx="6033134" cy="3321698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8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Naslov 4"/>
          <p:cNvSpPr>
            <a:spLocks noGrp="1"/>
          </p:cNvSpPr>
          <p:nvPr>
            <p:ph type="title"/>
          </p:nvPr>
        </p:nvSpPr>
        <p:spPr>
          <a:xfrm>
            <a:off x="457200" y="596602"/>
            <a:ext cx="8229600" cy="604838"/>
          </a:xfrm>
        </p:spPr>
        <p:txBody>
          <a:bodyPr/>
          <a:lstStyle/>
          <a:p>
            <a:r>
              <a:rPr lang="sl-SI" altLang="sl-SI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Drugačen  svet…</a:t>
            </a: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4" y="1094782"/>
            <a:ext cx="7042104" cy="463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2588" y="692696"/>
            <a:ext cx="8229600" cy="653313"/>
          </a:xfrm>
        </p:spPr>
        <p:txBody>
          <a:bodyPr/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Nove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oblike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mobilnost</a:t>
            </a:r>
            <a:r>
              <a:rPr lang="sl-SI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40692" y="1250061"/>
            <a:ext cx="4040188" cy="1962915"/>
          </a:xfrm>
        </p:spPr>
        <p:txBody>
          <a:bodyPr anchor="t"/>
          <a:lstStyle/>
          <a:p>
            <a:r>
              <a:rPr lang="sl-SI" sz="1600" b="0" dirty="0" smtClean="0"/>
              <a:t>Drugačen življenjski slog: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0" dirty="0" smtClean="0"/>
              <a:t>Res rabimo velik, drag in energetsko potraten avto za osebno mobilnost?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0" dirty="0" smtClean="0"/>
              <a:t>Zakaj ne bi več uporabljali možnosti javnega transporta?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0" dirty="0" smtClean="0"/>
              <a:t>Zakaj bi moral plačevati draga parkirišča?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258368" y="2625836"/>
            <a:ext cx="4476333" cy="1689866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0" dirty="0" smtClean="0"/>
              <a:t>Zakaj bi pravzaprav moral kupiti avto, če ga lahko najamem le takrat, ko ga res rabim?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0" dirty="0" smtClean="0"/>
              <a:t>Zakaj si ne bi s sodelavci ali znanci delili stroškov prevoza oziroma mobilnosti? </a:t>
            </a:r>
          </a:p>
          <a:p>
            <a:r>
              <a:rPr lang="sl-SI" sz="1600" b="0" dirty="0"/>
              <a:t> </a:t>
            </a:r>
            <a:r>
              <a:rPr lang="sl-SI" sz="1600" b="0" dirty="0" smtClean="0"/>
              <a:t>     (car </a:t>
            </a:r>
            <a:r>
              <a:rPr lang="sl-SI" sz="1600" b="0" dirty="0" err="1" smtClean="0"/>
              <a:t>sharing</a:t>
            </a:r>
            <a:r>
              <a:rPr lang="sl-SI" sz="1600" b="0" dirty="0" smtClean="0"/>
              <a:t>, car </a:t>
            </a:r>
            <a:r>
              <a:rPr lang="sl-SI" sz="1600" b="0" dirty="0" err="1" smtClean="0"/>
              <a:t>pooling</a:t>
            </a:r>
            <a:r>
              <a:rPr lang="sl-SI" sz="1600" b="0" dirty="0" smtClean="0"/>
              <a:t>) </a:t>
            </a:r>
          </a:p>
          <a:p>
            <a:endParaRPr lang="sl-SI" sz="1600" b="0" dirty="0" smtClean="0"/>
          </a:p>
        </p:txBody>
      </p:sp>
      <p:pic>
        <p:nvPicPr>
          <p:cNvPr id="12" name="Content Placeholder 11" descr="goCarShare-Image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2" b="23282"/>
          <a:stretch>
            <a:fillRect/>
          </a:stretch>
        </p:blipFill>
        <p:spPr>
          <a:xfrm>
            <a:off x="4222541" y="1363488"/>
            <a:ext cx="2633691" cy="1138321"/>
          </a:xfrm>
        </p:spPr>
      </p:pic>
      <p:pic>
        <p:nvPicPr>
          <p:cNvPr id="15" name="Content Placeholder 14" descr="privates-carsharing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 b="3939"/>
          <a:stretch>
            <a:fillRect/>
          </a:stretch>
        </p:blipFill>
        <p:spPr>
          <a:xfrm>
            <a:off x="6971680" y="1346009"/>
            <a:ext cx="1881964" cy="1155800"/>
          </a:xfrm>
        </p:spPr>
      </p:pic>
      <p:pic>
        <p:nvPicPr>
          <p:cNvPr id="8" name="Slika 3" descr="AMZSlogo_Prim_RG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40692" y="4315702"/>
            <a:ext cx="871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/>
              <a:t>Nove oblike mobilnosti bodo k novim prometnim rešitvam prej ali slej spodbudile tudi tiste, ki ustvarjajo zakonodajo, se ukvarjajo s prostorskim razvojem in načrtujejo prometno prihodnost pri nas. 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593137"/>
            <a:ext cx="8229600" cy="603615"/>
          </a:xfrm>
        </p:spPr>
        <p:txBody>
          <a:bodyPr/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Elektrika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alternativna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goriva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95536" y="1113706"/>
            <a:ext cx="468052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V </a:t>
            </a:r>
            <a:r>
              <a:rPr lang="en-US" sz="1800" dirty="0" err="1"/>
              <a:t>Sloveniji</a:t>
            </a:r>
            <a:r>
              <a:rPr lang="en-US" sz="1800" dirty="0"/>
              <a:t> se je </a:t>
            </a:r>
            <a:r>
              <a:rPr lang="en-US" sz="1800" dirty="0" smtClean="0"/>
              <a:t>l</a:t>
            </a:r>
            <a:r>
              <a:rPr lang="sl-SI" sz="1800" dirty="0" err="1" smtClean="0"/>
              <a:t>ani</a:t>
            </a:r>
            <a:r>
              <a:rPr lang="en-US" sz="1800" dirty="0" smtClean="0"/>
              <a:t> </a:t>
            </a:r>
            <a:r>
              <a:rPr lang="en-US" sz="1800" dirty="0" err="1"/>
              <a:t>začela</a:t>
            </a:r>
            <a:r>
              <a:rPr lang="en-US" sz="1800" dirty="0"/>
              <a:t> </a:t>
            </a:r>
            <a:r>
              <a:rPr lang="en-US" sz="1800" dirty="0" err="1"/>
              <a:t>doba</a:t>
            </a:r>
            <a:r>
              <a:rPr lang="en-US" sz="1800" dirty="0"/>
              <a:t> </a:t>
            </a:r>
            <a:r>
              <a:rPr lang="en-US" sz="1800" dirty="0" err="1"/>
              <a:t>električnih</a:t>
            </a:r>
            <a:r>
              <a:rPr lang="en-US" sz="1800" dirty="0"/>
              <a:t> </a:t>
            </a:r>
            <a:r>
              <a:rPr lang="en-US" sz="1800" dirty="0" err="1" smtClean="0"/>
              <a:t>avtomobilov</a:t>
            </a:r>
            <a:r>
              <a:rPr lang="sl-SI" sz="1800" dirty="0" smtClean="0"/>
              <a:t>, t</a:t>
            </a:r>
            <a:r>
              <a:rPr lang="en-US" sz="1800" dirty="0" err="1" smtClean="0"/>
              <a:t>ehnologija</a:t>
            </a:r>
            <a:r>
              <a:rPr lang="en-US" sz="1800" dirty="0" smtClean="0"/>
              <a:t> </a:t>
            </a:r>
            <a:r>
              <a:rPr lang="en-US" sz="1800" dirty="0"/>
              <a:t>se </a:t>
            </a:r>
            <a:r>
              <a:rPr lang="en-US" sz="1800" dirty="0" err="1" smtClean="0"/>
              <a:t>razvija</a:t>
            </a:r>
            <a:r>
              <a:rPr lang="sl-SI" sz="1800" dirty="0" smtClean="0"/>
              <a:t>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err="1"/>
              <a:t>doseg</a:t>
            </a:r>
            <a:r>
              <a:rPr lang="en-US" sz="1800" dirty="0"/>
              <a:t> </a:t>
            </a:r>
            <a:r>
              <a:rPr lang="en-US" sz="1800" dirty="0" err="1"/>
              <a:t>električnih</a:t>
            </a:r>
            <a:r>
              <a:rPr lang="en-US" sz="1800" dirty="0"/>
              <a:t> </a:t>
            </a:r>
            <a:r>
              <a:rPr lang="en-US" sz="1800" dirty="0" err="1"/>
              <a:t>avtomobilov</a:t>
            </a:r>
            <a:r>
              <a:rPr lang="en-US" sz="1800" dirty="0"/>
              <a:t> se </a:t>
            </a:r>
            <a:r>
              <a:rPr lang="en-US" sz="1800" dirty="0" err="1"/>
              <a:t>počasi</a:t>
            </a:r>
            <a:r>
              <a:rPr lang="en-US" sz="1800" dirty="0"/>
              <a:t> </a:t>
            </a:r>
            <a:r>
              <a:rPr lang="en-US" sz="1800" dirty="0" err="1"/>
              <a:t>podaljšuje</a:t>
            </a:r>
            <a:r>
              <a:rPr lang="en-US" sz="1800" dirty="0"/>
              <a:t>, </a:t>
            </a:r>
            <a:endParaRPr lang="sl-SI" sz="18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err="1"/>
              <a:t>zanesljivost</a:t>
            </a:r>
            <a:r>
              <a:rPr lang="en-US" sz="1800" dirty="0"/>
              <a:t> se </a:t>
            </a:r>
            <a:r>
              <a:rPr lang="en-US" sz="1800" dirty="0" err="1" smtClean="0"/>
              <a:t>veča</a:t>
            </a:r>
            <a:r>
              <a:rPr lang="sl-SI" sz="1800" dirty="0"/>
              <a:t>,</a:t>
            </a:r>
            <a:endParaRPr lang="en-US" sz="1800" dirty="0"/>
          </a:p>
          <a:p>
            <a:r>
              <a:rPr lang="en-US" sz="1800" dirty="0" err="1" smtClean="0"/>
              <a:t>cene</a:t>
            </a:r>
            <a:r>
              <a:rPr lang="en-US" sz="1800" dirty="0" smtClean="0"/>
              <a:t> </a:t>
            </a:r>
            <a:r>
              <a:rPr lang="en-US" sz="1800" dirty="0" err="1"/>
              <a:t>električnih</a:t>
            </a:r>
            <a:r>
              <a:rPr lang="en-US" sz="1800" dirty="0"/>
              <a:t> </a:t>
            </a:r>
            <a:r>
              <a:rPr lang="en-US" sz="1800" dirty="0" err="1"/>
              <a:t>avtomobilov</a:t>
            </a:r>
            <a:r>
              <a:rPr lang="en-US" sz="1800" dirty="0"/>
              <a:t> so </a:t>
            </a:r>
            <a:r>
              <a:rPr lang="en-US" sz="1800" dirty="0" err="1"/>
              <a:t>začele</a:t>
            </a:r>
            <a:r>
              <a:rPr lang="en-US" sz="1800" dirty="0"/>
              <a:t> </a:t>
            </a:r>
            <a:r>
              <a:rPr lang="en-US" sz="1800" dirty="0" err="1"/>
              <a:t>padati</a:t>
            </a:r>
            <a:r>
              <a:rPr lang="en-US" sz="1800" dirty="0" smtClean="0"/>
              <a:t>.</a:t>
            </a:r>
            <a:endParaRPr lang="sl-SI" sz="1800" dirty="0" smtClean="0"/>
          </a:p>
          <a:p>
            <a:endParaRPr lang="en-US" sz="900" dirty="0"/>
          </a:p>
          <a:p>
            <a:pPr marL="0" indent="0">
              <a:buNone/>
            </a:pPr>
            <a:r>
              <a:rPr lang="en-US" sz="1800" dirty="0"/>
              <a:t>V </a:t>
            </a:r>
            <a:r>
              <a:rPr lang="en-US" sz="1800" dirty="0" err="1"/>
              <a:t>koraku</a:t>
            </a:r>
            <a:r>
              <a:rPr lang="en-US" sz="1800" dirty="0"/>
              <a:t> s </a:t>
            </a:r>
            <a:r>
              <a:rPr lang="en-US" sz="1800" dirty="0" err="1"/>
              <a:t>tehnologijo</a:t>
            </a:r>
            <a:r>
              <a:rPr lang="en-US" sz="1800" dirty="0"/>
              <a:t> se </a:t>
            </a:r>
            <a:r>
              <a:rPr lang="en-US" sz="1800" dirty="0" err="1"/>
              <a:t>namreč</a:t>
            </a:r>
            <a:r>
              <a:rPr lang="en-US" sz="1800" dirty="0"/>
              <a:t> </a:t>
            </a:r>
            <a:r>
              <a:rPr lang="en-US" sz="1800" dirty="0" err="1"/>
              <a:t>spreminjajo</a:t>
            </a:r>
            <a:r>
              <a:rPr lang="en-US" sz="1800" dirty="0"/>
              <a:t> </a:t>
            </a:r>
            <a:r>
              <a:rPr lang="en-US" sz="1800" dirty="0" err="1"/>
              <a:t>tudi</a:t>
            </a:r>
            <a:r>
              <a:rPr lang="en-US" sz="1800" dirty="0"/>
              <a:t> </a:t>
            </a:r>
            <a:r>
              <a:rPr lang="en-US" sz="1800" dirty="0" err="1"/>
              <a:t>življenske</a:t>
            </a:r>
            <a:r>
              <a:rPr lang="en-US" sz="1800" dirty="0"/>
              <a:t> </a:t>
            </a:r>
            <a:r>
              <a:rPr lang="en-US" sz="1800" dirty="0" err="1"/>
              <a:t>navade</a:t>
            </a:r>
            <a:r>
              <a:rPr lang="en-US" sz="1800" dirty="0"/>
              <a:t> </a:t>
            </a:r>
            <a:r>
              <a:rPr lang="en-US" sz="1800" dirty="0" err="1"/>
              <a:t>oziroma</a:t>
            </a:r>
            <a:r>
              <a:rPr lang="en-US" sz="1800" dirty="0"/>
              <a:t> </a:t>
            </a:r>
            <a:r>
              <a:rPr lang="en-US" sz="1800" dirty="0" err="1"/>
              <a:t>življenjski</a:t>
            </a:r>
            <a:r>
              <a:rPr lang="en-US" sz="1800" dirty="0"/>
              <a:t> </a:t>
            </a:r>
            <a:r>
              <a:rPr lang="en-US" sz="1800" dirty="0" smtClean="0"/>
              <a:t>slog</a:t>
            </a:r>
            <a:r>
              <a:rPr lang="sl-SI" sz="1800" dirty="0" smtClean="0"/>
              <a:t>:</a:t>
            </a:r>
            <a:endParaRPr lang="en-US" sz="1800" dirty="0"/>
          </a:p>
          <a:p>
            <a:r>
              <a:rPr lang="en-US" sz="1800" dirty="0" err="1"/>
              <a:t>Mladi</a:t>
            </a:r>
            <a:r>
              <a:rPr lang="en-US" sz="1800" dirty="0"/>
              <a:t> </a:t>
            </a:r>
            <a:r>
              <a:rPr lang="en-US" sz="1800" dirty="0" err="1"/>
              <a:t>živijo</a:t>
            </a:r>
            <a:r>
              <a:rPr lang="en-US" sz="1800" dirty="0"/>
              <a:t> </a:t>
            </a:r>
            <a:r>
              <a:rPr lang="en-US" sz="1800" dirty="0" err="1"/>
              <a:t>drugačen</a:t>
            </a:r>
            <a:r>
              <a:rPr lang="en-US" sz="1800" dirty="0"/>
              <a:t> </a:t>
            </a:r>
            <a:r>
              <a:rPr lang="en-US" sz="1800" dirty="0" err="1"/>
              <a:t>življenjski</a:t>
            </a:r>
            <a:r>
              <a:rPr lang="en-US" sz="1800" dirty="0"/>
              <a:t> slog </a:t>
            </a:r>
            <a:r>
              <a:rPr lang="en-US" sz="1800" dirty="0" err="1"/>
              <a:t>kot</a:t>
            </a:r>
            <a:r>
              <a:rPr lang="en-US" sz="1800" dirty="0"/>
              <a:t> </a:t>
            </a:r>
            <a:r>
              <a:rPr lang="en-US" sz="1800" dirty="0" err="1"/>
              <a:t>starejši</a:t>
            </a:r>
            <a:endParaRPr lang="en-US" sz="1800" dirty="0"/>
          </a:p>
          <a:p>
            <a:r>
              <a:rPr lang="en-US" sz="1800" dirty="0"/>
              <a:t>So </a:t>
            </a:r>
            <a:r>
              <a:rPr lang="en-US" sz="1800" dirty="0" err="1"/>
              <a:t>idealna</a:t>
            </a:r>
            <a:r>
              <a:rPr lang="en-US" sz="1800" dirty="0"/>
              <a:t> </a:t>
            </a:r>
            <a:r>
              <a:rPr lang="en-US" sz="1800" dirty="0" err="1"/>
              <a:t>ciljna</a:t>
            </a:r>
            <a:r>
              <a:rPr lang="en-US" sz="1800" dirty="0"/>
              <a:t> </a:t>
            </a:r>
            <a:r>
              <a:rPr lang="en-US" sz="1800" dirty="0" err="1"/>
              <a:t>skupina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nove</a:t>
            </a:r>
            <a:r>
              <a:rPr lang="en-US" sz="1800" dirty="0"/>
              <a:t> </a:t>
            </a:r>
            <a:r>
              <a:rPr lang="en-US" sz="1800" dirty="0" err="1"/>
              <a:t>tehnologije</a:t>
            </a:r>
            <a:r>
              <a:rPr lang="en-US" sz="1800" dirty="0"/>
              <a:t> – </a:t>
            </a:r>
            <a:r>
              <a:rPr lang="en-US" sz="1800" dirty="0" err="1"/>
              <a:t>tudi</a:t>
            </a:r>
            <a:r>
              <a:rPr lang="en-US" sz="1800" dirty="0"/>
              <a:t> </a:t>
            </a:r>
            <a:r>
              <a:rPr lang="en-US" sz="1800" dirty="0" err="1"/>
              <a:t>električne</a:t>
            </a:r>
            <a:r>
              <a:rPr lang="en-US" sz="1800" dirty="0"/>
              <a:t> </a:t>
            </a:r>
            <a:r>
              <a:rPr lang="en-US" sz="1800" dirty="0" err="1"/>
              <a:t>avte</a:t>
            </a:r>
            <a:r>
              <a:rPr lang="en-US" sz="1800" dirty="0"/>
              <a:t>. </a:t>
            </a:r>
          </a:p>
        </p:txBody>
      </p:sp>
      <p:pic>
        <p:nvPicPr>
          <p:cNvPr id="11" name="Content Placeholder 10" descr="ElectricCar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808"/>
          <a:stretch>
            <a:fillRect/>
          </a:stretch>
        </p:blipFill>
        <p:spPr>
          <a:xfrm>
            <a:off x="5148064" y="1412609"/>
            <a:ext cx="3822576" cy="4283870"/>
          </a:xfrm>
        </p:spPr>
      </p:pic>
      <p:sp>
        <p:nvSpPr>
          <p:cNvPr id="34" name="Fußzeilenplatzhalter 4"/>
          <p:cNvSpPr txBox="1">
            <a:spLocks/>
          </p:cNvSpPr>
          <p:nvPr/>
        </p:nvSpPr>
        <p:spPr>
          <a:xfrm>
            <a:off x="203575" y="6520103"/>
            <a:ext cx="1125488" cy="349239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0" dirty="0" smtClean="0"/>
              <a:t>2.12.2016</a:t>
            </a:r>
            <a:endParaRPr lang="de-DE" b="0" dirty="0"/>
          </a:p>
        </p:txBody>
      </p:sp>
      <p:pic>
        <p:nvPicPr>
          <p:cNvPr id="6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Pravokotnik 1"/>
          <p:cNvSpPr>
            <a:spLocks noChangeArrowheads="1"/>
          </p:cNvSpPr>
          <p:nvPr/>
        </p:nvSpPr>
        <p:spPr bwMode="auto">
          <a:xfrm>
            <a:off x="323528" y="765423"/>
            <a:ext cx="792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Oblike mobilnosti v okolju…  </a:t>
            </a:r>
            <a:endParaRPr lang="sl-SI" altLang="sl-SI" sz="1400" b="1" dirty="0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0962" name="Picture 2" descr="Rezultat iskanja slik za površine za peš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0" y="325512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Rezultat iskanja slik za površine za peš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56" y="1537397"/>
            <a:ext cx="2889007" cy="18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Rezultat iskanja slik za pedestrian c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7" y="149210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Rezultat iskanja slik za pedestrian cones in cit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98" y="1414259"/>
            <a:ext cx="2792097" cy="174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Rezultat iskanja slik za pedestrian cones in cit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41" y="3225450"/>
            <a:ext cx="3987977" cy="2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http://www.inljubljana.com/images/ljubljana-bike-rental-bicikelj-detai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44" y="3332285"/>
            <a:ext cx="2541231" cy="16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Rezultat iskanja slik za park and ri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92" y="5172204"/>
            <a:ext cx="2541231" cy="6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1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4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2856" y="620713"/>
            <a:ext cx="8280920" cy="506789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generacije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generacije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</a:p>
        </p:txBody>
      </p:sp>
      <p:pic>
        <p:nvPicPr>
          <p:cNvPr id="9" name="Picture Placeholder 8" descr="Generation-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0" b="-890"/>
          <a:stretch>
            <a:fillRect/>
          </a:stretch>
        </p:blipFill>
        <p:spPr>
          <a:xfrm>
            <a:off x="1890116" y="1133164"/>
            <a:ext cx="5486400" cy="336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52896" y="4500379"/>
            <a:ext cx="7920880" cy="1230014"/>
          </a:xfrm>
        </p:spPr>
        <p:txBody>
          <a:bodyPr/>
          <a:lstStyle/>
          <a:p>
            <a:pPr algn="ctr"/>
            <a:r>
              <a:rPr lang="en-US" dirty="0" err="1"/>
              <a:t>Rojeni</a:t>
            </a:r>
            <a:r>
              <a:rPr lang="en-US" dirty="0"/>
              <a:t> </a:t>
            </a:r>
            <a:r>
              <a:rPr lang="en-US" dirty="0" err="1"/>
              <a:t>konec</a:t>
            </a:r>
            <a:r>
              <a:rPr lang="en-US" dirty="0"/>
              <a:t> 90. let </a:t>
            </a:r>
            <a:r>
              <a:rPr lang="en-US" dirty="0" err="1"/>
              <a:t>prejšnjega</a:t>
            </a:r>
            <a:r>
              <a:rPr lang="en-US" dirty="0"/>
              <a:t> </a:t>
            </a:r>
            <a:r>
              <a:rPr lang="en-US" dirty="0" err="1"/>
              <a:t>stoletja</a:t>
            </a:r>
            <a:r>
              <a:rPr lang="en-US" dirty="0"/>
              <a:t> in v </a:t>
            </a:r>
            <a:r>
              <a:rPr lang="en-US" dirty="0" err="1"/>
              <a:t>začetku</a:t>
            </a:r>
            <a:r>
              <a:rPr lang="en-US" dirty="0"/>
              <a:t> </a:t>
            </a:r>
            <a:r>
              <a:rPr lang="en-US" dirty="0" err="1"/>
              <a:t>novega</a:t>
            </a:r>
            <a:r>
              <a:rPr lang="en-US" dirty="0"/>
              <a:t> </a:t>
            </a:r>
            <a:r>
              <a:rPr lang="en-US" dirty="0" err="1"/>
              <a:t>tisočletja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Odrasli</a:t>
            </a:r>
            <a:r>
              <a:rPr lang="en-US" dirty="0"/>
              <a:t> v </a:t>
            </a:r>
            <a:r>
              <a:rPr lang="en-US" dirty="0" err="1"/>
              <a:t>digitalni</a:t>
            </a:r>
            <a:r>
              <a:rPr lang="en-US" dirty="0"/>
              <a:t> </a:t>
            </a:r>
            <a:r>
              <a:rPr lang="en-US" dirty="0" err="1"/>
              <a:t>tehnologiji</a:t>
            </a:r>
            <a:r>
              <a:rPr lang="en-US" dirty="0"/>
              <a:t>, </a:t>
            </a:r>
            <a:r>
              <a:rPr lang="en-US" dirty="0" err="1"/>
              <a:t>svetu</a:t>
            </a:r>
            <a:r>
              <a:rPr lang="en-US" dirty="0"/>
              <a:t> </a:t>
            </a:r>
            <a:r>
              <a:rPr lang="en-US" dirty="0" err="1"/>
              <a:t>povezanosti</a:t>
            </a:r>
            <a:r>
              <a:rPr lang="en-US" dirty="0"/>
              <a:t> in </a:t>
            </a:r>
            <a:r>
              <a:rPr lang="en-US" dirty="0" err="1"/>
              <a:t>povezljivosti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Stimulirajo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le </a:t>
            </a:r>
            <a:r>
              <a:rPr lang="en-US" dirty="0" err="1"/>
              <a:t>medijsko</a:t>
            </a:r>
            <a:r>
              <a:rPr lang="en-US" dirty="0"/>
              <a:t> </a:t>
            </a:r>
            <a:r>
              <a:rPr lang="en-US" dirty="0" err="1"/>
              <a:t>nasičeni</a:t>
            </a:r>
            <a:r>
              <a:rPr lang="en-US" dirty="0"/>
              <a:t> </a:t>
            </a:r>
            <a:r>
              <a:rPr lang="en-US" dirty="0" err="1"/>
              <a:t>učni</a:t>
            </a:r>
            <a:r>
              <a:rPr lang="en-US" dirty="0"/>
              <a:t> </a:t>
            </a:r>
            <a:r>
              <a:rPr lang="en-US" dirty="0" err="1"/>
              <a:t>procesi</a:t>
            </a:r>
            <a:r>
              <a:rPr lang="en-US" dirty="0"/>
              <a:t>, </a:t>
            </a:r>
            <a:r>
              <a:rPr lang="en-US" dirty="0" err="1"/>
              <a:t>izkušnje</a:t>
            </a:r>
            <a:r>
              <a:rPr lang="en-US" dirty="0"/>
              <a:t> in </a:t>
            </a:r>
            <a:r>
              <a:rPr lang="en-US" dirty="0" err="1"/>
              <a:t>vplivi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Zrastli</a:t>
            </a:r>
            <a:r>
              <a:rPr lang="en-US" dirty="0"/>
              <a:t> s </a:t>
            </a:r>
            <a:r>
              <a:rPr lang="en-US" dirty="0" err="1"/>
              <a:t>pametnimi</a:t>
            </a:r>
            <a:r>
              <a:rPr lang="en-US" dirty="0"/>
              <a:t> </a:t>
            </a:r>
            <a:r>
              <a:rPr lang="en-US" dirty="0" err="1"/>
              <a:t>mobilniki</a:t>
            </a:r>
            <a:r>
              <a:rPr lang="en-US" dirty="0"/>
              <a:t>, </a:t>
            </a:r>
            <a:r>
              <a:rPr lang="en-US" dirty="0" err="1"/>
              <a:t>tablicami</a:t>
            </a:r>
            <a:r>
              <a:rPr lang="en-US" dirty="0"/>
              <a:t>, </a:t>
            </a:r>
            <a:r>
              <a:rPr lang="en-US" dirty="0" err="1"/>
              <a:t>uporabniškimi</a:t>
            </a:r>
            <a:r>
              <a:rPr lang="en-US" dirty="0"/>
              <a:t> </a:t>
            </a:r>
            <a:r>
              <a:rPr lang="en-US" dirty="0" err="1"/>
              <a:t>vmesniki</a:t>
            </a:r>
            <a:r>
              <a:rPr lang="en-US" dirty="0"/>
              <a:t> in </a:t>
            </a:r>
            <a:r>
              <a:rPr lang="en-US" dirty="0" err="1"/>
              <a:t>operacijskimi</a:t>
            </a:r>
            <a:r>
              <a:rPr lang="en-US" dirty="0"/>
              <a:t> </a:t>
            </a:r>
            <a:r>
              <a:rPr lang="en-US" dirty="0" err="1"/>
              <a:t>sistemi</a:t>
            </a:r>
            <a:r>
              <a:rPr lang="en-US" dirty="0"/>
              <a:t>.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950" y="634933"/>
            <a:ext cx="8579296" cy="481900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mobilnost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gledajo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drugače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35896" y="1268760"/>
            <a:ext cx="5111750" cy="3240360"/>
          </a:xfrm>
        </p:spPr>
        <p:txBody>
          <a:bodyPr/>
          <a:lstStyle/>
          <a:p>
            <a:pPr marL="0" indent="0">
              <a:buNone/>
            </a:pPr>
            <a:r>
              <a:rPr lang="sl-SI" sz="1700" dirty="0" smtClean="0"/>
              <a:t>Starejše generacije  -  zakoreninjeni vzorci </a:t>
            </a:r>
          </a:p>
          <a:p>
            <a:pPr marL="0" indent="0">
              <a:buNone/>
            </a:pPr>
            <a:endParaRPr lang="sl-SI" sz="1700" dirty="0" smtClean="0"/>
          </a:p>
          <a:p>
            <a:pPr marL="0" indent="0">
              <a:buNone/>
            </a:pPr>
            <a:r>
              <a:rPr lang="sl-SI" sz="1700" dirty="0" smtClean="0"/>
              <a:t>Mladim je pomembnejša mobilnost, zmožnost premika od točke A do točke B za čim manj stroškov. </a:t>
            </a:r>
          </a:p>
          <a:p>
            <a:endParaRPr lang="sl-SI" sz="1700" dirty="0" smtClean="0"/>
          </a:p>
          <a:p>
            <a:r>
              <a:rPr lang="sl-SI" sz="1700" dirty="0" smtClean="0"/>
              <a:t>Zakaj bi se ukvarjali z vodenjem vozila, če to lahko namesto nas opravi elektronika? </a:t>
            </a:r>
          </a:p>
          <a:p>
            <a:r>
              <a:rPr lang="sl-SI" sz="1700" dirty="0" smtClean="0"/>
              <a:t>Čemu izgubljati čas z upravljanjem, če lahko čas transporta na vse bolj natrpanih cestah koristneje porabimo za kaj drugega?</a:t>
            </a:r>
          </a:p>
          <a:p>
            <a:endParaRPr lang="en-US" sz="1700" dirty="0"/>
          </a:p>
        </p:txBody>
      </p:sp>
      <p:pic>
        <p:nvPicPr>
          <p:cNvPr id="9" name="Picture 8" descr="elektro mobilnos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34940"/>
          <a:stretch/>
        </p:blipFill>
        <p:spPr>
          <a:xfrm>
            <a:off x="431950" y="1164245"/>
            <a:ext cx="3050727" cy="4380944"/>
          </a:xfrm>
          <a:prstGeom prst="rect">
            <a:avLst/>
          </a:prstGeom>
        </p:spPr>
      </p:pic>
      <p:pic>
        <p:nvPicPr>
          <p:cNvPr id="6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0728" y="620688"/>
            <a:ext cx="7859216" cy="670396"/>
          </a:xfrm>
        </p:spPr>
        <p:txBody>
          <a:bodyPr/>
          <a:lstStyle/>
          <a:p>
            <a:r>
              <a:rPr lang="sl-SI" sz="2800" dirty="0"/>
              <a:t>Dejavniki tveganja pri mladih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876030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smtClean="0"/>
              <a:t>Ključna </a:t>
            </a:r>
            <a:r>
              <a:rPr lang="sl-SI" sz="1800" dirty="0"/>
              <a:t>pri večji ogroženosti mladih ni sama starost, ampak nekateri dejavniki, ki so pri mladih posebej izraženi:</a:t>
            </a:r>
          </a:p>
          <a:p>
            <a:r>
              <a:rPr lang="sl-SI" sz="1800" dirty="0"/>
              <a:t>pomanjkanje vozniških izkušenj, kar je pomembno predvsem v kritičnih situacijah,</a:t>
            </a:r>
          </a:p>
          <a:p>
            <a:r>
              <a:rPr lang="sl-SI" sz="1800" dirty="0"/>
              <a:t>splošen življenjski stil mladih in drugi motivi, saj bolj pogosto vozijo za zabavo, z namenom preživljanja prostega časa, v bolj rizičnih razmerah (ponoči, utrujeni, pod vplivom alkohola, pod vplivom vrstnikov)</a:t>
            </a:r>
          </a:p>
          <a:p>
            <a:r>
              <a:rPr lang="sl-SI" sz="1800" dirty="0"/>
              <a:t>uporaba različnih avdio in mobilnih naprav tudi v prometu</a:t>
            </a:r>
          </a:p>
          <a:p>
            <a:r>
              <a:rPr lang="sl-SI" sz="1800" b="1" dirty="0"/>
              <a:t>osebnostne in razvojne značilnosti mladih </a:t>
            </a:r>
            <a:r>
              <a:rPr lang="sl-SI" sz="1800" dirty="0"/>
              <a:t>(upiranje avtoritetam, preizkušanja lastnih meja in sposobnosti, </a:t>
            </a:r>
            <a:r>
              <a:rPr lang="sl-SI" sz="1800" dirty="0" err="1"/>
              <a:t>nezavedanja</a:t>
            </a:r>
            <a:r>
              <a:rPr lang="sl-SI" sz="1800" dirty="0"/>
              <a:t> možnih posledic itd.).</a:t>
            </a:r>
          </a:p>
          <a:p>
            <a:endParaRPr lang="sl-SI" sz="1800" dirty="0"/>
          </a:p>
        </p:txBody>
      </p:sp>
      <p:pic>
        <p:nvPicPr>
          <p:cNvPr id="5" name="Slika 4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292" y="836306"/>
            <a:ext cx="8229600" cy="523316"/>
          </a:xfrm>
        </p:spPr>
        <p:txBody>
          <a:bodyPr/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Prihodnost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mobilnost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mladih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07268" y="1112476"/>
            <a:ext cx="4330824" cy="2260848"/>
          </a:xfrm>
        </p:spPr>
        <p:txBody>
          <a:bodyPr/>
          <a:lstStyle/>
          <a:p>
            <a:r>
              <a:rPr lang="sl-SI" sz="1700" dirty="0" smtClean="0"/>
              <a:t>T</a:t>
            </a:r>
            <a:r>
              <a:rPr lang="en-US" sz="1700" dirty="0" err="1" smtClean="0"/>
              <a:t>ehnološko</a:t>
            </a:r>
            <a:r>
              <a:rPr lang="en-US" sz="1700" dirty="0" smtClean="0"/>
              <a:t> </a:t>
            </a:r>
            <a:r>
              <a:rPr lang="en-US" sz="1700" dirty="0" err="1"/>
              <a:t>izjemno</a:t>
            </a:r>
            <a:r>
              <a:rPr lang="en-US" sz="1700" dirty="0"/>
              <a:t> </a:t>
            </a:r>
            <a:r>
              <a:rPr lang="en-US" sz="1700" dirty="0" err="1" smtClean="0"/>
              <a:t>zanimiv</a:t>
            </a:r>
            <a:r>
              <a:rPr lang="en-US" sz="1700" dirty="0" smtClean="0"/>
              <a:t> </a:t>
            </a:r>
            <a:r>
              <a:rPr lang="en-US" sz="1700" dirty="0" err="1" smtClean="0"/>
              <a:t>čas</a:t>
            </a:r>
            <a:r>
              <a:rPr lang="en-US" sz="1700" dirty="0" smtClean="0"/>
              <a:t>, </a:t>
            </a:r>
            <a:r>
              <a:rPr lang="en-US" sz="1700" dirty="0" err="1"/>
              <a:t>ki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področju</a:t>
            </a:r>
            <a:r>
              <a:rPr lang="en-US" sz="1700" dirty="0"/>
              <a:t> </a:t>
            </a:r>
            <a:r>
              <a:rPr lang="en-US" sz="1700" dirty="0" err="1"/>
              <a:t>mobilnosti</a:t>
            </a:r>
            <a:r>
              <a:rPr lang="en-US" sz="1700" dirty="0"/>
              <a:t> </a:t>
            </a:r>
            <a:r>
              <a:rPr lang="en-US" sz="1700" dirty="0" err="1"/>
              <a:t>prinaša</a:t>
            </a:r>
            <a:r>
              <a:rPr lang="en-US" sz="1700" dirty="0"/>
              <a:t> </a:t>
            </a:r>
            <a:r>
              <a:rPr lang="en-US" sz="1700" dirty="0" err="1"/>
              <a:t>nekaj</a:t>
            </a:r>
            <a:r>
              <a:rPr lang="en-US" sz="1700" dirty="0"/>
              <a:t> </a:t>
            </a:r>
            <a:r>
              <a:rPr lang="en-US" sz="1700" dirty="0" err="1"/>
              <a:t>revolucionarnih</a:t>
            </a:r>
            <a:r>
              <a:rPr lang="en-US" sz="1700" dirty="0"/>
              <a:t> </a:t>
            </a:r>
            <a:r>
              <a:rPr lang="en-US" sz="1700" dirty="0" err="1"/>
              <a:t>oziroma</a:t>
            </a:r>
            <a:r>
              <a:rPr lang="en-US" sz="1700" dirty="0"/>
              <a:t> </a:t>
            </a:r>
            <a:r>
              <a:rPr lang="en-US" sz="1700" dirty="0" err="1"/>
              <a:t>prelomnih</a:t>
            </a:r>
            <a:r>
              <a:rPr lang="en-US" sz="1700" dirty="0"/>
              <a:t> </a:t>
            </a:r>
            <a:r>
              <a:rPr lang="en-US" sz="1700" dirty="0" err="1" smtClean="0"/>
              <a:t>sprememb</a:t>
            </a:r>
            <a:r>
              <a:rPr lang="sl-SI" sz="1700" dirty="0" smtClean="0"/>
              <a:t>,</a:t>
            </a:r>
          </a:p>
          <a:p>
            <a:r>
              <a:rPr lang="sl-SI" sz="1700" dirty="0" smtClean="0"/>
              <a:t>m</a:t>
            </a:r>
            <a:r>
              <a:rPr lang="en-US" sz="1700" dirty="0" err="1" smtClean="0"/>
              <a:t>ladi</a:t>
            </a:r>
            <a:r>
              <a:rPr lang="en-US" sz="1700" dirty="0" smtClean="0"/>
              <a:t>  </a:t>
            </a:r>
            <a:r>
              <a:rPr lang="en-US" sz="1700" dirty="0" err="1"/>
              <a:t>nove</a:t>
            </a:r>
            <a:r>
              <a:rPr lang="en-US" sz="1700" dirty="0"/>
              <a:t> </a:t>
            </a:r>
            <a:r>
              <a:rPr lang="en-US" sz="1700" dirty="0" err="1"/>
              <a:t>oblike</a:t>
            </a:r>
            <a:r>
              <a:rPr lang="en-US" sz="1700" dirty="0"/>
              <a:t> </a:t>
            </a:r>
            <a:r>
              <a:rPr lang="en-US" sz="1700" dirty="0" err="1"/>
              <a:t>mobilnosti</a:t>
            </a:r>
            <a:r>
              <a:rPr lang="en-US" sz="1700" dirty="0"/>
              <a:t> </a:t>
            </a:r>
            <a:r>
              <a:rPr lang="en-US" sz="1700" dirty="0" err="1"/>
              <a:t>sprejemajo</a:t>
            </a:r>
            <a:r>
              <a:rPr lang="en-US" sz="1700" dirty="0"/>
              <a:t> </a:t>
            </a:r>
            <a:r>
              <a:rPr lang="en-US" sz="1700" dirty="0" err="1"/>
              <a:t>precej</a:t>
            </a:r>
            <a:r>
              <a:rPr lang="en-US" sz="1700" dirty="0"/>
              <a:t> </a:t>
            </a:r>
            <a:r>
              <a:rPr lang="en-US" sz="1700" dirty="0" err="1"/>
              <a:t>lažje</a:t>
            </a:r>
            <a:r>
              <a:rPr lang="en-US" sz="1700" dirty="0"/>
              <a:t> in </a:t>
            </a:r>
            <a:r>
              <a:rPr lang="en-US" sz="1700" dirty="0" err="1"/>
              <a:t>bolj</a:t>
            </a:r>
            <a:r>
              <a:rPr lang="en-US" sz="1700" dirty="0"/>
              <a:t> </a:t>
            </a:r>
            <a:r>
              <a:rPr lang="en-US" sz="1700" dirty="0" err="1"/>
              <a:t>neobremenjeno</a:t>
            </a:r>
            <a:r>
              <a:rPr lang="en-US" sz="1700" dirty="0"/>
              <a:t> </a:t>
            </a:r>
            <a:r>
              <a:rPr lang="en-US" sz="1700" dirty="0" err="1"/>
              <a:t>kot</a:t>
            </a:r>
            <a:r>
              <a:rPr lang="en-US" sz="1700" dirty="0"/>
              <a:t> s </a:t>
            </a:r>
            <a:r>
              <a:rPr lang="en-US" sz="1700" dirty="0" err="1"/>
              <a:t>starimi</a:t>
            </a:r>
            <a:r>
              <a:rPr lang="en-US" sz="1700" dirty="0"/>
              <a:t> </a:t>
            </a:r>
            <a:r>
              <a:rPr lang="en-US" sz="1700" dirty="0" err="1"/>
              <a:t>vzorci</a:t>
            </a:r>
            <a:r>
              <a:rPr lang="en-US" sz="1700" dirty="0"/>
              <a:t> </a:t>
            </a:r>
            <a:r>
              <a:rPr lang="en-US" sz="1700" dirty="0" err="1"/>
              <a:t>obtežene</a:t>
            </a:r>
            <a:r>
              <a:rPr lang="en-US" sz="1700" dirty="0"/>
              <a:t> </a:t>
            </a:r>
            <a:r>
              <a:rPr lang="en-US" sz="1700" dirty="0" err="1"/>
              <a:t>generacije</a:t>
            </a:r>
            <a:r>
              <a:rPr lang="en-US" sz="1700" dirty="0"/>
              <a:t> </a:t>
            </a:r>
            <a:r>
              <a:rPr lang="en-US" sz="1700" dirty="0" err="1" smtClean="0"/>
              <a:t>starejših</a:t>
            </a:r>
            <a:r>
              <a:rPr lang="sl-SI" sz="1700" dirty="0" smtClean="0"/>
              <a:t>.</a:t>
            </a:r>
            <a:endParaRPr lang="en-US" sz="17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90274" y="1112476"/>
            <a:ext cx="4316288" cy="2692896"/>
          </a:xfrm>
        </p:spPr>
        <p:txBody>
          <a:bodyPr/>
          <a:lstStyle/>
          <a:p>
            <a:r>
              <a:rPr lang="sl-SI" sz="1700" dirty="0" smtClean="0"/>
              <a:t>N</a:t>
            </a:r>
            <a:r>
              <a:rPr lang="en-US" sz="1700" dirty="0" smtClean="0"/>
              <a:t>a </a:t>
            </a:r>
            <a:r>
              <a:rPr lang="en-US" sz="1700" dirty="0" err="1"/>
              <a:t>mlajše</a:t>
            </a:r>
            <a:r>
              <a:rPr lang="en-US" sz="1700" dirty="0"/>
              <a:t> </a:t>
            </a:r>
            <a:r>
              <a:rPr lang="en-US" sz="1700" dirty="0" err="1"/>
              <a:t>generacije</a:t>
            </a:r>
            <a:r>
              <a:rPr lang="en-US" sz="1700" dirty="0"/>
              <a:t> </a:t>
            </a:r>
            <a:r>
              <a:rPr lang="en-US" sz="1700" dirty="0" err="1"/>
              <a:t>bomo</a:t>
            </a:r>
            <a:r>
              <a:rPr lang="en-US" sz="1700" dirty="0"/>
              <a:t> </a:t>
            </a:r>
            <a:r>
              <a:rPr lang="en-US" sz="1700" dirty="0" err="1"/>
              <a:t>morali</a:t>
            </a:r>
            <a:r>
              <a:rPr lang="en-US" sz="1700" dirty="0"/>
              <a:t> </a:t>
            </a:r>
            <a:r>
              <a:rPr lang="en-US" sz="1700" dirty="0" err="1"/>
              <a:t>prenesti</a:t>
            </a:r>
            <a:r>
              <a:rPr lang="en-US" sz="1700" dirty="0"/>
              <a:t> </a:t>
            </a:r>
            <a:r>
              <a:rPr lang="en-US" sz="1700" dirty="0" err="1"/>
              <a:t>naše</a:t>
            </a:r>
            <a:r>
              <a:rPr lang="en-US" sz="1700" dirty="0"/>
              <a:t> </a:t>
            </a:r>
            <a:r>
              <a:rPr lang="en-US" sz="1700" dirty="0" err="1"/>
              <a:t>znanje</a:t>
            </a:r>
            <a:r>
              <a:rPr lang="en-US" sz="1700" dirty="0"/>
              <a:t> in </a:t>
            </a:r>
            <a:r>
              <a:rPr lang="en-US" sz="1700" dirty="0" err="1"/>
              <a:t>izkušnje</a:t>
            </a:r>
            <a:r>
              <a:rPr lang="en-US" sz="1700" dirty="0"/>
              <a:t>, </a:t>
            </a:r>
            <a:endParaRPr lang="sl-SI" sz="1700" dirty="0" smtClean="0"/>
          </a:p>
          <a:p>
            <a:r>
              <a:rPr lang="en-US" sz="1700" dirty="0" err="1" smtClean="0"/>
              <a:t>hkrati</a:t>
            </a:r>
            <a:r>
              <a:rPr lang="en-US" sz="1700" dirty="0" smtClean="0"/>
              <a:t> </a:t>
            </a:r>
            <a:r>
              <a:rPr lang="en-US" sz="1700" dirty="0"/>
              <a:t>pa </a:t>
            </a:r>
            <a:r>
              <a:rPr lang="en-US" sz="1700" dirty="0" err="1"/>
              <a:t>mladim</a:t>
            </a:r>
            <a:r>
              <a:rPr lang="en-US" sz="1700" dirty="0"/>
              <a:t> </a:t>
            </a:r>
            <a:r>
              <a:rPr lang="en-US" sz="1700" dirty="0" err="1"/>
              <a:t>dopustiti</a:t>
            </a:r>
            <a:r>
              <a:rPr lang="en-US" sz="1700" dirty="0"/>
              <a:t>, da o </a:t>
            </a:r>
            <a:r>
              <a:rPr lang="en-US" sz="1700" dirty="0" err="1"/>
              <a:t>mobilnosti</a:t>
            </a:r>
            <a:r>
              <a:rPr lang="en-US" sz="1700" dirty="0"/>
              <a:t> </a:t>
            </a:r>
            <a:r>
              <a:rPr lang="en-US" sz="1700" dirty="0" err="1"/>
              <a:t>razmišljajo</a:t>
            </a:r>
            <a:r>
              <a:rPr lang="en-US" sz="1700" dirty="0"/>
              <a:t> - in </a:t>
            </a:r>
            <a:r>
              <a:rPr lang="en-US" sz="1700" dirty="0" err="1"/>
              <a:t>ravnajo</a:t>
            </a:r>
            <a:r>
              <a:rPr lang="en-US" sz="1700" dirty="0"/>
              <a:t> - </a:t>
            </a:r>
            <a:r>
              <a:rPr lang="en-US" sz="1700" dirty="0" err="1"/>
              <a:t>po</a:t>
            </a:r>
            <a:r>
              <a:rPr lang="en-US" sz="1700" dirty="0"/>
              <a:t> </a:t>
            </a:r>
            <a:r>
              <a:rPr lang="en-US" sz="1700" dirty="0" err="1"/>
              <a:t>svoje</a:t>
            </a:r>
            <a:r>
              <a:rPr lang="en-US" sz="1700" dirty="0"/>
              <a:t>.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4" name="Fußzeilenplatzhalter 4"/>
          <p:cNvSpPr txBox="1">
            <a:spLocks/>
          </p:cNvSpPr>
          <p:nvPr/>
        </p:nvSpPr>
        <p:spPr>
          <a:xfrm>
            <a:off x="203575" y="6520103"/>
            <a:ext cx="1125488" cy="349239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0" dirty="0" smtClean="0"/>
              <a:t>17.12.2014</a:t>
            </a:r>
            <a:endParaRPr lang="de-DE" b="0" dirty="0"/>
          </a:p>
        </p:txBody>
      </p:sp>
      <p:pic>
        <p:nvPicPr>
          <p:cNvPr id="10" name="Picture 9" descr="Connected car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2" y="3373323"/>
            <a:ext cx="3816424" cy="2171865"/>
          </a:xfrm>
          <a:prstGeom prst="rect">
            <a:avLst/>
          </a:prstGeom>
        </p:spPr>
      </p:pic>
      <p:pic>
        <p:nvPicPr>
          <p:cNvPr id="11" name="Picture 10" descr="avtonomno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4" y="3373322"/>
            <a:ext cx="3672408" cy="2171865"/>
          </a:xfrm>
          <a:prstGeom prst="rect">
            <a:avLst/>
          </a:prstGeom>
        </p:spPr>
      </p:pic>
      <p:pic>
        <p:nvPicPr>
          <p:cNvPr id="9" name="Slika 3" descr="AMZSlogo_Prim_RG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1" r="11311" b="-1"/>
          <a:stretch/>
        </p:blipFill>
        <p:spPr>
          <a:xfrm>
            <a:off x="16989" y="1268760"/>
            <a:ext cx="3272567" cy="391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632515"/>
            <a:ext cx="8579296" cy="509883"/>
          </a:xfrm>
        </p:spPr>
        <p:txBody>
          <a:bodyPr/>
          <a:lstStyle/>
          <a:p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Digitalno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resnično</a:t>
            </a:r>
            <a:endParaRPr lang="en-U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75857" y="1142398"/>
            <a:ext cx="6048672" cy="5037339"/>
          </a:xfrm>
        </p:spPr>
        <p:txBody>
          <a:bodyPr/>
          <a:lstStyle/>
          <a:p>
            <a:r>
              <a:rPr lang="en-US" sz="1600" dirty="0" err="1"/>
              <a:t>Kako</a:t>
            </a:r>
            <a:r>
              <a:rPr lang="en-US" sz="1600" dirty="0"/>
              <a:t> </a:t>
            </a:r>
            <a:r>
              <a:rPr lang="en-US" sz="1600" dirty="0" err="1"/>
              <a:t>mladim</a:t>
            </a:r>
            <a:r>
              <a:rPr lang="en-US" sz="1600" dirty="0"/>
              <a:t> </a:t>
            </a:r>
            <a:r>
              <a:rPr lang="en-US" sz="1600" dirty="0" err="1"/>
              <a:t>generacije</a:t>
            </a:r>
            <a:r>
              <a:rPr lang="en-US" sz="1600" dirty="0"/>
              <a:t> Y in Z </a:t>
            </a:r>
            <a:r>
              <a:rPr lang="en-US" sz="1600" dirty="0" err="1"/>
              <a:t>približati</a:t>
            </a:r>
            <a:r>
              <a:rPr lang="en-US" sz="1600" dirty="0"/>
              <a:t> </a:t>
            </a:r>
            <a:r>
              <a:rPr lang="en-US" sz="1600" dirty="0" err="1"/>
              <a:t>vožnjo</a:t>
            </a:r>
            <a:r>
              <a:rPr lang="en-US" sz="1600" dirty="0"/>
              <a:t> </a:t>
            </a:r>
            <a:r>
              <a:rPr lang="en-US" sz="1600" dirty="0" err="1"/>
              <a:t>avtomobila</a:t>
            </a:r>
            <a:r>
              <a:rPr lang="en-US" sz="1600" dirty="0"/>
              <a:t>? </a:t>
            </a:r>
          </a:p>
          <a:p>
            <a:r>
              <a:rPr lang="en-US" sz="1600" dirty="0"/>
              <a:t>S tem </a:t>
            </a:r>
            <a:r>
              <a:rPr lang="en-US" sz="1600" dirty="0" err="1"/>
              <a:t>vprašanjem</a:t>
            </a:r>
            <a:r>
              <a:rPr lang="en-US" sz="1600" dirty="0"/>
              <a:t> se </a:t>
            </a:r>
            <a:r>
              <a:rPr lang="en-US" sz="1600" dirty="0" err="1"/>
              <a:t>ukvarjajo</a:t>
            </a:r>
            <a:r>
              <a:rPr lang="en-US" sz="1600" dirty="0"/>
              <a:t> </a:t>
            </a:r>
            <a:r>
              <a:rPr lang="en-US" sz="1600" dirty="0" err="1"/>
              <a:t>šole</a:t>
            </a:r>
            <a:r>
              <a:rPr lang="en-US" sz="1600" dirty="0"/>
              <a:t> </a:t>
            </a:r>
            <a:r>
              <a:rPr lang="en-US" sz="1600" dirty="0" err="1"/>
              <a:t>vožnje</a:t>
            </a:r>
            <a:r>
              <a:rPr lang="en-US" sz="1600" dirty="0"/>
              <a:t> - med </a:t>
            </a:r>
            <a:r>
              <a:rPr lang="en-US" sz="1600" dirty="0" err="1"/>
              <a:t>njimi</a:t>
            </a:r>
            <a:r>
              <a:rPr lang="en-US" sz="1600" dirty="0"/>
              <a:t> </a:t>
            </a:r>
            <a:r>
              <a:rPr lang="en-US" sz="1600" dirty="0" err="1"/>
              <a:t>tudi</a:t>
            </a:r>
            <a:r>
              <a:rPr lang="en-US" sz="1600" dirty="0"/>
              <a:t> AMZS šola </a:t>
            </a:r>
            <a:r>
              <a:rPr lang="en-US" sz="1600" dirty="0" err="1"/>
              <a:t>vožnje</a:t>
            </a:r>
            <a:r>
              <a:rPr lang="en-US" sz="1600" dirty="0"/>
              <a:t> -, </a:t>
            </a:r>
            <a:r>
              <a:rPr lang="en-US" sz="1600" dirty="0" err="1"/>
              <a:t>ki</a:t>
            </a:r>
            <a:r>
              <a:rPr lang="en-US" sz="1600" dirty="0"/>
              <a:t> v </a:t>
            </a:r>
            <a:r>
              <a:rPr lang="en-US" sz="1600" dirty="0" err="1"/>
              <a:t>svoje</a:t>
            </a:r>
            <a:r>
              <a:rPr lang="en-US" sz="1600" dirty="0"/>
              <a:t> </a:t>
            </a:r>
            <a:r>
              <a:rPr lang="en-US" sz="1600" dirty="0" err="1"/>
              <a:t>učne</a:t>
            </a:r>
            <a:r>
              <a:rPr lang="en-US" sz="1600" dirty="0"/>
              <a:t> </a:t>
            </a:r>
            <a:r>
              <a:rPr lang="en-US" sz="1600" dirty="0" err="1"/>
              <a:t>procese</a:t>
            </a:r>
            <a:r>
              <a:rPr lang="en-US" sz="1600" dirty="0"/>
              <a:t> </a:t>
            </a:r>
            <a:r>
              <a:rPr lang="en-US" sz="1600" dirty="0" err="1"/>
              <a:t>vpletajo</a:t>
            </a:r>
            <a:r>
              <a:rPr lang="en-US" sz="1600" dirty="0"/>
              <a:t> </a:t>
            </a:r>
            <a:r>
              <a:rPr lang="en-US" sz="1600" dirty="0" err="1"/>
              <a:t>računalniške</a:t>
            </a:r>
            <a:r>
              <a:rPr lang="en-US" sz="1600" dirty="0"/>
              <a:t> in </a:t>
            </a:r>
            <a:r>
              <a:rPr lang="en-US" sz="1600" dirty="0" err="1"/>
              <a:t>digitalne</a:t>
            </a:r>
            <a:r>
              <a:rPr lang="en-US" sz="1600" dirty="0"/>
              <a:t> </a:t>
            </a:r>
            <a:r>
              <a:rPr lang="en-US" sz="1600" dirty="0" err="1"/>
              <a:t>načine</a:t>
            </a:r>
            <a:r>
              <a:rPr lang="en-US" sz="1600" dirty="0"/>
              <a:t> </a:t>
            </a:r>
            <a:r>
              <a:rPr lang="en-US" sz="1600" dirty="0" err="1"/>
              <a:t>učenja</a:t>
            </a:r>
            <a:r>
              <a:rPr lang="en-US" sz="1600" dirty="0"/>
              <a:t>, </a:t>
            </a:r>
            <a:r>
              <a:rPr lang="en-US" sz="1600" dirty="0" err="1"/>
              <a:t>tudi</a:t>
            </a:r>
            <a:r>
              <a:rPr lang="en-US" sz="1600" dirty="0"/>
              <a:t> </a:t>
            </a:r>
            <a:r>
              <a:rPr lang="en-US" sz="1600" dirty="0" err="1"/>
              <a:t>simulatorje</a:t>
            </a:r>
            <a:r>
              <a:rPr lang="en-US" sz="1600" dirty="0"/>
              <a:t> </a:t>
            </a:r>
            <a:r>
              <a:rPr lang="en-US" sz="1600" dirty="0" err="1"/>
              <a:t>vožnje</a:t>
            </a:r>
            <a:r>
              <a:rPr lang="en-US" sz="1600" dirty="0"/>
              <a:t> in </a:t>
            </a:r>
            <a:r>
              <a:rPr lang="en-US" sz="1600" dirty="0" err="1"/>
              <a:t>računalniške</a:t>
            </a:r>
            <a:r>
              <a:rPr lang="en-US" sz="1600" dirty="0"/>
              <a:t> </a:t>
            </a:r>
            <a:r>
              <a:rPr lang="en-US" sz="1600" dirty="0" err="1"/>
              <a:t>igrice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 err="1"/>
              <a:t>Praktična</a:t>
            </a:r>
            <a:r>
              <a:rPr lang="en-US" sz="1600" dirty="0"/>
              <a:t> </a:t>
            </a:r>
            <a:r>
              <a:rPr lang="en-US" sz="1600" dirty="0" err="1"/>
              <a:t>vožnja</a:t>
            </a:r>
            <a:r>
              <a:rPr lang="en-US" sz="1600" dirty="0"/>
              <a:t>, </a:t>
            </a:r>
            <a:r>
              <a:rPr lang="en-US" sz="1600" dirty="0" err="1"/>
              <a:t>resnično</a:t>
            </a:r>
            <a:r>
              <a:rPr lang="en-US" sz="1600" dirty="0"/>
              <a:t> </a:t>
            </a:r>
            <a:r>
              <a:rPr lang="en-US" sz="1600" dirty="0" err="1"/>
              <a:t>soočenje</a:t>
            </a:r>
            <a:r>
              <a:rPr lang="en-US" sz="1600" dirty="0"/>
              <a:t> s </a:t>
            </a:r>
            <a:r>
              <a:rPr lang="en-US" sz="1600" dirty="0" err="1"/>
              <a:t>prometnimi</a:t>
            </a:r>
            <a:r>
              <a:rPr lang="en-US" sz="1600" dirty="0"/>
              <a:t> </a:t>
            </a:r>
            <a:r>
              <a:rPr lang="en-US" sz="1600" dirty="0" err="1"/>
              <a:t>izzivi</a:t>
            </a:r>
            <a:r>
              <a:rPr lang="en-US" sz="1600" dirty="0"/>
              <a:t> in </a:t>
            </a:r>
            <a:r>
              <a:rPr lang="en-US" sz="1600" dirty="0" err="1"/>
              <a:t>težavami</a:t>
            </a:r>
            <a:r>
              <a:rPr lang="en-US" sz="1600" dirty="0"/>
              <a:t> </a:t>
            </a:r>
            <a:r>
              <a:rPr lang="en-US" sz="1600" dirty="0" err="1"/>
              <a:t>ter</a:t>
            </a:r>
            <a:r>
              <a:rPr lang="en-US" sz="1600" dirty="0"/>
              <a:t> </a:t>
            </a:r>
            <a:r>
              <a:rPr lang="en-US" sz="1600" dirty="0" err="1"/>
              <a:t>lastne</a:t>
            </a:r>
            <a:r>
              <a:rPr lang="en-US" sz="1600" dirty="0"/>
              <a:t> </a:t>
            </a:r>
            <a:r>
              <a:rPr lang="en-US" sz="1600" dirty="0" err="1"/>
              <a:t>izkušnje</a:t>
            </a:r>
            <a:r>
              <a:rPr lang="en-US" sz="1600" dirty="0"/>
              <a:t> </a:t>
            </a:r>
            <a:r>
              <a:rPr lang="en-US" sz="1600" dirty="0" err="1"/>
              <a:t>pri</a:t>
            </a:r>
            <a:r>
              <a:rPr lang="en-US" sz="1600" dirty="0"/>
              <a:t> </a:t>
            </a:r>
            <a:r>
              <a:rPr lang="en-US" sz="1600" dirty="0" err="1"/>
              <a:t>vožnji</a:t>
            </a:r>
            <a:r>
              <a:rPr lang="en-US" sz="1600" dirty="0"/>
              <a:t> </a:t>
            </a:r>
            <a:r>
              <a:rPr lang="en-US" sz="1600" dirty="0" err="1"/>
              <a:t>ostajajo</a:t>
            </a:r>
            <a:r>
              <a:rPr lang="en-US" sz="1600" dirty="0"/>
              <a:t> </a:t>
            </a:r>
            <a:r>
              <a:rPr lang="en-US" sz="1600" dirty="0" err="1"/>
              <a:t>najpomembnejši</a:t>
            </a:r>
            <a:r>
              <a:rPr lang="en-US" sz="1600" dirty="0"/>
              <a:t> del </a:t>
            </a:r>
            <a:r>
              <a:rPr lang="en-US" sz="1600" dirty="0" err="1"/>
              <a:t>učnega</a:t>
            </a:r>
            <a:r>
              <a:rPr lang="en-US" sz="1600" dirty="0"/>
              <a:t> </a:t>
            </a:r>
            <a:r>
              <a:rPr lang="en-US" sz="1600" dirty="0" err="1"/>
              <a:t>procesa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Nove</a:t>
            </a:r>
            <a:r>
              <a:rPr lang="en-US" sz="1600" dirty="0"/>
              <a:t> </a:t>
            </a:r>
            <a:r>
              <a:rPr lang="en-US" sz="1600" dirty="0" err="1"/>
              <a:t>generacije</a:t>
            </a:r>
            <a:r>
              <a:rPr lang="en-US" sz="1600" dirty="0"/>
              <a:t> </a:t>
            </a:r>
            <a:r>
              <a:rPr lang="en-US" sz="1600" dirty="0" err="1"/>
              <a:t>mladih</a:t>
            </a:r>
            <a:r>
              <a:rPr lang="en-US" sz="1600" dirty="0"/>
              <a:t> </a:t>
            </a:r>
            <a:r>
              <a:rPr lang="en-US" sz="1600" dirty="0" err="1"/>
              <a:t>lahko</a:t>
            </a:r>
            <a:r>
              <a:rPr lang="en-US" sz="1600" dirty="0"/>
              <a:t> </a:t>
            </a:r>
            <a:r>
              <a:rPr lang="en-US" sz="1600" dirty="0" err="1"/>
              <a:t>izučimo</a:t>
            </a:r>
            <a:r>
              <a:rPr lang="en-US" sz="1600" dirty="0"/>
              <a:t> v </a:t>
            </a:r>
            <a:r>
              <a:rPr lang="en-US" sz="1600" dirty="0" err="1"/>
              <a:t>dobre</a:t>
            </a:r>
            <a:r>
              <a:rPr lang="en-US" sz="1600" dirty="0"/>
              <a:t> in </a:t>
            </a:r>
            <a:r>
              <a:rPr lang="en-US" sz="1600" dirty="0" err="1"/>
              <a:t>odgovorne</a:t>
            </a:r>
            <a:r>
              <a:rPr lang="en-US" sz="1600" dirty="0"/>
              <a:t> </a:t>
            </a:r>
            <a:r>
              <a:rPr lang="en-US" sz="1600" dirty="0" err="1"/>
              <a:t>voznike</a:t>
            </a:r>
            <a:r>
              <a:rPr lang="en-US" sz="1600" dirty="0"/>
              <a:t> s </a:t>
            </a:r>
            <a:r>
              <a:rPr lang="en-US" sz="1600" dirty="0" err="1"/>
              <a:t>pravo</a:t>
            </a:r>
            <a:r>
              <a:rPr lang="en-US" sz="1600" dirty="0"/>
              <a:t> in </a:t>
            </a:r>
            <a:r>
              <a:rPr lang="en-US" sz="1600" dirty="0" err="1"/>
              <a:t>domišljeno</a:t>
            </a:r>
            <a:r>
              <a:rPr lang="en-US" sz="1600" dirty="0"/>
              <a:t> </a:t>
            </a:r>
            <a:r>
              <a:rPr lang="en-US" sz="1600" dirty="0" err="1"/>
              <a:t>kombinacijo</a:t>
            </a:r>
            <a:r>
              <a:rPr lang="en-US" sz="1600" dirty="0"/>
              <a:t> </a:t>
            </a:r>
            <a:r>
              <a:rPr lang="en-US" sz="1600" dirty="0" err="1"/>
              <a:t>digitalnega</a:t>
            </a:r>
            <a:r>
              <a:rPr lang="en-US" sz="1600" dirty="0"/>
              <a:t> in </a:t>
            </a:r>
            <a:r>
              <a:rPr lang="en-US" sz="1600" dirty="0" err="1"/>
              <a:t>resničnega</a:t>
            </a:r>
            <a:r>
              <a:rPr lang="en-US" sz="1600" dirty="0"/>
              <a:t> </a:t>
            </a:r>
            <a:r>
              <a:rPr lang="en-US" sz="1600" dirty="0" err="1"/>
              <a:t>sveta</a:t>
            </a:r>
            <a:r>
              <a:rPr lang="en-US" sz="1600" dirty="0"/>
              <a:t>. Ob </a:t>
            </a:r>
            <a:r>
              <a:rPr lang="en-US" sz="1600" dirty="0" err="1"/>
              <a:t>digitalnih</a:t>
            </a:r>
            <a:r>
              <a:rPr lang="en-US" sz="1600" dirty="0"/>
              <a:t> </a:t>
            </a:r>
            <a:r>
              <a:rPr lang="en-US" sz="1600" dirty="0" err="1"/>
              <a:t>učnih</a:t>
            </a:r>
            <a:r>
              <a:rPr lang="en-US" sz="1600" dirty="0"/>
              <a:t> </a:t>
            </a:r>
            <a:r>
              <a:rPr lang="en-US" sz="1600" dirty="0" err="1"/>
              <a:t>izzivih</a:t>
            </a:r>
            <a:r>
              <a:rPr lang="en-US" sz="1600" dirty="0"/>
              <a:t> se </a:t>
            </a:r>
            <a:r>
              <a:rPr lang="en-US" sz="1600" dirty="0" err="1"/>
              <a:t>mladi</a:t>
            </a:r>
            <a:r>
              <a:rPr lang="en-US" sz="1600" dirty="0"/>
              <a:t> </a:t>
            </a:r>
            <a:r>
              <a:rPr lang="en-US" sz="1600" dirty="0" err="1"/>
              <a:t>še</a:t>
            </a:r>
            <a:r>
              <a:rPr lang="en-US" sz="1600" dirty="0"/>
              <a:t> </a:t>
            </a:r>
            <a:r>
              <a:rPr lang="en-US" sz="1600" dirty="0" err="1"/>
              <a:t>vedno</a:t>
            </a:r>
            <a:r>
              <a:rPr lang="en-US" sz="1600" dirty="0"/>
              <a:t> </a:t>
            </a:r>
            <a:r>
              <a:rPr lang="en-US" sz="1600" dirty="0" err="1"/>
              <a:t>izjemno</a:t>
            </a:r>
            <a:r>
              <a:rPr lang="en-US" sz="1600" dirty="0"/>
              <a:t> </a:t>
            </a:r>
            <a:r>
              <a:rPr lang="en-US" sz="1600" dirty="0" err="1"/>
              <a:t>pozitivno</a:t>
            </a:r>
            <a:r>
              <a:rPr lang="en-US" sz="1600" dirty="0"/>
              <a:t> </a:t>
            </a:r>
            <a:r>
              <a:rPr lang="en-US" sz="1600" dirty="0" err="1"/>
              <a:t>odzovejo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izkušnje</a:t>
            </a:r>
            <a:r>
              <a:rPr lang="en-US" sz="1600" dirty="0"/>
              <a:t> v </a:t>
            </a:r>
            <a:r>
              <a:rPr lang="en-US" sz="1600" dirty="0" err="1"/>
              <a:t>resničnem</a:t>
            </a:r>
            <a:r>
              <a:rPr lang="en-US" sz="1600" dirty="0"/>
              <a:t> </a:t>
            </a:r>
            <a:r>
              <a:rPr lang="en-US" sz="1600" dirty="0" err="1"/>
              <a:t>življenju</a:t>
            </a:r>
            <a:r>
              <a:rPr lang="en-US" sz="1600" dirty="0"/>
              <a:t>. </a:t>
            </a:r>
            <a:r>
              <a:rPr lang="en-US" sz="1600" dirty="0" err="1"/>
              <a:t>Dokaz</a:t>
            </a:r>
            <a:r>
              <a:rPr lang="en-US" sz="1600" dirty="0"/>
              <a:t> </a:t>
            </a:r>
            <a:r>
              <a:rPr lang="en-US" sz="1600" dirty="0" err="1"/>
              <a:t>za</a:t>
            </a:r>
            <a:r>
              <a:rPr lang="en-US" sz="1600" dirty="0"/>
              <a:t> to je AMZS program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voznike</a:t>
            </a:r>
            <a:r>
              <a:rPr lang="en-US" sz="1600" dirty="0"/>
              <a:t> </a:t>
            </a:r>
            <a:r>
              <a:rPr lang="en-US" sz="1600" dirty="0" err="1"/>
              <a:t>začetnike</a:t>
            </a:r>
            <a:r>
              <a:rPr lang="en-US" sz="1600" dirty="0"/>
              <a:t>, </a:t>
            </a:r>
            <a:r>
              <a:rPr lang="en-US" sz="1600" dirty="0" err="1"/>
              <a:t>ki</a:t>
            </a:r>
            <a:r>
              <a:rPr lang="en-US" sz="1600" dirty="0"/>
              <a:t> s </a:t>
            </a:r>
            <a:r>
              <a:rPr lang="en-US" sz="1600" dirty="0" err="1"/>
              <a:t>strokovnimi</a:t>
            </a:r>
            <a:r>
              <a:rPr lang="en-US" sz="1600" dirty="0"/>
              <a:t> </a:t>
            </a:r>
            <a:r>
              <a:rPr lang="en-US" sz="1600" dirty="0" err="1"/>
              <a:t>inštruktorji</a:t>
            </a:r>
            <a:r>
              <a:rPr lang="en-US" sz="1600" dirty="0"/>
              <a:t> in </a:t>
            </a:r>
            <a:r>
              <a:rPr lang="en-US" sz="1600" dirty="0" err="1"/>
              <a:t>dinamičnim</a:t>
            </a:r>
            <a:r>
              <a:rPr lang="en-US" sz="1600" dirty="0"/>
              <a:t> </a:t>
            </a:r>
            <a:r>
              <a:rPr lang="en-US" sz="1600" dirty="0" err="1"/>
              <a:t>programom</a:t>
            </a:r>
            <a:r>
              <a:rPr lang="en-US" sz="1600" dirty="0"/>
              <a:t> </a:t>
            </a:r>
            <a:r>
              <a:rPr lang="en-US" sz="1600" dirty="0" err="1"/>
              <a:t>vaj</a:t>
            </a:r>
            <a:r>
              <a:rPr lang="en-US" sz="1600" dirty="0"/>
              <a:t> </a:t>
            </a:r>
            <a:r>
              <a:rPr lang="en-US" sz="1600" dirty="0" err="1"/>
              <a:t>vselej</a:t>
            </a:r>
            <a:r>
              <a:rPr lang="en-US" sz="1600" dirty="0"/>
              <a:t> </a:t>
            </a:r>
            <a:r>
              <a:rPr lang="en-US" sz="1600" dirty="0" err="1"/>
              <a:t>pritegnejo</a:t>
            </a:r>
            <a:r>
              <a:rPr lang="en-US" sz="1600" dirty="0"/>
              <a:t> </a:t>
            </a:r>
            <a:r>
              <a:rPr lang="en-US" sz="1600" dirty="0" err="1"/>
              <a:t>pozornost</a:t>
            </a:r>
            <a:r>
              <a:rPr lang="en-US" sz="1600" dirty="0"/>
              <a:t> </a:t>
            </a:r>
            <a:r>
              <a:rPr lang="en-US" sz="1600" dirty="0" err="1"/>
              <a:t>mladih</a:t>
            </a:r>
            <a:r>
              <a:rPr lang="en-US" sz="1600" dirty="0"/>
              <a:t>.</a:t>
            </a:r>
          </a:p>
        </p:txBody>
      </p:sp>
      <p:pic>
        <p:nvPicPr>
          <p:cNvPr id="6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1214" y="620688"/>
            <a:ext cx="8229600" cy="525456"/>
          </a:xfrm>
        </p:spPr>
        <p:txBody>
          <a:bodyPr/>
          <a:lstStyle/>
          <a:p>
            <a:r>
              <a:rPr lang="sl-SI" sz="2800" dirty="0" smtClean="0"/>
              <a:t>Mobilnost v cestnem prometu</a:t>
            </a:r>
            <a:endParaRPr lang="sl-SI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936" y="5517232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6144"/>
            <a:ext cx="4104455" cy="283751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265228"/>
            <a:ext cx="4094313" cy="22768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58" y="1146144"/>
            <a:ext cx="4268957" cy="2845971"/>
          </a:xfrm>
          <a:prstGeom prst="rect">
            <a:avLst/>
          </a:prstGeom>
        </p:spPr>
      </p:pic>
      <p:pic>
        <p:nvPicPr>
          <p:cNvPr id="10" name="Picture 11" descr="https://encrypted-tbn0.gstatic.com/images?q=tbn:ANd9GcRMniq7svc6CVmbObqa3U0hCfMITgM7GABKBDS6Flq9iSBmzyW--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57" y="3265228"/>
            <a:ext cx="4268957" cy="22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3" descr="AMZSlogo_Prim_RGB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3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slov 3"/>
          <p:cNvSpPr>
            <a:spLocks noGrp="1"/>
          </p:cNvSpPr>
          <p:nvPr>
            <p:ph type="title"/>
          </p:nvPr>
        </p:nvSpPr>
        <p:spPr>
          <a:xfrm>
            <a:off x="539750" y="620713"/>
            <a:ext cx="8229600" cy="785613"/>
          </a:xfrm>
        </p:spPr>
        <p:txBody>
          <a:bodyPr/>
          <a:lstStyle/>
          <a:p>
            <a:r>
              <a:rPr lang="sl-SI" altLang="sl-SI" dirty="0" smtClean="0"/>
              <a:t>Poti do mobilne varnosti</a:t>
            </a:r>
          </a:p>
        </p:txBody>
      </p:sp>
      <p:pic>
        <p:nvPicPr>
          <p:cNvPr id="4" name="Slika 3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nakokraki trikotnik 1"/>
          <p:cNvSpPr/>
          <p:nvPr/>
        </p:nvSpPr>
        <p:spPr bwMode="auto">
          <a:xfrm>
            <a:off x="3023519" y="3170767"/>
            <a:ext cx="2808730" cy="1777191"/>
          </a:xfrm>
          <a:prstGeom prst="triangle">
            <a:avLst/>
          </a:prstGeom>
          <a:noFill/>
          <a:ln w="571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 rot="3181438">
            <a:off x="2471098" y="4927404"/>
            <a:ext cx="792088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cesta</a:t>
            </a:r>
            <a:endParaRPr lang="sl-SI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895663" y="2801435"/>
            <a:ext cx="1086635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voznik</a:t>
            </a:r>
            <a:endParaRPr lang="sl-SI" b="1" dirty="0"/>
          </a:p>
        </p:txBody>
      </p:sp>
      <p:sp>
        <p:nvSpPr>
          <p:cNvPr id="8" name="PoljeZBesedilom 7"/>
          <p:cNvSpPr txBox="1"/>
          <p:nvPr/>
        </p:nvSpPr>
        <p:spPr>
          <a:xfrm rot="18502365">
            <a:off x="5568090" y="4860581"/>
            <a:ext cx="975577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vozilo</a:t>
            </a:r>
            <a:endParaRPr lang="sl-SI" b="1" dirty="0"/>
          </a:p>
        </p:txBody>
      </p:sp>
      <p:sp>
        <p:nvSpPr>
          <p:cNvPr id="5" name="PoljeZBesedilom 4"/>
          <p:cNvSpPr txBox="1"/>
          <p:nvPr/>
        </p:nvSpPr>
        <p:spPr>
          <a:xfrm rot="3056398">
            <a:off x="2150686" y="5069781"/>
            <a:ext cx="66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ITS</a:t>
            </a:r>
          </a:p>
          <a:p>
            <a:r>
              <a:rPr lang="sl-SI" dirty="0" smtClean="0"/>
              <a:t>I2V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 rot="18286537">
            <a:off x="5845867" y="5027212"/>
            <a:ext cx="117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CC-V2V V2I 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338229" y="1249027"/>
            <a:ext cx="2349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s</a:t>
            </a:r>
            <a:r>
              <a:rPr lang="sl-SI" dirty="0" smtClean="0"/>
              <a:t>premembe</a:t>
            </a:r>
            <a:endParaRPr lang="sl-SI" dirty="0"/>
          </a:p>
          <a:p>
            <a:pPr algn="ctr"/>
            <a:r>
              <a:rPr lang="sl-SI" dirty="0"/>
              <a:t>menjava </a:t>
            </a:r>
            <a:r>
              <a:rPr lang="sl-SI" dirty="0" smtClean="0"/>
              <a:t>generacij</a:t>
            </a:r>
          </a:p>
          <a:p>
            <a:pPr algn="ctr"/>
            <a:r>
              <a:rPr lang="sl-SI" dirty="0" smtClean="0"/>
              <a:t>sožitje generacij</a:t>
            </a:r>
          </a:p>
          <a:p>
            <a:pPr algn="ctr"/>
            <a:r>
              <a:rPr lang="sl-SI" dirty="0" smtClean="0"/>
              <a:t>izkušnje</a:t>
            </a:r>
          </a:p>
          <a:p>
            <a:pPr algn="ctr"/>
            <a:r>
              <a:rPr lang="sl-SI" dirty="0" smtClean="0"/>
              <a:t>znanje </a:t>
            </a:r>
            <a:endParaRPr lang="sl-SI" dirty="0"/>
          </a:p>
        </p:txBody>
      </p:sp>
      <p:sp>
        <p:nvSpPr>
          <p:cNvPr id="11" name="Enakokraki trikotnik 10"/>
          <p:cNvSpPr/>
          <p:nvPr/>
        </p:nvSpPr>
        <p:spPr bwMode="auto">
          <a:xfrm>
            <a:off x="3167744" y="3245847"/>
            <a:ext cx="2520279" cy="158417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90%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5" grpId="0"/>
      <p:bldP spid="6" grpId="0"/>
      <p:bldP spid="9" grpId="0" build="p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750" y="692696"/>
            <a:ext cx="8229600" cy="619472"/>
          </a:xfrm>
        </p:spPr>
        <p:txBody>
          <a:bodyPr/>
          <a:lstStyle/>
          <a:p>
            <a:r>
              <a:rPr lang="sl-SI" sz="2800" dirty="0" smtClean="0"/>
              <a:t>Znanje v mobilnosti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11960" y="1384151"/>
            <a:ext cx="4042792" cy="1540768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Kako do znanja?</a:t>
            </a:r>
          </a:p>
          <a:p>
            <a:r>
              <a:rPr lang="sl-SI" sz="1800" dirty="0" smtClean="0"/>
              <a:t>Osnovno izobraževanje</a:t>
            </a:r>
          </a:p>
          <a:p>
            <a:r>
              <a:rPr lang="sl-SI" sz="1800" dirty="0" smtClean="0"/>
              <a:t>Dodatno izobraževanje in usposabljanje</a:t>
            </a:r>
          </a:p>
        </p:txBody>
      </p:sp>
      <p:pic>
        <p:nvPicPr>
          <p:cNvPr id="4" name="Slika 3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395536" y="138415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400" dirty="0">
                <a:latin typeface="+mn-lt"/>
              </a:rPr>
              <a:t>Kdo do znanja</a:t>
            </a:r>
            <a:r>
              <a:rPr lang="sl-SI" sz="2400" dirty="0" smtClean="0">
                <a:latin typeface="+mn-lt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Vsi udeleženci v prometu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Kdo pa so ti?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Pešci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Vozniki vseh vrst vozil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Potniki, sopotniki</a:t>
            </a:r>
            <a:endParaRPr lang="sl-SI" dirty="0">
              <a:latin typeface="+mn-lt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95536" y="3356992"/>
            <a:ext cx="3600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+mn-lt"/>
              </a:rPr>
              <a:t>Kdaj in kje do znanja?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Doma, v družini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 vrtcu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 osnovni šoli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 srednji šoli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V šoli vožnje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latin typeface="+mn-l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211960" y="3356992"/>
            <a:ext cx="476925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+mn-lt"/>
              </a:rPr>
              <a:t>Zakaj do znanja</a:t>
            </a:r>
            <a:r>
              <a:rPr lang="sl-SI" sz="2400" dirty="0" smtClean="0">
                <a:latin typeface="+mn-lt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potrebe po mobilnosti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zahtevnosti mobilnosti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ustreznosti razumevanja </a:t>
            </a:r>
          </a:p>
          <a:p>
            <a:r>
              <a:rPr lang="sl-SI" dirty="0">
                <a:latin typeface="+mn-lt"/>
              </a:rPr>
              <a:t> </a:t>
            </a:r>
            <a:r>
              <a:rPr lang="sl-SI" dirty="0" smtClean="0">
                <a:latin typeface="+mn-lt"/>
              </a:rPr>
              <a:t>    nastanka tveganja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razumevanja nastanka nevarnosti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zmanjšanja žrtev prometnih nesreč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+mn-lt"/>
              </a:rPr>
              <a:t>Zaradi naše varnosti v mobilnosti</a:t>
            </a:r>
            <a:endParaRPr lang="sl-SI" dirty="0">
              <a:latin typeface="+mn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4056"/>
          </a:xfrm>
        </p:spPr>
        <p:txBody>
          <a:bodyPr/>
          <a:lstStyle/>
          <a:p>
            <a:r>
              <a:rPr lang="sl-SI" sz="2800" dirty="0" smtClean="0"/>
              <a:t>Pričakovanja v pridobivanju znanja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556568"/>
            <a:ext cx="8229600" cy="3816424"/>
          </a:xfrm>
        </p:spPr>
        <p:txBody>
          <a:bodyPr/>
          <a:lstStyle/>
          <a:p>
            <a:r>
              <a:rPr lang="sl-SI" sz="1800" dirty="0" smtClean="0"/>
              <a:t>Spoznavanje in poznavanje, razumevanje in spoštovanje različnosti udeležencev v prometu</a:t>
            </a:r>
          </a:p>
          <a:p>
            <a:r>
              <a:rPr lang="sl-SI" sz="1800" dirty="0" smtClean="0"/>
              <a:t>Spoznavanje pomena mobilnosti za posameznika in družbo</a:t>
            </a:r>
          </a:p>
          <a:p>
            <a:r>
              <a:rPr lang="sl-SI" sz="1800" dirty="0" smtClean="0"/>
              <a:t>Spoznavanje tehnologije in tehnike infrastrukture in vozil </a:t>
            </a:r>
          </a:p>
          <a:p>
            <a:r>
              <a:rPr lang="sl-SI" sz="1800" dirty="0" smtClean="0"/>
              <a:t>Spoznavanje pomena kognitivno motoričnih zmožnosti obvladovanja različnih vrst vozil</a:t>
            </a:r>
          </a:p>
          <a:p>
            <a:r>
              <a:rPr lang="sl-SI" sz="1800" dirty="0" smtClean="0"/>
              <a:t>Spoznavanje in razumevanje oblik pravil, obveznosti in pravic</a:t>
            </a:r>
          </a:p>
          <a:p>
            <a:r>
              <a:rPr lang="sl-SI" sz="1800" dirty="0" smtClean="0"/>
              <a:t>Spoznavanje razlogov za obstoj pravil</a:t>
            </a:r>
          </a:p>
          <a:p>
            <a:r>
              <a:rPr lang="sl-SI" sz="1800" dirty="0" smtClean="0"/>
              <a:t>Spoznavanje in razumevanje nastanka tveganja</a:t>
            </a:r>
          </a:p>
          <a:p>
            <a:r>
              <a:rPr lang="sl-SI" sz="1800" dirty="0" smtClean="0"/>
              <a:t>Spoznavanje objektivnih in subjektivnih dejavnikov za nastanek nevarnosti</a:t>
            </a:r>
          </a:p>
          <a:p>
            <a:r>
              <a:rPr lang="sl-SI" sz="1800" dirty="0" smtClean="0"/>
              <a:t>Spoznavanje vloge posameznika za preprečevanje nevarnosti</a:t>
            </a:r>
          </a:p>
          <a:p>
            <a:endParaRPr lang="sl-SI" sz="1800" dirty="0" smtClean="0"/>
          </a:p>
          <a:p>
            <a:endParaRPr lang="sl-SI" sz="1800" dirty="0"/>
          </a:p>
        </p:txBody>
      </p:sp>
      <p:pic>
        <p:nvPicPr>
          <p:cNvPr id="6" name="Slika 5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7504" y="5516785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15207" y="612971"/>
            <a:ext cx="8928793" cy="805644"/>
          </a:xfrm>
        </p:spPr>
        <p:txBody>
          <a:bodyPr/>
          <a:lstStyle/>
          <a:p>
            <a:r>
              <a:rPr lang="sl-SI" sz="28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sl-SI" sz="2800" b="1" dirty="0" smtClean="0">
                <a:latin typeface="+mn-lt"/>
                <a:cs typeface="Arial" panose="020B0604020202020204" pitchFamily="34" charset="0"/>
              </a:rPr>
            </a:br>
            <a:r>
              <a:rPr lang="sl-SI" sz="2800" dirty="0" smtClean="0">
                <a:latin typeface="+mn-lt"/>
                <a:cs typeface="Arial" panose="020B0604020202020204" pitchFamily="34" charset="0"/>
              </a:rPr>
              <a:t>Do</a:t>
            </a:r>
            <a:r>
              <a:rPr lang="sl-SI" sz="2800" b="1" dirty="0" smtClean="0">
                <a:latin typeface="+mn-lt"/>
                <a:cs typeface="Arial" panose="020B0604020202020204" pitchFamily="34" charset="0"/>
              </a:rPr>
              <a:t> varnejše mobilnosti z dodatnim usposabljanjem</a:t>
            </a:r>
            <a:r>
              <a:rPr lang="en-US" sz="2800" b="1" dirty="0">
                <a:latin typeface="+mn-lt"/>
              </a:rPr>
              <a:t/>
            </a:r>
            <a:br>
              <a:rPr lang="en-US" sz="2800" b="1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pic>
        <p:nvPicPr>
          <p:cNvPr id="14" name="Picture 2" descr="\\192.168.130.90\Slike_na_serverju\Slike-avto, motor\Fotografije vecje resolucije\F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152" y="1719583"/>
            <a:ext cx="2376264" cy="1584176"/>
          </a:xfrm>
          <a:prstGeom prst="rect">
            <a:avLst/>
          </a:prstGeom>
          <a:noFill/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38" y="3593326"/>
            <a:ext cx="2349745" cy="1587051"/>
          </a:xfrm>
          <a:prstGeom prst="rect">
            <a:avLst/>
          </a:prstGeom>
        </p:spPr>
      </p:pic>
      <p:pic>
        <p:nvPicPr>
          <p:cNvPr id="17" name="Picture 2" descr="\\192.168.130.90\Slike_na_serverju\DAN ODPRTIH VRAT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186" y="2812432"/>
            <a:ext cx="2183556" cy="1455704"/>
          </a:xfrm>
          <a:prstGeom prst="rect">
            <a:avLst/>
          </a:prstGeom>
          <a:noFill/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46" y="2690915"/>
            <a:ext cx="2014860" cy="1454485"/>
          </a:xfrm>
          <a:prstGeom prst="rect">
            <a:avLst/>
          </a:prstGeom>
        </p:spPr>
      </p:pic>
      <p:pic>
        <p:nvPicPr>
          <p:cNvPr id="20" name="Picture 2" descr="\\192.168.130.90\Slike_na_serverju\tovornjak + avtobus\CVV-Vransko-ostalo-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4066" y="1450908"/>
            <a:ext cx="2259010" cy="1582275"/>
          </a:xfrm>
          <a:prstGeom prst="rect">
            <a:avLst/>
          </a:prstGeom>
          <a:noFill/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4" y="1719583"/>
            <a:ext cx="2259010" cy="1735907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58" y="3593326"/>
            <a:ext cx="1212386" cy="1471524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5"/>
          <a:stretch/>
        </p:blipFill>
        <p:spPr>
          <a:xfrm flipH="1">
            <a:off x="3930830" y="3580055"/>
            <a:ext cx="1691301" cy="1764751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567" y="3588263"/>
            <a:ext cx="3052010" cy="2289009"/>
          </a:xfrm>
          <a:prstGeom prst="rect">
            <a:avLst/>
          </a:prstGeom>
        </p:spPr>
      </p:pic>
      <p:pic>
        <p:nvPicPr>
          <p:cNvPr id="24" name="Slika 3" descr="AMZSlogo_Prim_RGB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3950" y="5517232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2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Označba mesta vsebin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6121"/>
          <a:stretch>
            <a:fillRect/>
          </a:stretch>
        </p:blipFill>
        <p:spPr>
          <a:xfrm>
            <a:off x="323528" y="1439621"/>
            <a:ext cx="2907217" cy="1863050"/>
          </a:xfrm>
          <a:prstGeom prst="rect">
            <a:avLst/>
          </a:prstGeom>
        </p:spPr>
      </p:pic>
      <p:pic>
        <p:nvPicPr>
          <p:cNvPr id="27" name="Picture 3" descr="\\192.168.130.90\Slike_na_serverju\Fotografije manjse resolucije\F-06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66196" y="1443361"/>
            <a:ext cx="2245445" cy="1487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6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9750" y="310356"/>
            <a:ext cx="8229600" cy="2974628"/>
          </a:xfrm>
        </p:spPr>
        <p:txBody>
          <a:bodyPr/>
          <a:lstStyle/>
          <a:p>
            <a:pPr marL="0" indent="0" algn="ctr">
              <a:buNone/>
            </a:pPr>
            <a:r>
              <a:rPr lang="sl-SI" sz="2800" b="1" dirty="0" smtClean="0"/>
              <a:t>AMZS </a:t>
            </a:r>
          </a:p>
          <a:p>
            <a:pPr marL="0" indent="0" algn="ctr">
              <a:buNone/>
            </a:pPr>
            <a:r>
              <a:rPr lang="sl-SI" sz="2800" b="1" dirty="0" smtClean="0"/>
              <a:t>se vam zahvaljuje </a:t>
            </a:r>
          </a:p>
          <a:p>
            <a:pPr marL="0" indent="0" algn="ctr">
              <a:buNone/>
            </a:pPr>
            <a:r>
              <a:rPr lang="sl-SI" sz="2800" b="1" dirty="0" smtClean="0"/>
              <a:t>za vaš prispevek v aktivnostih </a:t>
            </a:r>
          </a:p>
          <a:p>
            <a:pPr marL="0" indent="0" algn="ctr">
              <a:buNone/>
            </a:pPr>
            <a:r>
              <a:rPr lang="sl-SI" sz="2800" b="1" dirty="0" smtClean="0"/>
              <a:t>za zmanjšanje žrtev prometnih nesreč </a:t>
            </a:r>
          </a:p>
          <a:p>
            <a:pPr marL="0" indent="0" algn="ctr">
              <a:buNone/>
            </a:pPr>
            <a:r>
              <a:rPr lang="sl-SI" sz="2800" b="1" dirty="0" smtClean="0"/>
              <a:t>in večjo varnost v prometu!</a:t>
            </a:r>
            <a:endParaRPr lang="sl-SI" sz="2800" b="1" dirty="0"/>
          </a:p>
        </p:txBody>
      </p:sp>
      <p:pic>
        <p:nvPicPr>
          <p:cNvPr id="4" name="Slika 3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267744" y="327672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sl-SI" altLang="sl-SI" b="1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/>
              <a:t>AMZS </a:t>
            </a:r>
            <a:r>
              <a:rPr lang="en-US" altLang="sl-SI" b="1" dirty="0" err="1"/>
              <a:t>d.d</a:t>
            </a:r>
            <a:r>
              <a:rPr lang="en-US" altLang="sl-SI" b="1" dirty="0"/>
              <a:t>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/>
              <a:t>AMZS </a:t>
            </a:r>
            <a:r>
              <a:rPr lang="sl-SI" altLang="sl-SI" b="1" dirty="0"/>
              <a:t>Center varne vožnje</a:t>
            </a:r>
            <a:endParaRPr lang="en-US" altLang="sl-SI" b="1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 err="1"/>
              <a:t>Čeplje</a:t>
            </a:r>
            <a:r>
              <a:rPr lang="en-US" altLang="sl-SI" b="1" dirty="0"/>
              <a:t> 29b, 3305 </a:t>
            </a:r>
            <a:r>
              <a:rPr lang="en-US" altLang="sl-SI" b="1" dirty="0" err="1"/>
              <a:t>Vransko</a:t>
            </a:r>
            <a:endParaRPr lang="sl-SI" altLang="sl-SI" b="1" dirty="0"/>
          </a:p>
          <a:p>
            <a:pPr algn="ctr">
              <a:buFont typeface="Arial" panose="020B0604020202020204" pitchFamily="34" charset="0"/>
              <a:buNone/>
            </a:pPr>
            <a:endParaRPr lang="en-US" altLang="sl-SI" b="1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/>
              <a:t>Tel.: +386 (0)8 2002 90</a:t>
            </a:r>
            <a:r>
              <a:rPr lang="sl-SI" altLang="sl-SI" b="1" dirty="0"/>
              <a:t>0</a:t>
            </a:r>
            <a:endParaRPr lang="en-US" altLang="sl-SI" b="1" dirty="0"/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/>
              <a:t>Fax: +386 (0)3 7032 520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sl-SI" b="1" dirty="0"/>
              <a:t>E-mail: </a:t>
            </a:r>
            <a:r>
              <a:rPr lang="sl-SI" altLang="sl-SI" b="1" dirty="0" err="1"/>
              <a:t>cvv</a:t>
            </a:r>
            <a:r>
              <a:rPr lang="en-US" altLang="sl-SI" b="1" dirty="0"/>
              <a:t>@amzs.si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6936" y="5589240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2"/>
          <p:cNvSpPr>
            <a:spLocks noGrp="1"/>
          </p:cNvSpPr>
          <p:nvPr>
            <p:ph type="ctrTitle"/>
          </p:nvPr>
        </p:nvSpPr>
        <p:spPr>
          <a:xfrm>
            <a:off x="611188" y="908050"/>
            <a:ext cx="8532812" cy="649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l-SI" altLang="sl-SI" sz="2800" dirty="0" smtClean="0">
                <a:solidFill>
                  <a:schemeClr val="tx1"/>
                </a:solidFill>
              </a:rPr>
              <a:t>Kdo sem jaz v mobilnosti?</a:t>
            </a:r>
            <a:br>
              <a:rPr lang="sl-SI" altLang="sl-SI" sz="2800" dirty="0" smtClean="0">
                <a:solidFill>
                  <a:schemeClr val="tx1"/>
                </a:solidFill>
              </a:rPr>
            </a:br>
            <a:r>
              <a:rPr lang="sl-SI" altLang="sl-SI" sz="2800" dirty="0" smtClean="0">
                <a:solidFill>
                  <a:schemeClr val="tx1"/>
                </a:solidFill>
              </a:rPr>
              <a:t>            – pešec, kolesar, motorist, avtomobilist,…</a:t>
            </a:r>
          </a:p>
        </p:txBody>
      </p:sp>
      <p:sp>
        <p:nvSpPr>
          <p:cNvPr id="14339" name="Označba mesta številke diapoz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5F2EE2-3BEB-4454-8311-00D2FE3FC4C2}" type="slidenum">
              <a:rPr lang="en-GB" altLang="sl-SI" sz="1200" smtClean="0">
                <a:solidFill>
                  <a:srgbClr val="898989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sl-SI" sz="1200" smtClean="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pic>
        <p:nvPicPr>
          <p:cNvPr id="70658" name="Picture 2" descr="http://images0.zurnal24.si/slika-_original-1354265899-63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1644651"/>
            <a:ext cx="175736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http://cvv.amzs.si/slika.asp?guid=2561DB6E-93EC-4ABD-B5F3-C64F7A0B56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37" y="4539791"/>
            <a:ext cx="1785937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http://ipop.si/wp/wp-content/uploads/2011/07/60d467c1b2ff6daa47ed31b1c182c2a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2762251"/>
            <a:ext cx="17573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https://encrypted-tbn3.gstatic.com/images?q=tbn:ANd9GcRXyfz7RZZgcDdvEvc0U7EAeZYcaEB22jBZffQxXp9HQxc8TF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/>
          <a:stretch>
            <a:fillRect/>
          </a:stretch>
        </p:blipFill>
        <p:spPr bwMode="auto">
          <a:xfrm>
            <a:off x="6443663" y="1668463"/>
            <a:ext cx="18002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2" descr="http://www.civitasljubljana.si/modules/gallery/uploads/rh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94258"/>
            <a:ext cx="18002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 descr="http://www.motosvet.com/portal/images/200805/20080426141346_qyd0xgi1rzm5u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3879851"/>
            <a:ext cx="175736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16" descr="Rezultat iskanja slik za motorist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3902075"/>
            <a:ext cx="18002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8" descr="http://kakozavarovati.si/wp-content/uploads/zavarovanje-mladega-voznik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546469"/>
            <a:ext cx="171608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6" name="Picture 20" descr="http://x.vukajlija.com/var/products/posters/201206/502270/sof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11276" r="5048" b="24210"/>
          <a:stretch>
            <a:fillRect/>
          </a:stretch>
        </p:blipFill>
        <p:spPr bwMode="auto">
          <a:xfrm>
            <a:off x="2138092" y="4520408"/>
            <a:ext cx="121285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8" name="Picture 22" descr="http://sr.photos3.fotosearch.com/bthumb/CSP/CSP818/k818717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15" y="4533233"/>
            <a:ext cx="1800225" cy="11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2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Slika 3" descr="AMZSlogo_Prim_RGB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88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750" y="602878"/>
            <a:ext cx="7040761" cy="585986"/>
          </a:xfrm>
        </p:spPr>
        <p:txBody>
          <a:bodyPr/>
          <a:lstStyle/>
          <a:p>
            <a:r>
              <a:rPr lang="sl-SI" sz="2800" dirty="0" smtClean="0"/>
              <a:t>Žrtve prometnih nesreč</a:t>
            </a:r>
            <a:endParaRPr lang="sl-SI" sz="280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51520" y="4490772"/>
            <a:ext cx="8793273" cy="1512168"/>
          </a:xfrm>
        </p:spPr>
        <p:txBody>
          <a:bodyPr/>
          <a:lstStyle/>
          <a:p>
            <a:r>
              <a:rPr lang="sl-SI" sz="1800" b="1" dirty="0" smtClean="0"/>
              <a:t>Odgovornost za zmanjšanje števila žrtev prometnih nesreč in varno mobilnost: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Družba s svojimi pristojnimi institucijami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/>
              <a:t>Ministrstva (zdravstvo, promet, infrastruktura, šolstvo, policija) in agencije, vpletene v varnost prometa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Civilna združenja in iniciative (AMZS, ZŠAM, Varna pot, Vozim vendar ne hodim,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Vsak posameznik</a:t>
            </a:r>
            <a:endParaRPr lang="sl-SI" dirty="0"/>
          </a:p>
        </p:txBody>
      </p:sp>
      <p:pic>
        <p:nvPicPr>
          <p:cNvPr id="5" name="Slika 4" descr="AMZSlogo_Prim_RG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76460"/>
              </p:ext>
            </p:extLst>
          </p:nvPr>
        </p:nvGraphicFramePr>
        <p:xfrm>
          <a:off x="323528" y="1223591"/>
          <a:ext cx="4819434" cy="32639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1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LETO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Starost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brez poškodbe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Lažja TP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Huda TP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smrt</a:t>
                      </a:r>
                      <a:endParaRPr lang="sl-SI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2011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263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901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10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7142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2020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163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25+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33371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5833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662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113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2012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849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6658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1874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123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25+</a:t>
                      </a:r>
                      <a:endParaRPr lang="sl-SI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33525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5576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653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103</a:t>
                      </a:r>
                      <a:endParaRPr lang="sl-SI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2013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160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756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4899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1714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25+</a:t>
                      </a:r>
                      <a:endParaRPr lang="sl-SI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26911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5564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564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2014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711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4475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1531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104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25+</a:t>
                      </a:r>
                      <a:endParaRPr lang="sl-SI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26163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5152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655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92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2015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177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774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66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4036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1571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20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25+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25581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5433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741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93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190961"/>
              </p:ext>
            </p:extLst>
          </p:nvPr>
        </p:nvGraphicFramePr>
        <p:xfrm>
          <a:off x="5214968" y="1223591"/>
          <a:ext cx="38298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sz="1000" dirty="0" smtClean="0">
                          <a:solidFill>
                            <a:schemeClr val="tx1"/>
                          </a:solidFill>
                        </a:rPr>
                        <a:t>obdobje</a:t>
                      </a:r>
                      <a:endParaRPr lang="sl-SI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solidFill>
                            <a:schemeClr val="tx1"/>
                          </a:solidFill>
                          <a:effectLst/>
                        </a:rPr>
                        <a:t>Starost</a:t>
                      </a:r>
                      <a:endParaRPr lang="sl-SI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 smtClean="0">
                          <a:solidFill>
                            <a:schemeClr val="tx1"/>
                          </a:solidFill>
                          <a:effectLst/>
                        </a:rPr>
                        <a:t>brez</a:t>
                      </a:r>
                      <a:endParaRPr lang="sl-SI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 smtClean="0">
                          <a:solidFill>
                            <a:schemeClr val="tx1"/>
                          </a:solidFill>
                          <a:effectLst/>
                        </a:rPr>
                        <a:t>Lažja TP</a:t>
                      </a:r>
                      <a:endParaRPr lang="sl-SI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 smtClean="0">
                          <a:solidFill>
                            <a:schemeClr val="tx1"/>
                          </a:solidFill>
                          <a:effectLst/>
                        </a:rPr>
                        <a:t>Huda TP</a:t>
                      </a:r>
                      <a:endParaRPr lang="sl-SI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 smtClean="0">
                          <a:solidFill>
                            <a:schemeClr val="tx1"/>
                          </a:solidFill>
                          <a:effectLst/>
                        </a:rPr>
                        <a:t>smrt</a:t>
                      </a:r>
                      <a:endParaRPr lang="sl-SI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2011</a:t>
                      </a:r>
                    </a:p>
                    <a:p>
                      <a:pPr algn="ctr"/>
                      <a:r>
                        <a:rPr lang="sl-SI" dirty="0" smtClean="0"/>
                        <a:t>-</a:t>
                      </a:r>
                    </a:p>
                    <a:p>
                      <a:pPr algn="ctr"/>
                      <a:r>
                        <a:rPr lang="sl-SI" dirty="0" smtClean="0"/>
                        <a:t>2015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0-17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989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3991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351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b="1" dirty="0" smtClean="0"/>
                        <a:t>30</a:t>
                      </a:r>
                      <a:endParaRPr lang="sl-SI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18-25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27210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8710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607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b="1" dirty="0" smtClean="0"/>
                        <a:t>95</a:t>
                      </a:r>
                      <a:endParaRPr lang="sl-SI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25+</a:t>
                      </a:r>
                      <a:endParaRPr lang="sl-SI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100" dirty="0" smtClean="0"/>
                        <a:t>145551</a:t>
                      </a:r>
                      <a:endParaRPr lang="sl-SI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100" dirty="0" smtClean="0"/>
                        <a:t>27558</a:t>
                      </a:r>
                      <a:endParaRPr lang="sl-SI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200" dirty="0" smtClean="0"/>
                        <a:t>3275</a:t>
                      </a:r>
                      <a:endParaRPr lang="sl-SI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200" b="1" dirty="0" smtClean="0"/>
                        <a:t>498</a:t>
                      </a:r>
                      <a:endParaRPr lang="sl-SI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6936" y="5953842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833737" y="286954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Statistika = številke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399137" y="3444222"/>
            <a:ext cx="33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Realnost številk =</a:t>
            </a:r>
          </a:p>
          <a:p>
            <a:r>
              <a:rPr lang="sl-SI" dirty="0" smtClean="0"/>
              <a:t>      ljudje z imenom in priimkom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64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14" y="5140323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Pravokotnik 1"/>
          <p:cNvSpPr>
            <a:spLocks noChangeArrowheads="1"/>
          </p:cNvSpPr>
          <p:nvPr/>
        </p:nvSpPr>
        <p:spPr bwMode="auto">
          <a:xfrm>
            <a:off x="807171" y="591320"/>
            <a:ext cx="792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Mobilnost</a:t>
            </a:r>
            <a:endParaRPr lang="sl-SI" altLang="sl-SI" sz="1400" b="1" dirty="0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dirty="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7" name="Picture 3" descr="C:\Users\robi\Documents\AMZS 2015\amzs sekretarstvo\fia\FIA GA PARIS\FANTEK PUNC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5" y="3866233"/>
            <a:ext cx="2191113" cy="19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C:\Users\robi\Documents\AMZS 2015\amzs sekretarstvo\fia\FIA GA PARIS\AVTOB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99" y="1688553"/>
            <a:ext cx="990422" cy="99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robi\Documents\AMZS 2015\amzs sekretarstvo\fia\FIA GA PARIS\VLA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23" y="3470490"/>
            <a:ext cx="959950" cy="9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C:\Users\robi\Documents\AMZS 2015\amzs sekretarstvo\fia\FIA GA PARIS\LETAL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88" y="1563823"/>
            <a:ext cx="851196" cy="85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robi\Documents\AMZS 2015\amzs sekretarstvo\fia\FIA GA PARIS\TAKS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8" y="1590359"/>
            <a:ext cx="942279" cy="94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robi\Documents\AMZS 2015\amzs sekretarstvo\fia\FIA GA PARIS\LOKACIJ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07" y="4481352"/>
            <a:ext cx="748305" cy="74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C:\Users\robi\Documents\AMZS 2015\amzs sekretarstvo\fia\FIA GA PARIS\KUF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57" y="5059740"/>
            <a:ext cx="697395" cy="6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:\Users\robi\Documents\AMZS 2015\amzs sekretarstvo\fia\FIA GA PARIS\LADJ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52" y="2524038"/>
            <a:ext cx="1101821" cy="11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3" descr="C:\Users\robi\Documents\AMZS 2015\amzs sekretarstvo\fia\FIA GA PARIS\Easy Jet_iphone6plus_spacegrey_portra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55" y="3753358"/>
            <a:ext cx="2076491" cy="207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:\Users\robi\Documents\AMZS 2015\amzs sekretarstvo\fia\FIA GA PARIS\London Underground 1_iphone6plus_spacegrey_portrai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51" y="1260120"/>
            <a:ext cx="1939928" cy="193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:\Users\robi\Documents\AMZS 2015\amzs sekretarstvo\fia\FIA GA PARIS\Uber_iphone6plus_spacegrey_portrai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16" y="3440417"/>
            <a:ext cx="1964446" cy="20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1" descr="C:\Users\robi\Documents\AMZS 2015\amzs sekretarstvo\fia\FIA GA PARIS\google maps_iphone6plus_spacegrey_portrai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03" y="1029436"/>
            <a:ext cx="1896523" cy="18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C:\Users\robi\Documents\AMZS 2015\amzs sekretarstvo\fia\FIA GA PARIS\Four Square_iphone6plus_spacegrey_portrai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37" y="815602"/>
            <a:ext cx="2033556" cy="19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Users\robi\Documents\AMZS 2015\amzs sekretarstvo\fia\FIA GA PARIS\Slovenske z¦îeleznice 1_iphone6plus_spacegrey_portrai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063" y="3164667"/>
            <a:ext cx="1917244" cy="19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C:\Users\robi\Documents\AMZS 2015\amzs sekretarstvo\fia\FIA GA PARIS\London Underground 2_iphone6plus_spacegrey_portrai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24" y="1092639"/>
            <a:ext cx="1295835" cy="12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:\Users\robi\Documents\AMZS 2015\amzs sekretarstvo\fia\FIA GA PARIS\Wallet Boarding Pass_iphone6plus_spacegrey_portrai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76" y="2793752"/>
            <a:ext cx="1209117" cy="12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Skupina 34"/>
          <p:cNvGrpSpPr/>
          <p:nvPr/>
        </p:nvGrpSpPr>
        <p:grpSpPr>
          <a:xfrm>
            <a:off x="4042365" y="4038795"/>
            <a:ext cx="1265175" cy="2174131"/>
            <a:chOff x="42363" y="1700808"/>
            <a:chExt cx="2232248" cy="4608512"/>
          </a:xfrm>
        </p:grpSpPr>
        <p:pic>
          <p:nvPicPr>
            <p:cNvPr id="36" name="Slika 3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5" t="9661" r="34154" b="10070"/>
            <a:stretch/>
          </p:blipFill>
          <p:spPr>
            <a:xfrm>
              <a:off x="42363" y="1700808"/>
              <a:ext cx="2232248" cy="4608512"/>
            </a:xfrm>
            <a:prstGeom prst="rect">
              <a:avLst/>
            </a:prstGeom>
          </p:spPr>
        </p:pic>
        <p:pic>
          <p:nvPicPr>
            <p:cNvPr id="37" name="Slika 36"/>
            <p:cNvPicPr>
              <a:picLocks noChangeAspect="1"/>
            </p:cNvPicPr>
            <p:nvPr/>
          </p:nvPicPr>
          <p:blipFill rotWithShape="1">
            <a:blip r:embed="rId21"/>
            <a:srcRect l="1518" r="2341"/>
            <a:stretch/>
          </p:blipFill>
          <p:spPr>
            <a:xfrm>
              <a:off x="197644" y="2295922"/>
              <a:ext cx="1955006" cy="3443820"/>
            </a:xfrm>
            <a:prstGeom prst="rect">
              <a:avLst/>
            </a:prstGeom>
          </p:spPr>
        </p:pic>
      </p:grpSp>
      <p:pic>
        <p:nvPicPr>
          <p:cNvPr id="38" name="Picture 11" descr="C:\Users\robi\Documents\AMZS 2015\amzs sekretarstvo\fia\FIA GA PARIS\oblacek4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5" y="2381822"/>
            <a:ext cx="3054835" cy="2068232"/>
          </a:xfrm>
          <a:prstGeom prst="rect">
            <a:avLst/>
          </a:prstGeom>
          <a:solidFill>
            <a:srgbClr val="FFFF6F"/>
          </a:solidFill>
        </p:spPr>
      </p:pic>
      <p:sp>
        <p:nvSpPr>
          <p:cNvPr id="39" name="PoljeZBesedilom 38"/>
          <p:cNvSpPr txBox="1"/>
          <p:nvPr/>
        </p:nvSpPr>
        <p:spPr>
          <a:xfrm>
            <a:off x="1186925" y="2568126"/>
            <a:ext cx="2151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Kaj je to? Kaj naj počneva s tem? Kaj to pomeni?</a:t>
            </a:r>
          </a:p>
          <a:p>
            <a:r>
              <a:rPr lang="sl-SI" b="1" dirty="0" smtClean="0"/>
              <a:t>Imava kamenčke kot Janko in Metka?</a:t>
            </a:r>
            <a:endParaRPr lang="en-US" b="1" dirty="0"/>
          </a:p>
        </p:txBody>
      </p:sp>
      <p:pic>
        <p:nvPicPr>
          <p:cNvPr id="40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3"/>
              </a:rPr>
              <a:t>www.amzs.si</a:t>
            </a:r>
            <a:r>
              <a:rPr lang="sl-SI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Slika 5" descr="SOS rumene CR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2538" y="5294312"/>
            <a:ext cx="2546350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Pravokotnik 1"/>
          <p:cNvSpPr>
            <a:spLocks noChangeArrowheads="1"/>
          </p:cNvSpPr>
          <p:nvPr/>
        </p:nvSpPr>
        <p:spPr bwMode="auto">
          <a:xfrm>
            <a:off x="539750" y="785813"/>
            <a:ext cx="792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Globalna politika mobilnosti…</a:t>
            </a:r>
            <a:endParaRPr lang="sl-SI" altLang="sl-SI" sz="1400" b="1" dirty="0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" name="Picture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3" y="1269404"/>
            <a:ext cx="8064500" cy="214431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418327"/>
            <a:ext cx="8064500" cy="100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34" y="4239674"/>
            <a:ext cx="1731714" cy="16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43" y="4295810"/>
            <a:ext cx="3804815" cy="1546202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9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Pravokotnik 1"/>
          <p:cNvSpPr>
            <a:spLocks noChangeArrowheads="1"/>
          </p:cNvSpPr>
          <p:nvPr/>
        </p:nvSpPr>
        <p:spPr bwMode="auto">
          <a:xfrm>
            <a:off x="533400" y="812800"/>
            <a:ext cx="792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Ekologija…</a:t>
            </a:r>
            <a:endParaRPr lang="sl-SI" altLang="sl-SI" sz="1400" b="1" dirty="0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3" y="1308151"/>
            <a:ext cx="31976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04" y="1543235"/>
            <a:ext cx="4566962" cy="337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140">
            <a:off x="4305314" y="4473267"/>
            <a:ext cx="1057094" cy="141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7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4213" y="1557338"/>
            <a:ext cx="7926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grada vsebin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altLang="sl-SI" sz="1600" smtClean="0"/>
          </a:p>
          <a:p>
            <a:endParaRPr lang="sl-SI" altLang="sl-SI" sz="1600" smtClean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A4DC93-3DD0-48A1-A028-D545A43AE91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9" name="Slika 3" descr="AMZSlogo_Prim_RG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9657" y="5545189"/>
            <a:ext cx="7926387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sl-SI" sz="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Robert Štaba, Brane Legan</a:t>
            </a:r>
          </a:p>
          <a:p>
            <a:pPr eaLnBrk="0" hangingPunct="0">
              <a:defRPr/>
            </a:pP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/>
              </a:rPr>
              <a:t>www.amzs.si</a:t>
            </a:r>
            <a:r>
              <a:rPr lang="sl-SI" sz="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www.facebook.com/amzs.si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Pravokotnik 9"/>
          <p:cNvSpPr>
            <a:spLocks noChangeArrowheads="1"/>
          </p:cNvSpPr>
          <p:nvPr/>
        </p:nvSpPr>
        <p:spPr bwMode="auto">
          <a:xfrm>
            <a:off x="539750" y="981075"/>
            <a:ext cx="8064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sl-SI" sz="2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14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Pravokotnik 1"/>
          <p:cNvSpPr>
            <a:spLocks noChangeArrowheads="1"/>
          </p:cNvSpPr>
          <p:nvPr/>
        </p:nvSpPr>
        <p:spPr bwMode="auto">
          <a:xfrm>
            <a:off x="533400" y="673100"/>
            <a:ext cx="792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Mobilnost vozil… </a:t>
            </a:r>
            <a:endParaRPr lang="sl-SI" altLang="sl-SI" sz="1400" b="1" dirty="0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84" name="Ograda vsebine 7"/>
          <p:cNvSpPr txBox="1">
            <a:spLocks/>
          </p:cNvSpPr>
          <p:nvPr/>
        </p:nvSpPr>
        <p:spPr bwMode="auto">
          <a:xfrm>
            <a:off x="4662488" y="2027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  <a:p>
            <a:endParaRPr lang="sl-SI" altLang="sl-SI" sz="160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85" y="3933611"/>
            <a:ext cx="3303812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www2.pcmag.com/media/images/436530-volvo-810.jpg?thumb=y&amp;width=740&amp;height=4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52" y="1219866"/>
            <a:ext cx="2323755" cy="13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85" y="1214798"/>
            <a:ext cx="2478100" cy="13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76" y="2544723"/>
            <a:ext cx="3574671" cy="14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2" y="1195388"/>
            <a:ext cx="3144070" cy="411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E:\Fotografije in slike ter filmi\CVV FOTO\CVV iz zraka (3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b="12052"/>
          <a:stretch/>
        </p:blipFill>
        <p:spPr bwMode="auto">
          <a:xfrm>
            <a:off x="6831167" y="4497226"/>
            <a:ext cx="226955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0"/>
          <a:stretch/>
        </p:blipFill>
        <p:spPr>
          <a:xfrm>
            <a:off x="6828149" y="3105597"/>
            <a:ext cx="2272577" cy="13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SLOVNICA,  ZRSŠ POSVET BLED.ppt 2016">
  <a:themeElements>
    <a:clrScheme name="predloga_prosojnice_v1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loga_prosojnice_v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edloga_prosojnice_v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SLOVNICA,  ZRSŠ POSVET BLED.ppt 2016.ppt [Združljivostni način]" id="{0B1F0B2B-E855-47B3-99D7-3BDBB03B16B0}" vid="{F7C53D66-2C43-493E-A9B5-4C7861C3EFF7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NASLOVNICA,  ZRSŠ POSVET BLED.ppt 2016</Template>
  <TotalTime>7361</TotalTime>
  <Words>1710</Words>
  <Application>Microsoft Office PowerPoint</Application>
  <PresentationFormat>Diaprojekcija na zaslonu (4:3)</PresentationFormat>
  <Paragraphs>381</Paragraphs>
  <Slides>34</Slides>
  <Notes>6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0" baseType="lpstr">
      <vt:lpstr>Arial</vt:lpstr>
      <vt:lpstr>Arial Narrow</vt:lpstr>
      <vt:lpstr>Calibri</vt:lpstr>
      <vt:lpstr>Tahoma</vt:lpstr>
      <vt:lpstr>Times New Roman</vt:lpstr>
      <vt:lpstr>NASLOVNICA,  ZRSŠ POSVET BLED.ppt 2016</vt:lpstr>
      <vt:lpstr>2. POSVET: VARNA MOBILNOST</vt:lpstr>
      <vt:lpstr>PowerPointova predstavitev</vt:lpstr>
      <vt:lpstr>Mobilnost v cestnem prometu</vt:lpstr>
      <vt:lpstr>Kdo sem jaz v mobilnosti?             – pešec, kolesar, motorist, avtomobilist,…</vt:lpstr>
      <vt:lpstr>Žrtve prometnih nesreč</vt:lpstr>
      <vt:lpstr>PowerPointova predstavitev</vt:lpstr>
      <vt:lpstr>PowerPointova predstavitev</vt:lpstr>
      <vt:lpstr>PowerPointova predstavitev</vt:lpstr>
      <vt:lpstr>PowerPointova predstavitev</vt:lpstr>
      <vt:lpstr>Sodobna mobilnost je tu</vt:lpstr>
      <vt:lpstr>CC (Connected Cars) povezani avtomobili</vt:lpstr>
      <vt:lpstr>V2I – povezava vozil z okolico, infrastrukturo</vt:lpstr>
      <vt:lpstr>V2V – povezava med vozili</vt:lpstr>
      <vt:lpstr>PowerPointova predstavitev</vt:lpstr>
      <vt:lpstr>Inteligentni elektronski sistemi, ki zavirajo</vt:lpstr>
      <vt:lpstr>Inteligentni elektronski sistemi, ki zavijajo</vt:lpstr>
      <vt:lpstr>Inteligentni elektronski sistemi, ki opozarjajo </vt:lpstr>
      <vt:lpstr>PowerPointova predstavitev</vt:lpstr>
      <vt:lpstr>PowerPointova predstavitev</vt:lpstr>
      <vt:lpstr>Prihodnost </vt:lpstr>
      <vt:lpstr>Drugačen  svet…</vt:lpstr>
      <vt:lpstr>Nove oblike mobilnosti </vt:lpstr>
      <vt:lpstr>Elektrika in alternativna goriva?</vt:lpstr>
      <vt:lpstr>PowerPointova predstavitev</vt:lpstr>
      <vt:lpstr>Mladi generacije Y in generacije Z</vt:lpstr>
      <vt:lpstr>Mladi na mobilnost gledajo drugače</vt:lpstr>
      <vt:lpstr>Dejavniki tveganja pri mladih</vt:lpstr>
      <vt:lpstr>Prihodnost in mobilnost mladih </vt:lpstr>
      <vt:lpstr>Digitalno in resnično</vt:lpstr>
      <vt:lpstr>Poti do mobilne varnosti</vt:lpstr>
      <vt:lpstr>Znanje v mobilnosti</vt:lpstr>
      <vt:lpstr>Pričakovanja v pridobivanju znanja</vt:lpstr>
      <vt:lpstr> Do varnejše mobilnosti z dodatnim usposabljanjem 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DRUGI POSVET: VARNA MOBILNOST</dc:title>
  <dc:creator>Tjaša Kotar</dc:creator>
  <cp:lastModifiedBy>MD</cp:lastModifiedBy>
  <cp:revision>65</cp:revision>
  <dcterms:created xsi:type="dcterms:W3CDTF">2016-11-18T13:21:14Z</dcterms:created>
  <dcterms:modified xsi:type="dcterms:W3CDTF">2019-12-11T14:53:09Z</dcterms:modified>
</cp:coreProperties>
</file>