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saveSubsetFonts="1" autoCompressPictures="0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491" r:id="rId5"/>
    <p:sldId id="526" r:id="rId6"/>
    <p:sldId id="493" r:id="rId7"/>
    <p:sldId id="510" r:id="rId8"/>
    <p:sldId id="512" r:id="rId9"/>
    <p:sldId id="498" r:id="rId10"/>
    <p:sldId id="513" r:id="rId11"/>
    <p:sldId id="514" r:id="rId12"/>
    <p:sldId id="517" r:id="rId13"/>
    <p:sldId id="499" r:id="rId14"/>
    <p:sldId id="522" r:id="rId15"/>
    <p:sldId id="508" r:id="rId16"/>
    <p:sldId id="521" r:id="rId17"/>
    <p:sldId id="501" r:id="rId18"/>
    <p:sldId id="511" r:id="rId19"/>
    <p:sldId id="502" r:id="rId20"/>
    <p:sldId id="525" r:id="rId21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C92"/>
    <a:srgbClr val="D5F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87B69B-98A6-3793-027B-FD2DAD484277}" v="1" dt="2023-08-29T06:48:06.220"/>
    <p1510:client id="{478F5BFC-673F-05A0-D7E7-7E0E4790C5A7}" v="122" dt="2023-08-29T06:46:35.7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21" autoAdjust="0"/>
    <p:restoredTop sz="90418" autoAdjust="0"/>
  </p:normalViewPr>
  <p:slideViewPr>
    <p:cSldViewPr snapToGrid="0">
      <p:cViewPr varScale="1">
        <p:scale>
          <a:sx n="77" d="100"/>
          <a:sy n="77" d="100"/>
        </p:scale>
        <p:origin x="1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93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A5BD65-E43B-4E06-AABB-F56059358C86}" type="datetimeFigureOut">
              <a:rPr lang="sl-SI" smtClean="0"/>
              <a:t>11. 04. 2024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FFE333-4C9C-459D-8442-5AB8C45BCD8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380071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8FCCF-33A9-DE4B-8632-0608DF85E96B}" type="datetimeFigureOut">
              <a:rPr lang="en-SI" smtClean="0"/>
              <a:t>04/11/2024</a:t>
            </a:fld>
            <a:endParaRPr lang="en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CBC22-9CE0-E44E-B14B-50CA23BED9C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31806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CBC22-9CE0-E44E-B14B-50CA23BED9C9}" type="slidenum">
              <a:rPr lang="en-SI" smtClean="0"/>
              <a:t>2</a:t>
            </a:fld>
            <a:endParaRPr lang="en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6246322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CBC22-9CE0-E44E-B14B-50CA23BED9C9}" type="slidenum">
              <a:rPr lang="en-SI" smtClean="0"/>
              <a:t>12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7392446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CBC22-9CE0-E44E-B14B-50CA23BED9C9}" type="slidenum">
              <a:rPr lang="en-SI" smtClean="0"/>
              <a:t>13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3737507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CBC22-9CE0-E44E-B14B-50CA23BED9C9}" type="slidenum">
              <a:rPr lang="en-SI" smtClean="0"/>
              <a:t>14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5629729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CBC22-9CE0-E44E-B14B-50CA23BED9C9}" type="slidenum">
              <a:rPr lang="en-SI" smtClean="0"/>
              <a:t>15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2865710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CBC22-9CE0-E44E-B14B-50CA23BED9C9}" type="slidenum">
              <a:rPr lang="en-SI" smtClean="0"/>
              <a:t>16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7196412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CBC22-9CE0-E44E-B14B-50CA23BED9C9}" type="slidenum">
              <a:rPr lang="en-SI" smtClean="0"/>
              <a:t>17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317958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CBC22-9CE0-E44E-B14B-50CA23BED9C9}" type="slidenum">
              <a:rPr lang="en-SI" smtClean="0"/>
              <a:t>4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575045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CBC22-9CE0-E44E-B14B-50CA23BED9C9}" type="slidenum">
              <a:rPr lang="en-SI" smtClean="0"/>
              <a:t>5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248635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CBC22-9CE0-E44E-B14B-50CA23BED9C9}" type="slidenum">
              <a:rPr lang="en-SI" smtClean="0"/>
              <a:t>6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172313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CBC22-9CE0-E44E-B14B-50CA23BED9C9}" type="slidenum">
              <a:rPr lang="en-SI" smtClean="0"/>
              <a:t>7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1099290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CBC22-9CE0-E44E-B14B-50CA23BED9C9}" type="slidenum">
              <a:rPr lang="en-SI" smtClean="0"/>
              <a:t>8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5882156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CBC22-9CE0-E44E-B14B-50CA23BED9C9}" type="slidenum">
              <a:rPr lang="en-SI" smtClean="0"/>
              <a:t>9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814496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CBC22-9CE0-E44E-B14B-50CA23BED9C9}" type="slidenum">
              <a:rPr lang="en-SI" smtClean="0"/>
              <a:t>10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2659077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CBC22-9CE0-E44E-B14B-50CA23BED9C9}" type="slidenum">
              <a:rPr lang="en-SI" smtClean="0"/>
              <a:t>11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234506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C92A0445-6AB3-DEA2-0AE1-5DB5F1A445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222" y="5145440"/>
            <a:ext cx="7916785" cy="627682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DBE6C4DC-92CC-30C8-A388-BF61752B929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36273" y="645377"/>
            <a:ext cx="2273085" cy="4526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5222" y="2564706"/>
            <a:ext cx="7916785" cy="2561704"/>
          </a:xfrm>
        </p:spPr>
        <p:txBody>
          <a:bodyPr anchor="t" anchorCtr="0"/>
          <a:lstStyle>
            <a:lvl1pPr algn="l">
              <a:defRPr b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EF39B765-408B-C7EC-47B2-69CE2C07A53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65222" y="1914196"/>
            <a:ext cx="7916785" cy="565150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1800" spc="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 sz="1800"/>
            </a:lvl2pPr>
            <a:lvl3pPr marL="914400" indent="0">
              <a:buFontTx/>
              <a:buNone/>
              <a:defRPr sz="1800"/>
            </a:lvl3pPr>
            <a:lvl4pPr marL="13716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308AE5E9-8ABD-8748-15EB-BB3FF0022B8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65225" y="5796826"/>
            <a:ext cx="7970838" cy="503237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GB"/>
              <a:t>Click to edit Master text styles</a:t>
            </a:r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43589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62592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74767"/>
            <a:ext cx="73152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429330"/>
            <a:ext cx="73152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2959A48-8CF9-C396-5F86-3F76B0C24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1" y="6449339"/>
            <a:ext cx="7416800" cy="365125"/>
          </a:xfrm>
        </p:spPr>
        <p:txBody>
          <a:bodyPr anchor="t" anchorCtr="0"/>
          <a:lstStyle>
            <a:lvl1pPr algn="l">
              <a:defRPr sz="11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Otrok raziskuje, se igra in ustvarja ...                                                                ŠS l. 2023/24</a:t>
            </a: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31F1F98-A873-6181-A1A8-62FEB194A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449339"/>
            <a:ext cx="2844800" cy="365125"/>
          </a:xfrm>
        </p:spPr>
        <p:txBody>
          <a:bodyPr anchor="t" anchorCtr="0"/>
          <a:lstStyle>
            <a:lvl1pPr>
              <a:defRPr sz="1100">
                <a:solidFill>
                  <a:schemeClr val="accent1"/>
                </a:solidFill>
              </a:defRPr>
            </a:lvl1pPr>
          </a:lstStyle>
          <a:p>
            <a:fld id="{BBC33A9F-7E15-B342-95DB-76D69CE4159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C6928C4-5C71-7D06-D814-571E906B43D0}"/>
              </a:ext>
            </a:extLst>
          </p:cNvPr>
          <p:cNvCxnSpPr>
            <a:cxnSpLocks/>
          </p:cNvCxnSpPr>
          <p:nvPr userDrawn="1"/>
        </p:nvCxnSpPr>
        <p:spPr>
          <a:xfrm>
            <a:off x="609600" y="6424045"/>
            <a:ext cx="10972800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E0F45AF-5D56-B40C-7968-5178A2CCFFD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70087"/>
            <a:ext cx="10972800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361940DE-6A6A-3A2E-658C-C85114427A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144674" y="143278"/>
            <a:ext cx="391232" cy="21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965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45856"/>
            <a:ext cx="10972800" cy="1143000"/>
          </a:xfrm>
        </p:spPr>
        <p:txBody>
          <a:bodyPr anchor="t" anchorCtr="0">
            <a:normAutofit/>
          </a:bodyPr>
          <a:lstStyle>
            <a:lvl1pPr algn="l">
              <a:defRPr sz="3600" b="1">
                <a:solidFill>
                  <a:srgbClr val="007C92"/>
                </a:solidFill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86738"/>
            <a:ext cx="10972800" cy="3739425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buClr>
                <a:schemeClr val="accent3"/>
              </a:buCl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buClr>
                <a:schemeClr val="accent3"/>
              </a:buCl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buClr>
                <a:schemeClr val="accent3"/>
              </a:buCl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chemeClr val="accent3"/>
              </a:buCl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1" y="6449339"/>
            <a:ext cx="7416800" cy="365125"/>
          </a:xfrm>
        </p:spPr>
        <p:txBody>
          <a:bodyPr anchor="t" anchorCtr="0"/>
          <a:lstStyle>
            <a:lvl1pPr algn="l">
              <a:defRPr sz="11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Otrok raziskuje, se igra in ustvarja ...                                                                ŠS l. 2023/24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49339"/>
            <a:ext cx="2844800" cy="365125"/>
          </a:xfrm>
        </p:spPr>
        <p:txBody>
          <a:bodyPr anchor="t" anchorCtr="0"/>
          <a:lstStyle>
            <a:lvl1pPr>
              <a:defRPr sz="1100">
                <a:solidFill>
                  <a:schemeClr val="accent1"/>
                </a:solidFill>
              </a:defRPr>
            </a:lvl1pPr>
          </a:lstStyle>
          <a:p>
            <a:fld id="{BBC33A9F-7E15-B342-95DB-76D69CE4159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49D149E-BCA7-CE6B-8EEF-BB92869555BF}"/>
              </a:ext>
            </a:extLst>
          </p:cNvPr>
          <p:cNvCxnSpPr>
            <a:cxnSpLocks/>
          </p:cNvCxnSpPr>
          <p:nvPr userDrawn="1"/>
        </p:nvCxnSpPr>
        <p:spPr>
          <a:xfrm>
            <a:off x="609600" y="6424045"/>
            <a:ext cx="10972800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258AD48-6A59-F258-3A5E-692B8496D955}"/>
              </a:ext>
            </a:extLst>
          </p:cNvPr>
          <p:cNvCxnSpPr>
            <a:cxnSpLocks/>
          </p:cNvCxnSpPr>
          <p:nvPr userDrawn="1"/>
        </p:nvCxnSpPr>
        <p:spPr>
          <a:xfrm>
            <a:off x="609600" y="470087"/>
            <a:ext cx="10972800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5143D269-DA1D-BB3F-D591-8D0052532C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44674" y="143278"/>
            <a:ext cx="391232" cy="214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286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45856"/>
            <a:ext cx="10972800" cy="1143000"/>
          </a:xfrm>
        </p:spPr>
        <p:txBody>
          <a:bodyPr anchor="t" anchorCtr="0">
            <a:normAutofit/>
          </a:bodyPr>
          <a:lstStyle>
            <a:lvl1pPr algn="l">
              <a:defRPr sz="3600" b="1">
                <a:solidFill>
                  <a:srgbClr val="007C92"/>
                </a:solidFill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952433"/>
            <a:ext cx="5357247" cy="317373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3"/>
              </a:buClr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Clr>
                <a:schemeClr val="accent3"/>
              </a:buClr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914400" indent="0">
              <a:buClr>
                <a:schemeClr val="accent3"/>
              </a:buClr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371600" indent="0">
              <a:buClr>
                <a:schemeClr val="accent3"/>
              </a:buClr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828800" indent="0">
              <a:buClr>
                <a:schemeClr val="accent3"/>
              </a:buClr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1" y="6449339"/>
            <a:ext cx="7416800" cy="365125"/>
          </a:xfrm>
        </p:spPr>
        <p:txBody>
          <a:bodyPr anchor="t" anchorCtr="0"/>
          <a:lstStyle>
            <a:lvl1pPr algn="l">
              <a:defRPr sz="11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Otrok raziskuje, se igra in ustvarja ...                                                                ŠS l. 2023/24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49339"/>
            <a:ext cx="2844800" cy="365125"/>
          </a:xfrm>
        </p:spPr>
        <p:txBody>
          <a:bodyPr anchor="t" anchorCtr="0"/>
          <a:lstStyle>
            <a:lvl1pPr>
              <a:defRPr sz="1100">
                <a:solidFill>
                  <a:schemeClr val="accent1"/>
                </a:solidFill>
              </a:defRPr>
            </a:lvl1pPr>
          </a:lstStyle>
          <a:p>
            <a:fld id="{BBC33A9F-7E15-B342-95DB-76D69CE4159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49D149E-BCA7-CE6B-8EEF-BB92869555BF}"/>
              </a:ext>
            </a:extLst>
          </p:cNvPr>
          <p:cNvCxnSpPr>
            <a:cxnSpLocks/>
          </p:cNvCxnSpPr>
          <p:nvPr userDrawn="1"/>
        </p:nvCxnSpPr>
        <p:spPr>
          <a:xfrm>
            <a:off x="609600" y="6424045"/>
            <a:ext cx="10972800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258AD48-6A59-F258-3A5E-692B8496D955}"/>
              </a:ext>
            </a:extLst>
          </p:cNvPr>
          <p:cNvCxnSpPr>
            <a:cxnSpLocks/>
          </p:cNvCxnSpPr>
          <p:nvPr userDrawn="1"/>
        </p:nvCxnSpPr>
        <p:spPr>
          <a:xfrm>
            <a:off x="609600" y="470087"/>
            <a:ext cx="10972800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5143D269-DA1D-BB3F-D591-8D0052532C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44674" y="143278"/>
            <a:ext cx="391232" cy="214608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2939BFA-8653-4FD4-70ED-C68677C5900A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25153" y="2952433"/>
            <a:ext cx="5357247" cy="3173730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buClr>
                <a:schemeClr val="accent3"/>
              </a:buCl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buClr>
                <a:schemeClr val="accent3"/>
              </a:buCl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buClr>
                <a:schemeClr val="accent3"/>
              </a:buCl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chemeClr val="accent3"/>
              </a:buCl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01C4267-8057-2A53-548C-452EACA236B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2324100"/>
            <a:ext cx="5357813" cy="54292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369742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007C9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4AA1EF4-FEA6-D0A3-B796-A7334D66D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1" y="6449339"/>
            <a:ext cx="7416800" cy="365125"/>
          </a:xfrm>
        </p:spPr>
        <p:txBody>
          <a:bodyPr anchor="t" anchorCtr="0"/>
          <a:lstStyle>
            <a:lvl1pPr algn="l">
              <a:defRPr sz="11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Otrok raziskuje, se igra in ustvarja ...                                                                ŠS l. 2023/24</a:t>
            </a: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DCA1BAE-F2C7-895B-B9C6-C09CBDB79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449339"/>
            <a:ext cx="2844800" cy="365125"/>
          </a:xfrm>
        </p:spPr>
        <p:txBody>
          <a:bodyPr anchor="t" anchorCtr="0"/>
          <a:lstStyle>
            <a:lvl1pPr>
              <a:defRPr sz="1100">
                <a:solidFill>
                  <a:schemeClr val="accent1"/>
                </a:solidFill>
              </a:defRPr>
            </a:lvl1pPr>
          </a:lstStyle>
          <a:p>
            <a:fld id="{BBC33A9F-7E15-B342-95DB-76D69CE4159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35E7981-A9E9-DE44-BE9E-4C2ADE6E6798}"/>
              </a:ext>
            </a:extLst>
          </p:cNvPr>
          <p:cNvCxnSpPr>
            <a:cxnSpLocks/>
          </p:cNvCxnSpPr>
          <p:nvPr userDrawn="1"/>
        </p:nvCxnSpPr>
        <p:spPr>
          <a:xfrm>
            <a:off x="609600" y="6424045"/>
            <a:ext cx="10972800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21B91D3-4675-33A0-76B5-1E4C219700FF}"/>
              </a:ext>
            </a:extLst>
          </p:cNvPr>
          <p:cNvCxnSpPr>
            <a:cxnSpLocks/>
          </p:cNvCxnSpPr>
          <p:nvPr userDrawn="1"/>
        </p:nvCxnSpPr>
        <p:spPr>
          <a:xfrm>
            <a:off x="609600" y="470087"/>
            <a:ext cx="10972800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BF596F4A-601C-1345-B334-0D80CFDD7A3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144674" y="143278"/>
            <a:ext cx="391232" cy="21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77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4AA1EF4-FEA6-D0A3-B796-A7334D66D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1" y="6449339"/>
            <a:ext cx="7416800" cy="365125"/>
          </a:xfrm>
        </p:spPr>
        <p:txBody>
          <a:bodyPr anchor="t" anchorCtr="0"/>
          <a:lstStyle>
            <a:lvl1pPr algn="l">
              <a:defRPr sz="11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Otrok raziskuje, se igra in ustvarja ...                                                                ŠS l. 2023/24</a:t>
            </a: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DCA1BAE-F2C7-895B-B9C6-C09CBDB79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449339"/>
            <a:ext cx="2844800" cy="365125"/>
          </a:xfrm>
        </p:spPr>
        <p:txBody>
          <a:bodyPr anchor="t" anchorCtr="0"/>
          <a:lstStyle>
            <a:lvl1pPr>
              <a:defRPr sz="1100">
                <a:solidFill>
                  <a:schemeClr val="accent1"/>
                </a:solidFill>
              </a:defRPr>
            </a:lvl1pPr>
          </a:lstStyle>
          <a:p>
            <a:fld id="{BBC33A9F-7E15-B342-95DB-76D69CE4159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35E7981-A9E9-DE44-BE9E-4C2ADE6E6798}"/>
              </a:ext>
            </a:extLst>
          </p:cNvPr>
          <p:cNvCxnSpPr>
            <a:cxnSpLocks/>
          </p:cNvCxnSpPr>
          <p:nvPr userDrawn="1"/>
        </p:nvCxnSpPr>
        <p:spPr>
          <a:xfrm>
            <a:off x="609600" y="6424045"/>
            <a:ext cx="10972800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21B91D3-4675-33A0-76B5-1E4C219700FF}"/>
              </a:ext>
            </a:extLst>
          </p:cNvPr>
          <p:cNvCxnSpPr>
            <a:cxnSpLocks/>
          </p:cNvCxnSpPr>
          <p:nvPr userDrawn="1"/>
        </p:nvCxnSpPr>
        <p:spPr>
          <a:xfrm>
            <a:off x="609600" y="470087"/>
            <a:ext cx="10972800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BF596F4A-601C-1345-B334-0D80CFDD7A3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144674" y="143278"/>
            <a:ext cx="391232" cy="21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294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rgbClr val="007C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4AA1EF4-FEA6-D0A3-B796-A7334D66D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1" y="6449339"/>
            <a:ext cx="7416800" cy="365125"/>
          </a:xfrm>
        </p:spPr>
        <p:txBody>
          <a:bodyPr anchor="t" anchorCtr="0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Otrok raziskuje, se igra in ustvarja ...                                                                ŠS l. 2023/24</a:t>
            </a: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DCA1BAE-F2C7-895B-B9C6-C09CBDB79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449339"/>
            <a:ext cx="2844800" cy="365125"/>
          </a:xfrm>
        </p:spPr>
        <p:txBody>
          <a:bodyPr anchor="t" anchorCtr="0"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fld id="{BBC33A9F-7E15-B342-95DB-76D69CE4159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35E7981-A9E9-DE44-BE9E-4C2ADE6E6798}"/>
              </a:ext>
            </a:extLst>
          </p:cNvPr>
          <p:cNvCxnSpPr>
            <a:cxnSpLocks/>
          </p:cNvCxnSpPr>
          <p:nvPr userDrawn="1"/>
        </p:nvCxnSpPr>
        <p:spPr>
          <a:xfrm>
            <a:off x="609600" y="6424045"/>
            <a:ext cx="10972800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21B91D3-4675-33A0-76B5-1E4C219700FF}"/>
              </a:ext>
            </a:extLst>
          </p:cNvPr>
          <p:cNvCxnSpPr>
            <a:cxnSpLocks/>
          </p:cNvCxnSpPr>
          <p:nvPr userDrawn="1"/>
        </p:nvCxnSpPr>
        <p:spPr>
          <a:xfrm>
            <a:off x="609600" y="470087"/>
            <a:ext cx="10972800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BF596F4A-601C-1345-B334-0D80CFDD7A3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144675" y="143278"/>
            <a:ext cx="391230" cy="21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062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599" y="2288501"/>
            <a:ext cx="5384800" cy="4525963"/>
          </a:xfrm>
        </p:spPr>
        <p:txBody>
          <a:bodyPr/>
          <a:lstStyle>
            <a:lvl1pPr>
              <a:buClr>
                <a:schemeClr val="accent3"/>
              </a:buCl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buClr>
                <a:schemeClr val="accent3"/>
              </a:buCl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buClr>
                <a:schemeClr val="accent3"/>
              </a:buCl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buClr>
                <a:schemeClr val="accent3"/>
              </a:buCl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chemeClr val="accent3"/>
              </a:buCl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599" y="2288501"/>
            <a:ext cx="5384800" cy="4525963"/>
          </a:xfrm>
        </p:spPr>
        <p:txBody>
          <a:bodyPr/>
          <a:lstStyle>
            <a:lvl1pPr>
              <a:buClr>
                <a:schemeClr val="accent3"/>
              </a:buCl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buClr>
                <a:schemeClr val="accent3"/>
              </a:buCl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buClr>
                <a:schemeClr val="accent3"/>
              </a:buCl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buClr>
                <a:schemeClr val="accent3"/>
              </a:buCl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chemeClr val="accent3"/>
              </a:buCl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021E95-0D05-4DD3-51FD-C8060A7D7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1" y="6449339"/>
            <a:ext cx="7416800" cy="365125"/>
          </a:xfrm>
        </p:spPr>
        <p:txBody>
          <a:bodyPr anchor="t" anchorCtr="0"/>
          <a:lstStyle>
            <a:lvl1pPr algn="l">
              <a:defRPr sz="11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Otrok raziskuje, se igra in ustvarja ...                                                                ŠS l. 2023/24</a:t>
            </a: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404AF9F-F820-29C2-9268-56CA7B320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449339"/>
            <a:ext cx="2844800" cy="365125"/>
          </a:xfrm>
        </p:spPr>
        <p:txBody>
          <a:bodyPr anchor="t" anchorCtr="0"/>
          <a:lstStyle>
            <a:lvl1pPr>
              <a:defRPr sz="1100">
                <a:solidFill>
                  <a:schemeClr val="accent1"/>
                </a:solidFill>
              </a:defRPr>
            </a:lvl1pPr>
          </a:lstStyle>
          <a:p>
            <a:fld id="{BBC33A9F-7E15-B342-95DB-76D69CE4159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6EA86DA-E2C5-9D1D-6E4A-E0E59A358035}"/>
              </a:ext>
            </a:extLst>
          </p:cNvPr>
          <p:cNvCxnSpPr>
            <a:cxnSpLocks/>
          </p:cNvCxnSpPr>
          <p:nvPr userDrawn="1"/>
        </p:nvCxnSpPr>
        <p:spPr>
          <a:xfrm>
            <a:off x="609600" y="6424045"/>
            <a:ext cx="10972800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82E29D9-7E61-2B92-38E6-919AFC7DA409}"/>
              </a:ext>
            </a:extLst>
          </p:cNvPr>
          <p:cNvCxnSpPr>
            <a:cxnSpLocks/>
          </p:cNvCxnSpPr>
          <p:nvPr userDrawn="1"/>
        </p:nvCxnSpPr>
        <p:spPr>
          <a:xfrm>
            <a:off x="609600" y="470087"/>
            <a:ext cx="10972800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47B75B3-7339-D61D-9009-196B4BBC697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44674" y="143278"/>
            <a:ext cx="391232" cy="21460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AB3E2A9A-2BD1-F19A-AEC1-AF41F0C3F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945856"/>
            <a:ext cx="10972800" cy="1143000"/>
          </a:xfrm>
        </p:spPr>
        <p:txBody>
          <a:bodyPr anchor="t" anchorCtr="0">
            <a:normAutofit/>
          </a:bodyPr>
          <a:lstStyle>
            <a:lvl1pPr algn="l">
              <a:defRPr sz="3600" b="1">
                <a:solidFill>
                  <a:srgbClr val="007C92"/>
                </a:solidFill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84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007C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661737"/>
            <a:ext cx="10972800" cy="322797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80FF30D-481B-C2C8-F81F-7BC49C3D9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1" y="6449339"/>
            <a:ext cx="7416800" cy="365125"/>
          </a:xfrm>
        </p:spPr>
        <p:txBody>
          <a:bodyPr anchor="t" anchorCtr="0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Otrok raziskuje, se igra in ustvarja ...                                                                ŠS l. 2023/24</a:t>
            </a: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31EE0E5-469A-80A8-EBE1-F048335A9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449339"/>
            <a:ext cx="2844800" cy="365125"/>
          </a:xfrm>
        </p:spPr>
        <p:txBody>
          <a:bodyPr anchor="t" anchorCtr="0"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fld id="{BBC33A9F-7E15-B342-95DB-76D69CE4159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AB9DADB-177D-67C2-21FD-95AD97E4FCED}"/>
              </a:ext>
            </a:extLst>
          </p:cNvPr>
          <p:cNvCxnSpPr>
            <a:cxnSpLocks/>
          </p:cNvCxnSpPr>
          <p:nvPr userDrawn="1"/>
        </p:nvCxnSpPr>
        <p:spPr>
          <a:xfrm>
            <a:off x="609600" y="6424045"/>
            <a:ext cx="10972800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D2040AF-6D29-4EC2-89C1-F0C06839CB5D}"/>
              </a:ext>
            </a:extLst>
          </p:cNvPr>
          <p:cNvCxnSpPr>
            <a:cxnSpLocks/>
          </p:cNvCxnSpPr>
          <p:nvPr userDrawn="1"/>
        </p:nvCxnSpPr>
        <p:spPr>
          <a:xfrm>
            <a:off x="609600" y="470087"/>
            <a:ext cx="10972800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AAE6168E-8B72-7E86-8189-FF2316B1F9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144675" y="143278"/>
            <a:ext cx="391230" cy="21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553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7969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084525"/>
            <a:ext cx="6815667" cy="4041639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buClr>
                <a:schemeClr val="accent3"/>
              </a:buCl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buClr>
                <a:schemeClr val="accent3"/>
              </a:buCl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buClr>
                <a:schemeClr val="accent3"/>
              </a:buCl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chemeClr val="accent3"/>
              </a:buCl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084525"/>
            <a:ext cx="4011084" cy="404163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991EA62-4809-0ADC-F19B-F61521C65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1" y="6449339"/>
            <a:ext cx="7416800" cy="365125"/>
          </a:xfrm>
        </p:spPr>
        <p:txBody>
          <a:bodyPr anchor="t" anchorCtr="0"/>
          <a:lstStyle>
            <a:lvl1pPr algn="l">
              <a:defRPr sz="11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Otrok raziskuje, se igra in ustvarja ...                                                                ŠS l. 2023/24</a:t>
            </a: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5FDB556-62E1-3F2C-80E6-458C03441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449339"/>
            <a:ext cx="2844800" cy="365125"/>
          </a:xfrm>
        </p:spPr>
        <p:txBody>
          <a:bodyPr anchor="t" anchorCtr="0"/>
          <a:lstStyle>
            <a:lvl1pPr>
              <a:defRPr sz="1100">
                <a:solidFill>
                  <a:schemeClr val="accent1"/>
                </a:solidFill>
              </a:defRPr>
            </a:lvl1pPr>
          </a:lstStyle>
          <a:p>
            <a:fld id="{BBC33A9F-7E15-B342-95DB-76D69CE4159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1B6C6EF-FB9B-8552-D814-53FA63AB1FA5}"/>
              </a:ext>
            </a:extLst>
          </p:cNvPr>
          <p:cNvCxnSpPr>
            <a:cxnSpLocks/>
          </p:cNvCxnSpPr>
          <p:nvPr userDrawn="1"/>
        </p:nvCxnSpPr>
        <p:spPr>
          <a:xfrm>
            <a:off x="609600" y="6424045"/>
            <a:ext cx="10972800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165927C-3706-3A71-A110-12514B3D3377}"/>
              </a:ext>
            </a:extLst>
          </p:cNvPr>
          <p:cNvCxnSpPr>
            <a:cxnSpLocks/>
          </p:cNvCxnSpPr>
          <p:nvPr userDrawn="1"/>
        </p:nvCxnSpPr>
        <p:spPr>
          <a:xfrm>
            <a:off x="609600" y="470087"/>
            <a:ext cx="10972800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37445F32-694A-1586-5439-359BF1C91BC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144674" y="143278"/>
            <a:ext cx="391232" cy="21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882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Otrok raziskuje, se igra in ustvarja ...                                                                ŠS l. 2023/24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33A9F-7E15-B342-95DB-76D69CE41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254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60" r:id="rId5"/>
    <p:sldLayoutId id="2147483661" r:id="rId6"/>
    <p:sldLayoutId id="2147483652" r:id="rId7"/>
    <p:sldLayoutId id="2147483654" r:id="rId8"/>
    <p:sldLayoutId id="2147483656" r:id="rId9"/>
    <p:sldLayoutId id="2147483657" r:id="rId10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RNmnZwZQvG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ctrTitle"/>
          </p:nvPr>
        </p:nvSpPr>
        <p:spPr>
          <a:xfrm>
            <a:off x="2763064" y="1443656"/>
            <a:ext cx="9266641" cy="977426"/>
          </a:xfrm>
        </p:spPr>
        <p:txBody>
          <a:bodyPr>
            <a:normAutofit fontScale="90000"/>
          </a:bodyPr>
          <a:lstStyle/>
          <a:p>
            <a:pPr algn="ctr"/>
            <a:r>
              <a:rPr lang="sl-SI" sz="4000"/>
              <a:t/>
            </a:r>
            <a:br>
              <a:rPr lang="sl-SI" sz="4000"/>
            </a:br>
            <a:r>
              <a:rPr lang="sl-SI" sz="4000" smtClean="0"/>
              <a:t/>
            </a:r>
            <a:br>
              <a:rPr lang="sl-SI" sz="4000" smtClean="0"/>
            </a:br>
            <a:r>
              <a:rPr lang="sl-SI" sz="2700" b="0"/>
              <a:t/>
            </a:r>
            <a:br>
              <a:rPr lang="sl-SI" sz="2700" b="0"/>
            </a:br>
            <a:endParaRPr lang="sl-SI" b="0" dirty="0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11"/>
          </p:nvPr>
        </p:nvSpPr>
        <p:spPr>
          <a:xfrm>
            <a:off x="1160207" y="2238757"/>
            <a:ext cx="9846527" cy="1728439"/>
          </a:xfrm>
        </p:spPr>
        <p:txBody>
          <a:bodyPr/>
          <a:lstStyle/>
          <a:p>
            <a:pPr algn="ctr"/>
            <a:r>
              <a:rPr lang="sl-SI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8. NACIONALNA KONFERENCA </a:t>
            </a:r>
          </a:p>
          <a:p>
            <a:pPr algn="ctr"/>
            <a:r>
              <a:rPr lang="sl-SI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SPODBUJANJE TRAJNOSTNE MOBILNOSTI IN TRAJNOSTNOST V VZGOJI IN IZOBRAŽEVANJU</a:t>
            </a:r>
          </a:p>
          <a:p>
            <a:pPr algn="ctr"/>
            <a:endParaRPr lang="sl-SI" sz="4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sl-SI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9. APRIL 2024</a:t>
            </a:r>
          </a:p>
          <a:p>
            <a:pPr algn="ctr"/>
            <a:r>
              <a:rPr lang="sl-SI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LAŠKO</a:t>
            </a:r>
            <a:r>
              <a:rPr lang="sl-SI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  <a:p>
            <a:pPr algn="ctr"/>
            <a:endParaRPr lang="sl-SI" sz="3600" dirty="0" smtClean="0">
              <a:solidFill>
                <a:schemeClr val="accent5">
                  <a:lumMod val="10000"/>
                  <a:lumOff val="90000"/>
                </a:schemeClr>
              </a:solidFill>
            </a:endParaRPr>
          </a:p>
          <a:p>
            <a:pPr algn="ctr"/>
            <a:endParaRPr lang="sl-SI" sz="2000" dirty="0" smtClean="0">
              <a:solidFill>
                <a:schemeClr val="accent5">
                  <a:lumMod val="10000"/>
                  <a:lumOff val="90000"/>
                </a:schemeClr>
              </a:solidFill>
            </a:endParaRPr>
          </a:p>
          <a:p>
            <a:pPr algn="ctr"/>
            <a:endParaRPr lang="sl-SI" sz="2000" dirty="0">
              <a:solidFill>
                <a:schemeClr val="accent5">
                  <a:lumMod val="10000"/>
                  <a:lumOff val="90000"/>
                </a:schemeClr>
              </a:solidFill>
            </a:endParaRPr>
          </a:p>
        </p:txBody>
      </p:sp>
      <p:pic>
        <p:nvPicPr>
          <p:cNvPr id="4" name="Slika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207" y="723756"/>
            <a:ext cx="1578087" cy="1216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064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slov 1"/>
          <p:cNvSpPr>
            <a:spLocks noGrp="1"/>
          </p:cNvSpPr>
          <p:nvPr>
            <p:ph type="title"/>
          </p:nvPr>
        </p:nvSpPr>
        <p:spPr>
          <a:xfrm>
            <a:off x="412956" y="1445342"/>
            <a:ext cx="2615379" cy="1143000"/>
          </a:xfrm>
        </p:spPr>
        <p:txBody>
          <a:bodyPr>
            <a:normAutofit fontScale="90000"/>
          </a:bodyPr>
          <a:lstStyle/>
          <a:p>
            <a:r>
              <a:rPr lang="sl-SI" altLang="sl-SI" sz="24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AKCIJA MESECA MARCA „ŽIVIMO TRAJNOSTNO MOBILNOST“</a:t>
            </a:r>
            <a:endParaRPr lang="sl-SI" altLang="sl-SI" sz="2400" dirty="0" smtClean="0">
              <a:solidFill>
                <a:srgbClr val="002060"/>
              </a:solidFill>
            </a:endParaRPr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>
          <a:xfrm>
            <a:off x="609601" y="6449339"/>
            <a:ext cx="7416800" cy="365125"/>
          </a:xfrm>
        </p:spPr>
        <p:txBody>
          <a:bodyPr/>
          <a:lstStyle/>
          <a:p>
            <a:r>
              <a:rPr lang="sl-SI" dirty="0" smtClean="0"/>
              <a:t>8. NACIONALNA KONFERENCA Trajnostna mobilnost v VIZ</a:t>
            </a:r>
            <a:r>
              <a:rPr lang="sv-SE" dirty="0" smtClean="0"/>
              <a:t>                                                            2023/24</a:t>
            </a:r>
            <a:endParaRPr lang="en-US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196959"/>
              </p:ext>
            </p:extLst>
          </p:nvPr>
        </p:nvGraphicFramePr>
        <p:xfrm>
          <a:off x="4171950" y="231419"/>
          <a:ext cx="6245312" cy="6217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45312">
                  <a:extLst>
                    <a:ext uri="{9D8B030D-6E8A-4147-A177-3AD203B41FA5}">
                      <a16:colId xmlns:a16="http://schemas.microsoft.com/office/drawing/2014/main" val="2893951679"/>
                    </a:ext>
                  </a:extLst>
                </a:gridCol>
              </a:tblGrid>
              <a:tr h="35295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600"/>
                        </a:spcAft>
                        <a:buFont typeface="+mj-lt"/>
                        <a:buNone/>
                      </a:pPr>
                      <a:r>
                        <a:rPr lang="sl-SI" sz="1600" dirty="0" smtClean="0">
                          <a:effectLst/>
                        </a:rPr>
                        <a:t>1. VRTEC </a:t>
                      </a:r>
                      <a:r>
                        <a:rPr lang="sl-SI" sz="1600" dirty="0">
                          <a:effectLst/>
                        </a:rPr>
                        <a:t>MANKA GOLARJA GORNJA </a:t>
                      </a:r>
                      <a:r>
                        <a:rPr lang="sl-SI" sz="1600" dirty="0" smtClean="0">
                          <a:effectLst/>
                        </a:rPr>
                        <a:t>RADGONA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2184936679"/>
                  </a:ext>
                </a:extLst>
              </a:tr>
              <a:tr h="35295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600"/>
                        </a:spcAft>
                        <a:buFont typeface="+mj-lt"/>
                        <a:buNone/>
                      </a:pPr>
                      <a:r>
                        <a:rPr lang="sl-SI" sz="1600" dirty="0" smtClean="0">
                          <a:effectLst/>
                        </a:rPr>
                        <a:t>2. OSNOVNA </a:t>
                      </a:r>
                      <a:r>
                        <a:rPr lang="sl-SI" sz="1600" dirty="0">
                          <a:effectLst/>
                        </a:rPr>
                        <a:t>ŠOLA TONETA </a:t>
                      </a:r>
                      <a:r>
                        <a:rPr lang="sl-SI" sz="1600" dirty="0" smtClean="0">
                          <a:effectLst/>
                        </a:rPr>
                        <a:t>OKROGARJA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2385009364"/>
                  </a:ext>
                </a:extLst>
              </a:tr>
              <a:tr h="35295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600"/>
                        </a:spcAft>
                        <a:buFont typeface="+mj-lt"/>
                        <a:buNone/>
                      </a:pPr>
                      <a:r>
                        <a:rPr lang="sl-SI" sz="1600" dirty="0" smtClean="0">
                          <a:effectLst/>
                        </a:rPr>
                        <a:t>3. OŠ </a:t>
                      </a:r>
                      <a:r>
                        <a:rPr lang="sl-SI" sz="1600" dirty="0">
                          <a:effectLst/>
                        </a:rPr>
                        <a:t>NARODNEGA HEROJA RAJKA </a:t>
                      </a:r>
                      <a:r>
                        <a:rPr lang="sl-SI" sz="1600" dirty="0" smtClean="0">
                          <a:effectLst/>
                        </a:rPr>
                        <a:t>HRASTNIK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43327893"/>
                  </a:ext>
                </a:extLst>
              </a:tr>
              <a:tr h="35295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600"/>
                        </a:spcAft>
                        <a:buFont typeface="+mj-lt"/>
                        <a:buNone/>
                      </a:pPr>
                      <a:r>
                        <a:rPr lang="sl-SI" sz="1600" dirty="0" smtClean="0">
                          <a:effectLst/>
                        </a:rPr>
                        <a:t>4. VRTEC LJUTOMER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260699665"/>
                  </a:ext>
                </a:extLst>
              </a:tr>
              <a:tr h="35295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600"/>
                        </a:spcAft>
                        <a:buFont typeface="+mj-lt"/>
                        <a:buNone/>
                      </a:pPr>
                      <a:r>
                        <a:rPr lang="sl-SI" sz="1600" dirty="0" smtClean="0">
                          <a:effectLst/>
                        </a:rPr>
                        <a:t>5. VRTEC ČRNUČE 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1351830093"/>
                  </a:ext>
                </a:extLst>
              </a:tr>
              <a:tr h="35295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600"/>
                        </a:spcAft>
                        <a:buFont typeface="+mj-lt"/>
                        <a:buNone/>
                      </a:pPr>
                      <a:r>
                        <a:rPr lang="sl-SI" sz="1600" dirty="0" smtClean="0">
                          <a:effectLst/>
                        </a:rPr>
                        <a:t>6. OSNOVNA </a:t>
                      </a:r>
                      <a:r>
                        <a:rPr lang="sl-SI" sz="1600" dirty="0">
                          <a:effectLst/>
                        </a:rPr>
                        <a:t>ŠOLA </a:t>
                      </a:r>
                      <a:r>
                        <a:rPr lang="sl-SI" sz="1600" dirty="0" smtClean="0">
                          <a:effectLst/>
                        </a:rPr>
                        <a:t>BOŠTANJ 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1179951073"/>
                  </a:ext>
                </a:extLst>
              </a:tr>
              <a:tr h="33806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600"/>
                        </a:spcAft>
                        <a:buFont typeface="+mj-lt"/>
                        <a:buNone/>
                      </a:pPr>
                      <a:r>
                        <a:rPr lang="sl-SI" sz="1600" dirty="0" smtClean="0">
                          <a:effectLst/>
                        </a:rPr>
                        <a:t>7. OŠ IVANJKOVCI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3666738932"/>
                  </a:ext>
                </a:extLst>
              </a:tr>
              <a:tr h="35295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600"/>
                        </a:spcAft>
                        <a:buFont typeface="+mj-lt"/>
                        <a:buNone/>
                      </a:pPr>
                      <a:r>
                        <a:rPr lang="sl-SI" sz="1600" dirty="0" smtClean="0">
                          <a:effectLst/>
                        </a:rPr>
                        <a:t>8. VRTEC RADENCI – RADENSKI MEHURČKI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1456496660"/>
                  </a:ext>
                </a:extLst>
              </a:tr>
              <a:tr h="35295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600"/>
                        </a:spcAft>
                        <a:buFont typeface="+mj-lt"/>
                        <a:buNone/>
                      </a:pPr>
                      <a:r>
                        <a:rPr lang="sl-SI" sz="1600" dirty="0" smtClean="0">
                          <a:effectLst/>
                        </a:rPr>
                        <a:t>9. VRTEC RADOVLJICA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365088829"/>
                  </a:ext>
                </a:extLst>
              </a:tr>
              <a:tr h="33806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600"/>
                        </a:spcAft>
                        <a:buFont typeface="+mj-lt"/>
                        <a:buNone/>
                      </a:pPr>
                      <a:r>
                        <a:rPr lang="sl-SI" sz="1600" dirty="0" smtClean="0">
                          <a:effectLst/>
                        </a:rPr>
                        <a:t>10.</a:t>
                      </a:r>
                      <a:r>
                        <a:rPr lang="sl-SI" sz="1600" baseline="0" dirty="0" smtClean="0">
                          <a:effectLst/>
                        </a:rPr>
                        <a:t> </a:t>
                      </a:r>
                      <a:r>
                        <a:rPr lang="sl-SI" sz="1600" dirty="0" smtClean="0">
                          <a:effectLst/>
                        </a:rPr>
                        <a:t>OŠ BELOKRANJSKEGA ODREDA SEMIČ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4223893393"/>
                  </a:ext>
                </a:extLst>
              </a:tr>
              <a:tr h="35295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600"/>
                        </a:spcAft>
                        <a:buFont typeface="+mj-lt"/>
                        <a:buNone/>
                      </a:pPr>
                      <a:r>
                        <a:rPr lang="sl-SI" sz="1600" dirty="0" smtClean="0">
                          <a:effectLst/>
                        </a:rPr>
                        <a:t>11. OSNOVNA ŠOLA ŠALOVCI IN VRTEC ŠALOVCI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3651013494"/>
                  </a:ext>
                </a:extLst>
              </a:tr>
              <a:tr h="33806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600"/>
                        </a:spcAft>
                        <a:buFont typeface="+mj-lt"/>
                        <a:buNone/>
                      </a:pPr>
                      <a:r>
                        <a:rPr lang="sl-SI" sz="1600" dirty="0" smtClean="0">
                          <a:effectLst/>
                        </a:rPr>
                        <a:t>12. OŠ OB DRAVINJI SLOVENSKE KONJICE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2837685372"/>
                  </a:ext>
                </a:extLst>
              </a:tr>
              <a:tr h="33806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600"/>
                        </a:spcAft>
                        <a:buFont typeface="+mj-lt"/>
                        <a:buNone/>
                      </a:pPr>
                      <a:r>
                        <a:rPr lang="sl-SI" sz="1600" dirty="0" smtClean="0">
                          <a:effectLst/>
                        </a:rPr>
                        <a:t>13. OŠ TONETA ČUFARJA MARIBOR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3044179883"/>
                  </a:ext>
                </a:extLst>
              </a:tr>
              <a:tr h="33806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600"/>
                        </a:spcAft>
                        <a:buFont typeface="+mj-lt"/>
                        <a:buNone/>
                      </a:pPr>
                      <a:r>
                        <a:rPr lang="sl-SI" sz="1600" dirty="0" smtClean="0">
                          <a:effectLst/>
                        </a:rPr>
                        <a:t>14. OŠ DUPLEK, VRTEC DUPLEK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2606363051"/>
                  </a:ext>
                </a:extLst>
              </a:tr>
              <a:tr h="33806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600"/>
                        </a:spcAft>
                        <a:buFont typeface="+mj-lt"/>
                        <a:buNone/>
                      </a:pPr>
                      <a:r>
                        <a:rPr lang="sl-SI" sz="1600" dirty="0" smtClean="0">
                          <a:effectLst/>
                        </a:rPr>
                        <a:t>15. VRTEC MOJCA - ENOTA TINKARA, ENOTA KEKEC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2051786280"/>
                  </a:ext>
                </a:extLst>
              </a:tr>
              <a:tr h="35295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600"/>
                        </a:spcAft>
                        <a:buFont typeface="+mj-lt"/>
                        <a:buNone/>
                      </a:pPr>
                      <a:r>
                        <a:rPr lang="sl-SI" sz="1600" dirty="0" smtClean="0">
                          <a:effectLst/>
                        </a:rPr>
                        <a:t>16. VRTEC </a:t>
                      </a:r>
                      <a:r>
                        <a:rPr lang="sl-SI" sz="1600" dirty="0">
                          <a:effectLst/>
                        </a:rPr>
                        <a:t>ZAGORJE OB </a:t>
                      </a:r>
                      <a:r>
                        <a:rPr lang="sl-SI" sz="1600" dirty="0" smtClean="0">
                          <a:effectLst/>
                        </a:rPr>
                        <a:t>SAVI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1564079539"/>
                  </a:ext>
                </a:extLst>
              </a:tr>
              <a:tr h="33806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600"/>
                        </a:spcAft>
                        <a:buFont typeface="+mj-lt"/>
                        <a:buNone/>
                      </a:pPr>
                      <a:r>
                        <a:rPr lang="sl-SI" sz="1600" dirty="0" smtClean="0">
                          <a:effectLst/>
                        </a:rPr>
                        <a:t>17.</a:t>
                      </a:r>
                      <a:r>
                        <a:rPr lang="sl-SI" sz="1600" baseline="0" dirty="0" smtClean="0">
                          <a:effectLst/>
                        </a:rPr>
                        <a:t> OŠ SELNICA OB DRAVI</a:t>
                      </a:r>
                      <a:endParaRPr lang="sl-SI" sz="1600" dirty="0" smtClean="0">
                        <a:effectLst/>
                      </a:endParaRPr>
                    </a:p>
                  </a:txBody>
                  <a:tcPr marL="30789" marR="30789" marT="0" marB="0"/>
                </a:tc>
                <a:extLst>
                  <a:ext uri="{0D108BD9-81ED-4DB2-BD59-A6C34878D82A}">
                    <a16:rowId xmlns:a16="http://schemas.microsoft.com/office/drawing/2014/main" val="477577354"/>
                  </a:ext>
                </a:extLst>
              </a:tr>
            </a:tbl>
          </a:graphicData>
        </a:graphic>
      </p:graphicFrame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525718"/>
              </p:ext>
            </p:extLst>
          </p:nvPr>
        </p:nvGraphicFramePr>
        <p:xfrm>
          <a:off x="4171950" y="6443624"/>
          <a:ext cx="62453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45312">
                  <a:extLst>
                    <a:ext uri="{9D8B030D-6E8A-4147-A177-3AD203B41FA5}">
                      <a16:colId xmlns:a16="http://schemas.microsoft.com/office/drawing/2014/main" val="21920905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b="0" dirty="0" smtClean="0"/>
                        <a:t>18. OŠ MURSKA SOBOTA I</a:t>
                      </a:r>
                      <a:endParaRPr lang="sl-SI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215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303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ODMOR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10. 30 – 11.00</a:t>
            </a:r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>
          <a:xfrm>
            <a:off x="609600" y="6424045"/>
            <a:ext cx="7416800" cy="365125"/>
          </a:xfrm>
        </p:spPr>
        <p:txBody>
          <a:bodyPr/>
          <a:lstStyle/>
          <a:p>
            <a:r>
              <a:rPr lang="sl-SI" dirty="0" smtClean="0"/>
              <a:t>8. NACIONALNA KONFERENCA Trajnostna mobilnost v VIZ</a:t>
            </a:r>
            <a:r>
              <a:rPr lang="sv-SE" dirty="0" smtClean="0"/>
              <a:t>                                                            2023/24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13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slov 1"/>
          <p:cNvSpPr>
            <a:spLocks noGrp="1"/>
          </p:cNvSpPr>
          <p:nvPr>
            <p:ph type="title"/>
          </p:nvPr>
        </p:nvSpPr>
        <p:spPr>
          <a:xfrm>
            <a:off x="558800" y="579437"/>
            <a:ext cx="8229600" cy="900113"/>
          </a:xfrm>
        </p:spPr>
        <p:txBody>
          <a:bodyPr/>
          <a:lstStyle/>
          <a:p>
            <a:r>
              <a:rPr lang="sl-SI" altLang="sl-SI" sz="3200" dirty="0">
                <a:latin typeface="Arial Narrow" panose="020B0606020202030204" pitchFamily="34" charset="0"/>
              </a:rPr>
              <a:t>POTEK KONFERENCE…</a:t>
            </a:r>
          </a:p>
        </p:txBody>
      </p:sp>
      <p:sp>
        <p:nvSpPr>
          <p:cNvPr id="14339" name="Označba mesta vsebine 2"/>
          <p:cNvSpPr>
            <a:spLocks noGrp="1"/>
          </p:cNvSpPr>
          <p:nvPr>
            <p:ph idx="1"/>
          </p:nvPr>
        </p:nvSpPr>
        <p:spPr>
          <a:xfrm>
            <a:off x="558800" y="1314450"/>
            <a:ext cx="9699625" cy="52863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altLang="sl-SI" sz="2300" b="1" dirty="0" smtClean="0"/>
              <a:t>TRŽNICA DOBRIH PRAKS (v veliki dvorani)</a:t>
            </a:r>
          </a:p>
          <a:p>
            <a:pPr marL="0" indent="0">
              <a:buNone/>
            </a:pPr>
            <a:r>
              <a:rPr lang="sl-SI" altLang="sl-SI" sz="2300" b="1" dirty="0" smtClean="0"/>
              <a:t>- Predstavitev primerov dobrih praks</a:t>
            </a:r>
          </a:p>
          <a:p>
            <a:pPr marL="0" lvl="0" indent="0">
              <a:buNone/>
            </a:pPr>
            <a:r>
              <a:rPr lang="sl-SI" sz="2300" b="1" dirty="0" smtClean="0"/>
              <a:t>- Nabiranje </a:t>
            </a:r>
            <a:r>
              <a:rPr lang="sl-SI" sz="2300" b="1" dirty="0"/>
              <a:t>idej« dobrih </a:t>
            </a:r>
            <a:r>
              <a:rPr lang="sl-SI" sz="2300" b="1" dirty="0" smtClean="0"/>
              <a:t>praks</a:t>
            </a:r>
            <a:endParaRPr lang="sl-SI" sz="2300" dirty="0"/>
          </a:p>
          <a:p>
            <a:pPr marL="0" lvl="0" indent="0">
              <a:buNone/>
            </a:pPr>
            <a:r>
              <a:rPr lang="sl-SI" sz="2300" b="1" dirty="0" smtClean="0"/>
              <a:t>- Povzetek </a:t>
            </a:r>
            <a:r>
              <a:rPr lang="sl-SI" sz="2300" b="1" dirty="0"/>
              <a:t>predstavitev </a:t>
            </a:r>
            <a:endParaRPr lang="sl-SI" sz="2300" dirty="0"/>
          </a:p>
          <a:p>
            <a:pPr marL="0" indent="0">
              <a:buNone/>
            </a:pPr>
            <a:endParaRPr lang="sl-SI" altLang="sl-SI" sz="2300" b="1" dirty="0" smtClean="0"/>
          </a:p>
          <a:p>
            <a:pPr marL="0" indent="0">
              <a:buNone/>
            </a:pPr>
            <a:r>
              <a:rPr lang="sl-SI" sz="1900" dirty="0" smtClean="0"/>
              <a:t>Sodelujoči VZGOJNO-IZOBRAŽEVALNI ZAVODI IN PREDSTAVITELJI: </a:t>
            </a:r>
            <a:endParaRPr lang="sl-SI" sz="1900" dirty="0"/>
          </a:p>
          <a:p>
            <a:pPr marL="457200" indent="-457200">
              <a:buFont typeface="+mj-lt"/>
              <a:buAutoNum type="arabicPeriod"/>
            </a:pPr>
            <a:r>
              <a:rPr lang="sl-SI" sz="1900" dirty="0" smtClean="0"/>
              <a:t>Vrtec </a:t>
            </a:r>
            <a:r>
              <a:rPr lang="sl-SI" sz="1900" dirty="0"/>
              <a:t>Polzela - Nika </a:t>
            </a:r>
            <a:r>
              <a:rPr lang="sl-SI" sz="1900" dirty="0" smtClean="0"/>
              <a:t>Koren</a:t>
            </a:r>
            <a:endParaRPr lang="sl-SI" sz="1900" dirty="0"/>
          </a:p>
          <a:p>
            <a:pPr marL="457200" indent="-457200">
              <a:buFont typeface="+mj-lt"/>
              <a:buAutoNum type="arabicPeriod"/>
            </a:pPr>
            <a:r>
              <a:rPr lang="sl-SI" sz="1900" dirty="0"/>
              <a:t>Vrtec Škocjan </a:t>
            </a:r>
            <a:r>
              <a:rPr lang="sl-SI" sz="1900" dirty="0" smtClean="0"/>
              <a:t>-  </a:t>
            </a:r>
            <a:r>
              <a:rPr lang="sl-SI" sz="1900" dirty="0"/>
              <a:t>Brigita </a:t>
            </a:r>
            <a:r>
              <a:rPr lang="sl-SI" sz="1900" dirty="0" smtClean="0"/>
              <a:t>Hočevar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1900" dirty="0" smtClean="0"/>
              <a:t>OŠ </a:t>
            </a:r>
            <a:r>
              <a:rPr lang="sl-SI" sz="1900" dirty="0"/>
              <a:t>Selnica ob Dravi in vrtec – Urška Breznik </a:t>
            </a:r>
            <a:endParaRPr lang="sl-SI" sz="1900" dirty="0" smtClean="0"/>
          </a:p>
          <a:p>
            <a:pPr marL="457200" indent="-457200">
              <a:buFont typeface="+mj-lt"/>
              <a:buAutoNum type="arabicPeriod"/>
            </a:pPr>
            <a:r>
              <a:rPr lang="sl-SI" sz="1900" dirty="0" smtClean="0"/>
              <a:t>Š </a:t>
            </a:r>
            <a:r>
              <a:rPr lang="sl-SI" sz="1900" dirty="0"/>
              <a:t>Jurija Vege Moravče – Katja </a:t>
            </a:r>
            <a:r>
              <a:rPr lang="sl-SI" sz="1900" dirty="0" smtClean="0"/>
              <a:t>Medija</a:t>
            </a:r>
            <a:endParaRPr lang="sl-SI" sz="1900" dirty="0"/>
          </a:p>
          <a:p>
            <a:pPr marL="457200" indent="-457200">
              <a:buFont typeface="+mj-lt"/>
              <a:buAutoNum type="arabicPeriod"/>
            </a:pPr>
            <a:r>
              <a:rPr lang="sl-SI" sz="1900" dirty="0"/>
              <a:t>OŠ Polzela – </a:t>
            </a:r>
            <a:r>
              <a:rPr lang="sl-SI" sz="1900" dirty="0" smtClean="0"/>
              <a:t> Katja Kobale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1900" dirty="0" smtClean="0"/>
              <a:t>OŠ </a:t>
            </a:r>
            <a:r>
              <a:rPr lang="sl-SI" sz="1900" dirty="0"/>
              <a:t>Olge Meglič Ptuj – Mateja </a:t>
            </a:r>
            <a:r>
              <a:rPr lang="sl-SI" sz="1900" dirty="0" smtClean="0"/>
              <a:t>Simonič</a:t>
            </a:r>
            <a:endParaRPr lang="sl-SI" sz="1900" dirty="0"/>
          </a:p>
          <a:p>
            <a:pPr marL="457200" indent="-457200">
              <a:buFont typeface="+mj-lt"/>
              <a:buAutoNum type="arabicPeriod"/>
            </a:pPr>
            <a:r>
              <a:rPr lang="sl-SI" sz="1900" dirty="0"/>
              <a:t>OŠ Grm Novo mesto – Marjetka Ferkolj </a:t>
            </a:r>
            <a:r>
              <a:rPr lang="sl-SI" sz="1900" dirty="0" smtClean="0"/>
              <a:t>Smolič </a:t>
            </a:r>
            <a:endParaRPr lang="sl-SI" sz="1900" dirty="0"/>
          </a:p>
          <a:p>
            <a:pPr marL="457200" indent="-457200">
              <a:buFont typeface="+mj-lt"/>
              <a:buAutoNum type="arabicPeriod"/>
            </a:pPr>
            <a:r>
              <a:rPr lang="sl-SI" sz="1900" dirty="0"/>
              <a:t>SŠ Trbovlje – Miha </a:t>
            </a:r>
            <a:r>
              <a:rPr lang="sl-SI" sz="1900" dirty="0" err="1"/>
              <a:t>Simočič</a:t>
            </a:r>
            <a:r>
              <a:rPr lang="sl-SI" sz="190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1900" dirty="0"/>
              <a:t>Gimnazija Novo mesto – Nevenka Malnarič </a:t>
            </a:r>
            <a:r>
              <a:rPr lang="sl-SI" sz="1900" dirty="0" smtClean="0"/>
              <a:t>Brulc</a:t>
            </a:r>
            <a:endParaRPr lang="sl-SI" sz="1900" dirty="0"/>
          </a:p>
          <a:p>
            <a:pPr marL="0" lvl="0" indent="0">
              <a:buNone/>
            </a:pPr>
            <a:r>
              <a:rPr lang="sl-SI" altLang="sl-SI" sz="1900" dirty="0" smtClean="0"/>
              <a:t>Čas: 11.00 </a:t>
            </a:r>
            <a:r>
              <a:rPr lang="sl-SI" altLang="sl-SI" sz="1900" dirty="0"/>
              <a:t>– 12.30 </a:t>
            </a:r>
            <a:endParaRPr lang="sl-SI" sz="1900" i="1" dirty="0" smtClean="0"/>
          </a:p>
          <a:p>
            <a:pPr marL="0" indent="0">
              <a:buNone/>
            </a:pPr>
            <a:endParaRPr lang="sl-SI" altLang="sl-SI" sz="2000" b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sl-SI" altLang="sl-SI" sz="2000" dirty="0" smtClean="0">
              <a:latin typeface="Arial Narrow" panose="020B0606020202030204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altLang="sl-SI" sz="2000" dirty="0">
              <a:solidFill>
                <a:srgbClr val="000000"/>
              </a:solidFill>
              <a:latin typeface="Arial Narrow" panose="020B0606020202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altLang="sl-SI" sz="2000" dirty="0">
              <a:solidFill>
                <a:srgbClr val="000000"/>
              </a:solidFill>
              <a:latin typeface="Arial Narrow" panose="020B0606020202030204" pitchFamily="34" charset="0"/>
              <a:cs typeface="Calibri" panose="020F0502020204030204" pitchFamily="34" charset="0"/>
            </a:endParaRPr>
          </a:p>
          <a:p>
            <a:pPr marL="0" indent="0"/>
            <a:endParaRPr lang="sl-SI" altLang="sl-SI" sz="2000" dirty="0">
              <a:latin typeface="Arial Narrow" panose="020B0606020202030204" pitchFamily="34" charset="0"/>
            </a:endParaRPr>
          </a:p>
          <a:p>
            <a:pPr marL="0" indent="0"/>
            <a:endParaRPr lang="sl-SI" altLang="sl-SI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sl-SI" altLang="sl-SI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sl-SI" altLang="sl-SI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sl-SI" altLang="sl-SI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sl-SI" altLang="sl-SI" dirty="0" smtClean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>
          <a:xfrm>
            <a:off x="609601" y="6449339"/>
            <a:ext cx="7416800" cy="365125"/>
          </a:xfrm>
        </p:spPr>
        <p:txBody>
          <a:bodyPr/>
          <a:lstStyle/>
          <a:p>
            <a:r>
              <a:rPr lang="sl-SI" dirty="0" smtClean="0"/>
              <a:t>8. NACIONALNA KONFERENCA Trajnostna mobilnost v VIZ</a:t>
            </a:r>
            <a:r>
              <a:rPr lang="sv-SE" dirty="0" smtClean="0"/>
              <a:t>                                                            2023/24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95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ODMOR – ČAS KOSILA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Čas: 12. 30 – 14.00</a:t>
            </a:r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>
          <a:xfrm>
            <a:off x="609600" y="6424045"/>
            <a:ext cx="7416800" cy="365125"/>
          </a:xfrm>
        </p:spPr>
        <p:txBody>
          <a:bodyPr/>
          <a:lstStyle/>
          <a:p>
            <a:r>
              <a:rPr lang="sl-SI" dirty="0" smtClean="0"/>
              <a:t>8. NACIONALNA KONFERENCA Trajnostna mobilnost v VIZ</a:t>
            </a:r>
            <a:r>
              <a:rPr lang="sv-SE" dirty="0" smtClean="0"/>
              <a:t>                                                            2023/24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12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slov 1"/>
          <p:cNvSpPr>
            <a:spLocks noGrp="1"/>
          </p:cNvSpPr>
          <p:nvPr>
            <p:ph type="title"/>
          </p:nvPr>
        </p:nvSpPr>
        <p:spPr>
          <a:xfrm>
            <a:off x="558800" y="579437"/>
            <a:ext cx="8229600" cy="900113"/>
          </a:xfrm>
        </p:spPr>
        <p:txBody>
          <a:bodyPr/>
          <a:lstStyle/>
          <a:p>
            <a:r>
              <a:rPr lang="sl-SI" altLang="sl-SI" sz="3200" dirty="0">
                <a:latin typeface="Arial Narrow" panose="020B0606020202030204" pitchFamily="34" charset="0"/>
              </a:rPr>
              <a:t>POTEK KONFERENCE…</a:t>
            </a:r>
          </a:p>
        </p:txBody>
      </p:sp>
      <p:sp>
        <p:nvSpPr>
          <p:cNvPr id="14339" name="Označba mesta vsebine 2"/>
          <p:cNvSpPr>
            <a:spLocks noGrp="1"/>
          </p:cNvSpPr>
          <p:nvPr>
            <p:ph idx="1"/>
          </p:nvPr>
        </p:nvSpPr>
        <p:spPr>
          <a:xfrm>
            <a:off x="558800" y="1243013"/>
            <a:ext cx="8620125" cy="492283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l-SI" altLang="sl-SI" sz="2000" b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sl-SI" altLang="sl-SI" sz="2000" dirty="0" smtClean="0">
              <a:latin typeface="Arial Narrow" panose="020B0606020202030204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altLang="sl-SI" sz="2000" dirty="0">
              <a:solidFill>
                <a:srgbClr val="000000"/>
              </a:solidFill>
              <a:latin typeface="Arial Narrow" panose="020B0606020202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altLang="sl-SI" sz="2000" dirty="0">
              <a:solidFill>
                <a:srgbClr val="000000"/>
              </a:solidFill>
              <a:latin typeface="Arial Narrow" panose="020B0606020202030204" pitchFamily="34" charset="0"/>
              <a:cs typeface="Calibri" panose="020F0502020204030204" pitchFamily="34" charset="0"/>
            </a:endParaRPr>
          </a:p>
          <a:p>
            <a:pPr marL="0" indent="0"/>
            <a:endParaRPr lang="sl-SI" altLang="sl-SI" sz="2000" dirty="0">
              <a:latin typeface="Arial Narrow" panose="020B0606020202030204" pitchFamily="34" charset="0"/>
            </a:endParaRPr>
          </a:p>
          <a:p>
            <a:pPr marL="0" indent="0"/>
            <a:endParaRPr lang="sl-SI" altLang="sl-SI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sl-SI" altLang="sl-SI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sl-SI" altLang="sl-SI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sl-SI" altLang="sl-SI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sl-SI" altLang="sl-SI" dirty="0" smtClean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009872"/>
              </p:ext>
            </p:extLst>
          </p:nvPr>
        </p:nvGraphicFramePr>
        <p:xfrm>
          <a:off x="785815" y="1479549"/>
          <a:ext cx="10412660" cy="3427415"/>
        </p:xfrm>
        <a:graphic>
          <a:graphicData uri="http://schemas.openxmlformats.org/drawingml/2006/table">
            <a:tbl>
              <a:tblPr firstRow="1" firstCol="1" bandRow="1"/>
              <a:tblGrid>
                <a:gridCol w="1908875">
                  <a:extLst>
                    <a:ext uri="{9D8B030D-6E8A-4147-A177-3AD203B41FA5}">
                      <a16:colId xmlns:a16="http://schemas.microsoft.com/office/drawing/2014/main" val="424629646"/>
                    </a:ext>
                  </a:extLst>
                </a:gridCol>
                <a:gridCol w="2378161">
                  <a:extLst>
                    <a:ext uri="{9D8B030D-6E8A-4147-A177-3AD203B41FA5}">
                      <a16:colId xmlns:a16="http://schemas.microsoft.com/office/drawing/2014/main" val="1754640488"/>
                    </a:ext>
                  </a:extLst>
                </a:gridCol>
                <a:gridCol w="2062492">
                  <a:extLst>
                    <a:ext uri="{9D8B030D-6E8A-4147-A177-3AD203B41FA5}">
                      <a16:colId xmlns:a16="http://schemas.microsoft.com/office/drawing/2014/main" val="2386666924"/>
                    </a:ext>
                  </a:extLst>
                </a:gridCol>
                <a:gridCol w="1856243">
                  <a:extLst>
                    <a:ext uri="{9D8B030D-6E8A-4147-A177-3AD203B41FA5}">
                      <a16:colId xmlns:a16="http://schemas.microsoft.com/office/drawing/2014/main" val="4012954811"/>
                    </a:ext>
                  </a:extLst>
                </a:gridCol>
                <a:gridCol w="2206889">
                  <a:extLst>
                    <a:ext uri="{9D8B030D-6E8A-4147-A177-3AD203B41FA5}">
                      <a16:colId xmlns:a16="http://schemas.microsoft.com/office/drawing/2014/main" val="3343155989"/>
                    </a:ext>
                  </a:extLst>
                </a:gridCol>
              </a:tblGrid>
              <a:tr h="411754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TEMATSKE (FOKUSNE) DELAVNICE:  TRAJNOSTNA MOBILNOST IN  TRAJNOSTNOST V </a:t>
                      </a:r>
                      <a:r>
                        <a:rPr lang="sl-SI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VIZ</a:t>
                      </a:r>
                      <a:endParaRPr lang="sl-S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591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492450"/>
                  </a:ext>
                </a:extLst>
              </a:tr>
              <a:tr h="30156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Zdravje, gibanje in trajnostna mobilnost (vodita: Andreja Bačnik in Špela Bergoč, ZRSŠ)</a:t>
                      </a:r>
                      <a:endParaRPr lang="sl-S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Velika dvorana</a:t>
                      </a:r>
                      <a:endParaRPr lang="sl-SI" sz="18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Podnebne spremembe in trajnostna mobilnost (vodi: Saša Kregar, Alenka Gabrovec, ZRSŠ)</a:t>
                      </a:r>
                      <a:endParaRPr lang="sl-S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Zelena dvorana</a:t>
                      </a:r>
                      <a:endParaRPr lang="sl-SI" sz="18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Šolska infrastruktura in trajnostna mobilnost (vodi: Nina Novak, ZRSŠ)</a:t>
                      </a:r>
                      <a:endParaRPr lang="sl-S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Modra  dvorana I</a:t>
                      </a:r>
                      <a:endParaRPr lang="sl-SI" sz="18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i="1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Trajnostna mesta in trajnostna mobilnost</a:t>
                      </a:r>
                      <a:endParaRPr lang="sl-S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(vodi: dr. Anton Polšak, ZRSŠ)</a:t>
                      </a:r>
                      <a:endParaRPr lang="sl-S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Modra dvorana II</a:t>
                      </a:r>
                      <a:endParaRPr lang="sl-SI" sz="18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Vizija NIČ</a:t>
                      </a:r>
                      <a:endParaRPr lang="sl-S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(vodita: Gorazd Fišer in Edita Bah Berglez, ZRSŠ in Irena Janžekovič </a:t>
                      </a:r>
                      <a:r>
                        <a:rPr lang="sl-SI" sz="18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Žmauc</a:t>
                      </a:r>
                      <a:r>
                        <a:rPr lang="sl-SI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AVP)</a:t>
                      </a:r>
                      <a:endParaRPr lang="sl-S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Gala dvorana</a:t>
                      </a:r>
                      <a:endParaRPr lang="sl-SI" sz="18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0921825"/>
                  </a:ext>
                </a:extLst>
              </a:tr>
            </a:tbl>
          </a:graphicData>
        </a:graphic>
      </p:graphicFrame>
      <p:sp>
        <p:nvSpPr>
          <p:cNvPr id="7" name="Pravokotnik 6"/>
          <p:cNvSpPr/>
          <p:nvPr/>
        </p:nvSpPr>
        <p:spPr>
          <a:xfrm>
            <a:off x="785815" y="4906964"/>
            <a:ext cx="19495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dirty="0"/>
              <a:t>Čas: </a:t>
            </a:r>
            <a:r>
              <a:rPr lang="sl-SI" altLang="sl-SI" dirty="0" smtClean="0"/>
              <a:t>14.00 </a:t>
            </a:r>
            <a:r>
              <a:rPr lang="sl-SI" altLang="sl-SI" dirty="0"/>
              <a:t>– </a:t>
            </a:r>
            <a:r>
              <a:rPr lang="sl-SI" altLang="sl-SI" dirty="0" smtClean="0"/>
              <a:t>15.30 </a:t>
            </a:r>
            <a:endParaRPr lang="sl-SI" i="1" dirty="0"/>
          </a:p>
        </p:txBody>
      </p:sp>
      <p:sp>
        <p:nvSpPr>
          <p:cNvPr id="8" name="Označba mesta noge 3"/>
          <p:cNvSpPr>
            <a:spLocks noGrp="1"/>
          </p:cNvSpPr>
          <p:nvPr>
            <p:ph type="ftr" sz="quarter" idx="11"/>
          </p:nvPr>
        </p:nvSpPr>
        <p:spPr>
          <a:xfrm>
            <a:off x="609601" y="6449339"/>
            <a:ext cx="7416800" cy="365125"/>
          </a:xfrm>
        </p:spPr>
        <p:txBody>
          <a:bodyPr/>
          <a:lstStyle/>
          <a:p>
            <a:r>
              <a:rPr lang="sl-SI" dirty="0" smtClean="0"/>
              <a:t>8. NACIONALNA KONFERENCA Trajnostna mobilnost v VIZ</a:t>
            </a:r>
            <a:r>
              <a:rPr lang="sv-SE" dirty="0" smtClean="0"/>
              <a:t>                                                            2023/24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19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702016"/>
            <a:ext cx="10972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sl-SI" dirty="0"/>
              <a:t>OKROGLA </a:t>
            </a:r>
            <a:r>
              <a:rPr lang="sl-SI" dirty="0" smtClean="0"/>
              <a:t>MIZA</a:t>
            </a:r>
            <a:br>
              <a:rPr lang="sl-SI" dirty="0" smtClean="0"/>
            </a:br>
            <a:r>
              <a:rPr lang="sl-SI" dirty="0" smtClean="0"/>
              <a:t> Razprava </a:t>
            </a:r>
            <a:r>
              <a:rPr lang="sl-SI" dirty="0"/>
              <a:t>na temo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TRAJNOSTNA </a:t>
            </a:r>
            <a:r>
              <a:rPr lang="sl-SI" dirty="0"/>
              <a:t>MOBILNOST IN </a:t>
            </a:r>
            <a:r>
              <a:rPr lang="sl-SI" dirty="0" smtClean="0"/>
              <a:t>TRAJNOSTNOST V VIZ 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09600" y="2709914"/>
            <a:ext cx="10972800" cy="3739425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sl-SI" sz="6000" dirty="0" smtClean="0">
                <a:solidFill>
                  <a:schemeClr val="tx1"/>
                </a:solidFill>
              </a:rPr>
              <a:t>Sodelujoči:</a:t>
            </a:r>
          </a:p>
          <a:p>
            <a:pPr marL="0" indent="0">
              <a:buNone/>
            </a:pPr>
            <a:r>
              <a:rPr lang="sl-SI" sz="6000" dirty="0" smtClean="0">
                <a:solidFill>
                  <a:schemeClr val="tx1"/>
                </a:solidFill>
              </a:rPr>
              <a:t>1.  Miha Simončič</a:t>
            </a:r>
          </a:p>
          <a:p>
            <a:pPr marL="0" indent="0">
              <a:buNone/>
            </a:pPr>
            <a:r>
              <a:rPr lang="sl-SI" sz="6000" dirty="0" smtClean="0">
                <a:solidFill>
                  <a:schemeClr val="tx1"/>
                </a:solidFill>
              </a:rPr>
              <a:t>2.  Urška Breznik</a:t>
            </a:r>
          </a:p>
          <a:p>
            <a:pPr marL="0" indent="0">
              <a:buNone/>
            </a:pPr>
            <a:r>
              <a:rPr lang="sl-SI" sz="6000" dirty="0" smtClean="0">
                <a:solidFill>
                  <a:schemeClr val="tx1"/>
                </a:solidFill>
              </a:rPr>
              <a:t>3.  Nika Koren</a:t>
            </a:r>
          </a:p>
          <a:p>
            <a:pPr marL="0" indent="0">
              <a:buNone/>
            </a:pPr>
            <a:r>
              <a:rPr lang="sl-SI" sz="6000" dirty="0" smtClean="0">
                <a:solidFill>
                  <a:schemeClr val="tx1"/>
                </a:solidFill>
              </a:rPr>
              <a:t>4.  Irena Janžekovič – </a:t>
            </a:r>
            <a:r>
              <a:rPr lang="sl-SI" sz="6000" dirty="0" err="1" smtClean="0">
                <a:solidFill>
                  <a:schemeClr val="tx1"/>
                </a:solidFill>
              </a:rPr>
              <a:t>Žmauc</a:t>
            </a:r>
            <a:endParaRPr lang="sl-SI" sz="6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l-SI" sz="6000" dirty="0" smtClean="0">
                <a:solidFill>
                  <a:schemeClr val="tx1"/>
                </a:solidFill>
              </a:rPr>
              <a:t>5.  Pia Primec</a:t>
            </a:r>
          </a:p>
          <a:p>
            <a:pPr marL="0" indent="0">
              <a:buNone/>
            </a:pPr>
            <a:r>
              <a:rPr lang="sl-SI" sz="6000" dirty="0" smtClean="0">
                <a:solidFill>
                  <a:schemeClr val="tx1"/>
                </a:solidFill>
              </a:rPr>
              <a:t>6.  Saša Kregar</a:t>
            </a:r>
          </a:p>
          <a:p>
            <a:pPr marL="457200" indent="-457200">
              <a:buAutoNum type="arabicPeriod"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sz="4500" dirty="0" smtClean="0"/>
              <a:t>Čas: 16.00 – 16. 45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5" name="Označba mesta noge 3"/>
          <p:cNvSpPr>
            <a:spLocks noGrp="1"/>
          </p:cNvSpPr>
          <p:nvPr>
            <p:ph type="ftr" sz="quarter" idx="11"/>
          </p:nvPr>
        </p:nvSpPr>
        <p:spPr>
          <a:xfrm>
            <a:off x="609601" y="6449339"/>
            <a:ext cx="7416800" cy="365125"/>
          </a:xfrm>
        </p:spPr>
        <p:txBody>
          <a:bodyPr/>
          <a:lstStyle/>
          <a:p>
            <a:r>
              <a:rPr lang="sl-SI" dirty="0" smtClean="0"/>
              <a:t>8. NACIONALNA KONFERENCA Trajnostna mobilnost v VIZ</a:t>
            </a:r>
            <a:r>
              <a:rPr lang="sv-SE" dirty="0" smtClean="0"/>
              <a:t>                                                            2023/24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6387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>
          <a:xfrm>
            <a:off x="609600" y="1100138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sl-SI" altLang="sl-SI" sz="40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ZAKLJUČEK KONFERENCE </a:t>
            </a:r>
            <a:r>
              <a:rPr lang="sl-SI" altLang="sl-SI" sz="4000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S POVZETKI</a:t>
            </a:r>
            <a:r>
              <a:rPr lang="sl-SI" altLang="sl-SI" dirty="0" smtClean="0">
                <a:solidFill>
                  <a:srgbClr val="002060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/>
            </a:r>
            <a:br>
              <a:rPr lang="sl-SI" altLang="sl-SI" dirty="0" smtClean="0">
                <a:solidFill>
                  <a:srgbClr val="002060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</a:br>
            <a:endParaRPr lang="sl-SI" altLang="sl-SI" dirty="0" smtClean="0">
              <a:solidFill>
                <a:srgbClr val="002060"/>
              </a:solidFill>
            </a:endParaRPr>
          </a:p>
        </p:txBody>
      </p:sp>
      <p:sp>
        <p:nvSpPr>
          <p:cNvPr id="15363" name="Označba mesta vsebine 2"/>
          <p:cNvSpPr>
            <a:spLocks noGrp="1"/>
          </p:cNvSpPr>
          <p:nvPr>
            <p:ph idx="1"/>
          </p:nvPr>
        </p:nvSpPr>
        <p:spPr>
          <a:xfrm>
            <a:off x="609600" y="1671638"/>
            <a:ext cx="8813800" cy="4765675"/>
          </a:xfrm>
        </p:spPr>
        <p:txBody>
          <a:bodyPr/>
          <a:lstStyle/>
          <a:p>
            <a:pPr marL="0" indent="0">
              <a:lnSpc>
                <a:spcPct val="115000"/>
              </a:lnSpc>
              <a:buNone/>
            </a:pPr>
            <a:endParaRPr lang="sl-SI" b="1" dirty="0" smtClean="0"/>
          </a:p>
          <a:p>
            <a:pPr marL="0" indent="0">
              <a:lnSpc>
                <a:spcPct val="115000"/>
              </a:lnSpc>
              <a:buNone/>
            </a:pPr>
            <a:endParaRPr lang="sl-SI" altLang="sl-SI" dirty="0" smtClean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endParaRPr lang="sl-SI" altLang="sl-SI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endParaRPr lang="sl-SI" altLang="sl-SI" dirty="0" smtClean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endParaRPr lang="sl-SI" altLang="sl-SI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endParaRPr lang="sl-SI" altLang="sl-SI" dirty="0" smtClean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endParaRPr lang="sl-SI" altLang="sl-SI" dirty="0" smtClean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sl-SI" altLang="sl-SI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Saša Kregar in mag. Marta Novak, Zavod RS za šolstvo </a:t>
            </a:r>
            <a:endParaRPr lang="sl-SI" altLang="sl-SI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l-SI" altLang="sl-SI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Čas: 16.45</a:t>
            </a:r>
            <a:r>
              <a:rPr lang="sl-SI" altLang="sl-SI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. – 17.00</a:t>
            </a:r>
            <a:endParaRPr lang="sl-SI" altLang="sl-SI" dirty="0">
              <a:solidFill>
                <a:srgbClr val="000000"/>
              </a:solidFill>
              <a:latin typeface="Arial Narrow" panose="020B0606020202030204" pitchFamily="34" charset="0"/>
              <a:cs typeface="Calibri" panose="020F0502020204030204" pitchFamily="34" charset="0"/>
            </a:endParaRPr>
          </a:p>
          <a:p>
            <a:pPr marL="0" indent="0"/>
            <a:endParaRPr lang="sl-SI" altLang="sl-SI" dirty="0" smtClean="0"/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609600" y="22431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7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07C9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altLang="sl-SI" sz="4000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ZAPRTJE 8. NACIONALNE KONFERENCE </a:t>
            </a:r>
            <a:r>
              <a:rPr lang="sl-SI" altLang="sl-SI" dirty="0" smtClean="0">
                <a:solidFill>
                  <a:srgbClr val="002060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/>
            </a:r>
            <a:br>
              <a:rPr lang="sl-SI" altLang="sl-SI" dirty="0" smtClean="0">
                <a:solidFill>
                  <a:srgbClr val="002060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</a:br>
            <a:endParaRPr lang="sl-SI" altLang="sl-SI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63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dirty="0" smtClean="0"/>
              <a:t>Povezave do gradiv</a:t>
            </a:r>
          </a:p>
        </p:txBody>
      </p:sp>
      <p:sp>
        <p:nvSpPr>
          <p:cNvPr id="26627" name="Označba mesta vsebine 2"/>
          <p:cNvSpPr>
            <a:spLocks noGrp="1"/>
          </p:cNvSpPr>
          <p:nvPr>
            <p:ph idx="1"/>
          </p:nvPr>
        </p:nvSpPr>
        <p:spPr>
          <a:xfrm>
            <a:off x="609600" y="1517356"/>
            <a:ext cx="10972800" cy="2591181"/>
          </a:xfrm>
        </p:spPr>
        <p:txBody>
          <a:bodyPr/>
          <a:lstStyle/>
          <a:p>
            <a:pPr marL="0" indent="0">
              <a:buNone/>
            </a:pPr>
            <a:r>
              <a:rPr lang="sl-SI" altLang="sl-SI" u="sng" dirty="0" smtClean="0">
                <a:hlinkClick r:id=""/>
              </a:rPr>
              <a:t>SODELOVALNICA</a:t>
            </a:r>
          </a:p>
          <a:p>
            <a:pPr marL="0" indent="0">
              <a:buNone/>
            </a:pPr>
            <a:r>
              <a:rPr lang="sl-SI" altLang="sl-SI" u="sng" dirty="0" smtClean="0">
                <a:hlinkClick r:id=""/>
              </a:rPr>
              <a:t>https://skupnost.sio.si/course/view.php?id=9477</a:t>
            </a:r>
            <a:r>
              <a:rPr lang="sl-SI" altLang="sl-SI" dirty="0" smtClean="0"/>
              <a:t> </a:t>
            </a:r>
          </a:p>
          <a:p>
            <a:pPr marL="0" indent="0">
              <a:buNone/>
            </a:pPr>
            <a:endParaRPr lang="sl-SI" altLang="sl-SI" dirty="0" smtClean="0"/>
          </a:p>
        </p:txBody>
      </p:sp>
      <p:pic>
        <p:nvPicPr>
          <p:cNvPr id="26628" name="Slika 2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3297" y="1360193"/>
            <a:ext cx="2628900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Naslov 1"/>
          <p:cNvSpPr txBox="1">
            <a:spLocks/>
          </p:cNvSpPr>
          <p:nvPr/>
        </p:nvSpPr>
        <p:spPr>
          <a:xfrm>
            <a:off x="609600" y="369420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07C9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altLang="sl-SI" dirty="0" smtClean="0"/>
              <a:t>Evalvacija konference v </a:t>
            </a:r>
            <a:r>
              <a:rPr lang="sl-SI" altLang="sl-SI" smtClean="0"/>
              <a:t>Katisu</a:t>
            </a:r>
            <a:endParaRPr lang="sl-SI" altLang="sl-SI" dirty="0" smtClean="0"/>
          </a:p>
        </p:txBody>
      </p:sp>
    </p:spTree>
    <p:extLst>
      <p:ext uri="{BB962C8B-B14F-4D97-AF65-F5344CB8AC3E}">
        <p14:creationId xmlns:p14="http://schemas.microsoft.com/office/powerpoint/2010/main" val="384911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POGLED NAZAJ V LETO 2023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-  OŠ </a:t>
            </a:r>
            <a:r>
              <a:rPr lang="sl-SI" dirty="0"/>
              <a:t>Sveti Tomaž:  </a:t>
            </a:r>
            <a:r>
              <a:rPr lang="sl-SI" u="sng" dirty="0">
                <a:hlinkClick r:id="rId2"/>
              </a:rPr>
              <a:t>https://youtu.be/RNmnZwZQvGc</a:t>
            </a:r>
            <a:endParaRPr lang="sl-SI" dirty="0"/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54963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slov 1"/>
          <p:cNvSpPr>
            <a:spLocks noGrp="1"/>
          </p:cNvSpPr>
          <p:nvPr>
            <p:ph type="title"/>
          </p:nvPr>
        </p:nvSpPr>
        <p:spPr>
          <a:xfrm>
            <a:off x="757238" y="81397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l-SI" altLang="sl-SI" dirty="0">
                <a:latin typeface="Arial Narrow" panose="020B0606020202030204" pitchFamily="34" charset="0"/>
              </a:rPr>
              <a:t>OTVORITEV KONFERENCE IN UVODNI POZDRAVI </a:t>
            </a:r>
            <a:r>
              <a:rPr lang="sl-SI" altLang="sl-SI" dirty="0" smtClean="0">
                <a:latin typeface="Arial Narrow" panose="020B0606020202030204" pitchFamily="34" charset="0"/>
              </a:rPr>
              <a:t>TER NAGOVORI</a:t>
            </a:r>
            <a:endParaRPr lang="sl-SI" altLang="sl-SI" dirty="0">
              <a:latin typeface="Arial Narrow" panose="020B0606020202030204" pitchFamily="34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09601" y="2352517"/>
            <a:ext cx="10515600" cy="3529012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  <a:defRPr/>
            </a:pPr>
            <a:r>
              <a:rPr lang="sl-SI" sz="3200" dirty="0" smtClean="0">
                <a:latin typeface="+mj-lt"/>
              </a:rPr>
              <a:t>9.00 – 9.20</a:t>
            </a:r>
          </a:p>
          <a:p>
            <a:pPr marL="0" indent="0">
              <a:buNone/>
              <a:defRPr/>
            </a:pPr>
            <a:r>
              <a:rPr lang="sl-SI" sz="5100" dirty="0" smtClean="0">
                <a:latin typeface="+mj-lt"/>
              </a:rPr>
              <a:t>-  dr. Stanka Preskar, Zavod RS za šolstvo</a:t>
            </a:r>
          </a:p>
          <a:p>
            <a:pPr>
              <a:buFontTx/>
              <a:buChar char="-"/>
              <a:defRPr/>
            </a:pPr>
            <a:r>
              <a:rPr lang="sl-SI" sz="5100" dirty="0">
                <a:latin typeface="+mj-lt"/>
              </a:rPr>
              <a:t>g</a:t>
            </a:r>
            <a:r>
              <a:rPr lang="sl-SI" sz="5100" dirty="0" smtClean="0">
                <a:latin typeface="+mj-lt"/>
              </a:rPr>
              <a:t>. Rado </a:t>
            </a:r>
            <a:r>
              <a:rPr lang="sl-SI" sz="5100" dirty="0">
                <a:latin typeface="+mj-lt"/>
              </a:rPr>
              <a:t>Kostrevc, generalni direktor na </a:t>
            </a:r>
            <a:r>
              <a:rPr lang="sl-SI" sz="5100" dirty="0" smtClean="0">
                <a:latin typeface="+mj-lt"/>
              </a:rPr>
              <a:t>Direktoratu </a:t>
            </a:r>
            <a:r>
              <a:rPr lang="sl-SI" sz="5100" dirty="0">
                <a:latin typeface="+mj-lt"/>
              </a:rPr>
              <a:t>za predšolsko vzgojo in osnovno šolstvo na Ministrstvu za vzgojo in </a:t>
            </a:r>
            <a:r>
              <a:rPr lang="sl-SI" sz="5100" dirty="0" smtClean="0">
                <a:latin typeface="+mj-lt"/>
              </a:rPr>
              <a:t>izobraževanje </a:t>
            </a:r>
          </a:p>
          <a:p>
            <a:pPr>
              <a:buFontTx/>
              <a:buChar char="-"/>
              <a:defRPr/>
            </a:pPr>
            <a:r>
              <a:rPr lang="sl-SI" sz="5100" dirty="0" smtClean="0">
                <a:latin typeface="+mj-lt"/>
              </a:rPr>
              <a:t>go. Dragica </a:t>
            </a:r>
            <a:r>
              <a:rPr lang="sl-SI" sz="5100" dirty="0">
                <a:latin typeface="+mj-lt"/>
              </a:rPr>
              <a:t>Sternad Pražnikar; področna sekretarka na Sektorju za preventivo in vzgojo v cestnem prometu na Javni agenciji RS za varnost </a:t>
            </a:r>
            <a:r>
              <a:rPr lang="sl-SI" sz="5100" dirty="0" smtClean="0">
                <a:latin typeface="+mj-lt"/>
              </a:rPr>
              <a:t>prometa</a:t>
            </a:r>
          </a:p>
          <a:p>
            <a:pPr>
              <a:buFontTx/>
              <a:buChar char="-"/>
              <a:defRPr/>
            </a:pPr>
            <a:r>
              <a:rPr lang="sl-SI" sz="5100" dirty="0">
                <a:solidFill>
                  <a:schemeClr val="tx1"/>
                </a:solidFill>
                <a:latin typeface="+mj-lt"/>
              </a:rPr>
              <a:t>P</a:t>
            </a:r>
            <a:r>
              <a:rPr lang="sl-SI" sz="5100" dirty="0" smtClean="0">
                <a:solidFill>
                  <a:schemeClr val="tx1"/>
                </a:solidFill>
                <a:latin typeface="+mj-lt"/>
              </a:rPr>
              <a:t>ismo</a:t>
            </a:r>
            <a:r>
              <a:rPr lang="sl-SI" sz="5100" dirty="0" smtClean="0">
                <a:solidFill>
                  <a:schemeClr val="tx1"/>
                </a:solidFill>
                <a:latin typeface="+mj-lt"/>
              </a:rPr>
              <a:t>, dr. Trajanova, </a:t>
            </a:r>
            <a:r>
              <a:rPr lang="pl-PL" sz="5100" dirty="0">
                <a:solidFill>
                  <a:schemeClr val="tx1"/>
                </a:solidFill>
                <a:latin typeface="+mj-lt"/>
              </a:rPr>
              <a:t>Ministrstvo za okolje, podnebje in </a:t>
            </a:r>
            <a:r>
              <a:rPr lang="pl-PL" sz="5100" dirty="0" smtClean="0">
                <a:solidFill>
                  <a:schemeClr val="tx1"/>
                </a:solidFill>
                <a:latin typeface="+mj-lt"/>
              </a:rPr>
              <a:t>energijo</a:t>
            </a:r>
          </a:p>
          <a:p>
            <a:pPr marL="0" indent="0">
              <a:buNone/>
              <a:defRPr/>
            </a:pPr>
            <a:endParaRPr lang="pl-PL" sz="5100" dirty="0" smtClean="0">
              <a:solidFill>
                <a:srgbClr val="FF0000"/>
              </a:solidFill>
              <a:latin typeface="+mj-lt"/>
            </a:endParaRPr>
          </a:p>
          <a:p>
            <a:pPr>
              <a:buFontTx/>
              <a:buChar char="-"/>
              <a:defRPr/>
            </a:pPr>
            <a:r>
              <a:rPr lang="pl-PL" sz="5100" i="1" dirty="0" smtClean="0">
                <a:solidFill>
                  <a:schemeClr val="tx1"/>
                </a:solidFill>
                <a:latin typeface="+mj-lt"/>
              </a:rPr>
              <a:t>Konferenco </a:t>
            </a:r>
            <a:r>
              <a:rPr lang="pl-PL" sz="5100" i="1" dirty="0" smtClean="0">
                <a:solidFill>
                  <a:schemeClr val="tx1"/>
                </a:solidFill>
                <a:latin typeface="+mj-lt"/>
              </a:rPr>
              <a:t>bo vodila: mag</a:t>
            </a:r>
            <a:r>
              <a:rPr lang="pl-PL" sz="5100" i="1" dirty="0" smtClean="0">
                <a:solidFill>
                  <a:schemeClr val="tx1"/>
                </a:solidFill>
                <a:latin typeface="+mj-lt"/>
              </a:rPr>
              <a:t>. Marta Novak, Zavod RS za šolstvo</a:t>
            </a:r>
            <a:endParaRPr lang="sl-SI" sz="5100" i="1" dirty="0" smtClean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  <a:defRPr/>
            </a:pPr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>
          <a:xfrm>
            <a:off x="609601" y="6449339"/>
            <a:ext cx="7416800" cy="365125"/>
          </a:xfrm>
        </p:spPr>
        <p:txBody>
          <a:bodyPr/>
          <a:lstStyle/>
          <a:p>
            <a:r>
              <a:rPr lang="sl-SI" dirty="0" smtClean="0"/>
              <a:t>8. NACIONALNA KONFERENCA Trajnostna mobilnost v VIZ</a:t>
            </a:r>
            <a:r>
              <a:rPr lang="sv-SE" dirty="0" smtClean="0"/>
              <a:t>                                                            2023/24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64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dirty="0"/>
              <a:t>TRAJNOSTNI </a:t>
            </a:r>
            <a:r>
              <a:rPr lang="sl-SI" altLang="sl-SI" dirty="0" smtClean="0"/>
              <a:t>PRIHODI IN ODHODI IZ KONFERENCE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22787" y="2088856"/>
            <a:ext cx="10972800" cy="37394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800" dirty="0"/>
              <a:t>Konferenca je bila organizirana skladno z usmeritvami za izvedbo </a:t>
            </a:r>
            <a:r>
              <a:rPr lang="sl-SI" sz="2800" dirty="0" err="1"/>
              <a:t>nizkoogljičnega</a:t>
            </a:r>
            <a:r>
              <a:rPr lang="sl-SI" sz="2800" dirty="0"/>
              <a:t> dogodka, zato so mnogi udeleženci na dogodek prišli na trajnosten način – z javnim potniškim prometom </a:t>
            </a:r>
            <a:r>
              <a:rPr lang="sl-SI" sz="2800" dirty="0" smtClean="0"/>
              <a:t>(vlak, avtobus), </a:t>
            </a:r>
            <a:r>
              <a:rPr lang="sl-SI" sz="2800" dirty="0"/>
              <a:t>v obliki </a:t>
            </a:r>
            <a:r>
              <a:rPr lang="sl-SI" sz="2800" dirty="0" err="1" smtClean="0"/>
              <a:t>sopotništva</a:t>
            </a:r>
            <a:r>
              <a:rPr lang="sl-SI" sz="2800" dirty="0" smtClean="0"/>
              <a:t>, s kolesom…..</a:t>
            </a:r>
          </a:p>
          <a:p>
            <a:pPr marL="0" indent="0">
              <a:buNone/>
            </a:pPr>
            <a:r>
              <a:rPr lang="sl-SI" sz="2800" dirty="0" smtClean="0"/>
              <a:t> </a:t>
            </a:r>
            <a:endParaRPr lang="sl-SI" sz="2800" dirty="0">
              <a:solidFill>
                <a:srgbClr val="FF0000"/>
              </a:solidFill>
            </a:endParaRPr>
          </a:p>
        </p:txBody>
      </p:sp>
      <p:sp>
        <p:nvSpPr>
          <p:cNvPr id="5" name="Označba mesta noge 3"/>
          <p:cNvSpPr>
            <a:spLocks noGrp="1"/>
          </p:cNvSpPr>
          <p:nvPr>
            <p:ph type="ftr" sz="quarter" idx="11"/>
          </p:nvPr>
        </p:nvSpPr>
        <p:spPr>
          <a:xfrm>
            <a:off x="609601" y="6449339"/>
            <a:ext cx="7416800" cy="365125"/>
          </a:xfrm>
        </p:spPr>
        <p:txBody>
          <a:bodyPr/>
          <a:lstStyle/>
          <a:p>
            <a:r>
              <a:rPr lang="sl-SI" dirty="0" smtClean="0"/>
              <a:t>8. NACIONALNA KONFERENCA Trajnostna mobilnost v VIZ</a:t>
            </a:r>
            <a:r>
              <a:rPr lang="sv-SE" dirty="0" smtClean="0"/>
              <a:t>                                                            2023/24</a:t>
            </a:r>
            <a:endParaRPr lang="en-US" dirty="0"/>
          </a:p>
        </p:txBody>
      </p:sp>
      <p:pic>
        <p:nvPicPr>
          <p:cNvPr id="6" name="Slika 5" descr="Maroon train icon - Free maroon train icon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138" y="4143375"/>
            <a:ext cx="1728787" cy="135731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značba mesta vsebine 4" descr="Red bus icon - Free red bus icons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4864" y="4143375"/>
            <a:ext cx="1294324" cy="13573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260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slov 1"/>
          <p:cNvSpPr>
            <a:spLocks noGrp="1"/>
          </p:cNvSpPr>
          <p:nvPr>
            <p:ph type="title"/>
          </p:nvPr>
        </p:nvSpPr>
        <p:spPr>
          <a:xfrm>
            <a:off x="490691" y="722312"/>
            <a:ext cx="10972800" cy="1143000"/>
          </a:xfrm>
        </p:spPr>
        <p:txBody>
          <a:bodyPr/>
          <a:lstStyle/>
          <a:p>
            <a:r>
              <a:rPr lang="sl-SI" altLang="sl-SI" dirty="0" smtClean="0">
                <a:latin typeface="Arial Narrow" panose="020B0606020202030204" pitchFamily="34" charset="0"/>
              </a:rPr>
              <a:t>1. PLENARNO PREDAVANJE</a:t>
            </a:r>
            <a:endParaRPr lang="sl-SI" altLang="sl-SI" dirty="0">
              <a:latin typeface="Arial Narrow" panose="020B0606020202030204" pitchFamily="34" charset="0"/>
            </a:endParaRPr>
          </a:p>
        </p:txBody>
      </p:sp>
      <p:sp>
        <p:nvSpPr>
          <p:cNvPr id="11267" name="Označba mesta vsebine 2"/>
          <p:cNvSpPr>
            <a:spLocks noGrp="1"/>
          </p:cNvSpPr>
          <p:nvPr>
            <p:ph idx="1"/>
          </p:nvPr>
        </p:nvSpPr>
        <p:spPr>
          <a:xfrm>
            <a:off x="609601" y="1894344"/>
            <a:ext cx="6630988" cy="452596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sl-SI" sz="2800" b="1" dirty="0" smtClean="0">
                <a:solidFill>
                  <a:schemeClr val="tx1"/>
                </a:solidFill>
              </a:rPr>
              <a:t>Povezovanje </a:t>
            </a:r>
            <a:r>
              <a:rPr lang="sl-SI" sz="2800" b="1" dirty="0">
                <a:solidFill>
                  <a:schemeClr val="tx1"/>
                </a:solidFill>
              </a:rPr>
              <a:t>trajnostne mobilnosti s cilji trajnostnega </a:t>
            </a:r>
            <a:r>
              <a:rPr lang="sl-SI" sz="2800" b="1" dirty="0" smtClean="0">
                <a:solidFill>
                  <a:schemeClr val="tx1"/>
                </a:solidFill>
              </a:rPr>
              <a:t>razvoja</a:t>
            </a:r>
            <a:endParaRPr lang="sl-SI" sz="2800" b="1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sl-SI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sl-SI" dirty="0" smtClean="0">
                <a:solidFill>
                  <a:schemeClr val="tx1"/>
                </a:solidFill>
              </a:rPr>
              <a:t>Saša </a:t>
            </a:r>
            <a:r>
              <a:rPr lang="sl-SI" dirty="0">
                <a:solidFill>
                  <a:schemeClr val="tx1"/>
                </a:solidFill>
              </a:rPr>
              <a:t>Kregar in mag. Marta </a:t>
            </a:r>
            <a:r>
              <a:rPr lang="sl-SI" dirty="0" smtClean="0">
                <a:solidFill>
                  <a:schemeClr val="tx1"/>
                </a:solidFill>
              </a:rPr>
              <a:t>Novak, Zavod RS za šolstvo</a:t>
            </a:r>
            <a:endParaRPr lang="sl-SI" altLang="sl-SI" dirty="0" smtClean="0"/>
          </a:p>
        </p:txBody>
      </p:sp>
      <p:sp>
        <p:nvSpPr>
          <p:cNvPr id="11269" name="PoljeZBesedilom 7"/>
          <p:cNvSpPr txBox="1">
            <a:spLocks noChangeArrowheads="1"/>
          </p:cNvSpPr>
          <p:nvPr/>
        </p:nvSpPr>
        <p:spPr bwMode="auto">
          <a:xfrm>
            <a:off x="8972551" y="3506788"/>
            <a:ext cx="1470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l-SI" altLang="sl-SI" sz="1200">
                <a:cs typeface="Arial" panose="020B0604020202020204" pitchFamily="34" charset="0"/>
              </a:rPr>
              <a:t>VPRAŠANJA ZA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sz="1200">
                <a:cs typeface="Arial" panose="020B0604020202020204" pitchFamily="34" charset="0"/>
              </a:rPr>
              <a:t>PREDAVATELJE</a:t>
            </a:r>
          </a:p>
        </p:txBody>
      </p:sp>
      <p:sp>
        <p:nvSpPr>
          <p:cNvPr id="6" name="Označba mesta noge 3"/>
          <p:cNvSpPr>
            <a:spLocks noGrp="1"/>
          </p:cNvSpPr>
          <p:nvPr>
            <p:ph type="ftr" sz="quarter" idx="11"/>
          </p:nvPr>
        </p:nvSpPr>
        <p:spPr>
          <a:xfrm>
            <a:off x="609601" y="6449339"/>
            <a:ext cx="7416800" cy="365125"/>
          </a:xfrm>
        </p:spPr>
        <p:txBody>
          <a:bodyPr/>
          <a:lstStyle/>
          <a:p>
            <a:r>
              <a:rPr lang="sl-SI" dirty="0" smtClean="0"/>
              <a:t>8. NACIONALNA KONFERENCA Trajnostna mobilnost v VIZ</a:t>
            </a:r>
            <a:r>
              <a:rPr lang="sv-SE" dirty="0" smtClean="0"/>
              <a:t>                                                            2023/24</a:t>
            </a:r>
            <a:endParaRPr lang="en-US" dirty="0"/>
          </a:p>
        </p:txBody>
      </p:sp>
      <p:pic>
        <p:nvPicPr>
          <p:cNvPr id="1026" name="Slika 2" descr="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1238" y="950774"/>
            <a:ext cx="2152650" cy="2137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593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slov 1"/>
          <p:cNvSpPr>
            <a:spLocks noGrp="1"/>
          </p:cNvSpPr>
          <p:nvPr>
            <p:ph type="title"/>
          </p:nvPr>
        </p:nvSpPr>
        <p:spPr>
          <a:xfrm>
            <a:off x="462116" y="593725"/>
            <a:ext cx="10972800" cy="1143000"/>
          </a:xfrm>
        </p:spPr>
        <p:txBody>
          <a:bodyPr/>
          <a:lstStyle/>
          <a:p>
            <a:r>
              <a:rPr lang="sl-SI" altLang="sl-SI" dirty="0" smtClean="0">
                <a:latin typeface="Arial Narrow" panose="020B0606020202030204" pitchFamily="34" charset="0"/>
              </a:rPr>
              <a:t>2. PLENARNO PREDAVANJE</a:t>
            </a:r>
            <a:endParaRPr lang="sl-SI" altLang="sl-SI" dirty="0">
              <a:latin typeface="Arial Narrow" panose="020B0606020202030204" pitchFamily="34" charset="0"/>
            </a:endParaRPr>
          </a:p>
        </p:txBody>
      </p:sp>
      <p:sp>
        <p:nvSpPr>
          <p:cNvPr id="11267" name="Označba mesta vsebine 2"/>
          <p:cNvSpPr>
            <a:spLocks noGrp="1"/>
          </p:cNvSpPr>
          <p:nvPr>
            <p:ph idx="1"/>
          </p:nvPr>
        </p:nvSpPr>
        <p:spPr>
          <a:xfrm>
            <a:off x="706898" y="1736725"/>
            <a:ext cx="6630988" cy="452596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sl-SI" sz="2800" b="1" dirty="0" smtClean="0">
                <a:solidFill>
                  <a:schemeClr val="tx1"/>
                </a:solidFill>
              </a:rPr>
              <a:t>Vpliv </a:t>
            </a:r>
            <a:r>
              <a:rPr lang="sl-SI" sz="2800" b="1" dirty="0">
                <a:solidFill>
                  <a:schemeClr val="tx1"/>
                </a:solidFill>
              </a:rPr>
              <a:t>trajnostne mobilnosti na spodbujanje zdravega načina življenja otrok v </a:t>
            </a:r>
            <a:r>
              <a:rPr lang="sl-SI" sz="2800" b="1" dirty="0" smtClean="0">
                <a:solidFill>
                  <a:schemeClr val="tx1"/>
                </a:solidFill>
              </a:rPr>
              <a:t>VIZ</a:t>
            </a:r>
          </a:p>
          <a:p>
            <a:pPr marL="0" lvl="0" indent="0">
              <a:buNone/>
            </a:pPr>
            <a:endParaRPr lang="sl-SI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sl-SI" dirty="0" smtClean="0">
                <a:solidFill>
                  <a:schemeClr val="tx1"/>
                </a:solidFill>
              </a:rPr>
              <a:t>mag</a:t>
            </a:r>
            <a:r>
              <a:rPr lang="sl-SI" dirty="0">
                <a:solidFill>
                  <a:schemeClr val="tx1"/>
                </a:solidFill>
              </a:rPr>
              <a:t>. Tjaša Knific,  Nacionalni inštitut za javno zdravje</a:t>
            </a:r>
          </a:p>
          <a:p>
            <a:pPr>
              <a:buFontTx/>
              <a:buNone/>
            </a:pPr>
            <a:endParaRPr lang="sl-SI" altLang="sl-SI" dirty="0" smtClean="0">
              <a:latin typeface="Arial Narrow" panose="020B0606020202030204" pitchFamily="34" charset="0"/>
            </a:endParaRPr>
          </a:p>
          <a:p>
            <a:pPr>
              <a:buFontTx/>
              <a:buNone/>
            </a:pPr>
            <a:endParaRPr lang="sl-SI" altLang="sl-SI" dirty="0">
              <a:latin typeface="Arial Narrow" panose="020B0606020202030204" pitchFamily="34" charset="0"/>
            </a:endParaRPr>
          </a:p>
          <a:p>
            <a:endParaRPr lang="sl-SI" altLang="sl-SI" dirty="0" smtClean="0"/>
          </a:p>
        </p:txBody>
      </p:sp>
      <p:sp>
        <p:nvSpPr>
          <p:cNvPr id="11269" name="PoljeZBesedilom 7"/>
          <p:cNvSpPr txBox="1">
            <a:spLocks noChangeArrowheads="1"/>
          </p:cNvSpPr>
          <p:nvPr/>
        </p:nvSpPr>
        <p:spPr bwMode="auto">
          <a:xfrm>
            <a:off x="8972551" y="3506788"/>
            <a:ext cx="1470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l-SI" altLang="sl-SI" sz="1200">
                <a:cs typeface="Arial" panose="020B0604020202020204" pitchFamily="34" charset="0"/>
              </a:rPr>
              <a:t>VPRAŠANJA ZA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sz="1200">
                <a:cs typeface="Arial" panose="020B0604020202020204" pitchFamily="34" charset="0"/>
              </a:rPr>
              <a:t>PREDAVATELJE</a:t>
            </a:r>
          </a:p>
        </p:txBody>
      </p:sp>
      <p:sp>
        <p:nvSpPr>
          <p:cNvPr id="6" name="Označba mesta noge 3"/>
          <p:cNvSpPr>
            <a:spLocks noGrp="1"/>
          </p:cNvSpPr>
          <p:nvPr>
            <p:ph type="ftr" sz="quarter" idx="11"/>
          </p:nvPr>
        </p:nvSpPr>
        <p:spPr>
          <a:xfrm>
            <a:off x="609601" y="6449339"/>
            <a:ext cx="7416800" cy="365125"/>
          </a:xfrm>
        </p:spPr>
        <p:txBody>
          <a:bodyPr/>
          <a:lstStyle/>
          <a:p>
            <a:r>
              <a:rPr lang="sl-SI" dirty="0" smtClean="0"/>
              <a:t>8. NACIONALNA KONFERENCA Trajnostna mobilnost v VIZ</a:t>
            </a:r>
            <a:r>
              <a:rPr lang="sv-SE" dirty="0" smtClean="0"/>
              <a:t>                                                            2023/24</a:t>
            </a:r>
            <a:endParaRPr lang="en-US" dirty="0"/>
          </a:p>
        </p:txBody>
      </p:sp>
      <p:pic>
        <p:nvPicPr>
          <p:cNvPr id="7" name="Slika 2" descr="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1238" y="950774"/>
            <a:ext cx="2152650" cy="2137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481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slov 1"/>
          <p:cNvSpPr>
            <a:spLocks noGrp="1"/>
          </p:cNvSpPr>
          <p:nvPr>
            <p:ph type="title"/>
          </p:nvPr>
        </p:nvSpPr>
        <p:spPr>
          <a:xfrm>
            <a:off x="444864" y="593725"/>
            <a:ext cx="10972800" cy="1143000"/>
          </a:xfrm>
        </p:spPr>
        <p:txBody>
          <a:bodyPr/>
          <a:lstStyle/>
          <a:p>
            <a:r>
              <a:rPr lang="sl-SI" altLang="sl-SI" dirty="0" smtClean="0">
                <a:latin typeface="Arial Narrow" panose="020B0606020202030204" pitchFamily="34" charset="0"/>
              </a:rPr>
              <a:t>3. PLENARNO PREDAVANJE</a:t>
            </a:r>
            <a:endParaRPr lang="sl-SI" altLang="sl-SI" dirty="0">
              <a:latin typeface="Arial Narrow" panose="020B0606020202030204" pitchFamily="34" charset="0"/>
            </a:endParaRPr>
          </a:p>
        </p:txBody>
      </p:sp>
      <p:sp>
        <p:nvSpPr>
          <p:cNvPr id="11267" name="Označba mesta vsebine 2"/>
          <p:cNvSpPr>
            <a:spLocks noGrp="1"/>
          </p:cNvSpPr>
          <p:nvPr>
            <p:ph idx="1"/>
          </p:nvPr>
        </p:nvSpPr>
        <p:spPr>
          <a:xfrm>
            <a:off x="609601" y="1923377"/>
            <a:ext cx="6630988" cy="452596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sl-SI" b="1" dirty="0" smtClean="0">
                <a:solidFill>
                  <a:schemeClr val="tx1"/>
                </a:solidFill>
              </a:rPr>
              <a:t>Prometna </a:t>
            </a:r>
            <a:r>
              <a:rPr lang="sl-SI" b="1" dirty="0">
                <a:solidFill>
                  <a:schemeClr val="tx1"/>
                </a:solidFill>
              </a:rPr>
              <a:t>vzgoja in prometna varnost v vrtcih in </a:t>
            </a:r>
            <a:r>
              <a:rPr lang="sl-SI" b="1" dirty="0" smtClean="0">
                <a:solidFill>
                  <a:schemeClr val="tx1"/>
                </a:solidFill>
              </a:rPr>
              <a:t>šolah</a:t>
            </a:r>
          </a:p>
          <a:p>
            <a:pPr marL="0" lvl="0" indent="0">
              <a:buNone/>
            </a:pPr>
            <a:endParaRPr lang="sl-SI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sl-SI" dirty="0" smtClean="0">
                <a:solidFill>
                  <a:schemeClr val="tx1"/>
                </a:solidFill>
              </a:rPr>
              <a:t>dr</a:t>
            </a:r>
            <a:r>
              <a:rPr lang="sl-SI" dirty="0">
                <a:solidFill>
                  <a:schemeClr val="tx1"/>
                </a:solidFill>
              </a:rPr>
              <a:t>. Irena Janžekovič </a:t>
            </a:r>
            <a:r>
              <a:rPr lang="sl-SI" dirty="0" err="1">
                <a:solidFill>
                  <a:schemeClr val="tx1"/>
                </a:solidFill>
              </a:rPr>
              <a:t>Žmauc</a:t>
            </a:r>
            <a:r>
              <a:rPr lang="sl-SI" dirty="0">
                <a:solidFill>
                  <a:schemeClr val="tx1"/>
                </a:solidFill>
              </a:rPr>
              <a:t>, Javna agencija za varnost prometa</a:t>
            </a:r>
          </a:p>
          <a:p>
            <a:pPr>
              <a:buFontTx/>
              <a:buNone/>
            </a:pPr>
            <a:endParaRPr lang="sl-SI" altLang="sl-SI" dirty="0">
              <a:latin typeface="Arial Narrow" panose="020B0606020202030204" pitchFamily="34" charset="0"/>
            </a:endParaRPr>
          </a:p>
          <a:p>
            <a:pPr>
              <a:buFontTx/>
              <a:buNone/>
            </a:pPr>
            <a:endParaRPr lang="sl-SI" altLang="sl-SI" dirty="0">
              <a:latin typeface="Arial Narrow" panose="020B0606020202030204" pitchFamily="34" charset="0"/>
            </a:endParaRPr>
          </a:p>
          <a:p>
            <a:endParaRPr lang="sl-SI" altLang="sl-SI" dirty="0" smtClean="0"/>
          </a:p>
        </p:txBody>
      </p:sp>
      <p:sp>
        <p:nvSpPr>
          <p:cNvPr id="11269" name="PoljeZBesedilom 7"/>
          <p:cNvSpPr txBox="1">
            <a:spLocks noChangeArrowheads="1"/>
          </p:cNvSpPr>
          <p:nvPr/>
        </p:nvSpPr>
        <p:spPr bwMode="auto">
          <a:xfrm>
            <a:off x="8972551" y="3506788"/>
            <a:ext cx="1470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l-SI" altLang="sl-SI" sz="1200">
                <a:cs typeface="Arial" panose="020B0604020202020204" pitchFamily="34" charset="0"/>
              </a:rPr>
              <a:t>VPRAŠANJA ZA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sz="1200">
                <a:cs typeface="Arial" panose="020B0604020202020204" pitchFamily="34" charset="0"/>
              </a:rPr>
              <a:t>PREDAVATELJE</a:t>
            </a:r>
          </a:p>
        </p:txBody>
      </p:sp>
      <p:sp>
        <p:nvSpPr>
          <p:cNvPr id="6" name="Označba mesta noge 3"/>
          <p:cNvSpPr>
            <a:spLocks noGrp="1"/>
          </p:cNvSpPr>
          <p:nvPr>
            <p:ph type="ftr" sz="quarter" idx="11"/>
          </p:nvPr>
        </p:nvSpPr>
        <p:spPr>
          <a:xfrm>
            <a:off x="609601" y="6449339"/>
            <a:ext cx="7416800" cy="365125"/>
          </a:xfrm>
        </p:spPr>
        <p:txBody>
          <a:bodyPr/>
          <a:lstStyle/>
          <a:p>
            <a:r>
              <a:rPr lang="sl-SI" dirty="0" smtClean="0"/>
              <a:t>8. NACIONALNA KONFERENCA Trajnostna mobilnost v VIZ</a:t>
            </a:r>
            <a:r>
              <a:rPr lang="sv-SE" dirty="0" smtClean="0"/>
              <a:t>                                                            2023/24</a:t>
            </a:r>
            <a:endParaRPr lang="en-US" dirty="0"/>
          </a:p>
        </p:txBody>
      </p:sp>
      <p:pic>
        <p:nvPicPr>
          <p:cNvPr id="7" name="Slika 2" descr="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1238" y="951560"/>
            <a:ext cx="2152650" cy="2137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121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slov 1"/>
          <p:cNvSpPr>
            <a:spLocks noGrp="1"/>
          </p:cNvSpPr>
          <p:nvPr>
            <p:ph type="title"/>
          </p:nvPr>
        </p:nvSpPr>
        <p:spPr>
          <a:xfrm>
            <a:off x="462116" y="593725"/>
            <a:ext cx="10972800" cy="1143000"/>
          </a:xfrm>
        </p:spPr>
        <p:txBody>
          <a:bodyPr/>
          <a:lstStyle/>
          <a:p>
            <a:r>
              <a:rPr lang="sl-SI" altLang="sl-SI" dirty="0" smtClean="0">
                <a:latin typeface="Arial Narrow" panose="020B0606020202030204" pitchFamily="34" charset="0"/>
              </a:rPr>
              <a:t>4. PLENARNO PREDAVANJE</a:t>
            </a:r>
            <a:endParaRPr lang="sl-SI" altLang="sl-SI" dirty="0">
              <a:latin typeface="Arial Narrow" panose="020B0606020202030204" pitchFamily="34" charset="0"/>
            </a:endParaRPr>
          </a:p>
        </p:txBody>
      </p:sp>
      <p:sp>
        <p:nvSpPr>
          <p:cNvPr id="11267" name="Označba mesta vsebine 2"/>
          <p:cNvSpPr>
            <a:spLocks noGrp="1"/>
          </p:cNvSpPr>
          <p:nvPr>
            <p:ph idx="1"/>
          </p:nvPr>
        </p:nvSpPr>
        <p:spPr>
          <a:xfrm>
            <a:off x="706898" y="1736725"/>
            <a:ext cx="6630988" cy="452596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sl-SI" sz="2800" b="1" dirty="0" smtClean="0">
                <a:solidFill>
                  <a:schemeClr val="tx1"/>
                </a:solidFill>
              </a:rPr>
              <a:t>Spremembe </a:t>
            </a:r>
            <a:r>
              <a:rPr lang="sl-SI" sz="2800" b="1" dirty="0">
                <a:solidFill>
                  <a:schemeClr val="tx1"/>
                </a:solidFill>
              </a:rPr>
              <a:t>v miselnosti na področju trajnostne mobilnosti v </a:t>
            </a:r>
            <a:r>
              <a:rPr lang="sl-SI" sz="2800" b="1" dirty="0" smtClean="0">
                <a:solidFill>
                  <a:schemeClr val="tx1"/>
                </a:solidFill>
              </a:rPr>
              <a:t>VIZ</a:t>
            </a:r>
          </a:p>
          <a:p>
            <a:pPr marL="0" lvl="0" indent="0">
              <a:buNone/>
            </a:pPr>
            <a:endParaRPr lang="sl-SI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sl-SI" smtClean="0">
                <a:solidFill>
                  <a:schemeClr val="tx1"/>
                </a:solidFill>
              </a:rPr>
              <a:t>dr</a:t>
            </a:r>
            <a:r>
              <a:rPr lang="sl-SI" dirty="0">
                <a:solidFill>
                  <a:schemeClr val="tx1"/>
                </a:solidFill>
              </a:rPr>
              <a:t>. Anton Polšak, </a:t>
            </a:r>
            <a:r>
              <a:rPr lang="sl-SI" dirty="0" smtClean="0">
                <a:solidFill>
                  <a:schemeClr val="tx1"/>
                </a:solidFill>
              </a:rPr>
              <a:t>Zavod RS za šolstvo</a:t>
            </a:r>
            <a:endParaRPr lang="sl-SI" dirty="0">
              <a:solidFill>
                <a:schemeClr val="tx1"/>
              </a:solidFill>
            </a:endParaRPr>
          </a:p>
          <a:p>
            <a:pPr>
              <a:buFontTx/>
              <a:buNone/>
            </a:pPr>
            <a:endParaRPr lang="sl-SI" altLang="sl-SI" dirty="0">
              <a:latin typeface="Arial Narrow" panose="020B0606020202030204" pitchFamily="34" charset="0"/>
            </a:endParaRPr>
          </a:p>
          <a:p>
            <a:endParaRPr lang="sl-SI" altLang="sl-SI" dirty="0" smtClean="0"/>
          </a:p>
        </p:txBody>
      </p:sp>
      <p:sp>
        <p:nvSpPr>
          <p:cNvPr id="11269" name="PoljeZBesedilom 7"/>
          <p:cNvSpPr txBox="1">
            <a:spLocks noChangeArrowheads="1"/>
          </p:cNvSpPr>
          <p:nvPr/>
        </p:nvSpPr>
        <p:spPr bwMode="auto">
          <a:xfrm>
            <a:off x="8972551" y="3506788"/>
            <a:ext cx="1470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l-SI" altLang="sl-SI" sz="1200">
                <a:cs typeface="Arial" panose="020B0604020202020204" pitchFamily="34" charset="0"/>
              </a:rPr>
              <a:t>VPRAŠANJA ZA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sz="1200">
                <a:cs typeface="Arial" panose="020B0604020202020204" pitchFamily="34" charset="0"/>
              </a:rPr>
              <a:t>PREDAVATELJE</a:t>
            </a:r>
          </a:p>
        </p:txBody>
      </p:sp>
      <p:sp>
        <p:nvSpPr>
          <p:cNvPr id="6" name="Označba mesta noge 3"/>
          <p:cNvSpPr>
            <a:spLocks noGrp="1"/>
          </p:cNvSpPr>
          <p:nvPr>
            <p:ph type="ftr" sz="quarter" idx="11"/>
          </p:nvPr>
        </p:nvSpPr>
        <p:spPr>
          <a:xfrm>
            <a:off x="609601" y="6449339"/>
            <a:ext cx="7416800" cy="365125"/>
          </a:xfrm>
        </p:spPr>
        <p:txBody>
          <a:bodyPr/>
          <a:lstStyle/>
          <a:p>
            <a:r>
              <a:rPr lang="sl-SI" dirty="0" smtClean="0"/>
              <a:t>8. NACIONALNA KONFERENCA Trajnostna mobilnost v VIZ</a:t>
            </a:r>
            <a:r>
              <a:rPr lang="sv-SE" dirty="0" smtClean="0"/>
              <a:t>                                                            2023/24</a:t>
            </a:r>
            <a:endParaRPr lang="en-US" dirty="0"/>
          </a:p>
        </p:txBody>
      </p:sp>
      <p:pic>
        <p:nvPicPr>
          <p:cNvPr id="7" name="Slika 2" descr="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1238" y="950774"/>
            <a:ext cx="2152650" cy="2137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225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95363" y="3113450"/>
            <a:ext cx="10972800" cy="1143000"/>
          </a:xfrm>
        </p:spPr>
        <p:txBody>
          <a:bodyPr/>
          <a:lstStyle/>
          <a:p>
            <a:r>
              <a:rPr lang="sl-SI" dirty="0" smtClean="0"/>
              <a:t>ODGOVORI NA VPRAŠANJA PREDAVATELJEV</a:t>
            </a:r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>
          <a:xfrm>
            <a:off x="609600" y="6424045"/>
            <a:ext cx="7416800" cy="365125"/>
          </a:xfrm>
        </p:spPr>
        <p:txBody>
          <a:bodyPr/>
          <a:lstStyle/>
          <a:p>
            <a:r>
              <a:rPr lang="sl-SI" dirty="0" smtClean="0"/>
              <a:t>8. NACIONALNA KONFERENCA Trajnostna mobilnost v VIZ</a:t>
            </a:r>
            <a:r>
              <a:rPr lang="sv-SE" dirty="0" smtClean="0"/>
              <a:t>                                                            2023/24</a:t>
            </a:r>
            <a:endParaRPr lang="en-US" dirty="0"/>
          </a:p>
        </p:txBody>
      </p:sp>
      <p:sp>
        <p:nvSpPr>
          <p:cNvPr id="5" name="Naslov 1"/>
          <p:cNvSpPr txBox="1">
            <a:spLocks/>
          </p:cNvSpPr>
          <p:nvPr/>
        </p:nvSpPr>
        <p:spPr>
          <a:xfrm>
            <a:off x="762000" y="1098256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07C9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dirty="0" smtClean="0"/>
              <a:t>RAZPRAVA</a:t>
            </a:r>
            <a:endParaRPr lang="sl-SI" dirty="0"/>
          </a:p>
        </p:txBody>
      </p:sp>
      <p:pic>
        <p:nvPicPr>
          <p:cNvPr id="7" name="Slika 2" descr="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1238" y="950774"/>
            <a:ext cx="2152650" cy="2137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184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zrss124">
      <a:dk1>
        <a:srgbClr val="000000"/>
      </a:dk1>
      <a:lt1>
        <a:srgbClr val="FFFFFF"/>
      </a:lt1>
      <a:dk2>
        <a:srgbClr val="007C92"/>
      </a:dk2>
      <a:lt2>
        <a:srgbClr val="EAE8E3"/>
      </a:lt2>
      <a:accent1>
        <a:srgbClr val="0086A8"/>
      </a:accent1>
      <a:accent2>
        <a:srgbClr val="00C0B5"/>
      </a:accent2>
      <a:accent3>
        <a:srgbClr val="FF5C3E"/>
      </a:accent3>
      <a:accent4>
        <a:srgbClr val="FF9300"/>
      </a:accent4>
      <a:accent5>
        <a:srgbClr val="003C4C"/>
      </a:accent5>
      <a:accent6>
        <a:srgbClr val="006C79"/>
      </a:accent6>
      <a:hlink>
        <a:srgbClr val="00C8FF"/>
      </a:hlink>
      <a:folHlink>
        <a:srgbClr val="00D3B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EFD872FC88F9C4CA1C6FC9BAD856030" ma:contentTypeVersion="3" ma:contentTypeDescription="Ustvari nov dokument." ma:contentTypeScope="" ma:versionID="e5f4e7c07bfb48397754bd6a39043dc9">
  <xsd:schema xmlns:xsd="http://www.w3.org/2001/XMLSchema" xmlns:xs="http://www.w3.org/2001/XMLSchema" xmlns:p="http://schemas.microsoft.com/office/2006/metadata/properties" xmlns:ns2="4bdc3898-abba-4f5a-9f37-4254e73c0245" targetNamespace="http://schemas.microsoft.com/office/2006/metadata/properties" ma:root="true" ma:fieldsID="15ff76193bff5268a21b448686247992" ns2:_="">
    <xsd:import namespace="4bdc3898-abba-4f5a-9f37-4254e73c02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dc3898-abba-4f5a-9f37-4254e73c02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F75AB41-B409-49D0-8953-8CF346BD2201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4bdc3898-abba-4f5a-9f37-4254e73c0245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4711AC7-F40C-4390-A975-03055E443A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4C277D3-C094-443E-9F3B-4EDE203207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dc3898-abba-4f5a-9f37-4254e73c02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3191</TotalTime>
  <Words>848</Words>
  <Application>Microsoft Office PowerPoint</Application>
  <PresentationFormat>Širokozaslonsko</PresentationFormat>
  <Paragraphs>180</Paragraphs>
  <Slides>17</Slides>
  <Notes>15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17</vt:i4>
      </vt:variant>
    </vt:vector>
  </HeadingPairs>
  <TitlesOfParts>
    <vt:vector size="22" baseType="lpstr">
      <vt:lpstr>Arial</vt:lpstr>
      <vt:lpstr>Arial Narrow</vt:lpstr>
      <vt:lpstr>Calibri</vt:lpstr>
      <vt:lpstr>Times New Roman</vt:lpstr>
      <vt:lpstr>Default Theme</vt:lpstr>
      <vt:lpstr>   </vt:lpstr>
      <vt:lpstr>POGLED NAZAJ V LETO 2023</vt:lpstr>
      <vt:lpstr>OTVORITEV KONFERENCE IN UVODNI POZDRAVI TER NAGOVORI</vt:lpstr>
      <vt:lpstr>TRAJNOSTNI PRIHODI IN ODHODI IZ KONFERENCE</vt:lpstr>
      <vt:lpstr>1. PLENARNO PREDAVANJE</vt:lpstr>
      <vt:lpstr>2. PLENARNO PREDAVANJE</vt:lpstr>
      <vt:lpstr>3. PLENARNO PREDAVANJE</vt:lpstr>
      <vt:lpstr>4. PLENARNO PREDAVANJE</vt:lpstr>
      <vt:lpstr>ODGOVORI NA VPRAŠANJA PREDAVATELJEV</vt:lpstr>
      <vt:lpstr>AKCIJA MESECA MARCA „ŽIVIMO TRAJNOSTNO MOBILNOST“</vt:lpstr>
      <vt:lpstr>ODMOR</vt:lpstr>
      <vt:lpstr>POTEK KONFERENCE…</vt:lpstr>
      <vt:lpstr>ODMOR – ČAS KOSILA</vt:lpstr>
      <vt:lpstr>POTEK KONFERENCE…</vt:lpstr>
      <vt:lpstr>OKROGLA MIZA  Razprava na temo  TRAJNOSTNA MOBILNOST IN TRAJNOSTNOST V VIZ </vt:lpstr>
      <vt:lpstr>ZAKLJUČEK KONFERENCE S POVZETKI </vt:lpstr>
      <vt:lpstr>Povezave do gradiv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 prezentacije</dc:title>
  <dc:creator>Microsoft Office User</dc:creator>
  <cp:lastModifiedBy>Marta Novak</cp:lastModifiedBy>
  <cp:revision>236</cp:revision>
  <cp:lastPrinted>2024-04-05T12:21:02Z</cp:lastPrinted>
  <dcterms:created xsi:type="dcterms:W3CDTF">2023-01-05T09:10:29Z</dcterms:created>
  <dcterms:modified xsi:type="dcterms:W3CDTF">2024-04-11T06:57:45Z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0x0101008EFD872FC88F9C4CA1C6FC9BAD856030</vt:lpwstr>
  </property>
  <property fmtid="{D5CDD505-2E9C-101B-9397-08002B2CF9AE}" pid="3" name="MediaServiceImageTags">
    <vt:lpwstr/>
  </property>
</Properties>
</file>