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56" r:id="rId2"/>
    <p:sldId id="277" r:id="rId3"/>
    <p:sldId id="275" r:id="rId4"/>
    <p:sldId id="257" r:id="rId5"/>
    <p:sldId id="266" r:id="rId6"/>
    <p:sldId id="279" r:id="rId7"/>
    <p:sldId id="287" r:id="rId8"/>
    <p:sldId id="278" r:id="rId9"/>
    <p:sldId id="286" r:id="rId10"/>
    <p:sldId id="280" r:id="rId11"/>
    <p:sldId id="281" r:id="rId12"/>
    <p:sldId id="282" r:id="rId13"/>
    <p:sldId id="283" r:id="rId14"/>
    <p:sldId id="284" r:id="rId15"/>
    <p:sldId id="268" r:id="rId16"/>
    <p:sldId id="285" r:id="rId17"/>
    <p:sldId id="269" r:id="rId18"/>
    <p:sldId id="273" r:id="rId19"/>
    <p:sldId id="271" r:id="rId20"/>
    <p:sldId id="276" r:id="rId21"/>
    <p:sldId id="259" r:id="rId22"/>
    <p:sldId id="260" r:id="rId23"/>
    <p:sldId id="261" r:id="rId24"/>
    <p:sldId id="262"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133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sl-SI" smtClean="0"/>
              <a:t>Uredite slog naslova matrice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Kliknite, da uredite slog podnaslova matrice</a:t>
            </a:r>
            <a:endParaRPr lang="en-US" dirty="0"/>
          </a:p>
        </p:txBody>
      </p:sp>
      <p:sp>
        <p:nvSpPr>
          <p:cNvPr id="4" name="Date Placeholder 3"/>
          <p:cNvSpPr>
            <a:spLocks noGrp="1"/>
          </p:cNvSpPr>
          <p:nvPr>
            <p:ph type="dt" sz="half" idx="10"/>
          </p:nvPr>
        </p:nvSpPr>
        <p:spPr/>
        <p:txBody>
          <a:bodyPr/>
          <a:lstStyle/>
          <a:p>
            <a:fld id="{9A55DEA4-B663-4A30-AB41-FE75F9B9E82E}" type="datetimeFigureOut">
              <a:rPr lang="sl-SI" smtClean="0"/>
              <a:t>20. 08. 2021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0CAD096-52D4-4AB0-B838-A0E7E83AE8B9}" type="slidenum">
              <a:rPr lang="sl-SI" smtClean="0"/>
              <a:t>‹#›</a:t>
            </a:fld>
            <a:endParaRPr lang="sl-SI"/>
          </a:p>
        </p:txBody>
      </p:sp>
    </p:spTree>
    <p:extLst>
      <p:ext uri="{BB962C8B-B14F-4D97-AF65-F5344CB8AC3E}">
        <p14:creationId xmlns:p14="http://schemas.microsoft.com/office/powerpoint/2010/main" val="3534708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9A55DEA4-B663-4A30-AB41-FE75F9B9E82E}" type="datetimeFigureOut">
              <a:rPr lang="sl-SI" smtClean="0"/>
              <a:t>20. 08. 2021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0CAD096-52D4-4AB0-B838-A0E7E83AE8B9}" type="slidenum">
              <a:rPr lang="sl-SI" smtClean="0"/>
              <a:t>‹#›</a:t>
            </a:fld>
            <a:endParaRPr lang="sl-SI"/>
          </a:p>
        </p:txBody>
      </p:sp>
    </p:spTree>
    <p:extLst>
      <p:ext uri="{BB962C8B-B14F-4D97-AF65-F5344CB8AC3E}">
        <p14:creationId xmlns:p14="http://schemas.microsoft.com/office/powerpoint/2010/main" val="4201329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sl-SI" smtClean="0"/>
              <a:t>Uredite slog naslova matrice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9A55DEA4-B663-4A30-AB41-FE75F9B9E82E}" type="datetimeFigureOut">
              <a:rPr lang="sl-SI" smtClean="0"/>
              <a:t>20. 08. 2021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0CAD096-52D4-4AB0-B838-A0E7E83AE8B9}" type="slidenum">
              <a:rPr lang="sl-SI" smtClean="0"/>
              <a:t>‹#›</a:t>
            </a:fld>
            <a:endParaRPr lang="sl-SI"/>
          </a:p>
        </p:txBody>
      </p:sp>
    </p:spTree>
    <p:extLst>
      <p:ext uri="{BB962C8B-B14F-4D97-AF65-F5344CB8AC3E}">
        <p14:creationId xmlns:p14="http://schemas.microsoft.com/office/powerpoint/2010/main" val="2819665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9A55DEA4-B663-4A30-AB41-FE75F9B9E82E}" type="datetimeFigureOut">
              <a:rPr lang="sl-SI" smtClean="0"/>
              <a:t>20. 08. 2021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0CAD096-52D4-4AB0-B838-A0E7E83AE8B9}" type="slidenum">
              <a:rPr lang="sl-SI" smtClean="0"/>
              <a:t>‹#›</a:t>
            </a:fld>
            <a:endParaRPr lang="sl-SI"/>
          </a:p>
        </p:txBody>
      </p:sp>
    </p:spTree>
    <p:extLst>
      <p:ext uri="{BB962C8B-B14F-4D97-AF65-F5344CB8AC3E}">
        <p14:creationId xmlns:p14="http://schemas.microsoft.com/office/powerpoint/2010/main" val="3688327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sl-SI" smtClean="0"/>
              <a:t>Uredite slog naslova matrice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9A55DEA4-B663-4A30-AB41-FE75F9B9E82E}" type="datetimeFigureOut">
              <a:rPr lang="sl-SI" smtClean="0"/>
              <a:t>20. 08. 2021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0CAD096-52D4-4AB0-B838-A0E7E83AE8B9}" type="slidenum">
              <a:rPr lang="sl-SI" smtClean="0"/>
              <a:t>‹#›</a:t>
            </a:fld>
            <a:endParaRPr lang="sl-SI"/>
          </a:p>
        </p:txBody>
      </p:sp>
    </p:spTree>
    <p:extLst>
      <p:ext uri="{BB962C8B-B14F-4D97-AF65-F5344CB8AC3E}">
        <p14:creationId xmlns:p14="http://schemas.microsoft.com/office/powerpoint/2010/main" val="357408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9A55DEA4-B663-4A30-AB41-FE75F9B9E82E}" type="datetimeFigureOut">
              <a:rPr lang="sl-SI" smtClean="0"/>
              <a:t>20. 08. 2021</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E0CAD096-52D4-4AB0-B838-A0E7E83AE8B9}" type="slidenum">
              <a:rPr lang="sl-SI" smtClean="0"/>
              <a:t>‹#›</a:t>
            </a:fld>
            <a:endParaRPr lang="sl-SI"/>
          </a:p>
        </p:txBody>
      </p:sp>
    </p:spTree>
    <p:extLst>
      <p:ext uri="{BB962C8B-B14F-4D97-AF65-F5344CB8AC3E}">
        <p14:creationId xmlns:p14="http://schemas.microsoft.com/office/powerpoint/2010/main" val="1574217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sl-SI" smtClean="0"/>
              <a:t>Uredite slog naslova matrice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629842" y="2505075"/>
            <a:ext cx="3868340"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4629150" y="2505075"/>
            <a:ext cx="3887391"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9A55DEA4-B663-4A30-AB41-FE75F9B9E82E}" type="datetimeFigureOut">
              <a:rPr lang="sl-SI" smtClean="0"/>
              <a:t>20. 08. 2021</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E0CAD096-52D4-4AB0-B838-A0E7E83AE8B9}" type="slidenum">
              <a:rPr lang="sl-SI" smtClean="0"/>
              <a:t>‹#›</a:t>
            </a:fld>
            <a:endParaRPr lang="sl-SI"/>
          </a:p>
        </p:txBody>
      </p:sp>
    </p:spTree>
    <p:extLst>
      <p:ext uri="{BB962C8B-B14F-4D97-AF65-F5344CB8AC3E}">
        <p14:creationId xmlns:p14="http://schemas.microsoft.com/office/powerpoint/2010/main" val="2463507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9A55DEA4-B663-4A30-AB41-FE75F9B9E82E}" type="datetimeFigureOut">
              <a:rPr lang="sl-SI" smtClean="0"/>
              <a:t>20. 08. 2021</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E0CAD096-52D4-4AB0-B838-A0E7E83AE8B9}" type="slidenum">
              <a:rPr lang="sl-SI" smtClean="0"/>
              <a:t>‹#›</a:t>
            </a:fld>
            <a:endParaRPr lang="sl-SI"/>
          </a:p>
        </p:txBody>
      </p:sp>
    </p:spTree>
    <p:extLst>
      <p:ext uri="{BB962C8B-B14F-4D97-AF65-F5344CB8AC3E}">
        <p14:creationId xmlns:p14="http://schemas.microsoft.com/office/powerpoint/2010/main" val="688361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55DEA4-B663-4A30-AB41-FE75F9B9E82E}" type="datetimeFigureOut">
              <a:rPr lang="sl-SI" smtClean="0"/>
              <a:t>20. 08. 2021</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E0CAD096-52D4-4AB0-B838-A0E7E83AE8B9}" type="slidenum">
              <a:rPr lang="sl-SI" smtClean="0"/>
              <a:t>‹#›</a:t>
            </a:fld>
            <a:endParaRPr lang="sl-SI"/>
          </a:p>
        </p:txBody>
      </p:sp>
    </p:spTree>
    <p:extLst>
      <p:ext uri="{BB962C8B-B14F-4D97-AF65-F5344CB8AC3E}">
        <p14:creationId xmlns:p14="http://schemas.microsoft.com/office/powerpoint/2010/main" val="3989768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l-SI" smtClean="0"/>
              <a:t>Uredite slog naslova matrice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9A55DEA4-B663-4A30-AB41-FE75F9B9E82E}" type="datetimeFigureOut">
              <a:rPr lang="sl-SI" smtClean="0"/>
              <a:t>20. 08. 2021</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E0CAD096-52D4-4AB0-B838-A0E7E83AE8B9}" type="slidenum">
              <a:rPr lang="sl-SI" smtClean="0"/>
              <a:t>‹#›</a:t>
            </a:fld>
            <a:endParaRPr lang="sl-SI"/>
          </a:p>
        </p:txBody>
      </p:sp>
    </p:spTree>
    <p:extLst>
      <p:ext uri="{BB962C8B-B14F-4D97-AF65-F5344CB8AC3E}">
        <p14:creationId xmlns:p14="http://schemas.microsoft.com/office/powerpoint/2010/main" val="3757124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9A55DEA4-B663-4A30-AB41-FE75F9B9E82E}" type="datetimeFigureOut">
              <a:rPr lang="sl-SI" smtClean="0"/>
              <a:t>20. 08. 2021</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E0CAD096-52D4-4AB0-B838-A0E7E83AE8B9}" type="slidenum">
              <a:rPr lang="sl-SI" smtClean="0"/>
              <a:t>‹#›</a:t>
            </a:fld>
            <a:endParaRPr lang="sl-SI"/>
          </a:p>
        </p:txBody>
      </p:sp>
    </p:spTree>
    <p:extLst>
      <p:ext uri="{BB962C8B-B14F-4D97-AF65-F5344CB8AC3E}">
        <p14:creationId xmlns:p14="http://schemas.microsoft.com/office/powerpoint/2010/main" val="3589723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70000">
              <a:schemeClr val="accent1">
                <a:lumMod val="40000"/>
                <a:lumOff val="6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l-SI" smtClean="0"/>
              <a:t>Uredite slog naslova matrice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55DEA4-B663-4A30-AB41-FE75F9B9E82E}" type="datetimeFigureOut">
              <a:rPr lang="sl-SI" smtClean="0"/>
              <a:t>20. 08. 2021</a:t>
            </a:fld>
            <a:endParaRPr lang="sl-SI"/>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CAD096-52D4-4AB0-B838-A0E7E83AE8B9}" type="slidenum">
              <a:rPr lang="sl-SI" smtClean="0"/>
              <a:t>‹#›</a:t>
            </a:fld>
            <a:endParaRPr lang="sl-SI"/>
          </a:p>
        </p:txBody>
      </p:sp>
    </p:spTree>
    <p:extLst>
      <p:ext uri="{BB962C8B-B14F-4D97-AF65-F5344CB8AC3E}">
        <p14:creationId xmlns:p14="http://schemas.microsoft.com/office/powerpoint/2010/main" val="14131278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dw.com/en/brazils-indigenous-people-fight-back-against-bolsonaros-attacks-on-amazon/a-46974782"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en.wikipedia.org/wiki/New_Mexico" TargetMode="External"/><Relationship Id="rId3" Type="http://schemas.openxmlformats.org/officeDocument/2006/relationships/hyperlink" Target="https://en.wikipedia.org/wiki/Navajo_language" TargetMode="External"/><Relationship Id="rId7" Type="http://schemas.openxmlformats.org/officeDocument/2006/relationships/hyperlink" Target="https://en.wikipedia.org/wiki/Utah"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s://en.wikipedia.org/wiki/Arizona" TargetMode="External"/><Relationship Id="rId5" Type="http://schemas.openxmlformats.org/officeDocument/2006/relationships/hyperlink" Target="https://en.wikipedia.org/wiki/Navajo_Nation#cite_note-3" TargetMode="External"/><Relationship Id="rId10" Type="http://schemas.openxmlformats.org/officeDocument/2006/relationships/hyperlink" Target="https://en.wikipedia.org/wiki/Navajo_Nation#cite_note-5" TargetMode="External"/><Relationship Id="rId4" Type="http://schemas.openxmlformats.org/officeDocument/2006/relationships/hyperlink" Target="https://en.wikipedia.org/wiki/Native_Americans_in_the_United_States" TargetMode="External"/><Relationship Id="rId9" Type="http://schemas.openxmlformats.org/officeDocument/2006/relationships/hyperlink" Target="https://en.wikipedia.org/wiki/Navajo_Nation#cite_note-4"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people.howstuffworks.com/aborigine5.htm" TargetMode="External"/><Relationship Id="rId2" Type="http://schemas.openxmlformats.org/officeDocument/2006/relationships/hyperlink" Target="https://theconversation.com/census-2016-whats-changed-for-indigenous-australians-79836" TargetMode="External"/><Relationship Id="rId1" Type="http://schemas.openxmlformats.org/officeDocument/2006/relationships/slideLayout" Target="../slideLayouts/slideLayout2.xml"/><Relationship Id="rId5" Type="http://schemas.openxmlformats.org/officeDocument/2006/relationships/hyperlink" Target="https://people.howstuffworks.com/aborigine.htm?utm_source=howstuffworks&amp;utm_medium=recirc" TargetMode="Externa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3411584" y="905692"/>
            <a:ext cx="4617720" cy="3230880"/>
          </a:xfrm>
        </p:spPr>
        <p:txBody>
          <a:bodyPr>
            <a:normAutofit fontScale="90000"/>
          </a:bodyPr>
          <a:lstStyle/>
          <a:p>
            <a:pPr algn="l"/>
            <a:r>
              <a:rPr lang="sl-SI" sz="4000" dirty="0" smtClean="0">
                <a:solidFill>
                  <a:srgbClr val="002060"/>
                </a:solidFill>
              </a:rPr>
              <a:t>SŠ za učitelje geografije, avgust 2021</a:t>
            </a:r>
            <a:r>
              <a:rPr lang="sl-SI" sz="4000" dirty="0" smtClean="0"/>
              <a:t/>
            </a:r>
            <a:br>
              <a:rPr lang="sl-SI" sz="4000" dirty="0" smtClean="0"/>
            </a:br>
            <a:r>
              <a:rPr lang="sl-SI" sz="4000" dirty="0"/>
              <a:t/>
            </a:r>
            <a:br>
              <a:rPr lang="sl-SI" sz="4000" dirty="0"/>
            </a:br>
            <a:r>
              <a:rPr lang="sl-SI" sz="4000" i="1" dirty="0" smtClean="0">
                <a:solidFill>
                  <a:srgbClr val="002060"/>
                </a:solidFill>
                <a:effectLst>
                  <a:outerShdw blurRad="38100" dist="38100" dir="2700000" algn="tl">
                    <a:srgbClr val="000000">
                      <a:alpha val="43137"/>
                    </a:srgbClr>
                  </a:outerShdw>
                </a:effectLst>
              </a:rPr>
              <a:t>Ocenjevanje na drugačne načine</a:t>
            </a:r>
            <a:endParaRPr lang="sl-SI" sz="4000" i="1" dirty="0">
              <a:solidFill>
                <a:srgbClr val="002060"/>
              </a:solidFill>
              <a:effectLst>
                <a:outerShdw blurRad="38100" dist="38100" dir="2700000" algn="tl">
                  <a:srgbClr val="000000">
                    <a:alpha val="43137"/>
                  </a:srgbClr>
                </a:outerShdw>
              </a:effectLst>
            </a:endParaRPr>
          </a:p>
        </p:txBody>
      </p:sp>
      <p:sp>
        <p:nvSpPr>
          <p:cNvPr id="3" name="Podnaslov 2"/>
          <p:cNvSpPr>
            <a:spLocks noGrp="1"/>
          </p:cNvSpPr>
          <p:nvPr>
            <p:ph type="subTitle" idx="1"/>
          </p:nvPr>
        </p:nvSpPr>
        <p:spPr>
          <a:xfrm>
            <a:off x="3606439" y="5152164"/>
            <a:ext cx="2619103" cy="499699"/>
          </a:xfrm>
        </p:spPr>
        <p:txBody>
          <a:bodyPr>
            <a:noAutofit/>
          </a:bodyPr>
          <a:lstStyle/>
          <a:p>
            <a:r>
              <a:rPr lang="sl-SI" sz="2800" dirty="0" smtClean="0"/>
              <a:t>Dr. Anton Polšak</a:t>
            </a:r>
            <a:endParaRPr lang="sl-SI" sz="2800" dirty="0"/>
          </a:p>
        </p:txBody>
      </p:sp>
    </p:spTree>
    <p:extLst>
      <p:ext uri="{BB962C8B-B14F-4D97-AF65-F5344CB8AC3E}">
        <p14:creationId xmlns:p14="http://schemas.microsoft.com/office/powerpoint/2010/main" val="32889102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val="793611901"/>
              </p:ext>
            </p:extLst>
          </p:nvPr>
        </p:nvGraphicFramePr>
        <p:xfrm>
          <a:off x="787808" y="521184"/>
          <a:ext cx="7441792" cy="3084576"/>
        </p:xfrm>
        <a:graphic>
          <a:graphicData uri="http://schemas.openxmlformats.org/drawingml/2006/table">
            <a:tbl>
              <a:tblPr firstRow="1" firstCol="1" lastRow="1" lastCol="1" bandRow="1" bandCol="1">
                <a:tableStyleId>{5C22544A-7EE6-4342-B048-85BDC9FD1C3A}</a:tableStyleId>
              </a:tblPr>
              <a:tblGrid>
                <a:gridCol w="1842199">
                  <a:extLst>
                    <a:ext uri="{9D8B030D-6E8A-4147-A177-3AD203B41FA5}">
                      <a16:colId xmlns:a16="http://schemas.microsoft.com/office/drawing/2014/main" val="1644396190"/>
                    </a:ext>
                  </a:extLst>
                </a:gridCol>
                <a:gridCol w="5599593">
                  <a:extLst>
                    <a:ext uri="{9D8B030D-6E8A-4147-A177-3AD203B41FA5}">
                      <a16:colId xmlns:a16="http://schemas.microsoft.com/office/drawing/2014/main" val="3978250058"/>
                    </a:ext>
                  </a:extLst>
                </a:gridCol>
              </a:tblGrid>
              <a:tr h="0">
                <a:tc>
                  <a:txBody>
                    <a:bodyPr/>
                    <a:lstStyle/>
                    <a:p>
                      <a:pPr algn="l">
                        <a:lnSpc>
                          <a:spcPct val="115000"/>
                        </a:lnSpc>
                        <a:spcAft>
                          <a:spcPts val="0"/>
                        </a:spcAft>
                      </a:pPr>
                      <a:r>
                        <a:rPr lang="sl-SI" sz="1600" dirty="0">
                          <a:solidFill>
                            <a:schemeClr val="tx1"/>
                          </a:solidFill>
                          <a:effectLst/>
                        </a:rPr>
                        <a:t>3.5 Latinska Amerika</a:t>
                      </a:r>
                      <a:endParaRPr lang="sl-SI"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just">
                        <a:lnSpc>
                          <a:spcPct val="115000"/>
                        </a:lnSpc>
                        <a:spcAft>
                          <a:spcPts val="0"/>
                        </a:spcAft>
                        <a:buFont typeface="Symbol" panose="05050102010706020507" pitchFamily="18" charset="2"/>
                        <a:buChar char=""/>
                      </a:pPr>
                      <a:r>
                        <a:rPr lang="sl-SI" sz="1600" dirty="0">
                          <a:solidFill>
                            <a:schemeClr val="tx1"/>
                          </a:solidFill>
                          <a:effectLst/>
                        </a:rPr>
                        <a:t>sklepa o naravnogeografskih značilnostih Latinske Amerike,</a:t>
                      </a:r>
                    </a:p>
                    <a:p>
                      <a:pPr marL="342900" lvl="0" indent="-342900" algn="just">
                        <a:lnSpc>
                          <a:spcPct val="115000"/>
                        </a:lnSpc>
                        <a:spcAft>
                          <a:spcPts val="0"/>
                        </a:spcAft>
                        <a:buFont typeface="Symbol" panose="05050102010706020507" pitchFamily="18" charset="2"/>
                        <a:buChar char=""/>
                      </a:pPr>
                      <a:r>
                        <a:rPr lang="sl-SI" sz="1600" dirty="0">
                          <a:solidFill>
                            <a:srgbClr val="FF0000"/>
                          </a:solidFill>
                          <a:effectLst/>
                        </a:rPr>
                        <a:t>opiše vzroke in posledice kolonizacije Latinske Amerike,</a:t>
                      </a:r>
                    </a:p>
                    <a:p>
                      <a:pPr marL="342900" lvl="0" indent="-342900" algn="just">
                        <a:lnSpc>
                          <a:spcPct val="115000"/>
                        </a:lnSpc>
                        <a:spcAft>
                          <a:spcPts val="0"/>
                        </a:spcAft>
                        <a:buFont typeface="Symbol" panose="05050102010706020507" pitchFamily="18" charset="2"/>
                        <a:buChar char=""/>
                      </a:pPr>
                      <a:r>
                        <a:rPr lang="sl-SI" sz="1600" dirty="0">
                          <a:solidFill>
                            <a:srgbClr val="FF0000"/>
                          </a:solidFill>
                          <a:effectLst/>
                        </a:rPr>
                        <a:t>ob zemljevidu in ustreznem slikovnem gradivu našteje velike pokrajinske enote, jih med seboj primerja in sklepa o možnostih za življenje ljudi v posameznih enotah,</a:t>
                      </a:r>
                    </a:p>
                    <a:p>
                      <a:pPr marL="342900" lvl="0" indent="-342900" algn="just">
                        <a:lnSpc>
                          <a:spcPct val="115000"/>
                        </a:lnSpc>
                        <a:spcAft>
                          <a:spcPts val="0"/>
                        </a:spcAft>
                        <a:buFont typeface="Symbol" panose="05050102010706020507" pitchFamily="18" charset="2"/>
                        <a:buChar char=""/>
                      </a:pPr>
                      <a:r>
                        <a:rPr lang="sl-SI" sz="1600" dirty="0">
                          <a:solidFill>
                            <a:srgbClr val="FF0000"/>
                          </a:solidFill>
                          <a:effectLst/>
                        </a:rPr>
                        <a:t>ob izbranem primeru ob grafičnem prikazu razloži značilnosti podnebja in sklepa o vplivu podnebja na rastlinstvo in življenje ljudi,</a:t>
                      </a:r>
                    </a:p>
                    <a:p>
                      <a:pPr marL="342900" lvl="0" indent="-342900" algn="just">
                        <a:lnSpc>
                          <a:spcPct val="115000"/>
                        </a:lnSpc>
                        <a:spcAft>
                          <a:spcPts val="0"/>
                        </a:spcAft>
                        <a:buFont typeface="Symbol" panose="05050102010706020507" pitchFamily="18" charset="2"/>
                        <a:buChar char=""/>
                      </a:pPr>
                      <a:r>
                        <a:rPr lang="sl-SI" sz="1600" dirty="0">
                          <a:solidFill>
                            <a:schemeClr val="tx1"/>
                          </a:solidFill>
                          <a:effectLst/>
                        </a:rPr>
                        <a:t>analizira vzroke in posledice nepremišljenega človekovega posega v pokrajino ob primeru amazonskega deževnega gozda;</a:t>
                      </a:r>
                      <a:endParaRPr lang="sl-SI"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6548337"/>
                  </a:ext>
                </a:extLst>
              </a:tr>
            </a:tbl>
          </a:graphicData>
        </a:graphic>
      </p:graphicFrame>
      <p:pic>
        <p:nvPicPr>
          <p:cNvPr id="6" name="Picture 2" descr="Brasilien isolierte Stämme im Amazonas 2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808" y="3814354"/>
            <a:ext cx="5080742" cy="2859269"/>
          </a:xfrm>
          <a:prstGeom prst="rect">
            <a:avLst/>
          </a:prstGeom>
          <a:noFill/>
          <a:extLst>
            <a:ext uri="{909E8E84-426E-40DD-AFC4-6F175D3DCCD1}">
              <a14:hiddenFill xmlns:a14="http://schemas.microsoft.com/office/drawing/2010/main">
                <a:solidFill>
                  <a:srgbClr val="FFFFFF"/>
                </a:solidFill>
              </a14:hiddenFill>
            </a:ext>
          </a:extLst>
        </p:spPr>
      </p:pic>
      <p:sp>
        <p:nvSpPr>
          <p:cNvPr id="2" name="PoljeZBesedilom 1"/>
          <p:cNvSpPr txBox="1"/>
          <p:nvPr/>
        </p:nvSpPr>
        <p:spPr>
          <a:xfrm>
            <a:off x="5995852" y="5243988"/>
            <a:ext cx="2717074" cy="646331"/>
          </a:xfrm>
          <a:prstGeom prst="rect">
            <a:avLst/>
          </a:prstGeom>
          <a:noFill/>
        </p:spPr>
        <p:txBody>
          <a:bodyPr wrap="square" rtlCol="0">
            <a:spAutoFit/>
          </a:bodyPr>
          <a:lstStyle/>
          <a:p>
            <a:r>
              <a:rPr lang="sl-SI" dirty="0" smtClean="0"/>
              <a:t>13 % ozemlja Brazilije je zemlja staroselcev.</a:t>
            </a:r>
            <a:endParaRPr lang="sl-SI" dirty="0"/>
          </a:p>
        </p:txBody>
      </p:sp>
      <p:sp>
        <p:nvSpPr>
          <p:cNvPr id="3" name="Pravokotnik 2"/>
          <p:cNvSpPr/>
          <p:nvPr/>
        </p:nvSpPr>
        <p:spPr>
          <a:xfrm>
            <a:off x="5974081" y="5965737"/>
            <a:ext cx="2738845" cy="707886"/>
          </a:xfrm>
          <a:prstGeom prst="rect">
            <a:avLst/>
          </a:prstGeom>
        </p:spPr>
        <p:txBody>
          <a:bodyPr wrap="square">
            <a:spAutoFit/>
          </a:bodyPr>
          <a:lstStyle/>
          <a:p>
            <a:r>
              <a:rPr lang="en-US" sz="1000" dirty="0">
                <a:hlinkClick r:id="rId3"/>
              </a:rPr>
              <a:t>Brazil′s indigenous people fight back against </a:t>
            </a:r>
            <a:r>
              <a:rPr lang="en-US" sz="1000" dirty="0" err="1">
                <a:hlinkClick r:id="rId3"/>
              </a:rPr>
              <a:t>Bolsonaro′s</a:t>
            </a:r>
            <a:r>
              <a:rPr lang="en-US" sz="1000" dirty="0">
                <a:hlinkClick r:id="rId3"/>
              </a:rPr>
              <a:t> attacks on Amazon | World| Breaking news and perspectives from around the globe | DW | 06.01.2019</a:t>
            </a:r>
            <a:endParaRPr lang="sl-SI" sz="1000" dirty="0"/>
          </a:p>
        </p:txBody>
      </p:sp>
    </p:spTree>
    <p:extLst>
      <p:ext uri="{BB962C8B-B14F-4D97-AF65-F5344CB8AC3E}">
        <p14:creationId xmlns:p14="http://schemas.microsoft.com/office/powerpoint/2010/main" val="2870878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val="1367605558"/>
              </p:ext>
            </p:extLst>
          </p:nvPr>
        </p:nvGraphicFramePr>
        <p:xfrm>
          <a:off x="667430" y="1945527"/>
          <a:ext cx="7832136" cy="2926080"/>
        </p:xfrm>
        <a:graphic>
          <a:graphicData uri="http://schemas.openxmlformats.org/drawingml/2006/table">
            <a:tbl>
              <a:tblPr firstRow="1" firstCol="1" lastRow="1" lastCol="1" bandRow="1" bandCol="1">
                <a:tableStyleId>{5C22544A-7EE6-4342-B048-85BDC9FD1C3A}</a:tableStyleId>
              </a:tblPr>
              <a:tblGrid>
                <a:gridCol w="7832136">
                  <a:extLst>
                    <a:ext uri="{9D8B030D-6E8A-4147-A177-3AD203B41FA5}">
                      <a16:colId xmlns:a16="http://schemas.microsoft.com/office/drawing/2014/main" val="2383861804"/>
                    </a:ext>
                  </a:extLst>
                </a:gridCol>
              </a:tblGrid>
              <a:tr h="0">
                <a:tc>
                  <a:txBody>
                    <a:bodyPr/>
                    <a:lstStyle/>
                    <a:p>
                      <a:pPr algn="just">
                        <a:lnSpc>
                          <a:spcPct val="150000"/>
                        </a:lnSpc>
                        <a:spcAft>
                          <a:spcPts val="0"/>
                        </a:spcAft>
                      </a:pPr>
                      <a:r>
                        <a:rPr lang="sl-SI" sz="1600" dirty="0" smtClean="0">
                          <a:solidFill>
                            <a:schemeClr val="tx1"/>
                          </a:solidFill>
                          <a:effectLst/>
                        </a:rPr>
                        <a:t>Področja splošnih dosežkov</a:t>
                      </a:r>
                    </a:p>
                    <a:p>
                      <a:pPr algn="just">
                        <a:lnSpc>
                          <a:spcPct val="150000"/>
                        </a:lnSpc>
                        <a:spcAft>
                          <a:spcPts val="0"/>
                        </a:spcAft>
                      </a:pPr>
                      <a:r>
                        <a:rPr lang="sl-SI" sz="1600" dirty="0" smtClean="0">
                          <a:solidFill>
                            <a:schemeClr val="tx1"/>
                          </a:solidFill>
                          <a:effectLst/>
                        </a:rPr>
                        <a:t>Sporazumevanje </a:t>
                      </a:r>
                      <a:r>
                        <a:rPr lang="sl-SI" sz="1600" dirty="0">
                          <a:solidFill>
                            <a:schemeClr val="tx1"/>
                          </a:solidFill>
                          <a:effectLst/>
                        </a:rPr>
                        <a:t>v maternem jeziku</a:t>
                      </a:r>
                      <a:endParaRPr lang="sl-SI"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1963024"/>
                  </a:ext>
                </a:extLst>
              </a:tr>
              <a:tr h="980440">
                <a:tc>
                  <a:txBody>
                    <a:bodyPr/>
                    <a:lstStyle/>
                    <a:p>
                      <a:pPr marL="381000" indent="-381000" algn="just">
                        <a:lnSpc>
                          <a:spcPct val="150000"/>
                        </a:lnSpc>
                        <a:spcAft>
                          <a:spcPts val="0"/>
                        </a:spcAft>
                        <a:tabLst>
                          <a:tab pos="381000" algn="l"/>
                        </a:tabLst>
                      </a:pPr>
                      <a:r>
                        <a:rPr lang="sl-SI" sz="1600" dirty="0">
                          <a:solidFill>
                            <a:schemeClr val="tx1"/>
                          </a:solidFill>
                          <a:effectLst/>
                        </a:rPr>
                        <a:t>Učenec/učenka:</a:t>
                      </a:r>
                    </a:p>
                    <a:p>
                      <a:pPr marL="342900" lvl="0" indent="-342900" algn="just">
                        <a:lnSpc>
                          <a:spcPct val="150000"/>
                        </a:lnSpc>
                        <a:spcAft>
                          <a:spcPts val="0"/>
                        </a:spcAft>
                        <a:buFont typeface="Symbol" panose="05050102010706020507" pitchFamily="18" charset="2"/>
                        <a:buChar char=""/>
                      </a:pPr>
                      <a:r>
                        <a:rPr lang="sl-SI" sz="1600" dirty="0">
                          <a:solidFill>
                            <a:srgbClr val="FF0000"/>
                          </a:solidFill>
                          <a:effectLst/>
                        </a:rPr>
                        <a:t>bere in piše različne, geografske in </a:t>
                      </a:r>
                      <a:r>
                        <a:rPr lang="sl-SI" sz="1600" dirty="0" err="1">
                          <a:solidFill>
                            <a:srgbClr val="FF0000"/>
                          </a:solidFill>
                          <a:effectLst/>
                        </a:rPr>
                        <a:t>negeografske</a:t>
                      </a:r>
                      <a:r>
                        <a:rPr lang="sl-SI" sz="1600" dirty="0">
                          <a:solidFill>
                            <a:srgbClr val="FF0000"/>
                          </a:solidFill>
                          <a:effectLst/>
                        </a:rPr>
                        <a:t> vsebine glede na namen (na primer branje za učenje ali za sprostitev ipd.),</a:t>
                      </a:r>
                    </a:p>
                    <a:p>
                      <a:pPr marL="342900" lvl="0" indent="-342900" algn="just">
                        <a:lnSpc>
                          <a:spcPct val="150000"/>
                        </a:lnSpc>
                        <a:spcAft>
                          <a:spcPts val="0"/>
                        </a:spcAft>
                        <a:buFont typeface="Symbol" panose="05050102010706020507" pitchFamily="18" charset="2"/>
                        <a:buChar char=""/>
                      </a:pPr>
                      <a:r>
                        <a:rPr lang="sl-SI" sz="1600" dirty="0">
                          <a:solidFill>
                            <a:schemeClr val="tx1"/>
                          </a:solidFill>
                          <a:effectLst/>
                        </a:rPr>
                        <a:t>loči pomembno od nepomembnega,</a:t>
                      </a:r>
                    </a:p>
                    <a:p>
                      <a:pPr marL="342900" lvl="0" indent="-342900" algn="just">
                        <a:lnSpc>
                          <a:spcPct val="150000"/>
                        </a:lnSpc>
                        <a:spcAft>
                          <a:spcPts val="0"/>
                        </a:spcAft>
                        <a:buFont typeface="Symbol" panose="05050102010706020507" pitchFamily="18" charset="2"/>
                        <a:buChar char=""/>
                      </a:pPr>
                      <a:r>
                        <a:rPr lang="sl-SI" sz="1600" dirty="0">
                          <a:solidFill>
                            <a:srgbClr val="FF0000"/>
                          </a:solidFill>
                          <a:effectLst/>
                        </a:rPr>
                        <a:t>izraža znanje v besedni, pisni, grafični obliki in na druge različne oblike in načine,</a:t>
                      </a:r>
                    </a:p>
                    <a:p>
                      <a:pPr marL="342900" lvl="0" indent="-342900" algn="just">
                        <a:lnSpc>
                          <a:spcPct val="150000"/>
                        </a:lnSpc>
                        <a:spcAft>
                          <a:spcPts val="0"/>
                        </a:spcAft>
                        <a:buFont typeface="Symbol" panose="05050102010706020507" pitchFamily="18" charset="2"/>
                        <a:buChar char=""/>
                      </a:pPr>
                      <a:r>
                        <a:rPr lang="sl-SI" sz="1600" dirty="0">
                          <a:solidFill>
                            <a:schemeClr val="tx1"/>
                          </a:solidFill>
                          <a:effectLst/>
                        </a:rPr>
                        <a:t>svoje mnenje, znanje in poglede argumentirano predstavi svojim sošolcem. </a:t>
                      </a:r>
                      <a:endParaRPr lang="sl-SI"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33135"/>
                  </a:ext>
                </a:extLst>
              </a:tr>
            </a:tbl>
          </a:graphicData>
        </a:graphic>
      </p:graphicFrame>
    </p:spTree>
    <p:extLst>
      <p:ext uri="{BB962C8B-B14F-4D97-AF65-F5344CB8AC3E}">
        <p14:creationId xmlns:p14="http://schemas.microsoft.com/office/powerpoint/2010/main" val="2941230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628650" y="937350"/>
            <a:ext cx="7886700" cy="4351338"/>
          </a:xfrm>
        </p:spPr>
        <p:txBody>
          <a:bodyPr>
            <a:normAutofit fontScale="77500" lnSpcReduction="20000"/>
          </a:bodyPr>
          <a:lstStyle/>
          <a:p>
            <a:pPr marL="0" indent="0">
              <a:buNone/>
            </a:pPr>
            <a:r>
              <a:rPr lang="sl-SI" b="1" dirty="0"/>
              <a:t>4.2 Standardi po področjih ob koncu osnovne </a:t>
            </a:r>
            <a:r>
              <a:rPr lang="sl-SI" b="1" dirty="0" smtClean="0"/>
              <a:t>šole</a:t>
            </a:r>
          </a:p>
          <a:p>
            <a:pPr marL="0" indent="0">
              <a:buNone/>
            </a:pPr>
            <a:r>
              <a:rPr lang="sl-SI" b="1" dirty="0" smtClean="0"/>
              <a:t>(izbrani cilji različnih področij):</a:t>
            </a:r>
          </a:p>
          <a:p>
            <a:pPr marL="0" lvl="0" indent="0">
              <a:buNone/>
            </a:pPr>
            <a:endParaRPr lang="sl-SI" dirty="0" smtClean="0"/>
          </a:p>
          <a:p>
            <a:pPr marL="0" lvl="0" indent="0">
              <a:buNone/>
            </a:pPr>
            <a:r>
              <a:rPr lang="sl-SI" dirty="0" smtClean="0"/>
              <a:t>Učenec:</a:t>
            </a:r>
          </a:p>
          <a:p>
            <a:r>
              <a:rPr lang="sl-SI" dirty="0" smtClean="0"/>
              <a:t>pozna </a:t>
            </a:r>
            <a:r>
              <a:rPr lang="sl-SI" dirty="0"/>
              <a:t>in razume specifičnosti razvoja na določenem območju (prostorska in časovna razsežnost razvoja </a:t>
            </a:r>
            <a:r>
              <a:rPr lang="sl-SI" dirty="0" err="1"/>
              <a:t>pokrajinotvornih</a:t>
            </a:r>
            <a:r>
              <a:rPr lang="sl-SI" dirty="0"/>
              <a:t> dejavnikov in procesov na določenem območju),</a:t>
            </a:r>
          </a:p>
          <a:p>
            <a:r>
              <a:rPr lang="sl-SI" dirty="0"/>
              <a:t>pozna, razume in vrednoti raznolikosti naravnih, socialnoekonomskih in kulturnih sistemov</a:t>
            </a:r>
            <a:r>
              <a:rPr lang="sl-SI" dirty="0" smtClean="0"/>
              <a:t>,</a:t>
            </a:r>
          </a:p>
          <a:p>
            <a:r>
              <a:rPr lang="sl-SI" dirty="0"/>
              <a:t>na podlagi raznih ved razume vzroke za kulturno, civilizacijsko in politično pestrost sveta.</a:t>
            </a:r>
          </a:p>
          <a:p>
            <a:r>
              <a:rPr lang="sl-SI" dirty="0"/>
              <a:t>samostojno interpretira pridobljeno znanje, ga podkrepi s konkretnimi primeri in nakazuje </a:t>
            </a:r>
            <a:r>
              <a:rPr lang="sl-SI" dirty="0" smtClean="0"/>
              <a:t>rešitve</a:t>
            </a:r>
            <a:r>
              <a:rPr lang="sl-SI" dirty="0"/>
              <a:t>.</a:t>
            </a:r>
          </a:p>
          <a:p>
            <a:pPr lvl="0"/>
            <a:endParaRPr lang="sl-SI" dirty="0"/>
          </a:p>
          <a:p>
            <a:pPr marL="0" indent="0">
              <a:buNone/>
            </a:pPr>
            <a:endParaRPr lang="sl-SI" b="1" dirty="0"/>
          </a:p>
          <a:p>
            <a:pPr marL="0" indent="0">
              <a:buNone/>
            </a:pPr>
            <a:endParaRPr lang="sl-SI" b="1" dirty="0"/>
          </a:p>
        </p:txBody>
      </p:sp>
    </p:spTree>
    <p:extLst>
      <p:ext uri="{BB962C8B-B14F-4D97-AF65-F5344CB8AC3E}">
        <p14:creationId xmlns:p14="http://schemas.microsoft.com/office/powerpoint/2010/main" val="2563500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470261" y="539932"/>
            <a:ext cx="8429897" cy="5955476"/>
          </a:xfrm>
          <a:prstGeom prst="rect">
            <a:avLst/>
          </a:prstGeom>
        </p:spPr>
        <p:txBody>
          <a:bodyPr wrap="square">
            <a:spAutoFit/>
          </a:bodyPr>
          <a:lstStyle/>
          <a:p>
            <a:pPr algn="just">
              <a:lnSpc>
                <a:spcPct val="150000"/>
              </a:lnSpc>
              <a:spcBef>
                <a:spcPts val="1200"/>
              </a:spcBef>
              <a:spcAft>
                <a:spcPts val="0"/>
              </a:spcAft>
            </a:pPr>
            <a:r>
              <a:rPr lang="sl-SI" b="1" dirty="0">
                <a:cs typeface="Arial" panose="020B0604020202020204" pitchFamily="34" charset="0"/>
              </a:rPr>
              <a:t>4.4.3 Minimalni standardi 8. razreda </a:t>
            </a:r>
          </a:p>
          <a:p>
            <a:pPr algn="just">
              <a:lnSpc>
                <a:spcPct val="150000"/>
              </a:lnSpc>
              <a:spcAft>
                <a:spcPts val="0"/>
              </a:spcAft>
            </a:pPr>
            <a:r>
              <a:rPr lang="sl-SI" b="1" dirty="0">
                <a:ea typeface="Times New Roman" panose="02020603050405020304" pitchFamily="18" charset="0"/>
              </a:rPr>
              <a:t> </a:t>
            </a:r>
          </a:p>
          <a:p>
            <a:pPr algn="just">
              <a:lnSpc>
                <a:spcPct val="150000"/>
              </a:lnSpc>
              <a:spcAft>
                <a:spcPts val="0"/>
              </a:spcAft>
            </a:pPr>
            <a:r>
              <a:rPr lang="sl-SI" b="1" dirty="0">
                <a:ea typeface="Times New Roman" panose="02020603050405020304" pitchFamily="18" charset="0"/>
              </a:rPr>
              <a:t>Učenka/učenec:</a:t>
            </a:r>
          </a:p>
          <a:p>
            <a:pPr marL="285750" lvl="0" indent="-285750" algn="just">
              <a:lnSpc>
                <a:spcPct val="150000"/>
              </a:lnSpc>
              <a:spcAft>
                <a:spcPts val="0"/>
              </a:spcAft>
              <a:buFont typeface="Arial" panose="020B0604020202020204" pitchFamily="34" charset="0"/>
              <a:buChar char="•"/>
            </a:pPr>
            <a:r>
              <a:rPr lang="sl-SI" b="1" dirty="0">
                <a:ea typeface="Times New Roman" panose="02020603050405020304" pitchFamily="18" charset="0"/>
              </a:rPr>
              <a:t>ob zemljevidu opiše lego Afrike, Avstralije, Antarktike in obeh Amerik in primerja njihovo površje;</a:t>
            </a:r>
          </a:p>
          <a:p>
            <a:pPr marL="285750" lvl="0" indent="-285750" algn="just">
              <a:lnSpc>
                <a:spcPct val="150000"/>
              </a:lnSpc>
              <a:spcAft>
                <a:spcPts val="0"/>
              </a:spcAft>
              <a:buFont typeface="Arial" panose="020B0604020202020204" pitchFamily="34" charset="0"/>
              <a:buChar char="•"/>
            </a:pPr>
            <a:r>
              <a:rPr lang="sl-SI" b="1" dirty="0">
                <a:ea typeface="Times New Roman" panose="02020603050405020304" pitchFamily="18" charset="0"/>
              </a:rPr>
              <a:t>ob </a:t>
            </a:r>
            <a:r>
              <a:rPr lang="sl-SI" b="1" dirty="0" err="1">
                <a:ea typeface="Times New Roman" panose="02020603050405020304" pitchFamily="18" charset="0"/>
              </a:rPr>
              <a:t>klimogramih</a:t>
            </a:r>
            <a:r>
              <a:rPr lang="sl-SI" b="1" dirty="0">
                <a:ea typeface="Times New Roman" panose="02020603050405020304" pitchFamily="18" charset="0"/>
              </a:rPr>
              <a:t> in fotografijah razloži razlike v podnebju in rastlinstvu Afrike in Južne Amerike;</a:t>
            </a:r>
          </a:p>
          <a:p>
            <a:pPr marL="285750" lvl="0" indent="-285750" algn="just">
              <a:lnSpc>
                <a:spcPct val="150000"/>
              </a:lnSpc>
              <a:spcAft>
                <a:spcPts val="0"/>
              </a:spcAft>
              <a:buFont typeface="Arial" panose="020B0604020202020204" pitchFamily="34" charset="0"/>
              <a:buChar char="•"/>
            </a:pPr>
            <a:r>
              <a:rPr lang="sl-SI" b="1" dirty="0">
                <a:ea typeface="Times New Roman" panose="02020603050405020304" pitchFamily="18" charset="0"/>
              </a:rPr>
              <a:t>primerja življenjske razmere v tropski Afriki in domačem kraju;</a:t>
            </a:r>
          </a:p>
          <a:p>
            <a:pPr marL="285750" lvl="0" indent="-285750" algn="just">
              <a:lnSpc>
                <a:spcPct val="150000"/>
              </a:lnSpc>
              <a:spcAft>
                <a:spcPts val="0"/>
              </a:spcAft>
              <a:buFont typeface="Arial" panose="020B0604020202020204" pitchFamily="34" charset="0"/>
              <a:buChar char="•"/>
            </a:pPr>
            <a:r>
              <a:rPr lang="sl-SI" b="1" dirty="0">
                <a:ea typeface="Times New Roman" panose="02020603050405020304" pitchFamily="18" charset="0"/>
              </a:rPr>
              <a:t>pojasni pojma rasizem in kolonija;</a:t>
            </a:r>
          </a:p>
          <a:p>
            <a:pPr marL="285750" lvl="0" indent="-285750" algn="just">
              <a:lnSpc>
                <a:spcPct val="150000"/>
              </a:lnSpc>
              <a:spcAft>
                <a:spcPts val="0"/>
              </a:spcAft>
              <a:buFont typeface="Arial" panose="020B0604020202020204" pitchFamily="34" charset="0"/>
              <a:buChar char="•"/>
            </a:pPr>
            <a:r>
              <a:rPr lang="sl-SI" b="1" dirty="0">
                <a:ea typeface="Times New Roman" panose="02020603050405020304" pitchFamily="18" charset="0"/>
              </a:rPr>
              <a:t>s podnebnimi in vodnimi vzroki razloži različno gostoto poselitve Avstralije;</a:t>
            </a:r>
          </a:p>
          <a:p>
            <a:pPr marL="285750" lvl="0" indent="-285750" algn="just">
              <a:lnSpc>
                <a:spcPct val="150000"/>
              </a:lnSpc>
              <a:spcAft>
                <a:spcPts val="0"/>
              </a:spcAft>
              <a:buFont typeface="Arial" panose="020B0604020202020204" pitchFamily="34" charset="0"/>
              <a:buChar char="•"/>
            </a:pPr>
            <a:r>
              <a:rPr lang="sl-SI" b="1" dirty="0">
                <a:ea typeface="Times New Roman" panose="02020603050405020304" pitchFamily="18" charset="0"/>
              </a:rPr>
              <a:t>ob klimatskem zemljevidu in fotografijah primerja in razloži rastlinske pasove v Severni Ameriki;</a:t>
            </a:r>
          </a:p>
          <a:p>
            <a:pPr marL="285750" lvl="0" indent="-285750" algn="just">
              <a:lnSpc>
                <a:spcPct val="150000"/>
              </a:lnSpc>
              <a:spcAft>
                <a:spcPts val="0"/>
              </a:spcAft>
              <a:buFont typeface="Arial" panose="020B0604020202020204" pitchFamily="34" charset="0"/>
              <a:buChar char="•"/>
            </a:pPr>
            <a:r>
              <a:rPr lang="sl-SI" b="1" dirty="0">
                <a:ea typeface="Times New Roman" panose="02020603050405020304" pitchFamily="18" charset="0"/>
              </a:rPr>
              <a:t>pojasni vzroke za višinske rastlinske pasove v Andih;</a:t>
            </a:r>
          </a:p>
          <a:p>
            <a:pPr marL="285750" lvl="0" indent="-285750" algn="just">
              <a:lnSpc>
                <a:spcPct val="150000"/>
              </a:lnSpc>
              <a:spcAft>
                <a:spcPts val="0"/>
              </a:spcAft>
              <a:buFont typeface="Arial" panose="020B0604020202020204" pitchFamily="34" charset="0"/>
              <a:buChar char="•"/>
            </a:pPr>
            <a:r>
              <a:rPr lang="sl-SI" b="1" dirty="0">
                <a:solidFill>
                  <a:srgbClr val="FF0000"/>
                </a:solidFill>
                <a:ea typeface="Times New Roman" panose="02020603050405020304" pitchFamily="18" charset="0"/>
              </a:rPr>
              <a:t>napravi plakat ali (elektronske) prosojnice z geografskim opisom izbrane države. </a:t>
            </a:r>
            <a:endParaRPr lang="sl-SI" b="1" dirty="0">
              <a:solidFill>
                <a:srgbClr val="FF0000"/>
              </a:solidFill>
              <a:effectLst/>
              <a:ea typeface="Times New Roman" panose="02020603050405020304" pitchFamily="18" charset="0"/>
            </a:endParaRPr>
          </a:p>
        </p:txBody>
      </p:sp>
    </p:spTree>
    <p:extLst>
      <p:ext uri="{BB962C8B-B14F-4D97-AF65-F5344CB8AC3E}">
        <p14:creationId xmlns:p14="http://schemas.microsoft.com/office/powerpoint/2010/main" val="3278041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stretch>
            <a:fillRect/>
          </a:stretch>
        </p:blipFill>
        <p:spPr>
          <a:xfrm>
            <a:off x="0" y="1628503"/>
            <a:ext cx="9169401" cy="3447913"/>
          </a:xfrm>
          <a:prstGeom prst="rect">
            <a:avLst/>
          </a:prstGeom>
        </p:spPr>
      </p:pic>
    </p:spTree>
    <p:extLst>
      <p:ext uri="{BB962C8B-B14F-4D97-AF65-F5344CB8AC3E}">
        <p14:creationId xmlns:p14="http://schemas.microsoft.com/office/powerpoint/2010/main" val="1856452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a:blip r:embed="rId2"/>
          <a:stretch>
            <a:fillRect/>
          </a:stretch>
        </p:blipFill>
        <p:spPr>
          <a:xfrm>
            <a:off x="0" y="318207"/>
            <a:ext cx="9144000" cy="6110487"/>
          </a:xfrm>
          <a:prstGeom prst="rect">
            <a:avLst/>
          </a:prstGeom>
        </p:spPr>
      </p:pic>
    </p:spTree>
    <p:extLst>
      <p:ext uri="{BB962C8B-B14F-4D97-AF65-F5344CB8AC3E}">
        <p14:creationId xmlns:p14="http://schemas.microsoft.com/office/powerpoint/2010/main" val="33501991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p:cNvPicPr>
            <a:picLocks noChangeAspect="1"/>
          </p:cNvPicPr>
          <p:nvPr/>
        </p:nvPicPr>
        <p:blipFill>
          <a:blip r:embed="rId2"/>
          <a:stretch>
            <a:fillRect/>
          </a:stretch>
        </p:blipFill>
        <p:spPr>
          <a:xfrm>
            <a:off x="0" y="975360"/>
            <a:ext cx="9160926" cy="5033554"/>
          </a:xfrm>
          <a:prstGeom prst="rect">
            <a:avLst/>
          </a:prstGeom>
        </p:spPr>
      </p:pic>
    </p:spTree>
    <p:extLst>
      <p:ext uri="{BB962C8B-B14F-4D97-AF65-F5344CB8AC3E}">
        <p14:creationId xmlns:p14="http://schemas.microsoft.com/office/powerpoint/2010/main" val="1137987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stretch>
            <a:fillRect/>
          </a:stretch>
        </p:blipFill>
        <p:spPr>
          <a:xfrm>
            <a:off x="0" y="1036320"/>
            <a:ext cx="9159594" cy="5016137"/>
          </a:xfrm>
          <a:prstGeom prst="rect">
            <a:avLst/>
          </a:prstGeom>
        </p:spPr>
      </p:pic>
    </p:spTree>
    <p:extLst>
      <p:ext uri="{BB962C8B-B14F-4D97-AF65-F5344CB8AC3E}">
        <p14:creationId xmlns:p14="http://schemas.microsoft.com/office/powerpoint/2010/main" val="36000774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otnik 4"/>
          <p:cNvSpPr/>
          <p:nvPr/>
        </p:nvSpPr>
        <p:spPr>
          <a:xfrm>
            <a:off x="231049" y="537318"/>
            <a:ext cx="5072471" cy="1190582"/>
          </a:xfrm>
          <a:prstGeom prst="rect">
            <a:avLst/>
          </a:prstGeom>
          <a:solidFill>
            <a:schemeClr val="bg1"/>
          </a:solidFill>
        </p:spPr>
        <p:txBody>
          <a:bodyPr wrap="square">
            <a:spAutoFit/>
          </a:bodyPr>
          <a:lstStyle/>
          <a:p>
            <a:pPr>
              <a:lnSpc>
                <a:spcPct val="107000"/>
              </a:lnSpc>
              <a:spcAft>
                <a:spcPts val="800"/>
              </a:spcAft>
            </a:pPr>
            <a:r>
              <a:rPr lang="sl-SI" sz="1200" dirty="0">
                <a:latin typeface="Calibri" panose="020F0502020204030204" pitchFamily="34" charset="0"/>
                <a:ea typeface="Calibri" panose="020F0502020204030204" pitchFamily="34" charset="0"/>
              </a:rPr>
              <a:t>Področja ocenjevanja: </a:t>
            </a:r>
          </a:p>
          <a:p>
            <a:pPr marL="342900" lvl="0" indent="-342900">
              <a:lnSpc>
                <a:spcPct val="107000"/>
              </a:lnSpc>
              <a:spcAft>
                <a:spcPts val="800"/>
              </a:spcAft>
              <a:buFont typeface="Times New Roman" panose="02020603050405020304" pitchFamily="18" charset="0"/>
              <a:buChar char="•"/>
            </a:pPr>
            <a:r>
              <a:rPr lang="sl-SI" sz="1200" dirty="0">
                <a:latin typeface="Calibri" panose="020F0502020204030204" pitchFamily="34" charset="0"/>
                <a:ea typeface="Calibri" panose="020F0502020204030204" pitchFamily="34" charset="0"/>
              </a:rPr>
              <a:t>Ustreznost vsebine in zgradbe besedila </a:t>
            </a:r>
          </a:p>
          <a:p>
            <a:pPr marL="342900" lvl="0" indent="-342900">
              <a:lnSpc>
                <a:spcPct val="107000"/>
              </a:lnSpc>
              <a:spcAft>
                <a:spcPts val="800"/>
              </a:spcAft>
              <a:buFont typeface="Times New Roman" panose="02020603050405020304" pitchFamily="18" charset="0"/>
              <a:buChar char="•"/>
            </a:pPr>
            <a:r>
              <a:rPr lang="sl-SI" sz="1200" dirty="0">
                <a:latin typeface="Calibri" panose="020F0502020204030204" pitchFamily="34" charset="0"/>
                <a:ea typeface="Calibri" panose="020F0502020204030204" pitchFamily="34" charset="0"/>
              </a:rPr>
              <a:t>Pravilnost geografske terminologije</a:t>
            </a:r>
          </a:p>
          <a:p>
            <a:pPr marL="342900" lvl="0" indent="-342900">
              <a:lnSpc>
                <a:spcPct val="107000"/>
              </a:lnSpc>
              <a:spcAft>
                <a:spcPts val="1200"/>
              </a:spcAft>
              <a:buFont typeface="Times New Roman" panose="02020603050405020304" pitchFamily="18" charset="0"/>
              <a:buChar char="•"/>
            </a:pPr>
            <a:r>
              <a:rPr lang="sl-SI" sz="1200" dirty="0">
                <a:latin typeface="Calibri" panose="020F0502020204030204" pitchFamily="34" charset="0"/>
                <a:ea typeface="Calibri" panose="020F0502020204030204" pitchFamily="34" charset="0"/>
              </a:rPr>
              <a:t>Argumentiranje in vzročno-posledično pojasnjevanje</a:t>
            </a:r>
            <a:endParaRPr lang="sl-SI" sz="1200" u="none" strike="noStrike" dirty="0">
              <a:effectLst/>
              <a:latin typeface="Calibri" panose="020F0502020204030204" pitchFamily="34" charset="0"/>
              <a:ea typeface="Calibri" panose="020F0502020204030204" pitchFamily="34" charset="0"/>
            </a:endParaRPr>
          </a:p>
        </p:txBody>
      </p:sp>
      <p:pic>
        <p:nvPicPr>
          <p:cNvPr id="6" name="Slika 5"/>
          <p:cNvPicPr>
            <a:picLocks noChangeAspect="1"/>
          </p:cNvPicPr>
          <p:nvPr/>
        </p:nvPicPr>
        <p:blipFill>
          <a:blip r:embed="rId2"/>
          <a:stretch>
            <a:fillRect/>
          </a:stretch>
        </p:blipFill>
        <p:spPr>
          <a:xfrm>
            <a:off x="231049" y="2108971"/>
            <a:ext cx="8629650" cy="3876675"/>
          </a:xfrm>
          <a:prstGeom prst="rect">
            <a:avLst/>
          </a:prstGeom>
        </p:spPr>
      </p:pic>
    </p:spTree>
    <p:extLst>
      <p:ext uri="{BB962C8B-B14F-4D97-AF65-F5344CB8AC3E}">
        <p14:creationId xmlns:p14="http://schemas.microsoft.com/office/powerpoint/2010/main" val="11115247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p:cNvPicPr>
            <a:picLocks noChangeAspect="1"/>
          </p:cNvPicPr>
          <p:nvPr/>
        </p:nvPicPr>
        <p:blipFill>
          <a:blip r:embed="rId2"/>
          <a:stretch>
            <a:fillRect/>
          </a:stretch>
        </p:blipFill>
        <p:spPr>
          <a:xfrm>
            <a:off x="261257" y="1415702"/>
            <a:ext cx="8706887" cy="5185396"/>
          </a:xfrm>
          <a:prstGeom prst="rect">
            <a:avLst/>
          </a:prstGeom>
        </p:spPr>
      </p:pic>
      <p:sp>
        <p:nvSpPr>
          <p:cNvPr id="6" name="Pravokotnik 5"/>
          <p:cNvSpPr/>
          <p:nvPr/>
        </p:nvSpPr>
        <p:spPr>
          <a:xfrm>
            <a:off x="261257" y="49910"/>
            <a:ext cx="4450080" cy="1384995"/>
          </a:xfrm>
          <a:prstGeom prst="rect">
            <a:avLst/>
          </a:prstGeom>
          <a:solidFill>
            <a:schemeClr val="bg1"/>
          </a:solidFill>
        </p:spPr>
        <p:txBody>
          <a:bodyPr wrap="square">
            <a:spAutoFit/>
          </a:bodyPr>
          <a:lstStyle/>
          <a:p>
            <a:r>
              <a:rPr lang="sl-SI" sz="1400" dirty="0">
                <a:latin typeface="Calibri" panose="020F0502020204030204" pitchFamily="34" charset="0"/>
                <a:ea typeface="Calibri" panose="020F0502020204030204" pitchFamily="34" charset="0"/>
              </a:rPr>
              <a:t>Ali:</a:t>
            </a:r>
          </a:p>
          <a:p>
            <a:pPr marL="342900" lvl="0" indent="-342900">
              <a:buFont typeface="Times New Roman" panose="02020603050405020304" pitchFamily="18" charset="0"/>
              <a:buChar char="•"/>
            </a:pPr>
            <a:r>
              <a:rPr lang="sl-SI" sz="1400" dirty="0">
                <a:latin typeface="Calibri" panose="020F0502020204030204" pitchFamily="34" charset="0"/>
                <a:ea typeface="Calibri" panose="020F0502020204030204" pitchFamily="34" charset="0"/>
              </a:rPr>
              <a:t>Uvid v problemsko situacijo</a:t>
            </a:r>
          </a:p>
          <a:p>
            <a:pPr marL="342900" lvl="0" indent="-342900">
              <a:buFont typeface="Times New Roman" panose="02020603050405020304" pitchFamily="18" charset="0"/>
              <a:buChar char="•"/>
            </a:pPr>
            <a:r>
              <a:rPr lang="sl-SI" sz="1400" dirty="0">
                <a:latin typeface="Calibri" panose="020F0502020204030204" pitchFamily="34" charset="0"/>
                <a:ea typeface="Calibri" panose="020F0502020204030204" pitchFamily="34" charset="0"/>
              </a:rPr>
              <a:t>Zbiranje, obdelava in interpretacija podatkov</a:t>
            </a:r>
          </a:p>
          <a:p>
            <a:pPr marL="342900" lvl="0" indent="-342900">
              <a:buFont typeface="Times New Roman" panose="02020603050405020304" pitchFamily="18" charset="0"/>
              <a:buChar char="•"/>
            </a:pPr>
            <a:r>
              <a:rPr lang="sl-SI" sz="1400" dirty="0">
                <a:latin typeface="Calibri" panose="020F0502020204030204" pitchFamily="34" charset="0"/>
                <a:ea typeface="Calibri" panose="020F0502020204030204" pitchFamily="34" charset="0"/>
              </a:rPr>
              <a:t>Zaključki/ugotovitve</a:t>
            </a:r>
          </a:p>
          <a:p>
            <a:pPr marL="342900" lvl="0" indent="-342900">
              <a:buFont typeface="Times New Roman" panose="02020603050405020304" pitchFamily="18" charset="0"/>
              <a:buChar char="•"/>
            </a:pPr>
            <a:r>
              <a:rPr lang="sl-SI" sz="1400" dirty="0">
                <a:latin typeface="Calibri" panose="020F0502020204030204" pitchFamily="34" charset="0"/>
                <a:ea typeface="Calibri" panose="020F0502020204030204" pitchFamily="34" charset="0"/>
              </a:rPr>
              <a:t>Delo z viri</a:t>
            </a:r>
          </a:p>
          <a:p>
            <a:pPr marL="342900" lvl="0" indent="-342900">
              <a:buFont typeface="Times New Roman" panose="02020603050405020304" pitchFamily="18" charset="0"/>
              <a:buChar char="•"/>
            </a:pPr>
            <a:r>
              <a:rPr lang="sl-SI" sz="1400" dirty="0">
                <a:solidFill>
                  <a:srgbClr val="FF0000"/>
                </a:solidFill>
                <a:latin typeface="Calibri" panose="020F0502020204030204" pitchFamily="34" charset="0"/>
                <a:ea typeface="Calibri" panose="020F0502020204030204" pitchFamily="34" charset="0"/>
              </a:rPr>
              <a:t>Predstavitev</a:t>
            </a:r>
            <a:endParaRPr lang="sl-SI" sz="1400" dirty="0">
              <a:solidFill>
                <a:srgbClr val="FF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0959978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lika 7"/>
          <p:cNvPicPr>
            <a:picLocks noChangeAspect="1"/>
          </p:cNvPicPr>
          <p:nvPr/>
        </p:nvPicPr>
        <p:blipFill>
          <a:blip r:embed="rId2"/>
          <a:stretch>
            <a:fillRect/>
          </a:stretch>
        </p:blipFill>
        <p:spPr>
          <a:xfrm>
            <a:off x="0" y="1730188"/>
            <a:ext cx="9169766" cy="3584481"/>
          </a:xfrm>
          <a:prstGeom prst="rect">
            <a:avLst/>
          </a:prstGeom>
        </p:spPr>
      </p:pic>
      <p:sp>
        <p:nvSpPr>
          <p:cNvPr id="2" name="PoljeZBesedilom 1"/>
          <p:cNvSpPr txBox="1"/>
          <p:nvPr/>
        </p:nvSpPr>
        <p:spPr>
          <a:xfrm>
            <a:off x="287383" y="409303"/>
            <a:ext cx="2483629" cy="523220"/>
          </a:xfrm>
          <a:prstGeom prst="rect">
            <a:avLst/>
          </a:prstGeom>
          <a:noFill/>
        </p:spPr>
        <p:txBody>
          <a:bodyPr wrap="none" rtlCol="0">
            <a:spAutoFit/>
          </a:bodyPr>
          <a:lstStyle/>
          <a:p>
            <a:r>
              <a:rPr lang="sl-SI" sz="2800" dirty="0" smtClean="0">
                <a:solidFill>
                  <a:srgbClr val="FF0000"/>
                </a:solidFill>
              </a:rPr>
              <a:t>Dokazi o učenju</a:t>
            </a:r>
            <a:endParaRPr lang="sl-SI" sz="2800" dirty="0">
              <a:solidFill>
                <a:srgbClr val="FF0000"/>
              </a:solidFill>
            </a:endParaRPr>
          </a:p>
        </p:txBody>
      </p:sp>
      <p:sp>
        <p:nvSpPr>
          <p:cNvPr id="3" name="PoljeZBesedilom 2"/>
          <p:cNvSpPr txBox="1"/>
          <p:nvPr/>
        </p:nvSpPr>
        <p:spPr>
          <a:xfrm>
            <a:off x="3208127" y="5573486"/>
            <a:ext cx="2753511" cy="369332"/>
          </a:xfrm>
          <a:prstGeom prst="rect">
            <a:avLst/>
          </a:prstGeom>
          <a:noFill/>
        </p:spPr>
        <p:txBody>
          <a:bodyPr wrap="none" rtlCol="0">
            <a:spAutoFit/>
          </a:bodyPr>
          <a:lstStyle/>
          <a:p>
            <a:r>
              <a:rPr lang="sl-SI" dirty="0" smtClean="0">
                <a:solidFill>
                  <a:srgbClr val="FF0000"/>
                </a:solidFill>
              </a:rPr>
              <a:t>Kaj od tega lahko ocenimo?</a:t>
            </a:r>
            <a:endParaRPr lang="sl-SI" dirty="0">
              <a:solidFill>
                <a:srgbClr val="FF0000"/>
              </a:solidFill>
            </a:endParaRPr>
          </a:p>
        </p:txBody>
      </p:sp>
      <p:sp>
        <p:nvSpPr>
          <p:cNvPr id="4" name="Pravokotnik 3"/>
          <p:cNvSpPr/>
          <p:nvPr/>
        </p:nvSpPr>
        <p:spPr>
          <a:xfrm>
            <a:off x="6130834" y="1506583"/>
            <a:ext cx="2943497" cy="3808086"/>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ln w="28575">
                <a:solidFill>
                  <a:srgbClr val="FF0000"/>
                </a:solidFill>
              </a:ln>
            </a:endParaRPr>
          </a:p>
        </p:txBody>
      </p:sp>
    </p:spTree>
    <p:extLst>
      <p:ext uri="{BB962C8B-B14F-4D97-AF65-F5344CB8AC3E}">
        <p14:creationId xmlns:p14="http://schemas.microsoft.com/office/powerpoint/2010/main" val="9418812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p:cNvGraphicFramePr>
            <a:graphicFrameLocks noGrp="1"/>
          </p:cNvGraphicFramePr>
          <p:nvPr/>
        </p:nvGraphicFramePr>
        <p:xfrm>
          <a:off x="847906" y="356848"/>
          <a:ext cx="1548856" cy="864235"/>
        </p:xfrm>
        <a:graphic>
          <a:graphicData uri="http://schemas.openxmlformats.org/drawingml/2006/table">
            <a:tbl>
              <a:tblPr bandRow="1">
                <a:tableStyleId>{5C22544A-7EE6-4342-B048-85BDC9FD1C3A}</a:tableStyleId>
              </a:tblPr>
              <a:tblGrid>
                <a:gridCol w="1548856">
                  <a:extLst>
                    <a:ext uri="{9D8B030D-6E8A-4147-A177-3AD203B41FA5}">
                      <a16:colId xmlns:a16="http://schemas.microsoft.com/office/drawing/2014/main" val="3728689416"/>
                    </a:ext>
                  </a:extLst>
                </a:gridCol>
              </a:tblGrid>
              <a:tr h="546499">
                <a:tc>
                  <a:txBody>
                    <a:bodyPr/>
                    <a:lstStyle/>
                    <a:p>
                      <a:pPr>
                        <a:lnSpc>
                          <a:spcPct val="107000"/>
                        </a:lnSpc>
                        <a:spcAft>
                          <a:spcPts val="800"/>
                        </a:spcAft>
                      </a:pPr>
                      <a:r>
                        <a:rPr lang="sl-SI" sz="1400" dirty="0">
                          <a:effectLst/>
                        </a:rPr>
                        <a:t>Zapisi o tvorjenju pisnih besedil pri drugih predmetih</a:t>
                      </a:r>
                      <a:r>
                        <a:rPr lang="sl-SI" sz="1400" dirty="0" smtClean="0">
                          <a:effectLst/>
                        </a:rPr>
                        <a:t>.</a:t>
                      </a:r>
                      <a:r>
                        <a:rPr lang="sl-SI" sz="1000" dirty="0">
                          <a:effectLst/>
                        </a:rPr>
                        <a:t/>
                      </a:r>
                      <a:br>
                        <a:rPr lang="sl-SI" sz="1000" dirty="0">
                          <a:effectLst/>
                        </a:rPr>
                      </a:br>
                      <a:endParaRPr lang="sl-SI"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361589312"/>
                  </a:ext>
                </a:extLst>
              </a:tr>
            </a:tbl>
          </a:graphicData>
        </a:graphic>
      </p:graphicFrame>
      <p:graphicFrame>
        <p:nvGraphicFramePr>
          <p:cNvPr id="7" name="Tabela 6"/>
          <p:cNvGraphicFramePr>
            <a:graphicFrameLocks noGrp="1"/>
          </p:cNvGraphicFramePr>
          <p:nvPr/>
        </p:nvGraphicFramePr>
        <p:xfrm>
          <a:off x="3529012" y="695707"/>
          <a:ext cx="1487896" cy="913130"/>
        </p:xfrm>
        <a:graphic>
          <a:graphicData uri="http://schemas.openxmlformats.org/drawingml/2006/table">
            <a:tbl>
              <a:tblPr bandRow="1">
                <a:tableStyleId>{5C22544A-7EE6-4342-B048-85BDC9FD1C3A}</a:tableStyleId>
              </a:tblPr>
              <a:tblGrid>
                <a:gridCol w="1487896">
                  <a:extLst>
                    <a:ext uri="{9D8B030D-6E8A-4147-A177-3AD203B41FA5}">
                      <a16:colId xmlns:a16="http://schemas.microsoft.com/office/drawing/2014/main" val="331187565"/>
                    </a:ext>
                  </a:extLst>
                </a:gridCol>
              </a:tblGrid>
              <a:tr h="557349">
                <a:tc>
                  <a:txBody>
                    <a:bodyPr/>
                    <a:lstStyle/>
                    <a:p>
                      <a:pPr>
                        <a:lnSpc>
                          <a:spcPct val="107000"/>
                        </a:lnSpc>
                        <a:spcAft>
                          <a:spcPts val="800"/>
                        </a:spcAft>
                      </a:pPr>
                      <a:r>
                        <a:rPr lang="sl-SI" sz="1400" dirty="0">
                          <a:effectLst/>
                        </a:rPr>
                        <a:t>Zapisi o pisnem besedilu z geografsko vsebino. </a:t>
                      </a:r>
                      <a:endParaRPr lang="sl-SI" sz="14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997303548"/>
                  </a:ext>
                </a:extLst>
              </a:tr>
            </a:tbl>
          </a:graphicData>
        </a:graphic>
      </p:graphicFrame>
      <p:graphicFrame>
        <p:nvGraphicFramePr>
          <p:cNvPr id="10" name="Tabela 9"/>
          <p:cNvGraphicFramePr>
            <a:graphicFrameLocks noGrp="1"/>
          </p:cNvGraphicFramePr>
          <p:nvPr/>
        </p:nvGraphicFramePr>
        <p:xfrm>
          <a:off x="6062435" y="695707"/>
          <a:ext cx="2445839" cy="1927860"/>
        </p:xfrm>
        <a:graphic>
          <a:graphicData uri="http://schemas.openxmlformats.org/drawingml/2006/table">
            <a:tbl>
              <a:tblPr bandRow="1">
                <a:tableStyleId>{5C22544A-7EE6-4342-B048-85BDC9FD1C3A}</a:tableStyleId>
              </a:tblPr>
              <a:tblGrid>
                <a:gridCol w="2445839">
                  <a:extLst>
                    <a:ext uri="{9D8B030D-6E8A-4147-A177-3AD203B41FA5}">
                      <a16:colId xmlns:a16="http://schemas.microsoft.com/office/drawing/2014/main" val="4237727791"/>
                    </a:ext>
                  </a:extLst>
                </a:gridCol>
              </a:tblGrid>
              <a:tr h="548640">
                <a:tc>
                  <a:txBody>
                    <a:bodyPr/>
                    <a:lstStyle/>
                    <a:p>
                      <a:pPr>
                        <a:lnSpc>
                          <a:spcPct val="107000"/>
                        </a:lnSpc>
                        <a:spcAft>
                          <a:spcPts val="800"/>
                        </a:spcAft>
                      </a:pPr>
                      <a:r>
                        <a:rPr lang="sl-SI" sz="1400" dirty="0">
                          <a:effectLst/>
                        </a:rPr>
                        <a:t>Zapis namenov učenja:</a:t>
                      </a:r>
                    </a:p>
                    <a:p>
                      <a:pPr marL="342900" lvl="0" indent="-342900">
                        <a:lnSpc>
                          <a:spcPct val="107000"/>
                        </a:lnSpc>
                        <a:spcAft>
                          <a:spcPts val="0"/>
                        </a:spcAft>
                        <a:buFont typeface="Times New Roman" panose="02020603050405020304" pitchFamily="18" charset="0"/>
                        <a:buChar char="-"/>
                      </a:pPr>
                      <a:r>
                        <a:rPr lang="sl-SI" sz="1400" dirty="0">
                          <a:effectLst/>
                        </a:rPr>
                        <a:t>Sproten zapis namenov po manjših učnih sklopih za Severno Ameriko in Avstralijo.</a:t>
                      </a:r>
                    </a:p>
                    <a:p>
                      <a:pPr marL="342900" lvl="0" indent="-342900">
                        <a:lnSpc>
                          <a:spcPct val="107000"/>
                        </a:lnSpc>
                        <a:spcAft>
                          <a:spcPts val="0"/>
                        </a:spcAft>
                        <a:buFont typeface="Times New Roman" panose="02020603050405020304" pitchFamily="18" charset="0"/>
                        <a:buChar char="-"/>
                      </a:pPr>
                      <a:r>
                        <a:rPr lang="sl-SI" sz="1400" dirty="0">
                          <a:effectLst/>
                        </a:rPr>
                        <a:t>Nameni učenja, ki se tičejo splošnega znanja in standardov znanja. </a:t>
                      </a:r>
                      <a:endParaRPr lang="sl-SI" sz="14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557401764"/>
                  </a:ext>
                </a:extLst>
              </a:tr>
            </a:tbl>
          </a:graphicData>
        </a:graphic>
      </p:graphicFrame>
      <p:graphicFrame>
        <p:nvGraphicFramePr>
          <p:cNvPr id="11" name="Tabela 10"/>
          <p:cNvGraphicFramePr>
            <a:graphicFrameLocks noGrp="1"/>
          </p:cNvGraphicFramePr>
          <p:nvPr/>
        </p:nvGraphicFramePr>
        <p:xfrm>
          <a:off x="906961" y="2545200"/>
          <a:ext cx="1548856" cy="1699578"/>
        </p:xfrm>
        <a:graphic>
          <a:graphicData uri="http://schemas.openxmlformats.org/drawingml/2006/table">
            <a:tbl>
              <a:tblPr bandRow="1">
                <a:tableStyleId>{5C22544A-7EE6-4342-B048-85BDC9FD1C3A}</a:tableStyleId>
              </a:tblPr>
              <a:tblGrid>
                <a:gridCol w="1548856">
                  <a:extLst>
                    <a:ext uri="{9D8B030D-6E8A-4147-A177-3AD203B41FA5}">
                      <a16:colId xmlns:a16="http://schemas.microsoft.com/office/drawing/2014/main" val="3168533342"/>
                    </a:ext>
                  </a:extLst>
                </a:gridCol>
              </a:tblGrid>
              <a:tr h="532765">
                <a:tc>
                  <a:txBody>
                    <a:bodyPr/>
                    <a:lstStyle/>
                    <a:p>
                      <a:pPr>
                        <a:lnSpc>
                          <a:spcPct val="107000"/>
                        </a:lnSpc>
                        <a:spcAft>
                          <a:spcPts val="800"/>
                        </a:spcAft>
                      </a:pPr>
                      <a:r>
                        <a:rPr lang="sl-SI" sz="1400" dirty="0">
                          <a:effectLst/>
                        </a:rPr>
                        <a:t>Slovar geografske terminologije</a:t>
                      </a:r>
                      <a:r>
                        <a:rPr lang="sl-SI" sz="1400" dirty="0" smtClean="0">
                          <a:effectLst/>
                        </a:rPr>
                        <a:t>.</a:t>
                      </a:r>
                      <a:endParaRPr lang="sl-SI" sz="1400" dirty="0">
                        <a:effectLst/>
                      </a:endParaRPr>
                    </a:p>
                    <a:p>
                      <a:pPr>
                        <a:lnSpc>
                          <a:spcPct val="107000"/>
                        </a:lnSpc>
                        <a:spcAft>
                          <a:spcPts val="800"/>
                        </a:spcAft>
                      </a:pPr>
                      <a:r>
                        <a:rPr lang="sl-SI" sz="1400" dirty="0">
                          <a:effectLst/>
                        </a:rPr>
                        <a:t>Zapisi učencev v zvezkih, na delovnih listih, skupnih dokumentih. </a:t>
                      </a:r>
                      <a:endParaRPr lang="sl-SI" sz="14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376102608"/>
                  </a:ext>
                </a:extLst>
              </a:tr>
            </a:tbl>
          </a:graphicData>
        </a:graphic>
      </p:graphicFrame>
      <p:graphicFrame>
        <p:nvGraphicFramePr>
          <p:cNvPr id="15" name="Tabela 14"/>
          <p:cNvGraphicFramePr>
            <a:graphicFrameLocks noGrp="1"/>
          </p:cNvGraphicFramePr>
          <p:nvPr/>
        </p:nvGraphicFramePr>
        <p:xfrm>
          <a:off x="3124562" y="2848095"/>
          <a:ext cx="2249896" cy="1471295"/>
        </p:xfrm>
        <a:graphic>
          <a:graphicData uri="http://schemas.openxmlformats.org/drawingml/2006/table">
            <a:tbl>
              <a:tblPr bandRow="1">
                <a:tableStyleId>{5C22544A-7EE6-4342-B048-85BDC9FD1C3A}</a:tableStyleId>
              </a:tblPr>
              <a:tblGrid>
                <a:gridCol w="2249896">
                  <a:extLst>
                    <a:ext uri="{9D8B030D-6E8A-4147-A177-3AD203B41FA5}">
                      <a16:colId xmlns:a16="http://schemas.microsoft.com/office/drawing/2014/main" val="1788324011"/>
                    </a:ext>
                  </a:extLst>
                </a:gridCol>
              </a:tblGrid>
              <a:tr h="993267">
                <a:tc>
                  <a:txBody>
                    <a:bodyPr/>
                    <a:lstStyle/>
                    <a:p>
                      <a:pPr>
                        <a:lnSpc>
                          <a:spcPct val="107000"/>
                        </a:lnSpc>
                        <a:spcAft>
                          <a:spcPts val="800"/>
                        </a:spcAft>
                      </a:pPr>
                      <a:r>
                        <a:rPr lang="sl-SI" sz="1400" dirty="0">
                          <a:effectLst/>
                        </a:rPr>
                        <a:t> </a:t>
                      </a:r>
                      <a:r>
                        <a:rPr lang="sl-SI" sz="1400" dirty="0" smtClean="0">
                          <a:effectLst/>
                        </a:rPr>
                        <a:t>Zapis </a:t>
                      </a:r>
                      <a:r>
                        <a:rPr lang="sl-SI" sz="1400" dirty="0">
                          <a:effectLst/>
                        </a:rPr>
                        <a:t>elementov, ki jih mora vsebovati pisno besedilo z geografsko vsebino (geografski sestavek). </a:t>
                      </a:r>
                    </a:p>
                    <a:p>
                      <a:pPr>
                        <a:lnSpc>
                          <a:spcPct val="107000"/>
                        </a:lnSpc>
                        <a:spcAft>
                          <a:spcPts val="800"/>
                        </a:spcAft>
                      </a:pPr>
                      <a:r>
                        <a:rPr lang="sl-SI" sz="1400" dirty="0">
                          <a:effectLst/>
                        </a:rPr>
                        <a:t>Oblikovani kriteriji uspešnosti. </a:t>
                      </a:r>
                    </a:p>
                  </a:txBody>
                  <a:tcPr marL="68580" marR="68580" marT="0" marB="0"/>
                </a:tc>
                <a:extLst>
                  <a:ext uri="{0D108BD9-81ED-4DB2-BD59-A6C34878D82A}">
                    <a16:rowId xmlns:a16="http://schemas.microsoft.com/office/drawing/2014/main" val="1830683605"/>
                  </a:ext>
                </a:extLst>
              </a:tr>
            </a:tbl>
          </a:graphicData>
        </a:graphic>
      </p:graphicFrame>
      <p:graphicFrame>
        <p:nvGraphicFramePr>
          <p:cNvPr id="16" name="Tabela 15"/>
          <p:cNvGraphicFramePr>
            <a:graphicFrameLocks noGrp="1"/>
          </p:cNvGraphicFramePr>
          <p:nvPr/>
        </p:nvGraphicFramePr>
        <p:xfrm>
          <a:off x="6201137" y="3816690"/>
          <a:ext cx="1705610" cy="456565"/>
        </p:xfrm>
        <a:graphic>
          <a:graphicData uri="http://schemas.openxmlformats.org/drawingml/2006/table">
            <a:tbl>
              <a:tblPr bandRow="1">
                <a:tableStyleId>{5C22544A-7EE6-4342-B048-85BDC9FD1C3A}</a:tableStyleId>
              </a:tblPr>
              <a:tblGrid>
                <a:gridCol w="1705610">
                  <a:extLst>
                    <a:ext uri="{9D8B030D-6E8A-4147-A177-3AD203B41FA5}">
                      <a16:colId xmlns:a16="http://schemas.microsoft.com/office/drawing/2014/main" val="1789690860"/>
                    </a:ext>
                  </a:extLst>
                </a:gridCol>
              </a:tblGrid>
              <a:tr h="306781">
                <a:tc>
                  <a:txBody>
                    <a:bodyPr/>
                    <a:lstStyle/>
                    <a:p>
                      <a:pPr>
                        <a:lnSpc>
                          <a:spcPct val="107000"/>
                        </a:lnSpc>
                        <a:spcAft>
                          <a:spcPts val="800"/>
                        </a:spcAft>
                      </a:pPr>
                      <a:r>
                        <a:rPr lang="sl-SI" sz="1400" dirty="0">
                          <a:effectLst/>
                        </a:rPr>
                        <a:t>Zapis daljšega pisnega sestavka.</a:t>
                      </a:r>
                      <a:endParaRPr lang="sl-SI" sz="14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454246668"/>
                  </a:ext>
                </a:extLst>
              </a:tr>
            </a:tbl>
          </a:graphicData>
        </a:graphic>
      </p:graphicFrame>
      <p:graphicFrame>
        <p:nvGraphicFramePr>
          <p:cNvPr id="18" name="Tabela 17"/>
          <p:cNvGraphicFramePr>
            <a:graphicFrameLocks noGrp="1"/>
          </p:cNvGraphicFramePr>
          <p:nvPr/>
        </p:nvGraphicFramePr>
        <p:xfrm>
          <a:off x="2081349" y="4721793"/>
          <a:ext cx="2693488" cy="1927860"/>
        </p:xfrm>
        <a:graphic>
          <a:graphicData uri="http://schemas.openxmlformats.org/drawingml/2006/table">
            <a:tbl>
              <a:tblPr bandRow="1">
                <a:tableStyleId>{5C22544A-7EE6-4342-B048-85BDC9FD1C3A}</a:tableStyleId>
              </a:tblPr>
              <a:tblGrid>
                <a:gridCol w="2693488">
                  <a:extLst>
                    <a:ext uri="{9D8B030D-6E8A-4147-A177-3AD203B41FA5}">
                      <a16:colId xmlns:a16="http://schemas.microsoft.com/office/drawing/2014/main" val="2868105274"/>
                    </a:ext>
                  </a:extLst>
                </a:gridCol>
              </a:tblGrid>
              <a:tr h="1631315">
                <a:tc>
                  <a:txBody>
                    <a:bodyPr/>
                    <a:lstStyle/>
                    <a:p>
                      <a:pPr>
                        <a:lnSpc>
                          <a:spcPct val="107000"/>
                        </a:lnSpc>
                        <a:spcAft>
                          <a:spcPts val="800"/>
                        </a:spcAft>
                      </a:pPr>
                      <a:r>
                        <a:rPr lang="sl-SI" sz="1400" dirty="0">
                          <a:effectLst/>
                        </a:rPr>
                        <a:t>Zapisi </a:t>
                      </a:r>
                      <a:r>
                        <a:rPr lang="sl-SI" sz="1400" dirty="0" err="1">
                          <a:effectLst/>
                        </a:rPr>
                        <a:t>medvrstniških</a:t>
                      </a:r>
                      <a:r>
                        <a:rPr lang="sl-SI" sz="1400" dirty="0">
                          <a:effectLst/>
                        </a:rPr>
                        <a:t> povratnih informacij s poudarkom na tem, kaj je bilo dobro, kaj je potrebno izboljšati. </a:t>
                      </a:r>
                    </a:p>
                    <a:p>
                      <a:pPr>
                        <a:lnSpc>
                          <a:spcPct val="107000"/>
                        </a:lnSpc>
                        <a:spcAft>
                          <a:spcPts val="800"/>
                        </a:spcAft>
                      </a:pPr>
                      <a:r>
                        <a:rPr lang="sl-SI" sz="1400" dirty="0">
                          <a:effectLst/>
                        </a:rPr>
                        <a:t>Pri naslednji vsebini oz. sklopu dijaki napišejo Izboljšano, dopolnjeno pisno besedilo z geografsko vsebino.</a:t>
                      </a:r>
                      <a:endParaRPr lang="sl-SI" sz="14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415113768"/>
                  </a:ext>
                </a:extLst>
              </a:tr>
            </a:tbl>
          </a:graphicData>
        </a:graphic>
      </p:graphicFrame>
      <p:graphicFrame>
        <p:nvGraphicFramePr>
          <p:cNvPr id="20" name="Tabela 19"/>
          <p:cNvGraphicFramePr>
            <a:graphicFrameLocks noGrp="1"/>
          </p:cNvGraphicFramePr>
          <p:nvPr/>
        </p:nvGraphicFramePr>
        <p:xfrm>
          <a:off x="5374458" y="5475038"/>
          <a:ext cx="1705610" cy="684848"/>
        </p:xfrm>
        <a:graphic>
          <a:graphicData uri="http://schemas.openxmlformats.org/drawingml/2006/table">
            <a:tbl>
              <a:tblPr bandRow="1">
                <a:tableStyleId>{5C22544A-7EE6-4342-B048-85BDC9FD1C3A}</a:tableStyleId>
              </a:tblPr>
              <a:tblGrid>
                <a:gridCol w="1705610">
                  <a:extLst>
                    <a:ext uri="{9D8B030D-6E8A-4147-A177-3AD203B41FA5}">
                      <a16:colId xmlns:a16="http://schemas.microsoft.com/office/drawing/2014/main" val="2622739151"/>
                    </a:ext>
                  </a:extLst>
                </a:gridCol>
              </a:tblGrid>
              <a:tr h="508000">
                <a:tc>
                  <a:txBody>
                    <a:bodyPr/>
                    <a:lstStyle/>
                    <a:p>
                      <a:pPr>
                        <a:lnSpc>
                          <a:spcPct val="107000"/>
                        </a:lnSpc>
                        <a:spcAft>
                          <a:spcPts val="800"/>
                        </a:spcAft>
                      </a:pPr>
                      <a:r>
                        <a:rPr lang="sl-SI" sz="1400" b="1" dirty="0" smtClean="0">
                          <a:solidFill>
                            <a:srgbClr val="FF0000"/>
                          </a:solidFill>
                          <a:effectLst/>
                        </a:rPr>
                        <a:t>Zapis </a:t>
                      </a:r>
                      <a:r>
                        <a:rPr lang="sl-SI" sz="1400" b="1" dirty="0">
                          <a:solidFill>
                            <a:srgbClr val="FF0000"/>
                          </a:solidFill>
                          <a:effectLst/>
                        </a:rPr>
                        <a:t>daljšega pisnega </a:t>
                      </a:r>
                      <a:r>
                        <a:rPr lang="sl-SI" sz="1400" b="1" dirty="0" smtClean="0">
                          <a:solidFill>
                            <a:srgbClr val="FF0000"/>
                          </a:solidFill>
                          <a:effectLst/>
                        </a:rPr>
                        <a:t>sestavka</a:t>
                      </a:r>
                      <a:r>
                        <a:rPr lang="sl-SI" sz="1400" b="1" baseline="0" dirty="0" smtClean="0">
                          <a:solidFill>
                            <a:srgbClr val="FF0000"/>
                          </a:solidFill>
                          <a:effectLst/>
                        </a:rPr>
                        <a:t> za ocenjevanje.</a:t>
                      </a:r>
                      <a:endParaRPr lang="sl-SI" sz="1400" b="1" dirty="0">
                        <a:solidFill>
                          <a:srgbClr val="FF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4065459318"/>
                  </a:ext>
                </a:extLst>
              </a:tr>
            </a:tbl>
          </a:graphicData>
        </a:graphic>
      </p:graphicFrame>
      <p:sp>
        <p:nvSpPr>
          <p:cNvPr id="21" name="Desna puščica 20"/>
          <p:cNvSpPr/>
          <p:nvPr/>
        </p:nvSpPr>
        <p:spPr>
          <a:xfrm rot="586283">
            <a:off x="2760238" y="888750"/>
            <a:ext cx="470263" cy="3207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4" name="Desna puščica 23"/>
          <p:cNvSpPr/>
          <p:nvPr/>
        </p:nvSpPr>
        <p:spPr>
          <a:xfrm rot="474917">
            <a:off x="5297623" y="1277961"/>
            <a:ext cx="470263" cy="3207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5" name="Desna puščica 24"/>
          <p:cNvSpPr/>
          <p:nvPr/>
        </p:nvSpPr>
        <p:spPr>
          <a:xfrm rot="610705">
            <a:off x="2564674" y="3389940"/>
            <a:ext cx="470263" cy="3207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6" name="Desna puščica 25"/>
          <p:cNvSpPr/>
          <p:nvPr/>
        </p:nvSpPr>
        <p:spPr>
          <a:xfrm rot="544363">
            <a:off x="5483315" y="3826852"/>
            <a:ext cx="470263" cy="3207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7" name="Desna puščica 26"/>
          <p:cNvSpPr/>
          <p:nvPr/>
        </p:nvSpPr>
        <p:spPr>
          <a:xfrm>
            <a:off x="4839516" y="5652023"/>
            <a:ext cx="470263" cy="3207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9" name="Desna puščica 28"/>
          <p:cNvSpPr/>
          <p:nvPr/>
        </p:nvSpPr>
        <p:spPr>
          <a:xfrm rot="10258396">
            <a:off x="2634359" y="2167813"/>
            <a:ext cx="3147701" cy="3207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30" name="Desna puščica 29"/>
          <p:cNvSpPr/>
          <p:nvPr/>
        </p:nvSpPr>
        <p:spPr>
          <a:xfrm rot="9642122">
            <a:off x="4890708" y="4488445"/>
            <a:ext cx="1417919" cy="3207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20723351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400594" y="398784"/>
            <a:ext cx="8743406" cy="6057043"/>
          </a:xfrm>
          <a:prstGeom prst="rect">
            <a:avLst/>
          </a:prstGeom>
        </p:spPr>
        <p:txBody>
          <a:bodyPr wrap="square">
            <a:spAutoFit/>
          </a:bodyPr>
          <a:lstStyle/>
          <a:p>
            <a:pPr>
              <a:lnSpc>
                <a:spcPct val="115000"/>
              </a:lnSpc>
              <a:spcAft>
                <a:spcPts val="0"/>
              </a:spcAft>
            </a:pPr>
            <a:r>
              <a:rPr lang="sl-SI"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Merila za ocenjevanje kompleksnega mišljenja in izdelkov</a:t>
            </a:r>
            <a:endParaRPr lang="sl-SI" sz="16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sl-SI" dirty="0">
                <a:latin typeface="Calibri" panose="020F0502020204030204" pitchFamily="34" charset="0"/>
                <a:ea typeface="Calibri" panose="020F0502020204030204" pitchFamily="34" charset="0"/>
                <a:cs typeface="Times New Roman" panose="02020603050405020304" pitchFamily="18" charset="0"/>
              </a:rPr>
              <a:t> </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sl-SI" b="1" dirty="0">
                <a:latin typeface="Calibri" panose="020F0502020204030204" pitchFamily="34" charset="0"/>
                <a:ea typeface="Calibri" panose="020F0502020204030204" pitchFamily="34" charset="0"/>
                <a:cs typeface="Times New Roman" panose="02020603050405020304" pitchFamily="18" charset="0"/>
              </a:rPr>
              <a:t>Primerjanje:</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rabicPeriod"/>
              <a:tabLst>
                <a:tab pos="228600" algn="l"/>
              </a:tabLst>
            </a:pPr>
            <a:r>
              <a:rPr lang="sl-SI" dirty="0">
                <a:latin typeface="Calibri" panose="020F0502020204030204" pitchFamily="34" charset="0"/>
                <a:ea typeface="Calibri" panose="020F0502020204030204" pitchFamily="34" charset="0"/>
                <a:cs typeface="Times New Roman" panose="02020603050405020304" pitchFamily="18" charset="0"/>
              </a:rPr>
              <a:t>izbira primernih elementov za primerjanje, </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rabicPeriod"/>
              <a:tabLst>
                <a:tab pos="228600" algn="l"/>
              </a:tabLst>
            </a:pPr>
            <a:r>
              <a:rPr lang="sl-SI" dirty="0">
                <a:latin typeface="Calibri" panose="020F0502020204030204" pitchFamily="34" charset="0"/>
                <a:ea typeface="Calibri" panose="020F0502020204030204" pitchFamily="34" charset="0"/>
                <a:cs typeface="Times New Roman" panose="02020603050405020304" pitchFamily="18" charset="0"/>
              </a:rPr>
              <a:t>izbira primernih značilnosti za primerjavo in</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rabicPeriod"/>
              <a:tabLst>
                <a:tab pos="228600" algn="l"/>
              </a:tabLst>
            </a:pPr>
            <a:r>
              <a:rPr lang="sl-SI" dirty="0">
                <a:latin typeface="Calibri" panose="020F0502020204030204" pitchFamily="34" charset="0"/>
                <a:ea typeface="Calibri" panose="020F0502020204030204" pitchFamily="34" charset="0"/>
                <a:cs typeface="Times New Roman" panose="02020603050405020304" pitchFamily="18" charset="0"/>
              </a:rPr>
              <a:t>ustreznost ugotavljanja podobnosti in razlik med elementi po izbranih značilnostih. </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sl-SI" dirty="0">
                <a:latin typeface="Calibri" panose="020F0502020204030204" pitchFamily="34" charset="0"/>
                <a:ea typeface="Calibri" panose="020F0502020204030204" pitchFamily="34" charset="0"/>
                <a:cs typeface="Times New Roman" panose="02020603050405020304" pitchFamily="18" charset="0"/>
              </a:rPr>
              <a:t> </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sl-SI" b="1" dirty="0">
                <a:latin typeface="Calibri" panose="020F0502020204030204" pitchFamily="34" charset="0"/>
                <a:ea typeface="Calibri" panose="020F0502020204030204" pitchFamily="34" charset="0"/>
                <a:cs typeface="Times New Roman" panose="02020603050405020304" pitchFamily="18" charset="0"/>
              </a:rPr>
              <a:t>Razvrščanje:</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sl-SI" dirty="0">
                <a:latin typeface="Calibri" panose="020F0502020204030204" pitchFamily="34" charset="0"/>
                <a:ea typeface="Calibri" panose="020F0502020204030204" pitchFamily="34" charset="0"/>
                <a:cs typeface="Times New Roman" panose="02020603050405020304" pitchFamily="18" charset="0"/>
              </a:rPr>
              <a:t>1. ustreznost izbire ključnih elementov za razvrščanje,</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sl-SI" dirty="0">
                <a:latin typeface="Calibri" panose="020F0502020204030204" pitchFamily="34" charset="0"/>
                <a:ea typeface="Calibri" panose="020F0502020204030204" pitchFamily="34" charset="0"/>
                <a:cs typeface="Times New Roman" panose="02020603050405020304" pitchFamily="18" charset="0"/>
              </a:rPr>
              <a:t>2. ustreznost izbire ključev oz. pravil za članstvo v kategoriji,</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sl-SI" dirty="0">
                <a:latin typeface="Calibri" panose="020F0502020204030204" pitchFamily="34" charset="0"/>
                <a:ea typeface="Calibri" panose="020F0502020204030204" pitchFamily="34" charset="0"/>
                <a:cs typeface="Times New Roman" panose="02020603050405020304" pitchFamily="18" charset="0"/>
              </a:rPr>
              <a:t>3. ustreznost uvrščanja po njih.</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sl-SI" dirty="0">
                <a:latin typeface="Calibri" panose="020F0502020204030204" pitchFamily="34" charset="0"/>
                <a:ea typeface="Calibri" panose="020F0502020204030204" pitchFamily="34" charset="0"/>
                <a:cs typeface="Times New Roman" panose="02020603050405020304" pitchFamily="18" charset="0"/>
              </a:rPr>
              <a:t> </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sl-SI" b="1" dirty="0">
                <a:latin typeface="Calibri" panose="020F0502020204030204" pitchFamily="34" charset="0"/>
                <a:ea typeface="Calibri" panose="020F0502020204030204" pitchFamily="34" charset="0"/>
                <a:cs typeface="Times New Roman" panose="02020603050405020304" pitchFamily="18" charset="0"/>
              </a:rPr>
              <a:t>Sklepanje:</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rabicPeriod"/>
              <a:tabLst>
                <a:tab pos="228600" algn="l"/>
              </a:tabLst>
            </a:pPr>
            <a:r>
              <a:rPr lang="sl-SI" dirty="0">
                <a:latin typeface="Calibri" panose="020F0502020204030204" pitchFamily="34" charset="0"/>
                <a:ea typeface="Calibri" panose="020F0502020204030204" pitchFamily="34" charset="0"/>
                <a:cs typeface="Times New Roman" panose="02020603050405020304" pitchFamily="18" charset="0"/>
              </a:rPr>
              <a:t>ustreznost ugotavljanja elementov, iz katerih je mogoče izpeljati sklepe,</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rabicPeriod"/>
              <a:tabLst>
                <a:tab pos="228600" algn="l"/>
              </a:tabLst>
            </a:pPr>
            <a:r>
              <a:rPr lang="sl-SI" dirty="0">
                <a:latin typeface="Calibri" panose="020F0502020204030204" pitchFamily="34" charset="0"/>
                <a:ea typeface="Calibri" panose="020F0502020204030204" pitchFamily="34" charset="0"/>
                <a:cs typeface="Times New Roman" panose="02020603050405020304" pitchFamily="18" charset="0"/>
              </a:rPr>
              <a:t>ustreznost interpretiranja informacij, iz katerih so izpeljani sklepi,</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rabicPeriod"/>
              <a:tabLst>
                <a:tab pos="228600" algn="l"/>
              </a:tabLst>
            </a:pPr>
            <a:r>
              <a:rPr lang="sl-SI" dirty="0">
                <a:latin typeface="Calibri" panose="020F0502020204030204" pitchFamily="34" charset="0"/>
                <a:ea typeface="Calibri" panose="020F0502020204030204" pitchFamily="34" charset="0"/>
                <a:cs typeface="Times New Roman" panose="02020603050405020304" pitchFamily="18" charset="0"/>
              </a:rPr>
              <a:t>jasnost in logičnost sklepov.</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sl-SI" dirty="0">
                <a:latin typeface="Calibri" panose="020F0502020204030204" pitchFamily="34" charset="0"/>
                <a:ea typeface="Calibri" panose="020F0502020204030204" pitchFamily="34" charset="0"/>
                <a:cs typeface="Times New Roman" panose="02020603050405020304" pitchFamily="18" charset="0"/>
              </a:rPr>
              <a:t> </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sl-SI" b="1" dirty="0">
                <a:latin typeface="Calibri" panose="020F0502020204030204" pitchFamily="34" charset="0"/>
                <a:ea typeface="Calibri" panose="020F0502020204030204" pitchFamily="34" charset="0"/>
                <a:cs typeface="Times New Roman" panose="02020603050405020304" pitchFamily="18" charset="0"/>
              </a:rPr>
              <a:t>Analiza napak:</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sl-SI" dirty="0">
                <a:latin typeface="Calibri" panose="020F0502020204030204" pitchFamily="34" charset="0"/>
                <a:ea typeface="Calibri" panose="020F0502020204030204" pitchFamily="34" charset="0"/>
                <a:cs typeface="Times New Roman" panose="02020603050405020304" pitchFamily="18" charset="0"/>
              </a:rPr>
              <a:t>1. ustreznost ugotavljanja ključnih napak,</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sl-SI" dirty="0">
                <a:latin typeface="Calibri" panose="020F0502020204030204" pitchFamily="34" charset="0"/>
                <a:ea typeface="Calibri" panose="020F0502020204030204" pitchFamily="34" charset="0"/>
                <a:cs typeface="Times New Roman" panose="02020603050405020304" pitchFamily="18" charset="0"/>
              </a:rPr>
              <a:t>2. ustreznost predvidevanja učinka napak,</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sl-SI" dirty="0">
                <a:latin typeface="Calibri" panose="020F0502020204030204" pitchFamily="34" charset="0"/>
                <a:ea typeface="Calibri" panose="020F0502020204030204" pitchFamily="34" charset="0"/>
                <a:cs typeface="Times New Roman" panose="02020603050405020304" pitchFamily="18" charset="0"/>
              </a:rPr>
              <a:t>3. učinkovitost priporočil za popravljanje napak.</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PoljeZBesedilom 5"/>
          <p:cNvSpPr txBox="1"/>
          <p:nvPr/>
        </p:nvSpPr>
        <p:spPr>
          <a:xfrm>
            <a:off x="400594" y="0"/>
            <a:ext cx="2639890" cy="461665"/>
          </a:xfrm>
          <a:prstGeom prst="rect">
            <a:avLst/>
          </a:prstGeom>
          <a:noFill/>
        </p:spPr>
        <p:txBody>
          <a:bodyPr wrap="none" rtlCol="0">
            <a:spAutoFit/>
          </a:bodyPr>
          <a:lstStyle/>
          <a:p>
            <a:r>
              <a:rPr lang="sl-SI" sz="2400" b="1" dirty="0" smtClean="0">
                <a:solidFill>
                  <a:srgbClr val="FF0000"/>
                </a:solidFill>
              </a:rPr>
              <a:t>Dodaten razmislek:</a:t>
            </a:r>
            <a:endParaRPr lang="sl-SI" sz="2400" b="1" dirty="0">
              <a:solidFill>
                <a:srgbClr val="FF0000"/>
              </a:solidFill>
            </a:endParaRPr>
          </a:p>
        </p:txBody>
      </p:sp>
    </p:spTree>
    <p:extLst>
      <p:ext uri="{BB962C8B-B14F-4D97-AF65-F5344CB8AC3E}">
        <p14:creationId xmlns:p14="http://schemas.microsoft.com/office/powerpoint/2010/main" val="4731607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418012" y="930541"/>
            <a:ext cx="8464731" cy="5355312"/>
          </a:xfrm>
          <a:prstGeom prst="rect">
            <a:avLst/>
          </a:prstGeom>
        </p:spPr>
        <p:txBody>
          <a:bodyPr wrap="square">
            <a:spAutoFit/>
          </a:bodyPr>
          <a:lstStyle/>
          <a:p>
            <a:pPr algn="just">
              <a:spcAft>
                <a:spcPts val="0"/>
              </a:spcAft>
            </a:pPr>
            <a:r>
              <a:rPr lang="sl-SI" b="1" dirty="0">
                <a:latin typeface="Calibri" panose="020F0502020204030204" pitchFamily="34" charset="0"/>
                <a:ea typeface="Calibri" panose="020F0502020204030204" pitchFamily="34" charset="0"/>
                <a:cs typeface="Times New Roman" panose="02020603050405020304" pitchFamily="18" charset="0"/>
              </a:rPr>
              <a:t>Utemeljevanje:</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sl-SI" dirty="0">
                <a:latin typeface="Calibri" panose="020F0502020204030204" pitchFamily="34" charset="0"/>
                <a:ea typeface="Calibri" panose="020F0502020204030204" pitchFamily="34" charset="0"/>
                <a:cs typeface="Times New Roman" panose="02020603050405020304" pitchFamily="18" charset="0"/>
              </a:rPr>
              <a:t>1. ustreznost izbire trditev, ki potrebujejo utemeljitev,</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sl-SI" dirty="0">
                <a:latin typeface="Calibri" panose="020F0502020204030204" pitchFamily="34" charset="0"/>
                <a:ea typeface="Calibri" panose="020F0502020204030204" pitchFamily="34" charset="0"/>
                <a:cs typeface="Times New Roman" panose="02020603050405020304" pitchFamily="18" charset="0"/>
              </a:rPr>
              <a:t>2. zadostnost in primernost podpore,</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sl-SI" dirty="0">
                <a:latin typeface="Calibri" panose="020F0502020204030204" pitchFamily="34" charset="0"/>
                <a:ea typeface="Calibri" panose="020F0502020204030204" pitchFamily="34" charset="0"/>
                <a:cs typeface="Times New Roman" panose="02020603050405020304" pitchFamily="18" charset="0"/>
              </a:rPr>
              <a:t>3. izčrpnost vpogleda v omejitve lastnega utemeljevanja.</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sl-SI" dirty="0">
                <a:latin typeface="Calibri" panose="020F0502020204030204" pitchFamily="34" charset="0"/>
                <a:ea typeface="Calibri" panose="020F0502020204030204" pitchFamily="34" charset="0"/>
                <a:cs typeface="Times New Roman" panose="02020603050405020304" pitchFamily="18" charset="0"/>
              </a:rPr>
              <a:t> </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sl-SI" b="1" dirty="0">
                <a:latin typeface="Calibri" panose="020F0502020204030204" pitchFamily="34" charset="0"/>
                <a:ea typeface="Calibri" panose="020F0502020204030204" pitchFamily="34" charset="0"/>
                <a:cs typeface="Times New Roman" panose="02020603050405020304" pitchFamily="18" charset="0"/>
              </a:rPr>
              <a:t>Abstrahiranje:</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sl-SI" dirty="0">
                <a:latin typeface="Calibri" panose="020F0502020204030204" pitchFamily="34" charset="0"/>
                <a:ea typeface="Calibri" panose="020F0502020204030204" pitchFamily="34" charset="0"/>
                <a:cs typeface="Times New Roman" panose="02020603050405020304" pitchFamily="18" charset="0"/>
              </a:rPr>
              <a:t>1. ustreznost ugotavljanja ključnih informacij, uporabnih za luščenje bistvenega,</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sl-SI" dirty="0">
                <a:latin typeface="Calibri" panose="020F0502020204030204" pitchFamily="34" charset="0"/>
                <a:ea typeface="Calibri" panose="020F0502020204030204" pitchFamily="34" charset="0"/>
                <a:cs typeface="Times New Roman" panose="02020603050405020304" pitchFamily="18" charset="0"/>
              </a:rPr>
              <a:t>2. reprezentativnost splošnega vzorca,</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sl-SI" dirty="0">
                <a:latin typeface="Calibri" panose="020F0502020204030204" pitchFamily="34" charset="0"/>
                <a:ea typeface="Calibri" panose="020F0502020204030204" pitchFamily="34" charset="0"/>
                <a:cs typeface="Times New Roman" panose="02020603050405020304" pitchFamily="18" charset="0"/>
              </a:rPr>
              <a:t>3. posplošljivost na nove situacije.</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sl-SI" dirty="0">
                <a:latin typeface="Calibri" panose="020F0502020204030204" pitchFamily="34" charset="0"/>
                <a:ea typeface="Calibri" panose="020F0502020204030204" pitchFamily="34" charset="0"/>
                <a:cs typeface="Times New Roman" panose="02020603050405020304" pitchFamily="18" charset="0"/>
              </a:rPr>
              <a:t> </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sl-SI" b="1" dirty="0">
                <a:latin typeface="Calibri" panose="020F0502020204030204" pitchFamily="34" charset="0"/>
                <a:ea typeface="Calibri" panose="020F0502020204030204" pitchFamily="34" charset="0"/>
                <a:cs typeface="Times New Roman" panose="02020603050405020304" pitchFamily="18" charset="0"/>
              </a:rPr>
              <a:t>Analizo perspektiv:</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sl-SI" dirty="0">
                <a:latin typeface="Calibri" panose="020F0502020204030204" pitchFamily="34" charset="0"/>
                <a:ea typeface="Calibri" panose="020F0502020204030204" pitchFamily="34" charset="0"/>
                <a:cs typeface="Times New Roman" panose="02020603050405020304" pitchFamily="18" charset="0"/>
              </a:rPr>
              <a:t>1. prodornost ugotavljanja različnih perspektiv,</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sl-SI" dirty="0">
                <a:latin typeface="Calibri" panose="020F0502020204030204" pitchFamily="34" charset="0"/>
                <a:ea typeface="Calibri" panose="020F0502020204030204" pitchFamily="34" charset="0"/>
                <a:cs typeface="Times New Roman" panose="02020603050405020304" pitchFamily="18" charset="0"/>
              </a:rPr>
              <a:t>2. prodornost ugotavljanja njihovih ozadij,</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sl-SI" dirty="0">
                <a:latin typeface="Calibri" panose="020F0502020204030204" pitchFamily="34" charset="0"/>
                <a:ea typeface="Calibri" panose="020F0502020204030204" pitchFamily="34" charset="0"/>
                <a:cs typeface="Times New Roman" panose="02020603050405020304" pitchFamily="18" charset="0"/>
              </a:rPr>
              <a:t>3. prodornost ugotavljanja njihovih pomanjkljivosti.</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sl-SI" dirty="0">
                <a:latin typeface="Calibri" panose="020F0502020204030204" pitchFamily="34" charset="0"/>
                <a:ea typeface="Calibri" panose="020F0502020204030204" pitchFamily="34" charset="0"/>
                <a:cs typeface="Times New Roman" panose="02020603050405020304" pitchFamily="18" charset="0"/>
              </a:rPr>
              <a:t> </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sl-SI" b="1" dirty="0">
                <a:latin typeface="Calibri" panose="020F0502020204030204" pitchFamily="34" charset="0"/>
                <a:ea typeface="Calibri" panose="020F0502020204030204" pitchFamily="34" charset="0"/>
                <a:cs typeface="Times New Roman" panose="02020603050405020304" pitchFamily="18" charset="0"/>
              </a:rPr>
              <a:t>Odločanje:</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sl-SI" dirty="0">
                <a:latin typeface="Calibri" panose="020F0502020204030204" pitchFamily="34" charset="0"/>
                <a:ea typeface="Calibri" panose="020F0502020204030204" pitchFamily="34" charset="0"/>
                <a:cs typeface="Times New Roman" panose="02020603050405020304" pitchFamily="18" charset="0"/>
              </a:rPr>
              <a:t>1. izčrpnost alternativ, ki jih kaže upoštevati,</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sl-SI" dirty="0">
                <a:latin typeface="Calibri" panose="020F0502020204030204" pitchFamily="34" charset="0"/>
                <a:ea typeface="Calibri" panose="020F0502020204030204" pitchFamily="34" charset="0"/>
                <a:cs typeface="Times New Roman" panose="02020603050405020304" pitchFamily="18" charset="0"/>
              </a:rPr>
              <a:t>2. jasnost kriterijev, po katerih je mogoče izpeljati odločanje,</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sl-SI" dirty="0">
                <a:latin typeface="Calibri" panose="020F0502020204030204" pitchFamily="34" charset="0"/>
                <a:ea typeface="Calibri" panose="020F0502020204030204" pitchFamily="34" charset="0"/>
                <a:cs typeface="Times New Roman" panose="02020603050405020304" pitchFamily="18" charset="0"/>
              </a:rPr>
              <a:t>3. kakovost odločitev glede na kriterije in začetni problem.</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4808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330926" y="542007"/>
            <a:ext cx="8534400" cy="5909310"/>
          </a:xfrm>
          <a:prstGeom prst="rect">
            <a:avLst/>
          </a:prstGeom>
        </p:spPr>
        <p:txBody>
          <a:bodyPr wrap="square">
            <a:spAutoFit/>
          </a:bodyPr>
          <a:lstStyle/>
          <a:p>
            <a:pPr algn="just">
              <a:spcAft>
                <a:spcPts val="0"/>
              </a:spcAft>
            </a:pPr>
            <a:r>
              <a:rPr lang="sl-SI" b="1" dirty="0">
                <a:latin typeface="Calibri" panose="020F0502020204030204" pitchFamily="34" charset="0"/>
                <a:ea typeface="Calibri" panose="020F0502020204030204" pitchFamily="34" charset="0"/>
                <a:cs typeface="Times New Roman" panose="02020603050405020304" pitchFamily="18" charset="0"/>
              </a:rPr>
              <a:t>Preiskovanje:</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sl-SI" dirty="0">
                <a:latin typeface="Calibri" panose="020F0502020204030204" pitchFamily="34" charset="0"/>
                <a:ea typeface="Calibri" panose="020F0502020204030204" pitchFamily="34" charset="0"/>
                <a:cs typeface="Times New Roman" panose="02020603050405020304" pitchFamily="18" charset="0"/>
              </a:rPr>
              <a:t>1. prodornost ugotavljanja tega, kar je že znano,</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sl-SI" dirty="0">
                <a:latin typeface="Calibri" panose="020F0502020204030204" pitchFamily="34" charset="0"/>
                <a:ea typeface="Calibri" panose="020F0502020204030204" pitchFamily="34" charset="0"/>
                <a:cs typeface="Times New Roman" panose="02020603050405020304" pitchFamily="18" charset="0"/>
              </a:rPr>
              <a:t>2. prodornost ugotavljanje nejasnosti, negotovosti in protislovij,</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sl-SI" dirty="0">
                <a:latin typeface="Calibri" panose="020F0502020204030204" pitchFamily="34" charset="0"/>
                <a:ea typeface="Calibri" panose="020F0502020204030204" pitchFamily="34" charset="0"/>
                <a:cs typeface="Times New Roman" panose="02020603050405020304" pitchFamily="18" charset="0"/>
              </a:rPr>
              <a:t>3. logičnost razlag zanje.</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sl-SI" dirty="0">
                <a:latin typeface="Calibri" panose="020F0502020204030204" pitchFamily="34" charset="0"/>
                <a:ea typeface="Calibri" panose="020F0502020204030204" pitchFamily="34" charset="0"/>
                <a:cs typeface="Times New Roman" panose="02020603050405020304" pitchFamily="18" charset="0"/>
              </a:rPr>
              <a:t> </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sl-SI" b="1" dirty="0">
                <a:latin typeface="Calibri" panose="020F0502020204030204" pitchFamily="34" charset="0"/>
                <a:ea typeface="Calibri" panose="020F0502020204030204" pitchFamily="34" charset="0"/>
                <a:cs typeface="Times New Roman" panose="02020603050405020304" pitchFamily="18" charset="0"/>
              </a:rPr>
              <a:t>Eksperimentalno raziskovanje:</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sl-SI" dirty="0">
                <a:latin typeface="Calibri" panose="020F0502020204030204" pitchFamily="34" charset="0"/>
                <a:ea typeface="Calibri" panose="020F0502020204030204" pitchFamily="34" charset="0"/>
                <a:cs typeface="Times New Roman" panose="02020603050405020304" pitchFamily="18" charset="0"/>
              </a:rPr>
              <a:t>1. ustreznost pojasnjevanja opazovanih pojavov ob upoštevanju vseh dejstev in konceptov,</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sl-SI" dirty="0">
                <a:latin typeface="Calibri" panose="020F0502020204030204" pitchFamily="34" charset="0"/>
                <a:ea typeface="Calibri" panose="020F0502020204030204" pitchFamily="34" charset="0"/>
                <a:cs typeface="Times New Roman" panose="02020603050405020304" pitchFamily="18" charset="0"/>
              </a:rPr>
              <a:t>2. logičnost napovedi,</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sl-SI" dirty="0">
                <a:latin typeface="Calibri" panose="020F0502020204030204" pitchFamily="34" charset="0"/>
                <a:ea typeface="Calibri" panose="020F0502020204030204" pitchFamily="34" charset="0"/>
                <a:cs typeface="Times New Roman" panose="02020603050405020304" pitchFamily="18" charset="0"/>
              </a:rPr>
              <a:t>3. učinkovitost izvedbe eksperimenta za preizkušanje napovedi,</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sl-SI" dirty="0">
                <a:latin typeface="Calibri" panose="020F0502020204030204" pitchFamily="34" charset="0"/>
                <a:ea typeface="Calibri" panose="020F0502020204030204" pitchFamily="34" charset="0"/>
                <a:cs typeface="Times New Roman" panose="02020603050405020304" pitchFamily="18" charset="0"/>
              </a:rPr>
              <a:t>4. učinkovitost ovrednotenja izida in originalnost razlage.</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sl-SI" dirty="0">
                <a:latin typeface="Calibri" panose="020F0502020204030204" pitchFamily="34" charset="0"/>
                <a:ea typeface="Calibri" panose="020F0502020204030204" pitchFamily="34" charset="0"/>
                <a:cs typeface="Times New Roman" panose="02020603050405020304" pitchFamily="18" charset="0"/>
              </a:rPr>
              <a:t> </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sl-SI" b="1" dirty="0">
                <a:latin typeface="Calibri" panose="020F0502020204030204" pitchFamily="34" charset="0"/>
                <a:ea typeface="Calibri" panose="020F0502020204030204" pitchFamily="34" charset="0"/>
                <a:cs typeface="Times New Roman" panose="02020603050405020304" pitchFamily="18" charset="0"/>
              </a:rPr>
              <a:t>Reševanje problemov (v smislu premagovanja ovir):</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sl-SI" dirty="0">
                <a:latin typeface="Calibri" panose="020F0502020204030204" pitchFamily="34" charset="0"/>
                <a:ea typeface="Calibri" panose="020F0502020204030204" pitchFamily="34" charset="0"/>
                <a:cs typeface="Times New Roman" panose="02020603050405020304" pitchFamily="18" charset="0"/>
              </a:rPr>
              <a:t>1. ustreznost ugotavljanja ovir,</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sl-SI" dirty="0">
                <a:latin typeface="Calibri" panose="020F0502020204030204" pitchFamily="34" charset="0"/>
                <a:ea typeface="Calibri" panose="020F0502020204030204" pitchFamily="34" charset="0"/>
                <a:cs typeface="Times New Roman" panose="02020603050405020304" pitchFamily="18" charset="0"/>
              </a:rPr>
              <a:t>2. ustvarjalno iskanje alternativ za njihovo premagovanje,</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sl-SI" dirty="0">
                <a:latin typeface="Calibri" panose="020F0502020204030204" pitchFamily="34" charset="0"/>
                <a:ea typeface="Calibri" panose="020F0502020204030204" pitchFamily="34" charset="0"/>
                <a:cs typeface="Times New Roman" panose="02020603050405020304" pitchFamily="18" charset="0"/>
              </a:rPr>
              <a:t>3. učinkovita izbira rešitev.</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sl-SI" dirty="0">
                <a:latin typeface="Calibri" panose="020F0502020204030204" pitchFamily="34" charset="0"/>
                <a:ea typeface="Calibri" panose="020F0502020204030204" pitchFamily="34" charset="0"/>
                <a:cs typeface="Times New Roman" panose="02020603050405020304" pitchFamily="18" charset="0"/>
              </a:rPr>
              <a:t> </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sl-SI" b="1" dirty="0">
                <a:latin typeface="Calibri" panose="020F0502020204030204" pitchFamily="34" charset="0"/>
                <a:ea typeface="Calibri" panose="020F0502020204030204" pitchFamily="34" charset="0"/>
                <a:cs typeface="Times New Roman" panose="02020603050405020304" pitchFamily="18" charset="0"/>
              </a:rPr>
              <a:t>Odkrivanje novega:</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sl-SI" dirty="0">
                <a:latin typeface="Calibri" panose="020F0502020204030204" pitchFamily="34" charset="0"/>
                <a:ea typeface="Calibri" panose="020F0502020204030204" pitchFamily="34" charset="0"/>
                <a:cs typeface="Times New Roman" panose="02020603050405020304" pitchFamily="18" charset="0"/>
              </a:rPr>
              <a:t>1. prodornost ugotavljanja, kje je potreben razvoj novega,</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sl-SI" dirty="0">
                <a:latin typeface="Calibri" panose="020F0502020204030204" pitchFamily="34" charset="0"/>
                <a:ea typeface="Calibri" panose="020F0502020204030204" pitchFamily="34" charset="0"/>
                <a:cs typeface="Times New Roman" panose="02020603050405020304" pitchFamily="18" charset="0"/>
              </a:rPr>
              <a:t>2. zahtevnost kriterijev kakovosti,</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sl-SI" dirty="0">
                <a:latin typeface="Calibri" panose="020F0502020204030204" pitchFamily="34" charset="0"/>
                <a:ea typeface="Calibri" panose="020F0502020204030204" pitchFamily="34" charset="0"/>
                <a:cs typeface="Times New Roman" panose="02020603050405020304" pitchFamily="18" charset="0"/>
              </a:rPr>
              <a:t>3. poglobljenost vpogleda in izboljševanja.</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03428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435429" y="733071"/>
            <a:ext cx="8473440" cy="4987519"/>
          </a:xfrm>
          <a:prstGeom prst="rect">
            <a:avLst/>
          </a:prstGeom>
        </p:spPr>
        <p:txBody>
          <a:bodyPr wrap="square">
            <a:spAutoFit/>
          </a:bodyPr>
          <a:lstStyle/>
          <a:p>
            <a:pPr algn="just">
              <a:spcAft>
                <a:spcPts val="0"/>
              </a:spcAft>
            </a:pPr>
            <a:r>
              <a:rPr lang="sl-SI" b="1" dirty="0">
                <a:latin typeface="Calibri" panose="020F0502020204030204" pitchFamily="34" charset="0"/>
                <a:ea typeface="Calibri" panose="020F0502020204030204" pitchFamily="34" charset="0"/>
                <a:cs typeface="Times New Roman" panose="02020603050405020304" pitchFamily="18" charset="0"/>
              </a:rPr>
              <a:t>Delo z viri:</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sl-SI" dirty="0">
                <a:latin typeface="Calibri" panose="020F0502020204030204" pitchFamily="34" charset="0"/>
                <a:ea typeface="Calibri" panose="020F0502020204030204" pitchFamily="34" charset="0"/>
                <a:cs typeface="Times New Roman" panose="02020603050405020304" pitchFamily="18" charset="0"/>
              </a:rPr>
              <a:t>1. učinkovitost rabe različnih tehnik za zbiranje informacij in raznovrstnih virov informacij, </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sl-SI" dirty="0">
                <a:latin typeface="Calibri" panose="020F0502020204030204" pitchFamily="34" charset="0"/>
                <a:ea typeface="Calibri" panose="020F0502020204030204" pitchFamily="34" charset="0"/>
                <a:cs typeface="Times New Roman" panose="02020603050405020304" pitchFamily="18" charset="0"/>
              </a:rPr>
              <a:t>2. učinkovitost interpretiranja in sintetiziranja informacij,</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sl-SI" dirty="0">
                <a:latin typeface="Calibri" panose="020F0502020204030204" pitchFamily="34" charset="0"/>
                <a:ea typeface="Calibri" panose="020F0502020204030204" pitchFamily="34" charset="0"/>
                <a:cs typeface="Times New Roman" panose="02020603050405020304" pitchFamily="18" charset="0"/>
              </a:rPr>
              <a:t>3. ustreznost ovrednotenja pomena različnih zbranih informacij in virov. </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sl-SI" dirty="0">
                <a:latin typeface="Calibri" panose="020F0502020204030204" pitchFamily="34" charset="0"/>
                <a:ea typeface="Calibri" panose="020F0502020204030204" pitchFamily="34" charset="0"/>
                <a:cs typeface="Times New Roman" panose="02020603050405020304" pitchFamily="18" charset="0"/>
              </a:rPr>
              <a:t> </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sl-SI" b="1" dirty="0">
                <a:latin typeface="Calibri" panose="020F0502020204030204" pitchFamily="34" charset="0"/>
                <a:ea typeface="Calibri" panose="020F0502020204030204" pitchFamily="34" charset="0"/>
                <a:cs typeface="Times New Roman" panose="02020603050405020304" pitchFamily="18" charset="0"/>
              </a:rPr>
              <a:t>Predstavljanje idej na različne načine:</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sl-SI" dirty="0">
                <a:latin typeface="Calibri" panose="020F0502020204030204" pitchFamily="34" charset="0"/>
                <a:ea typeface="Calibri" panose="020F0502020204030204" pitchFamily="34" charset="0"/>
                <a:cs typeface="Times New Roman" panose="02020603050405020304" pitchFamily="18" charset="0"/>
              </a:rPr>
              <a:t>1. jasnost in učinkovitost izražanja idej,</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sl-SI" dirty="0">
                <a:latin typeface="Calibri" panose="020F0502020204030204" pitchFamily="34" charset="0"/>
                <a:ea typeface="Calibri" panose="020F0502020204030204" pitchFamily="34" charset="0"/>
                <a:cs typeface="Times New Roman" panose="02020603050405020304" pitchFamily="18" charset="0"/>
              </a:rPr>
              <a:t>2. učinkovitost predstavljanja idej za različne namene,</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sl-SI" dirty="0">
                <a:latin typeface="Calibri" panose="020F0502020204030204" pitchFamily="34" charset="0"/>
                <a:ea typeface="Calibri" panose="020F0502020204030204" pitchFamily="34" charset="0"/>
                <a:cs typeface="Times New Roman" panose="02020603050405020304" pitchFamily="18" charset="0"/>
              </a:rPr>
              <a:t>3. učinkovitost predstavljanja idej na različne načine,</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sl-SI" dirty="0">
                <a:latin typeface="Calibri" panose="020F0502020204030204" pitchFamily="34" charset="0"/>
                <a:ea typeface="Calibri" panose="020F0502020204030204" pitchFamily="34" charset="0"/>
                <a:cs typeface="Times New Roman" panose="02020603050405020304" pitchFamily="18" charset="0"/>
              </a:rPr>
              <a:t>4. ustvarjanje različnih kakovostnih produktov.</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sl-SI" dirty="0">
                <a:latin typeface="Calibri" panose="020F0502020204030204" pitchFamily="34" charset="0"/>
                <a:ea typeface="Calibri" panose="020F0502020204030204" pitchFamily="34" charset="0"/>
                <a:cs typeface="Times New Roman" panose="02020603050405020304" pitchFamily="18" charset="0"/>
              </a:rPr>
              <a:t> </a:t>
            </a:r>
            <a:endParaRPr lang="sl-SI" sz="1200" dirty="0">
              <a:latin typeface="Calibri" panose="020F0502020204030204" pitchFamily="34" charset="0"/>
              <a:ea typeface="Calibri" panose="020F0502020204030204" pitchFamily="34" charset="0"/>
              <a:cs typeface="Times New Roman" panose="02020603050405020304" pitchFamily="18" charset="0"/>
            </a:endParaRPr>
          </a:p>
          <a:p>
            <a:r>
              <a:rPr lang="sl-SI" dirty="0">
                <a:latin typeface="Calibri" panose="020F0502020204030204" pitchFamily="34" charset="0"/>
                <a:ea typeface="Times New Roman" panose="02020603050405020304" pitchFamily="18" charset="0"/>
                <a:cs typeface="Times New Roman" panose="02020603050405020304" pitchFamily="18" charset="0"/>
              </a:rPr>
              <a:t> </a:t>
            </a:r>
            <a:r>
              <a:rPr lang="sl-SI" b="1" dirty="0"/>
              <a:t>Sodelovanje:</a:t>
            </a:r>
            <a:endParaRPr lang="sl-SI" dirty="0"/>
          </a:p>
          <a:p>
            <a:r>
              <a:rPr lang="sl-SI" dirty="0"/>
              <a:t>1. prizadevanje za skupne cilje,</a:t>
            </a:r>
          </a:p>
          <a:p>
            <a:r>
              <a:rPr lang="sl-SI" dirty="0"/>
              <a:t>2. učinkovitost rabe medosebnih veščin,</a:t>
            </a:r>
          </a:p>
          <a:p>
            <a:r>
              <a:rPr lang="sl-SI" dirty="0"/>
              <a:t>3. učinkovitost prevzemanja različnih vlog v skupini.</a:t>
            </a:r>
          </a:p>
          <a:p>
            <a:pPr algn="just">
              <a:lnSpc>
                <a:spcPct val="200000"/>
              </a:lnSpc>
              <a:spcAft>
                <a:spcPts val="0"/>
              </a:spcAft>
            </a:pPr>
            <a:endParaRPr lang="sl-SI" sz="1600" dirty="0">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1000"/>
              </a:spcAft>
            </a:pPr>
            <a:endParaRPr lang="sl-SI"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Pravokotnik 5"/>
          <p:cNvSpPr/>
          <p:nvPr/>
        </p:nvSpPr>
        <p:spPr>
          <a:xfrm>
            <a:off x="261257" y="6535322"/>
            <a:ext cx="8303622" cy="246221"/>
          </a:xfrm>
          <a:prstGeom prst="rect">
            <a:avLst/>
          </a:prstGeom>
        </p:spPr>
        <p:txBody>
          <a:bodyPr wrap="square">
            <a:spAutoFit/>
          </a:bodyPr>
          <a:lstStyle/>
          <a:p>
            <a:r>
              <a:rPr lang="sl-SI" sz="1000" dirty="0">
                <a:latin typeface="Calibri" panose="020F0502020204030204" pitchFamily="34" charset="0"/>
                <a:ea typeface="Calibri" panose="020F0502020204030204" pitchFamily="34" charset="0"/>
                <a:cs typeface="Times New Roman" panose="02020603050405020304" pitchFamily="18" charset="0"/>
              </a:rPr>
              <a:t>Vir: Rutar Ilc, Z. (2004). Pristopi k poučevanju, preverjanju in ocenjevanju. Ljubljana: ZRSŠ,  str. 165-167 in </a:t>
            </a:r>
            <a:r>
              <a:rPr lang="sl-SI" sz="1000" dirty="0" smtClean="0">
                <a:latin typeface="Calibri" panose="020F0502020204030204" pitchFamily="34" charset="0"/>
                <a:ea typeface="Calibri" panose="020F0502020204030204" pitchFamily="34" charset="0"/>
                <a:cs typeface="Times New Roman" panose="02020603050405020304" pitchFamily="18" charset="0"/>
              </a:rPr>
              <a:t>170-172.</a:t>
            </a:r>
            <a:endParaRPr lang="sl-SI" sz="1000" dirty="0"/>
          </a:p>
        </p:txBody>
      </p:sp>
    </p:spTree>
    <p:extLst>
      <p:ext uri="{BB962C8B-B14F-4D97-AF65-F5344CB8AC3E}">
        <p14:creationId xmlns:p14="http://schemas.microsoft.com/office/powerpoint/2010/main" val="3523401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Slika 22"/>
          <p:cNvPicPr>
            <a:picLocks noChangeAspect="1"/>
          </p:cNvPicPr>
          <p:nvPr/>
        </p:nvPicPr>
        <p:blipFill>
          <a:blip r:embed="rId2"/>
          <a:stretch>
            <a:fillRect/>
          </a:stretch>
        </p:blipFill>
        <p:spPr>
          <a:xfrm>
            <a:off x="4917553" y="175552"/>
            <a:ext cx="2760617" cy="1851471"/>
          </a:xfrm>
          <a:prstGeom prst="rect">
            <a:avLst/>
          </a:prstGeom>
        </p:spPr>
      </p:pic>
      <p:pic>
        <p:nvPicPr>
          <p:cNvPr id="22" name="Slika 21"/>
          <p:cNvPicPr>
            <a:picLocks noChangeAspect="1"/>
          </p:cNvPicPr>
          <p:nvPr/>
        </p:nvPicPr>
        <p:blipFill>
          <a:blip r:embed="rId3"/>
          <a:stretch>
            <a:fillRect/>
          </a:stretch>
        </p:blipFill>
        <p:spPr>
          <a:xfrm>
            <a:off x="6376544" y="2533559"/>
            <a:ext cx="2603253" cy="1794317"/>
          </a:xfrm>
          <a:prstGeom prst="rect">
            <a:avLst/>
          </a:prstGeom>
        </p:spPr>
      </p:pic>
      <p:graphicFrame>
        <p:nvGraphicFramePr>
          <p:cNvPr id="4" name="Tabela 3"/>
          <p:cNvGraphicFramePr>
            <a:graphicFrameLocks noGrp="1"/>
          </p:cNvGraphicFramePr>
          <p:nvPr>
            <p:extLst>
              <p:ext uri="{D42A27DB-BD31-4B8C-83A1-F6EECF244321}">
                <p14:modId xmlns:p14="http://schemas.microsoft.com/office/powerpoint/2010/main" val="3550623420"/>
              </p:ext>
            </p:extLst>
          </p:nvPr>
        </p:nvGraphicFramePr>
        <p:xfrm>
          <a:off x="865323" y="1481479"/>
          <a:ext cx="1548856" cy="684848"/>
        </p:xfrm>
        <a:graphic>
          <a:graphicData uri="http://schemas.openxmlformats.org/drawingml/2006/table">
            <a:tbl>
              <a:tblPr bandRow="1">
                <a:tableStyleId>{5C22544A-7EE6-4342-B048-85BDC9FD1C3A}</a:tableStyleId>
              </a:tblPr>
              <a:tblGrid>
                <a:gridCol w="1548856">
                  <a:extLst>
                    <a:ext uri="{9D8B030D-6E8A-4147-A177-3AD203B41FA5}">
                      <a16:colId xmlns:a16="http://schemas.microsoft.com/office/drawing/2014/main" val="3728689416"/>
                    </a:ext>
                  </a:extLst>
                </a:gridCol>
              </a:tblGrid>
              <a:tr h="546499">
                <a:tc>
                  <a:txBody>
                    <a:bodyPr/>
                    <a:lstStyle/>
                    <a:p>
                      <a:pPr>
                        <a:lnSpc>
                          <a:spcPct val="107000"/>
                        </a:lnSpc>
                        <a:spcAft>
                          <a:spcPts val="800"/>
                        </a:spcAft>
                      </a:pPr>
                      <a:r>
                        <a:rPr lang="sl-SI" sz="1400" dirty="0" smtClean="0">
                          <a:solidFill>
                            <a:srgbClr val="FF0000"/>
                          </a:solidFill>
                          <a:effectLst/>
                          <a:latin typeface="+mn-lt"/>
                          <a:ea typeface="+mn-ea"/>
                        </a:rPr>
                        <a:t>Učenje</a:t>
                      </a:r>
                      <a:r>
                        <a:rPr lang="sl-SI" sz="1400" baseline="0" dirty="0" smtClean="0">
                          <a:solidFill>
                            <a:srgbClr val="FF0000"/>
                          </a:solidFill>
                          <a:effectLst/>
                          <a:latin typeface="+mn-lt"/>
                          <a:ea typeface="+mn-ea"/>
                        </a:rPr>
                        <a:t> o </a:t>
                      </a:r>
                      <a:r>
                        <a:rPr lang="sl-SI" sz="1400" baseline="0" dirty="0" smtClean="0">
                          <a:effectLst/>
                          <a:latin typeface="+mn-lt"/>
                          <a:ea typeface="+mn-ea"/>
                        </a:rPr>
                        <a:t>krajših in daljših pisnih sestavkih</a:t>
                      </a:r>
                      <a:endParaRPr lang="sl-SI" sz="1100" dirty="0">
                        <a:effectLst/>
                        <a:latin typeface="Calibri" panose="020F0502020204030204" pitchFamily="34" charset="0"/>
                        <a:ea typeface="Calibri" panose="020F0502020204030204" pitchFamily="34"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3361589312"/>
                  </a:ext>
                </a:extLst>
              </a:tr>
            </a:tbl>
          </a:graphicData>
        </a:graphic>
      </p:graphicFrame>
      <p:graphicFrame>
        <p:nvGraphicFramePr>
          <p:cNvPr id="5" name="Tabela 4"/>
          <p:cNvGraphicFramePr>
            <a:graphicFrameLocks noGrp="1"/>
          </p:cNvGraphicFramePr>
          <p:nvPr>
            <p:extLst>
              <p:ext uri="{D42A27DB-BD31-4B8C-83A1-F6EECF244321}">
                <p14:modId xmlns:p14="http://schemas.microsoft.com/office/powerpoint/2010/main" val="3062720717"/>
              </p:ext>
            </p:extLst>
          </p:nvPr>
        </p:nvGraphicFramePr>
        <p:xfrm>
          <a:off x="3251472" y="1316537"/>
          <a:ext cx="1548856" cy="1014730"/>
        </p:xfrm>
        <a:graphic>
          <a:graphicData uri="http://schemas.openxmlformats.org/drawingml/2006/table">
            <a:tbl>
              <a:tblPr bandRow="1">
                <a:tableStyleId>{5C22544A-7EE6-4342-B048-85BDC9FD1C3A}</a:tableStyleId>
              </a:tblPr>
              <a:tblGrid>
                <a:gridCol w="1548856">
                  <a:extLst>
                    <a:ext uri="{9D8B030D-6E8A-4147-A177-3AD203B41FA5}">
                      <a16:colId xmlns:a16="http://schemas.microsoft.com/office/drawing/2014/main" val="3728689416"/>
                    </a:ext>
                  </a:extLst>
                </a:gridCol>
              </a:tblGrid>
              <a:tr h="546499">
                <a:tc>
                  <a:txBody>
                    <a:bodyPr/>
                    <a:lstStyle/>
                    <a:p>
                      <a:pPr marL="171450" indent="-171450">
                        <a:lnSpc>
                          <a:spcPct val="107000"/>
                        </a:lnSpc>
                        <a:spcAft>
                          <a:spcPts val="800"/>
                        </a:spcAft>
                        <a:buFont typeface="Arial" panose="020B0604020202020204" pitchFamily="34" charset="0"/>
                        <a:buChar char="•"/>
                      </a:pPr>
                      <a:r>
                        <a:rPr lang="sl-SI" sz="1400" dirty="0" smtClean="0">
                          <a:effectLst/>
                          <a:latin typeface="+mn-lt"/>
                          <a:ea typeface="+mn-ea"/>
                        </a:rPr>
                        <a:t>Pretekle</a:t>
                      </a:r>
                      <a:r>
                        <a:rPr lang="sl-SI" sz="1400" baseline="0" dirty="0" smtClean="0">
                          <a:effectLst/>
                          <a:latin typeface="+mn-lt"/>
                          <a:ea typeface="+mn-ea"/>
                        </a:rPr>
                        <a:t> izkušnje,</a:t>
                      </a:r>
                    </a:p>
                    <a:p>
                      <a:pPr marL="171450" indent="-171450">
                        <a:lnSpc>
                          <a:spcPct val="107000"/>
                        </a:lnSpc>
                        <a:spcAft>
                          <a:spcPts val="800"/>
                        </a:spcAft>
                        <a:buFont typeface="Arial" panose="020B0604020202020204" pitchFamily="34" charset="0"/>
                        <a:buChar char="•"/>
                      </a:pPr>
                      <a:r>
                        <a:rPr lang="sl-SI" sz="1400" baseline="0" dirty="0" smtClean="0">
                          <a:effectLst/>
                          <a:latin typeface="+mn-lt"/>
                          <a:ea typeface="+mn-ea"/>
                        </a:rPr>
                        <a:t>Vsebina</a:t>
                      </a:r>
                      <a:r>
                        <a:rPr lang="sl-SI" sz="1400" baseline="0" dirty="0" smtClean="0">
                          <a:effectLst/>
                          <a:latin typeface="Calibri" panose="020F0502020204030204" pitchFamily="34" charset="0"/>
                          <a:ea typeface="+mn-ea"/>
                        </a:rPr>
                        <a:t> in zgradba</a:t>
                      </a:r>
                      <a:endParaRPr lang="sl-SI" sz="1400" baseline="0" dirty="0" smtClean="0">
                        <a:effectLst/>
                        <a:latin typeface="+mn-lt"/>
                        <a:ea typeface="+mn-ea"/>
                      </a:endParaRPr>
                    </a:p>
                  </a:txBody>
                  <a:tcPr marL="68580" marR="68580" marT="0" marB="0">
                    <a:solidFill>
                      <a:schemeClr val="accent2">
                        <a:lumMod val="40000"/>
                        <a:lumOff val="60000"/>
                      </a:schemeClr>
                    </a:solidFill>
                  </a:tcPr>
                </a:tc>
                <a:extLst>
                  <a:ext uri="{0D108BD9-81ED-4DB2-BD59-A6C34878D82A}">
                    <a16:rowId xmlns:a16="http://schemas.microsoft.com/office/drawing/2014/main" val="3361589312"/>
                  </a:ext>
                </a:extLst>
              </a:tr>
            </a:tbl>
          </a:graphicData>
        </a:graphic>
      </p:graphicFrame>
      <p:graphicFrame>
        <p:nvGraphicFramePr>
          <p:cNvPr id="6" name="Tabela 5"/>
          <p:cNvGraphicFramePr>
            <a:graphicFrameLocks noGrp="1"/>
          </p:cNvGraphicFramePr>
          <p:nvPr>
            <p:extLst>
              <p:ext uri="{D42A27DB-BD31-4B8C-83A1-F6EECF244321}">
                <p14:modId xmlns:p14="http://schemas.microsoft.com/office/powerpoint/2010/main" val="1695768228"/>
              </p:ext>
            </p:extLst>
          </p:nvPr>
        </p:nvGraphicFramePr>
        <p:xfrm>
          <a:off x="2723968" y="3347803"/>
          <a:ext cx="1548856" cy="913130"/>
        </p:xfrm>
        <a:graphic>
          <a:graphicData uri="http://schemas.openxmlformats.org/drawingml/2006/table">
            <a:tbl>
              <a:tblPr bandRow="1">
                <a:tableStyleId>{5C22544A-7EE6-4342-B048-85BDC9FD1C3A}</a:tableStyleId>
              </a:tblPr>
              <a:tblGrid>
                <a:gridCol w="1548856">
                  <a:extLst>
                    <a:ext uri="{9D8B030D-6E8A-4147-A177-3AD203B41FA5}">
                      <a16:colId xmlns:a16="http://schemas.microsoft.com/office/drawing/2014/main" val="3728689416"/>
                    </a:ext>
                  </a:extLst>
                </a:gridCol>
              </a:tblGrid>
              <a:tr h="546499">
                <a:tc>
                  <a:txBody>
                    <a:bodyPr/>
                    <a:lstStyle/>
                    <a:p>
                      <a:pPr>
                        <a:lnSpc>
                          <a:spcPct val="107000"/>
                        </a:lnSpc>
                        <a:spcAft>
                          <a:spcPts val="800"/>
                        </a:spcAft>
                      </a:pPr>
                      <a:r>
                        <a:rPr lang="sl-SI" sz="1400" baseline="0" dirty="0" smtClean="0">
                          <a:solidFill>
                            <a:srgbClr val="FF0000"/>
                          </a:solidFill>
                          <a:effectLst/>
                          <a:latin typeface="+mn-lt"/>
                          <a:ea typeface="+mn-ea"/>
                        </a:rPr>
                        <a:t>Pisanje</a:t>
                      </a:r>
                      <a:r>
                        <a:rPr lang="sl-SI" sz="1400" baseline="0" dirty="0" smtClean="0">
                          <a:effectLst/>
                          <a:latin typeface="+mn-lt"/>
                          <a:ea typeface="+mn-ea"/>
                        </a:rPr>
                        <a:t> pisnih sestavkov (Sev. Amerika, Avstralija …)</a:t>
                      </a:r>
                      <a:endParaRPr lang="sl-SI" sz="1100" dirty="0">
                        <a:effectLst/>
                        <a:latin typeface="Calibri" panose="020F0502020204030204" pitchFamily="34" charset="0"/>
                        <a:ea typeface="Calibri" panose="020F0502020204030204" pitchFamily="34"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3361589312"/>
                  </a:ext>
                </a:extLst>
              </a:tr>
            </a:tbl>
          </a:graphicData>
        </a:graphic>
      </p:graphicFrame>
      <p:graphicFrame>
        <p:nvGraphicFramePr>
          <p:cNvPr id="9" name="Tabela 8"/>
          <p:cNvGraphicFramePr>
            <a:graphicFrameLocks noGrp="1"/>
          </p:cNvGraphicFramePr>
          <p:nvPr>
            <p:extLst>
              <p:ext uri="{D42A27DB-BD31-4B8C-83A1-F6EECF244321}">
                <p14:modId xmlns:p14="http://schemas.microsoft.com/office/powerpoint/2010/main" val="4269255161"/>
              </p:ext>
            </p:extLst>
          </p:nvPr>
        </p:nvGraphicFramePr>
        <p:xfrm>
          <a:off x="5052455" y="5016527"/>
          <a:ext cx="1548856" cy="1052048"/>
        </p:xfrm>
        <a:graphic>
          <a:graphicData uri="http://schemas.openxmlformats.org/drawingml/2006/table">
            <a:tbl>
              <a:tblPr bandRow="1">
                <a:tableStyleId>{5C22544A-7EE6-4342-B048-85BDC9FD1C3A}</a:tableStyleId>
              </a:tblPr>
              <a:tblGrid>
                <a:gridCol w="1548856">
                  <a:extLst>
                    <a:ext uri="{9D8B030D-6E8A-4147-A177-3AD203B41FA5}">
                      <a16:colId xmlns:a16="http://schemas.microsoft.com/office/drawing/2014/main" val="3728689416"/>
                    </a:ext>
                  </a:extLst>
                </a:gridCol>
              </a:tblGrid>
              <a:tr h="1052048">
                <a:tc>
                  <a:txBody>
                    <a:bodyPr/>
                    <a:lstStyle/>
                    <a:p>
                      <a:pPr>
                        <a:lnSpc>
                          <a:spcPct val="107000"/>
                        </a:lnSpc>
                        <a:spcAft>
                          <a:spcPts val="800"/>
                        </a:spcAft>
                      </a:pPr>
                      <a:r>
                        <a:rPr lang="sl-SI" sz="1400" baseline="0" dirty="0" smtClean="0">
                          <a:solidFill>
                            <a:srgbClr val="FF0000"/>
                          </a:solidFill>
                          <a:effectLst/>
                          <a:latin typeface="+mn-lt"/>
                          <a:ea typeface="+mn-ea"/>
                        </a:rPr>
                        <a:t>Pisanje</a:t>
                      </a:r>
                      <a:r>
                        <a:rPr lang="sl-SI" sz="1400" baseline="0" dirty="0" smtClean="0">
                          <a:effectLst/>
                          <a:latin typeface="+mn-lt"/>
                          <a:ea typeface="+mn-ea"/>
                        </a:rPr>
                        <a:t> pisnih sestavkov </a:t>
                      </a:r>
                      <a:r>
                        <a:rPr lang="sl-SI" sz="1400" baseline="0" dirty="0" smtClean="0">
                          <a:solidFill>
                            <a:srgbClr val="FF0000"/>
                          </a:solidFill>
                          <a:effectLst/>
                          <a:latin typeface="+mn-lt"/>
                          <a:ea typeface="+mn-ea"/>
                        </a:rPr>
                        <a:t>za</a:t>
                      </a:r>
                      <a:r>
                        <a:rPr lang="sl-SI" sz="1400" baseline="0" dirty="0" smtClean="0">
                          <a:effectLst/>
                          <a:latin typeface="+mn-lt"/>
                          <a:ea typeface="+mn-ea"/>
                        </a:rPr>
                        <a:t> </a:t>
                      </a:r>
                      <a:r>
                        <a:rPr lang="sl-SI" sz="1400" b="1" baseline="0" dirty="0" smtClean="0">
                          <a:solidFill>
                            <a:srgbClr val="FF0000"/>
                          </a:solidFill>
                          <a:effectLst/>
                          <a:latin typeface="+mn-lt"/>
                          <a:ea typeface="+mn-ea"/>
                        </a:rPr>
                        <a:t>ocenjevanje</a:t>
                      </a:r>
                      <a:r>
                        <a:rPr lang="sl-SI" sz="1400" baseline="0" dirty="0" smtClean="0">
                          <a:effectLst/>
                          <a:latin typeface="+mn-lt"/>
                          <a:ea typeface="+mn-ea"/>
                        </a:rPr>
                        <a:t>. </a:t>
                      </a:r>
                      <a:endParaRPr lang="sl-SI" sz="1100" dirty="0">
                        <a:effectLst/>
                        <a:latin typeface="Calibri" panose="020F0502020204030204" pitchFamily="34" charset="0"/>
                        <a:ea typeface="Calibri" panose="020F0502020204030204" pitchFamily="34"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3361589312"/>
                  </a:ext>
                </a:extLst>
              </a:tr>
            </a:tbl>
          </a:graphicData>
        </a:graphic>
      </p:graphicFrame>
      <p:graphicFrame>
        <p:nvGraphicFramePr>
          <p:cNvPr id="10" name="Tabela 9"/>
          <p:cNvGraphicFramePr>
            <a:graphicFrameLocks noGrp="1"/>
          </p:cNvGraphicFramePr>
          <p:nvPr>
            <p:extLst>
              <p:ext uri="{D42A27DB-BD31-4B8C-83A1-F6EECF244321}">
                <p14:modId xmlns:p14="http://schemas.microsoft.com/office/powerpoint/2010/main" val="3651510138"/>
              </p:ext>
            </p:extLst>
          </p:nvPr>
        </p:nvGraphicFramePr>
        <p:xfrm>
          <a:off x="5209631" y="3017920"/>
          <a:ext cx="1548856" cy="1014730"/>
        </p:xfrm>
        <a:graphic>
          <a:graphicData uri="http://schemas.openxmlformats.org/drawingml/2006/table">
            <a:tbl>
              <a:tblPr bandRow="1">
                <a:tableStyleId>{5C22544A-7EE6-4342-B048-85BDC9FD1C3A}</a:tableStyleId>
              </a:tblPr>
              <a:tblGrid>
                <a:gridCol w="1548856">
                  <a:extLst>
                    <a:ext uri="{9D8B030D-6E8A-4147-A177-3AD203B41FA5}">
                      <a16:colId xmlns:a16="http://schemas.microsoft.com/office/drawing/2014/main" val="3728689416"/>
                    </a:ext>
                  </a:extLst>
                </a:gridCol>
              </a:tblGrid>
              <a:tr h="546499">
                <a:tc>
                  <a:txBody>
                    <a:bodyPr/>
                    <a:lstStyle/>
                    <a:p>
                      <a:pPr>
                        <a:lnSpc>
                          <a:spcPct val="107000"/>
                        </a:lnSpc>
                        <a:spcAft>
                          <a:spcPts val="800"/>
                        </a:spcAft>
                      </a:pPr>
                      <a:r>
                        <a:rPr lang="sl-SI" sz="1400" baseline="0" dirty="0" smtClean="0">
                          <a:effectLst/>
                          <a:latin typeface="+mn-lt"/>
                          <a:ea typeface="+mn-ea"/>
                        </a:rPr>
                        <a:t>Kriteriji uspešnosti</a:t>
                      </a:r>
                    </a:p>
                    <a:p>
                      <a:pPr>
                        <a:lnSpc>
                          <a:spcPct val="107000"/>
                        </a:lnSpc>
                        <a:spcAft>
                          <a:spcPts val="800"/>
                        </a:spcAft>
                      </a:pPr>
                      <a:r>
                        <a:rPr lang="sl-SI" sz="1400" baseline="0" dirty="0" smtClean="0">
                          <a:effectLst/>
                          <a:latin typeface="+mn-lt"/>
                          <a:ea typeface="+mn-ea"/>
                        </a:rPr>
                        <a:t>Povratne informacije (sošolci ali učitelj)</a:t>
                      </a:r>
                      <a:endParaRPr lang="sl-SI" sz="1100" dirty="0">
                        <a:effectLst/>
                        <a:latin typeface="Calibri" panose="020F0502020204030204" pitchFamily="34" charset="0"/>
                        <a:ea typeface="Calibri" panose="020F0502020204030204" pitchFamily="34"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3361589312"/>
                  </a:ext>
                </a:extLst>
              </a:tr>
            </a:tbl>
          </a:graphicData>
        </a:graphic>
      </p:graphicFrame>
      <p:sp>
        <p:nvSpPr>
          <p:cNvPr id="11" name="Desna puščica 10"/>
          <p:cNvSpPr/>
          <p:nvPr/>
        </p:nvSpPr>
        <p:spPr>
          <a:xfrm rot="2898070">
            <a:off x="2455216" y="2753543"/>
            <a:ext cx="470263" cy="3207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5" name="Desna puščica 14"/>
          <p:cNvSpPr/>
          <p:nvPr/>
        </p:nvSpPr>
        <p:spPr>
          <a:xfrm rot="2410349">
            <a:off x="4443002" y="4610592"/>
            <a:ext cx="470263" cy="3207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6" name="Desna puščica s črticami 15"/>
          <p:cNvSpPr/>
          <p:nvPr/>
        </p:nvSpPr>
        <p:spPr>
          <a:xfrm>
            <a:off x="2598825" y="1667147"/>
            <a:ext cx="468000" cy="313509"/>
          </a:xfrm>
          <a:prstGeom prst="striped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7" name="Desna puščica s črticami 16"/>
          <p:cNvSpPr/>
          <p:nvPr/>
        </p:nvSpPr>
        <p:spPr>
          <a:xfrm>
            <a:off x="4488586" y="3533472"/>
            <a:ext cx="468000" cy="313509"/>
          </a:xfrm>
          <a:prstGeom prst="striped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18" name="Slika 17"/>
          <p:cNvPicPr>
            <a:picLocks noChangeAspect="1"/>
          </p:cNvPicPr>
          <p:nvPr/>
        </p:nvPicPr>
        <p:blipFill>
          <a:blip r:embed="rId4"/>
          <a:stretch>
            <a:fillRect/>
          </a:stretch>
        </p:blipFill>
        <p:spPr>
          <a:xfrm>
            <a:off x="188905" y="2985272"/>
            <a:ext cx="2380946" cy="1785710"/>
          </a:xfrm>
          <a:prstGeom prst="rect">
            <a:avLst/>
          </a:prstGeom>
        </p:spPr>
      </p:pic>
      <p:pic>
        <p:nvPicPr>
          <p:cNvPr id="19" name="Slika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0094" y="4913660"/>
            <a:ext cx="2359758" cy="1769818"/>
          </a:xfrm>
          <a:prstGeom prst="rect">
            <a:avLst/>
          </a:prstGeom>
        </p:spPr>
      </p:pic>
      <p:pic>
        <p:nvPicPr>
          <p:cNvPr id="21" name="Slika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77821" y="661851"/>
            <a:ext cx="2101976" cy="1576482"/>
          </a:xfrm>
          <a:prstGeom prst="rect">
            <a:avLst/>
          </a:prstGeom>
        </p:spPr>
      </p:pic>
      <p:pic>
        <p:nvPicPr>
          <p:cNvPr id="24" name="Slika 23"/>
          <p:cNvPicPr>
            <a:picLocks noChangeAspect="1"/>
          </p:cNvPicPr>
          <p:nvPr/>
        </p:nvPicPr>
        <p:blipFill>
          <a:blip r:embed="rId7"/>
          <a:stretch>
            <a:fillRect/>
          </a:stretch>
        </p:blipFill>
        <p:spPr>
          <a:xfrm>
            <a:off x="7205718" y="4623102"/>
            <a:ext cx="1774079" cy="2145445"/>
          </a:xfrm>
          <a:prstGeom prst="rect">
            <a:avLst/>
          </a:prstGeom>
        </p:spPr>
      </p:pic>
      <p:sp>
        <p:nvSpPr>
          <p:cNvPr id="25" name="PoljeZBesedilom 24"/>
          <p:cNvSpPr txBox="1"/>
          <p:nvPr/>
        </p:nvSpPr>
        <p:spPr>
          <a:xfrm>
            <a:off x="2723968" y="4844462"/>
            <a:ext cx="1548856" cy="954107"/>
          </a:xfrm>
          <a:prstGeom prst="rect">
            <a:avLst/>
          </a:prstGeom>
          <a:solidFill>
            <a:schemeClr val="accent2">
              <a:lumMod val="40000"/>
              <a:lumOff val="60000"/>
            </a:schemeClr>
          </a:solidFill>
          <a:ln w="12700">
            <a:solidFill>
              <a:schemeClr val="bg1"/>
            </a:solidFill>
          </a:ln>
        </p:spPr>
        <p:txBody>
          <a:bodyPr wrap="square" rtlCol="0">
            <a:spAutoFit/>
          </a:bodyPr>
          <a:lstStyle/>
          <a:p>
            <a:pPr marL="285750" indent="-285750">
              <a:buFontTx/>
              <a:buChar char="-"/>
            </a:pPr>
            <a:r>
              <a:rPr lang="sl-SI" sz="1400" dirty="0" smtClean="0"/>
              <a:t>Naseljevanje Evropejcev</a:t>
            </a:r>
          </a:p>
          <a:p>
            <a:pPr marL="285750" indent="-285750">
              <a:buFontTx/>
              <a:buChar char="-"/>
            </a:pPr>
            <a:r>
              <a:rPr lang="sl-SI" sz="1400" dirty="0" smtClean="0"/>
              <a:t>Položaj staroselcev …</a:t>
            </a:r>
            <a:endParaRPr lang="sl-SI" sz="1400" dirty="0"/>
          </a:p>
        </p:txBody>
      </p:sp>
      <p:sp>
        <p:nvSpPr>
          <p:cNvPr id="26" name="Desna puščica s črticami 25"/>
          <p:cNvSpPr/>
          <p:nvPr/>
        </p:nvSpPr>
        <p:spPr>
          <a:xfrm rot="5400000">
            <a:off x="3223490" y="4504618"/>
            <a:ext cx="468000" cy="313509"/>
          </a:xfrm>
          <a:prstGeom prst="striped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 name="PoljeZBesedilom 1"/>
          <p:cNvSpPr txBox="1"/>
          <p:nvPr/>
        </p:nvSpPr>
        <p:spPr>
          <a:xfrm>
            <a:off x="227425" y="172126"/>
            <a:ext cx="4373505" cy="954107"/>
          </a:xfrm>
          <a:prstGeom prst="rect">
            <a:avLst/>
          </a:prstGeom>
          <a:noFill/>
        </p:spPr>
        <p:txBody>
          <a:bodyPr wrap="none" rtlCol="0">
            <a:spAutoFit/>
          </a:bodyPr>
          <a:lstStyle/>
          <a:p>
            <a:r>
              <a:rPr lang="sl-SI" sz="2800" dirty="0" smtClean="0">
                <a:solidFill>
                  <a:srgbClr val="FF0000"/>
                </a:solidFill>
              </a:rPr>
              <a:t>Primer: </a:t>
            </a:r>
          </a:p>
          <a:p>
            <a:r>
              <a:rPr lang="sl-SI" sz="2800" dirty="0" smtClean="0">
                <a:solidFill>
                  <a:srgbClr val="FF0000"/>
                </a:solidFill>
              </a:rPr>
              <a:t>ocenjevanje pisnih sestavkov</a:t>
            </a:r>
            <a:endParaRPr lang="sl-SI" sz="2800" dirty="0">
              <a:solidFill>
                <a:srgbClr val="FF0000"/>
              </a:solidFill>
            </a:endParaRPr>
          </a:p>
        </p:txBody>
      </p:sp>
    </p:spTree>
    <p:extLst>
      <p:ext uri="{BB962C8B-B14F-4D97-AF65-F5344CB8AC3E}">
        <p14:creationId xmlns:p14="http://schemas.microsoft.com/office/powerpoint/2010/main" val="806155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759822" y="612339"/>
            <a:ext cx="7702732" cy="2169825"/>
          </a:xfrm>
          <a:prstGeom prst="rect">
            <a:avLst/>
          </a:prstGeom>
        </p:spPr>
        <p:txBody>
          <a:bodyPr wrap="square">
            <a:spAutoFit/>
          </a:bodyPr>
          <a:lstStyle/>
          <a:p>
            <a:pPr algn="just">
              <a:lnSpc>
                <a:spcPct val="150000"/>
              </a:lnSpc>
              <a:tabLst>
                <a:tab pos="270510" algn="l"/>
              </a:tabLst>
            </a:pPr>
            <a:r>
              <a:rPr lang="sl-SI" b="1" dirty="0"/>
              <a:t>Učenci pri predmetu geografija razvijajo poznavanje in razumevanje: </a:t>
            </a:r>
            <a:endParaRPr lang="sl-SI" b="1" dirty="0" smtClean="0">
              <a:latin typeface="Calibri" panose="020F0502020204030204" pitchFamily="34" charset="0"/>
              <a:ea typeface="Times New Roman" panose="02020603050405020304" pitchFamily="18" charset="0"/>
            </a:endParaRPr>
          </a:p>
          <a:p>
            <a:pPr marL="342900" lvl="0" indent="-342900" algn="just">
              <a:lnSpc>
                <a:spcPct val="150000"/>
              </a:lnSpc>
              <a:spcAft>
                <a:spcPts val="0"/>
              </a:spcAft>
              <a:buFont typeface="Times New Roman" panose="02020603050405020304" pitchFamily="18" charset="0"/>
              <a:buChar char="•"/>
              <a:tabLst>
                <a:tab pos="270510" algn="l"/>
              </a:tabLst>
            </a:pPr>
            <a:r>
              <a:rPr lang="sl-SI" b="1" dirty="0" smtClean="0">
                <a:latin typeface="Calibri" panose="020F0502020204030204" pitchFamily="34" charset="0"/>
                <a:ea typeface="Times New Roman" panose="02020603050405020304" pitchFamily="18" charset="0"/>
              </a:rPr>
              <a:t>glavnih </a:t>
            </a:r>
            <a:r>
              <a:rPr lang="sl-SI" b="1" dirty="0">
                <a:latin typeface="Calibri" panose="020F0502020204030204" pitchFamily="34" charset="0"/>
                <a:ea typeface="Times New Roman" panose="02020603050405020304" pitchFamily="18" charset="0"/>
              </a:rPr>
              <a:t>družbenoekonomskih sistemov na Zemlji</a:t>
            </a:r>
            <a:r>
              <a:rPr lang="sl-SI" dirty="0">
                <a:latin typeface="Calibri" panose="020F0502020204030204" pitchFamily="34" charset="0"/>
                <a:ea typeface="Times New Roman" panose="02020603050405020304" pitchFamily="18" charset="0"/>
              </a:rPr>
              <a:t> (kmetijstvo, naselitev, gospodarstvo, energija, prebivalstvo in drugi), da bi pridobili občutek za prostor;</a:t>
            </a:r>
            <a:endParaRPr lang="sl-SI" sz="2000" dirty="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Times New Roman" panose="02020603050405020304" pitchFamily="18" charset="0"/>
              <a:buChar char="•"/>
              <a:tabLst>
                <a:tab pos="270510" algn="l"/>
              </a:tabLst>
            </a:pPr>
            <a:r>
              <a:rPr lang="sl-SI" b="1" dirty="0">
                <a:latin typeface="Calibri" panose="020F0502020204030204" pitchFamily="34" charset="0"/>
                <a:ea typeface="Times New Roman" panose="02020603050405020304" pitchFamily="18" charset="0"/>
              </a:rPr>
              <a:t>različnosti ljudi in družb na Zemlji,</a:t>
            </a:r>
            <a:r>
              <a:rPr lang="sl-SI" dirty="0">
                <a:latin typeface="Calibri" panose="020F0502020204030204" pitchFamily="34" charset="0"/>
                <a:ea typeface="Times New Roman" panose="02020603050405020304" pitchFamily="18" charset="0"/>
              </a:rPr>
              <a:t> da bi cenili kulturno bogastvo človeštva;</a:t>
            </a:r>
            <a:endParaRPr lang="sl-SI" sz="2000" dirty="0">
              <a:effectLst/>
              <a:latin typeface="Times New Roman" panose="02020603050405020304" pitchFamily="18" charset="0"/>
              <a:ea typeface="Times New Roman" panose="02020603050405020304" pitchFamily="18" charset="0"/>
            </a:endParaRPr>
          </a:p>
        </p:txBody>
      </p:sp>
      <p:sp>
        <p:nvSpPr>
          <p:cNvPr id="3" name="Pravokotnik 2"/>
          <p:cNvSpPr/>
          <p:nvPr/>
        </p:nvSpPr>
        <p:spPr>
          <a:xfrm>
            <a:off x="759822" y="3529885"/>
            <a:ext cx="8020594" cy="2585323"/>
          </a:xfrm>
          <a:prstGeom prst="rect">
            <a:avLst/>
          </a:prstGeom>
        </p:spPr>
        <p:txBody>
          <a:bodyPr wrap="square">
            <a:spAutoFit/>
          </a:bodyPr>
          <a:lstStyle/>
          <a:p>
            <a:pPr algn="just">
              <a:lnSpc>
                <a:spcPct val="150000"/>
              </a:lnSpc>
              <a:spcAft>
                <a:spcPts val="0"/>
              </a:spcAft>
            </a:pPr>
            <a:r>
              <a:rPr lang="sl-SI" b="1" dirty="0">
                <a:latin typeface="Calibri" panose="020F0502020204030204" pitchFamily="34" charset="0"/>
                <a:ea typeface="Times New Roman" panose="02020603050405020304" pitchFamily="18" charset="0"/>
              </a:rPr>
              <a:t>Učenci pri pouku geografije razvijajo spretnosti : </a:t>
            </a:r>
            <a:endParaRPr lang="sl-SI" sz="2000" dirty="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Times New Roman" panose="02020603050405020304" pitchFamily="18" charset="0"/>
              <a:buChar char="•"/>
              <a:tabLst>
                <a:tab pos="270510" algn="l"/>
              </a:tabLst>
            </a:pPr>
            <a:r>
              <a:rPr lang="sl-SI" dirty="0">
                <a:latin typeface="Calibri" panose="020F0502020204030204" pitchFamily="34" charset="0"/>
                <a:ea typeface="Times New Roman" panose="02020603050405020304" pitchFamily="18" charset="0"/>
              </a:rPr>
              <a:t>uporabe besednih, količinskih in simboličnih podatkov, kot so besedila, slike, grafi, tabele, diagrami in zemljevidi (kartografska, numerična in funkcionalna pismenost);</a:t>
            </a:r>
            <a:endParaRPr lang="sl-SI" sz="2000" dirty="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Times New Roman" panose="02020603050405020304" pitchFamily="18" charset="0"/>
              <a:buChar char="•"/>
              <a:tabLst>
                <a:tab pos="270510" algn="l"/>
              </a:tabLst>
            </a:pPr>
            <a:r>
              <a:rPr lang="sl-SI" dirty="0" smtClean="0">
                <a:latin typeface="Calibri" panose="020F0502020204030204" pitchFamily="34" charset="0"/>
                <a:ea typeface="Times New Roman" panose="02020603050405020304" pitchFamily="18" charset="0"/>
              </a:rPr>
              <a:t>zbiranje </a:t>
            </a:r>
            <a:r>
              <a:rPr lang="sl-SI" dirty="0">
                <a:latin typeface="Calibri" panose="020F0502020204030204" pitchFamily="34" charset="0"/>
                <a:ea typeface="Times New Roman" panose="02020603050405020304" pitchFamily="18" charset="0"/>
              </a:rPr>
              <a:t>in interpretiranje sekundarnih virov informacij ter uporaba statističnih podatkov</a:t>
            </a:r>
            <a:r>
              <a:rPr lang="sl-SI" dirty="0" smtClean="0">
                <a:latin typeface="Calibri" panose="020F0502020204030204" pitchFamily="34" charset="0"/>
                <a:ea typeface="Times New Roman" panose="02020603050405020304" pitchFamily="18" charset="0"/>
              </a:rPr>
              <a:t>;</a:t>
            </a:r>
            <a:endParaRPr lang="sl-SI" sz="2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706530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487681" y="990333"/>
            <a:ext cx="8516983" cy="4385816"/>
          </a:xfrm>
          <a:prstGeom prst="rect">
            <a:avLst/>
          </a:prstGeom>
        </p:spPr>
        <p:txBody>
          <a:bodyPr wrap="square">
            <a:spAutoFit/>
          </a:bodyPr>
          <a:lstStyle/>
          <a:p>
            <a:pPr algn="just">
              <a:lnSpc>
                <a:spcPct val="150000"/>
              </a:lnSpc>
              <a:spcAft>
                <a:spcPts val="0"/>
              </a:spcAft>
              <a:tabLst>
                <a:tab pos="640080" algn="l"/>
              </a:tabLst>
            </a:pPr>
            <a:r>
              <a:rPr lang="sl-SI" sz="2400" b="1" dirty="0">
                <a:latin typeface="Calibri" panose="020F0502020204030204" pitchFamily="34" charset="0"/>
              </a:rPr>
              <a:t>3.3 Operativni cilji in vsebine 8. razreda</a:t>
            </a:r>
            <a:endParaRPr lang="sl-SI" sz="2000" b="1" dirty="0">
              <a:latin typeface="Times New Roman" panose="02020603050405020304" pitchFamily="18" charset="0"/>
            </a:endParaRPr>
          </a:p>
          <a:p>
            <a:pPr algn="just">
              <a:lnSpc>
                <a:spcPct val="150000"/>
              </a:lnSpc>
              <a:spcAft>
                <a:spcPts val="0"/>
              </a:spcAft>
            </a:pPr>
            <a:r>
              <a:rPr lang="sl-SI" b="1" dirty="0">
                <a:latin typeface="Calibri" panose="020F0502020204030204" pitchFamily="34" charset="0"/>
                <a:ea typeface="Times New Roman" panose="02020603050405020304" pitchFamily="18" charset="0"/>
              </a:rPr>
              <a:t> </a:t>
            </a:r>
            <a:endParaRPr lang="sl-SI" sz="2000" dirty="0">
              <a:latin typeface="Times New Roman" panose="02020603050405020304" pitchFamily="18" charset="0"/>
              <a:ea typeface="Times New Roman" panose="02020603050405020304" pitchFamily="18" charset="0"/>
            </a:endParaRPr>
          </a:p>
          <a:p>
            <a:pPr algn="just">
              <a:lnSpc>
                <a:spcPct val="150000"/>
              </a:lnSpc>
              <a:spcAft>
                <a:spcPts val="0"/>
              </a:spcAft>
            </a:pPr>
            <a:r>
              <a:rPr lang="sl-SI" b="1" dirty="0">
                <a:latin typeface="Calibri" panose="020F0502020204030204" pitchFamily="34" charset="0"/>
                <a:ea typeface="Times New Roman" panose="02020603050405020304" pitchFamily="18" charset="0"/>
              </a:rPr>
              <a:t>Učenec/učenka:</a:t>
            </a:r>
            <a:endParaRPr lang="sl-SI" sz="2000" dirty="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sl-SI" dirty="0">
                <a:latin typeface="Calibri" panose="020F0502020204030204" pitchFamily="34" charset="0"/>
                <a:ea typeface="Times New Roman" panose="02020603050405020304" pitchFamily="18" charset="0"/>
              </a:rPr>
              <a:t>spoznava geografske značilnosti Afrike, </a:t>
            </a:r>
            <a:r>
              <a:rPr lang="sl-SI" b="1" dirty="0">
                <a:latin typeface="Calibri" panose="020F0502020204030204" pitchFamily="34" charset="0"/>
                <a:ea typeface="Times New Roman" panose="02020603050405020304" pitchFamily="18" charset="0"/>
              </a:rPr>
              <a:t>Avstralije</a:t>
            </a:r>
            <a:r>
              <a:rPr lang="sl-SI" dirty="0">
                <a:latin typeface="Calibri" panose="020F0502020204030204" pitchFamily="34" charset="0"/>
                <a:ea typeface="Times New Roman" panose="02020603050405020304" pitchFamily="18" charset="0"/>
              </a:rPr>
              <a:t> in Oceanije, </a:t>
            </a:r>
            <a:r>
              <a:rPr lang="sl-SI" b="1" dirty="0">
                <a:latin typeface="Calibri" panose="020F0502020204030204" pitchFamily="34" charset="0"/>
                <a:ea typeface="Times New Roman" panose="02020603050405020304" pitchFamily="18" charset="0"/>
              </a:rPr>
              <a:t>Amerike</a:t>
            </a:r>
            <a:r>
              <a:rPr lang="sl-SI" dirty="0">
                <a:latin typeface="Calibri" panose="020F0502020204030204" pitchFamily="34" charset="0"/>
                <a:ea typeface="Times New Roman" panose="02020603050405020304" pitchFamily="18" charset="0"/>
              </a:rPr>
              <a:t> in polarnih območij;</a:t>
            </a:r>
            <a:endParaRPr lang="sl-SI" sz="2000" dirty="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sl-SI" dirty="0">
                <a:latin typeface="Calibri" panose="020F0502020204030204" pitchFamily="34" charset="0"/>
                <a:ea typeface="Times New Roman" panose="02020603050405020304" pitchFamily="18" charset="0"/>
              </a:rPr>
              <a:t>ob študiju primerov z različnih celin spoznava žgoča vprašanja sodobnega sveta;</a:t>
            </a:r>
            <a:endParaRPr lang="sl-SI" sz="2000" dirty="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sl-SI" dirty="0" smtClean="0">
                <a:latin typeface="Calibri" panose="020F0502020204030204" pitchFamily="34" charset="0"/>
                <a:ea typeface="Times New Roman" panose="02020603050405020304" pitchFamily="18" charset="0"/>
              </a:rPr>
              <a:t>pojasnjuje </a:t>
            </a:r>
            <a:r>
              <a:rPr lang="sl-SI" dirty="0">
                <a:latin typeface="Calibri" panose="020F0502020204030204" pitchFamily="34" charset="0"/>
                <a:ea typeface="Times New Roman" panose="02020603050405020304" pitchFamily="18" charset="0"/>
              </a:rPr>
              <a:t>prednosti in slabosti geografske lege Avstralije; </a:t>
            </a:r>
            <a:endParaRPr lang="sl-SI" sz="2000" dirty="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sl-SI" dirty="0">
                <a:latin typeface="Calibri" panose="020F0502020204030204" pitchFamily="34" charset="0"/>
                <a:ea typeface="Times New Roman" panose="02020603050405020304" pitchFamily="18" charset="0"/>
              </a:rPr>
              <a:t>analizira in primerja pomen Oceanije v preteklosti in sedanjosti;</a:t>
            </a:r>
            <a:endParaRPr lang="sl-SI" sz="2000" dirty="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sl-SI" dirty="0" smtClean="0">
                <a:latin typeface="Calibri" panose="020F0502020204030204" pitchFamily="34" charset="0"/>
                <a:ea typeface="Times New Roman" panose="02020603050405020304" pitchFamily="18" charset="0"/>
              </a:rPr>
              <a:t>oblikuje </a:t>
            </a:r>
            <a:r>
              <a:rPr lang="sl-SI" dirty="0">
                <a:latin typeface="Calibri" panose="020F0502020204030204" pitchFamily="34" charset="0"/>
                <a:ea typeface="Times New Roman" panose="02020603050405020304" pitchFamily="18" charset="0"/>
              </a:rPr>
              <a:t>stališča in vrednote, kot so </a:t>
            </a:r>
            <a:r>
              <a:rPr lang="sl-SI" b="1" dirty="0">
                <a:latin typeface="Calibri" panose="020F0502020204030204" pitchFamily="34" charset="0"/>
                <a:ea typeface="Times New Roman" panose="02020603050405020304" pitchFamily="18" charset="0"/>
              </a:rPr>
              <a:t>spoštovanje drugih narodov in kultur</a:t>
            </a:r>
            <a:r>
              <a:rPr lang="sl-SI" dirty="0">
                <a:latin typeface="Calibri" panose="020F0502020204030204" pitchFamily="34" charset="0"/>
                <a:ea typeface="Times New Roman" panose="02020603050405020304" pitchFamily="18" charset="0"/>
              </a:rPr>
              <a:t>, mednarodno </a:t>
            </a:r>
            <a:r>
              <a:rPr lang="sl-SI" dirty="0" smtClean="0">
                <a:latin typeface="Calibri" panose="020F0502020204030204" pitchFamily="34" charset="0"/>
                <a:ea typeface="Times New Roman" panose="02020603050405020304" pitchFamily="18" charset="0"/>
              </a:rPr>
              <a:t>sodelovanje.</a:t>
            </a:r>
            <a:endParaRPr lang="sl-SI"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071935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val="1659327619"/>
              </p:ext>
            </p:extLst>
          </p:nvPr>
        </p:nvGraphicFramePr>
        <p:xfrm>
          <a:off x="543967" y="1087411"/>
          <a:ext cx="8025267" cy="4486656"/>
        </p:xfrm>
        <a:graphic>
          <a:graphicData uri="http://schemas.openxmlformats.org/drawingml/2006/table">
            <a:tbl>
              <a:tblPr firstRow="1" firstCol="1" lastRow="1" lastCol="1" bandRow="1" bandCol="1">
                <a:tableStyleId>{5C22544A-7EE6-4342-B048-85BDC9FD1C3A}</a:tableStyleId>
              </a:tblPr>
              <a:tblGrid>
                <a:gridCol w="1986637">
                  <a:extLst>
                    <a:ext uri="{9D8B030D-6E8A-4147-A177-3AD203B41FA5}">
                      <a16:colId xmlns:a16="http://schemas.microsoft.com/office/drawing/2014/main" val="1094347213"/>
                    </a:ext>
                  </a:extLst>
                </a:gridCol>
                <a:gridCol w="6038630">
                  <a:extLst>
                    <a:ext uri="{9D8B030D-6E8A-4147-A177-3AD203B41FA5}">
                      <a16:colId xmlns:a16="http://schemas.microsoft.com/office/drawing/2014/main" val="205366824"/>
                    </a:ext>
                  </a:extLst>
                </a:gridCol>
              </a:tblGrid>
              <a:tr h="0">
                <a:tc>
                  <a:txBody>
                    <a:bodyPr/>
                    <a:lstStyle/>
                    <a:p>
                      <a:pPr algn="just">
                        <a:lnSpc>
                          <a:spcPct val="115000"/>
                        </a:lnSpc>
                        <a:spcAft>
                          <a:spcPts val="0"/>
                        </a:spcAft>
                      </a:pPr>
                      <a:r>
                        <a:rPr lang="sl-SI" sz="1600">
                          <a:solidFill>
                            <a:schemeClr val="tx1"/>
                          </a:solidFill>
                          <a:effectLst/>
                        </a:rPr>
                        <a:t>3. Amerika in polarna območja</a:t>
                      </a:r>
                      <a:endParaRPr lang="sl-SI"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algn="just">
                        <a:lnSpc>
                          <a:spcPct val="115000"/>
                        </a:lnSpc>
                        <a:spcAft>
                          <a:spcPts val="0"/>
                        </a:spcAft>
                      </a:pPr>
                      <a:r>
                        <a:rPr lang="sl-SI" sz="1600">
                          <a:solidFill>
                            <a:schemeClr val="tx1"/>
                          </a:solidFill>
                          <a:effectLst/>
                        </a:rPr>
                        <a:t> </a:t>
                      </a:r>
                      <a:endParaRPr lang="sl-SI"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7820119"/>
                  </a:ext>
                </a:extLst>
              </a:tr>
              <a:tr h="0">
                <a:tc>
                  <a:txBody>
                    <a:bodyPr/>
                    <a:lstStyle/>
                    <a:p>
                      <a:pPr algn="just">
                        <a:lnSpc>
                          <a:spcPct val="115000"/>
                        </a:lnSpc>
                        <a:spcAft>
                          <a:spcPts val="0"/>
                        </a:spcAft>
                      </a:pPr>
                      <a:r>
                        <a:rPr lang="sl-SI" sz="1600">
                          <a:solidFill>
                            <a:schemeClr val="tx1"/>
                          </a:solidFill>
                          <a:effectLst/>
                        </a:rPr>
                        <a:t>3.1 Ameriko sestavlja več Amerik</a:t>
                      </a:r>
                      <a:endParaRPr lang="sl-SI"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just">
                        <a:lnSpc>
                          <a:spcPct val="115000"/>
                        </a:lnSpc>
                        <a:spcAft>
                          <a:spcPts val="0"/>
                        </a:spcAft>
                        <a:buFont typeface="Symbol" panose="05050102010706020507" pitchFamily="18" charset="2"/>
                        <a:buChar char=""/>
                      </a:pPr>
                      <a:r>
                        <a:rPr lang="sl-SI" sz="1600">
                          <a:solidFill>
                            <a:schemeClr val="tx1"/>
                          </a:solidFill>
                          <a:effectLst/>
                        </a:rPr>
                        <a:t>določi zemljepisno lego Amerike,</a:t>
                      </a:r>
                    </a:p>
                    <a:p>
                      <a:pPr marL="342900" lvl="0" indent="-342900" algn="just">
                        <a:lnSpc>
                          <a:spcPct val="115000"/>
                        </a:lnSpc>
                        <a:spcAft>
                          <a:spcPts val="0"/>
                        </a:spcAft>
                        <a:buFont typeface="Symbol" panose="05050102010706020507" pitchFamily="18" charset="2"/>
                        <a:buChar char=""/>
                      </a:pPr>
                      <a:r>
                        <a:rPr lang="sl-SI" sz="1600">
                          <a:solidFill>
                            <a:schemeClr val="tx1"/>
                          </a:solidFill>
                          <a:effectLst/>
                        </a:rPr>
                        <a:t>razlikuje pojme Severna, Srednja, Južna in Latinska Amerika,</a:t>
                      </a:r>
                    </a:p>
                    <a:p>
                      <a:pPr marL="342900" lvl="0" indent="-342900" algn="just">
                        <a:lnSpc>
                          <a:spcPct val="115000"/>
                        </a:lnSpc>
                        <a:spcAft>
                          <a:spcPts val="0"/>
                        </a:spcAft>
                        <a:buFont typeface="Symbol" panose="05050102010706020507" pitchFamily="18" charset="2"/>
                        <a:buChar char=""/>
                      </a:pPr>
                      <a:r>
                        <a:rPr lang="sl-SI" sz="1600">
                          <a:solidFill>
                            <a:schemeClr val="tx1"/>
                          </a:solidFill>
                          <a:effectLst/>
                        </a:rPr>
                        <a:t>razloži posledice pokolumbovskih povezav Evrope in Amerike;</a:t>
                      </a:r>
                      <a:endParaRPr lang="sl-SI"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475611"/>
                  </a:ext>
                </a:extLst>
              </a:tr>
              <a:tr h="0">
                <a:tc>
                  <a:txBody>
                    <a:bodyPr/>
                    <a:lstStyle/>
                    <a:p>
                      <a:pPr algn="just">
                        <a:lnSpc>
                          <a:spcPct val="115000"/>
                        </a:lnSpc>
                        <a:spcAft>
                          <a:spcPts val="0"/>
                        </a:spcAft>
                      </a:pPr>
                      <a:r>
                        <a:rPr lang="sl-SI" sz="1600">
                          <a:solidFill>
                            <a:schemeClr val="tx1"/>
                          </a:solidFill>
                          <a:effectLst/>
                        </a:rPr>
                        <a:t>3.2 Naravnogeografske značilnosti Severne Amerike</a:t>
                      </a:r>
                      <a:endParaRPr lang="sl-SI"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just">
                        <a:lnSpc>
                          <a:spcPct val="115000"/>
                        </a:lnSpc>
                        <a:spcAft>
                          <a:spcPts val="0"/>
                        </a:spcAft>
                        <a:buFont typeface="Symbol" panose="05050102010706020507" pitchFamily="18" charset="2"/>
                        <a:buChar char=""/>
                      </a:pPr>
                      <a:r>
                        <a:rPr lang="sl-SI" sz="1600">
                          <a:solidFill>
                            <a:schemeClr val="tx1"/>
                          </a:solidFill>
                          <a:effectLst/>
                        </a:rPr>
                        <a:t>na zemljevidu določi lego Severne Amerike,</a:t>
                      </a:r>
                    </a:p>
                    <a:p>
                      <a:pPr marL="342900" lvl="0" indent="-342900" algn="just">
                        <a:lnSpc>
                          <a:spcPct val="115000"/>
                        </a:lnSpc>
                        <a:spcAft>
                          <a:spcPts val="0"/>
                        </a:spcAft>
                        <a:buFont typeface="Symbol" panose="05050102010706020507" pitchFamily="18" charset="2"/>
                        <a:buChar char=""/>
                      </a:pPr>
                      <a:r>
                        <a:rPr lang="sl-SI" sz="1600">
                          <a:solidFill>
                            <a:schemeClr val="tx1"/>
                          </a:solidFill>
                          <a:effectLst/>
                        </a:rPr>
                        <a:t>primerja reliefne značilnosti naravnih enot Severne Amerike,</a:t>
                      </a:r>
                    </a:p>
                    <a:p>
                      <a:pPr marL="342900" lvl="0" indent="-342900" algn="just">
                        <a:lnSpc>
                          <a:spcPct val="115000"/>
                        </a:lnSpc>
                        <a:spcAft>
                          <a:spcPts val="0"/>
                        </a:spcAft>
                        <a:buFont typeface="Symbol" panose="05050102010706020507" pitchFamily="18" charset="2"/>
                        <a:buChar char=""/>
                      </a:pPr>
                      <a:r>
                        <a:rPr lang="sl-SI" sz="1600">
                          <a:solidFill>
                            <a:schemeClr val="tx1"/>
                          </a:solidFill>
                          <a:effectLst/>
                        </a:rPr>
                        <a:t>primerja podnebne in rastlinske pasove v Severni Ameriki,</a:t>
                      </a:r>
                    </a:p>
                    <a:p>
                      <a:pPr marL="342900" lvl="0" indent="-342900" algn="just">
                        <a:lnSpc>
                          <a:spcPct val="115000"/>
                        </a:lnSpc>
                        <a:spcAft>
                          <a:spcPts val="0"/>
                        </a:spcAft>
                        <a:buFont typeface="Symbol" panose="05050102010706020507" pitchFamily="18" charset="2"/>
                        <a:buChar char=""/>
                      </a:pPr>
                      <a:r>
                        <a:rPr lang="sl-SI" sz="1600">
                          <a:solidFill>
                            <a:schemeClr val="tx1"/>
                          </a:solidFill>
                          <a:effectLst/>
                        </a:rPr>
                        <a:t>sklepa o vplivu lege in reliefa na podnebje Severne Amerike,</a:t>
                      </a:r>
                    </a:p>
                    <a:p>
                      <a:pPr marL="342900" lvl="0" indent="-342900" algn="just">
                        <a:lnSpc>
                          <a:spcPct val="115000"/>
                        </a:lnSpc>
                        <a:spcAft>
                          <a:spcPts val="0"/>
                        </a:spcAft>
                        <a:buFont typeface="Symbol" panose="05050102010706020507" pitchFamily="18" charset="2"/>
                        <a:buChar char=""/>
                      </a:pPr>
                      <a:r>
                        <a:rPr lang="sl-SI" sz="1600">
                          <a:solidFill>
                            <a:schemeClr val="tx1"/>
                          </a:solidFill>
                          <a:effectLst/>
                        </a:rPr>
                        <a:t>ovrednoti pomen podnebnih in rastlinskih pasov za gospodarstvo in poselitev;</a:t>
                      </a:r>
                      <a:endParaRPr lang="sl-SI"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8425991"/>
                  </a:ext>
                </a:extLst>
              </a:tr>
              <a:tr h="714375">
                <a:tc>
                  <a:txBody>
                    <a:bodyPr/>
                    <a:lstStyle/>
                    <a:p>
                      <a:pPr algn="just">
                        <a:lnSpc>
                          <a:spcPct val="115000"/>
                        </a:lnSpc>
                        <a:spcAft>
                          <a:spcPts val="0"/>
                        </a:spcAft>
                      </a:pPr>
                      <a:r>
                        <a:rPr lang="sl-SI" sz="1600">
                          <a:solidFill>
                            <a:schemeClr val="tx1"/>
                          </a:solidFill>
                          <a:effectLst/>
                        </a:rPr>
                        <a:t>3.3 Prebivalstvo Severne Amerike</a:t>
                      </a:r>
                      <a:endParaRPr lang="sl-SI"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just">
                        <a:lnSpc>
                          <a:spcPct val="115000"/>
                        </a:lnSpc>
                        <a:spcAft>
                          <a:spcPts val="0"/>
                        </a:spcAft>
                        <a:buFont typeface="Symbol" panose="05050102010706020507" pitchFamily="18" charset="2"/>
                        <a:buChar char=""/>
                      </a:pPr>
                      <a:r>
                        <a:rPr lang="sl-SI" sz="1600" dirty="0">
                          <a:solidFill>
                            <a:srgbClr val="FF0000"/>
                          </a:solidFill>
                          <a:effectLst/>
                        </a:rPr>
                        <a:t>opiše sestavo prebivalstva Severne Amerike,</a:t>
                      </a:r>
                    </a:p>
                    <a:p>
                      <a:pPr marL="342900" lvl="0" indent="-342900" algn="just">
                        <a:lnSpc>
                          <a:spcPct val="115000"/>
                        </a:lnSpc>
                        <a:spcAft>
                          <a:spcPts val="0"/>
                        </a:spcAft>
                        <a:buFont typeface="Symbol" panose="05050102010706020507" pitchFamily="18" charset="2"/>
                        <a:buChar char=""/>
                      </a:pPr>
                      <a:r>
                        <a:rPr lang="sl-SI" sz="1600" dirty="0">
                          <a:solidFill>
                            <a:srgbClr val="FF0000"/>
                          </a:solidFill>
                          <a:effectLst/>
                        </a:rPr>
                        <a:t>sklepa o prednostih in slabostih večnarodnostne skupnosti,</a:t>
                      </a:r>
                    </a:p>
                    <a:p>
                      <a:pPr marL="342900" lvl="0" indent="-342900" algn="just">
                        <a:lnSpc>
                          <a:spcPct val="115000"/>
                        </a:lnSpc>
                        <a:spcAft>
                          <a:spcPts val="0"/>
                        </a:spcAft>
                        <a:buFont typeface="Symbol" panose="05050102010706020507" pitchFamily="18" charset="2"/>
                        <a:buChar char=""/>
                      </a:pPr>
                      <a:r>
                        <a:rPr lang="sl-SI" sz="1600" dirty="0">
                          <a:solidFill>
                            <a:srgbClr val="FF0000"/>
                          </a:solidFill>
                          <a:effectLst/>
                        </a:rPr>
                        <a:t>spoznava asimilacijo, integracijo in segregacijo različnih kultur,</a:t>
                      </a:r>
                    </a:p>
                    <a:p>
                      <a:pPr marL="342900" lvl="0" indent="-342900" algn="just">
                        <a:lnSpc>
                          <a:spcPct val="115000"/>
                        </a:lnSpc>
                        <a:spcAft>
                          <a:spcPts val="0"/>
                        </a:spcAft>
                        <a:buFont typeface="Symbol" panose="05050102010706020507" pitchFamily="18" charset="2"/>
                        <a:buChar char=""/>
                      </a:pPr>
                      <a:r>
                        <a:rPr lang="sl-SI" sz="1600" dirty="0">
                          <a:solidFill>
                            <a:srgbClr val="FF0000"/>
                          </a:solidFill>
                          <a:effectLst/>
                        </a:rPr>
                        <a:t>analizira vzroke in posledice različne gostote poselitve Severne Amerike;</a:t>
                      </a:r>
                      <a:endParaRPr lang="sl-SI" sz="16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0738280"/>
                  </a:ext>
                </a:extLst>
              </a:tr>
            </a:tbl>
          </a:graphicData>
        </a:graphic>
      </p:graphicFrame>
    </p:spTree>
    <p:extLst>
      <p:ext uri="{BB962C8B-B14F-4D97-AF65-F5344CB8AC3E}">
        <p14:creationId xmlns:p14="http://schemas.microsoft.com/office/powerpoint/2010/main" val="2599642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4000" y="1998001"/>
            <a:ext cx="6480000" cy="4859999"/>
          </a:xfrm>
          <a:prstGeom prst="rect">
            <a:avLst/>
          </a:prstGeom>
        </p:spPr>
      </p:pic>
      <p:sp>
        <p:nvSpPr>
          <p:cNvPr id="4" name="Pravokotnik 3"/>
          <p:cNvSpPr/>
          <p:nvPr/>
        </p:nvSpPr>
        <p:spPr>
          <a:xfrm>
            <a:off x="500743" y="288952"/>
            <a:ext cx="6344194" cy="3693319"/>
          </a:xfrm>
          <a:prstGeom prst="rect">
            <a:avLst/>
          </a:prstGeom>
        </p:spPr>
        <p:txBody>
          <a:bodyPr wrap="square">
            <a:spAutoFit/>
          </a:bodyPr>
          <a:lstStyle/>
          <a:p>
            <a:r>
              <a:rPr lang="en-US" dirty="0">
                <a:solidFill>
                  <a:srgbClr val="202122"/>
                </a:solidFill>
                <a:latin typeface="Arial" panose="020B0604020202020204" pitchFamily="34" charset="0"/>
              </a:rPr>
              <a:t>The </a:t>
            </a:r>
            <a:r>
              <a:rPr lang="en-US" b="1" dirty="0">
                <a:solidFill>
                  <a:srgbClr val="202122"/>
                </a:solidFill>
                <a:latin typeface="Arial" panose="020B0604020202020204" pitchFamily="34" charset="0"/>
              </a:rPr>
              <a:t>Navajo Nation</a:t>
            </a:r>
            <a:r>
              <a:rPr lang="en-US" dirty="0">
                <a:solidFill>
                  <a:srgbClr val="202122"/>
                </a:solidFill>
                <a:latin typeface="Arial" panose="020B0604020202020204" pitchFamily="34" charset="0"/>
              </a:rPr>
              <a:t> (</a:t>
            </a:r>
            <a:r>
              <a:rPr lang="en-US" dirty="0">
                <a:solidFill>
                  <a:srgbClr val="0645AD"/>
                </a:solidFill>
                <a:latin typeface="Arial" panose="020B0604020202020204" pitchFamily="34" charset="0"/>
                <a:hlinkClick r:id="rId3" tooltip="Navajo language"/>
              </a:rPr>
              <a:t>Navajo</a:t>
            </a:r>
            <a:r>
              <a:rPr lang="en-US" dirty="0">
                <a:solidFill>
                  <a:srgbClr val="202122"/>
                </a:solidFill>
                <a:latin typeface="Arial" panose="020B0604020202020204" pitchFamily="34" charset="0"/>
              </a:rPr>
              <a:t>: </a:t>
            </a:r>
            <a:r>
              <a:rPr lang="en-US" i="1" dirty="0" err="1">
                <a:solidFill>
                  <a:srgbClr val="202122"/>
                </a:solidFill>
                <a:latin typeface="Arial" panose="020B0604020202020204" pitchFamily="34" charset="0"/>
              </a:rPr>
              <a:t>Naabeehó</a:t>
            </a:r>
            <a:r>
              <a:rPr lang="en-US" i="1" dirty="0">
                <a:solidFill>
                  <a:srgbClr val="202122"/>
                </a:solidFill>
                <a:latin typeface="Arial" panose="020B0604020202020204" pitchFamily="34" charset="0"/>
              </a:rPr>
              <a:t> </a:t>
            </a:r>
            <a:r>
              <a:rPr lang="en-US" i="1" dirty="0" err="1">
                <a:solidFill>
                  <a:srgbClr val="202122"/>
                </a:solidFill>
                <a:latin typeface="Arial" panose="020B0604020202020204" pitchFamily="34" charset="0"/>
              </a:rPr>
              <a:t>Bináhásdzo</a:t>
            </a:r>
            <a:r>
              <a:rPr lang="en-US" dirty="0">
                <a:solidFill>
                  <a:srgbClr val="202122"/>
                </a:solidFill>
                <a:latin typeface="Arial" panose="020B0604020202020204" pitchFamily="34" charset="0"/>
              </a:rPr>
              <a:t>) is an </a:t>
            </a:r>
            <a:r>
              <a:rPr lang="en-US" dirty="0">
                <a:solidFill>
                  <a:srgbClr val="0645AD"/>
                </a:solidFill>
                <a:latin typeface="Arial" panose="020B0604020202020204" pitchFamily="34" charset="0"/>
                <a:hlinkClick r:id="rId4" tooltip="Native Americans in the United States"/>
              </a:rPr>
              <a:t>American Indian</a:t>
            </a:r>
            <a:r>
              <a:rPr lang="en-US" baseline="30000" dirty="0">
                <a:solidFill>
                  <a:srgbClr val="0645AD"/>
                </a:solidFill>
                <a:latin typeface="Arial" panose="020B0604020202020204" pitchFamily="34" charset="0"/>
                <a:hlinkClick r:id="rId5"/>
              </a:rPr>
              <a:t>[3]</a:t>
            </a:r>
            <a:r>
              <a:rPr lang="en-US" dirty="0">
                <a:solidFill>
                  <a:srgbClr val="202122"/>
                </a:solidFill>
                <a:latin typeface="Arial" panose="020B0604020202020204" pitchFamily="34" charset="0"/>
              </a:rPr>
              <a:t> territory covering about 17,544,500 acres (71,000 km</a:t>
            </a:r>
            <a:r>
              <a:rPr lang="en-US" baseline="30000" dirty="0">
                <a:solidFill>
                  <a:srgbClr val="202122"/>
                </a:solidFill>
                <a:latin typeface="Arial" panose="020B0604020202020204" pitchFamily="34" charset="0"/>
              </a:rPr>
              <a:t>2</a:t>
            </a:r>
            <a:r>
              <a:rPr lang="en-US" dirty="0">
                <a:solidFill>
                  <a:srgbClr val="202122"/>
                </a:solidFill>
                <a:latin typeface="Arial" panose="020B0604020202020204" pitchFamily="34" charset="0"/>
              </a:rPr>
              <a:t>; 27,413 </a:t>
            </a:r>
            <a:r>
              <a:rPr lang="en-US" dirty="0" err="1">
                <a:solidFill>
                  <a:srgbClr val="202122"/>
                </a:solidFill>
                <a:latin typeface="Arial" panose="020B0604020202020204" pitchFamily="34" charset="0"/>
              </a:rPr>
              <a:t>sq</a:t>
            </a:r>
            <a:r>
              <a:rPr lang="en-US" dirty="0">
                <a:solidFill>
                  <a:srgbClr val="202122"/>
                </a:solidFill>
                <a:latin typeface="Arial" panose="020B0604020202020204" pitchFamily="34" charset="0"/>
              </a:rPr>
              <a:t> mi), occupying portions of northeastern </a:t>
            </a:r>
            <a:r>
              <a:rPr lang="en-US" dirty="0">
                <a:solidFill>
                  <a:srgbClr val="0645AD"/>
                </a:solidFill>
                <a:latin typeface="Arial" panose="020B0604020202020204" pitchFamily="34" charset="0"/>
                <a:hlinkClick r:id="rId6" tooltip="Arizona"/>
              </a:rPr>
              <a:t>Arizona</a:t>
            </a:r>
            <a:r>
              <a:rPr lang="en-US" dirty="0">
                <a:solidFill>
                  <a:srgbClr val="202122"/>
                </a:solidFill>
                <a:latin typeface="Arial" panose="020B0604020202020204" pitchFamily="34" charset="0"/>
              </a:rPr>
              <a:t>, southeastern </a:t>
            </a:r>
            <a:r>
              <a:rPr lang="en-US" dirty="0">
                <a:solidFill>
                  <a:srgbClr val="0645AD"/>
                </a:solidFill>
                <a:latin typeface="Arial" panose="020B0604020202020204" pitchFamily="34" charset="0"/>
                <a:hlinkClick r:id="rId7" tooltip="Utah"/>
              </a:rPr>
              <a:t>Utah</a:t>
            </a:r>
            <a:r>
              <a:rPr lang="en-US" dirty="0">
                <a:solidFill>
                  <a:srgbClr val="202122"/>
                </a:solidFill>
                <a:latin typeface="Arial" panose="020B0604020202020204" pitchFamily="34" charset="0"/>
              </a:rPr>
              <a:t>, and northwestern </a:t>
            </a:r>
            <a:r>
              <a:rPr lang="en-US" dirty="0">
                <a:solidFill>
                  <a:srgbClr val="0645AD"/>
                </a:solidFill>
                <a:latin typeface="Arial" panose="020B0604020202020204" pitchFamily="34" charset="0"/>
                <a:hlinkClick r:id="rId8" tooltip="New Mexico"/>
              </a:rPr>
              <a:t>New Mexico</a:t>
            </a:r>
            <a:r>
              <a:rPr lang="en-US" dirty="0">
                <a:solidFill>
                  <a:srgbClr val="202122"/>
                </a:solidFill>
                <a:latin typeface="Arial" panose="020B0604020202020204" pitchFamily="34" charset="0"/>
              </a:rPr>
              <a:t> in the United States. This is the largest land area retained by a Native American tribe in the United States. In 2010, the total population of Navajo tribal members was 332,129 with 173,667 living within the boundaries of the reservation and 158,462 tribal members outside of the reservation. Metropolitan areas accounted for 26 percent of the population, border towns accounted for ten percent, and the remaining 17 percent were living elsewhere in the U.S.</a:t>
            </a:r>
            <a:r>
              <a:rPr lang="en-US" baseline="30000" dirty="0">
                <a:solidFill>
                  <a:srgbClr val="0645AD"/>
                </a:solidFill>
                <a:latin typeface="Arial" panose="020B0604020202020204" pitchFamily="34" charset="0"/>
                <a:hlinkClick r:id="rId9"/>
              </a:rPr>
              <a:t>[4]</a:t>
            </a:r>
            <a:r>
              <a:rPr lang="en-US" baseline="30000" dirty="0">
                <a:solidFill>
                  <a:srgbClr val="0645AD"/>
                </a:solidFill>
                <a:latin typeface="Arial" panose="020B0604020202020204" pitchFamily="34" charset="0"/>
                <a:hlinkClick r:id="rId10"/>
              </a:rPr>
              <a:t>[5]</a:t>
            </a:r>
            <a:endParaRPr lang="sl-SI" dirty="0"/>
          </a:p>
        </p:txBody>
      </p:sp>
    </p:spTree>
    <p:extLst>
      <p:ext uri="{BB962C8B-B14F-4D97-AF65-F5344CB8AC3E}">
        <p14:creationId xmlns:p14="http://schemas.microsoft.com/office/powerpoint/2010/main" val="2820803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val="528763621"/>
              </p:ext>
            </p:extLst>
          </p:nvPr>
        </p:nvGraphicFramePr>
        <p:xfrm>
          <a:off x="400595" y="644435"/>
          <a:ext cx="8212182" cy="5659816"/>
        </p:xfrm>
        <a:graphic>
          <a:graphicData uri="http://schemas.openxmlformats.org/drawingml/2006/table">
            <a:tbl>
              <a:tblPr firstRow="1" firstCol="1" lastRow="1" lastCol="1" bandRow="1" bandCol="1">
                <a:tableStyleId>{5C22544A-7EE6-4342-B048-85BDC9FD1C3A}</a:tableStyleId>
              </a:tblPr>
              <a:tblGrid>
                <a:gridCol w="2032907">
                  <a:extLst>
                    <a:ext uri="{9D8B030D-6E8A-4147-A177-3AD203B41FA5}">
                      <a16:colId xmlns:a16="http://schemas.microsoft.com/office/drawing/2014/main" val="1751861387"/>
                    </a:ext>
                  </a:extLst>
                </a:gridCol>
                <a:gridCol w="6179275">
                  <a:extLst>
                    <a:ext uri="{9D8B030D-6E8A-4147-A177-3AD203B41FA5}">
                      <a16:colId xmlns:a16="http://schemas.microsoft.com/office/drawing/2014/main" val="76763969"/>
                    </a:ext>
                  </a:extLst>
                </a:gridCol>
              </a:tblGrid>
              <a:tr h="268159">
                <a:tc>
                  <a:txBody>
                    <a:bodyPr/>
                    <a:lstStyle/>
                    <a:p>
                      <a:pPr algn="l">
                        <a:lnSpc>
                          <a:spcPct val="115000"/>
                        </a:lnSpc>
                        <a:spcAft>
                          <a:spcPts val="0"/>
                        </a:spcAft>
                      </a:pPr>
                      <a:r>
                        <a:rPr lang="sl-SI" sz="1600" dirty="0">
                          <a:solidFill>
                            <a:schemeClr val="tx1"/>
                          </a:solidFill>
                          <a:effectLst/>
                        </a:rPr>
                        <a:t>2. Avstralija in Oceanija</a:t>
                      </a:r>
                      <a:endParaRPr lang="sl-SI"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0"/>
                        </a:spcAft>
                      </a:pPr>
                      <a:r>
                        <a:rPr lang="sl-SI" sz="1600">
                          <a:solidFill>
                            <a:schemeClr val="tx1"/>
                          </a:solidFill>
                          <a:effectLst/>
                        </a:rPr>
                        <a:t> </a:t>
                      </a:r>
                      <a:endParaRPr lang="sl-SI"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0152458"/>
                  </a:ext>
                </a:extLst>
              </a:tr>
              <a:tr h="2844525">
                <a:tc>
                  <a:txBody>
                    <a:bodyPr/>
                    <a:lstStyle/>
                    <a:p>
                      <a:pPr algn="just">
                        <a:lnSpc>
                          <a:spcPct val="115000"/>
                        </a:lnSpc>
                        <a:spcAft>
                          <a:spcPts val="0"/>
                        </a:spcAft>
                      </a:pPr>
                      <a:r>
                        <a:rPr lang="sl-SI" sz="1600">
                          <a:solidFill>
                            <a:schemeClr val="tx1"/>
                          </a:solidFill>
                          <a:effectLst/>
                        </a:rPr>
                        <a:t>2.1 Naravnogeografske značilnosti</a:t>
                      </a:r>
                    </a:p>
                    <a:p>
                      <a:pPr algn="just">
                        <a:lnSpc>
                          <a:spcPct val="115000"/>
                        </a:lnSpc>
                        <a:spcAft>
                          <a:spcPts val="0"/>
                        </a:spcAft>
                      </a:pPr>
                      <a:r>
                        <a:rPr lang="sl-SI" sz="1600">
                          <a:solidFill>
                            <a:schemeClr val="tx1"/>
                          </a:solidFill>
                          <a:effectLst/>
                        </a:rPr>
                        <a:t>Avstralije</a:t>
                      </a:r>
                      <a:endParaRPr lang="sl-SI"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just">
                        <a:lnSpc>
                          <a:spcPct val="115000"/>
                        </a:lnSpc>
                        <a:spcAft>
                          <a:spcPts val="0"/>
                        </a:spcAft>
                        <a:buFont typeface="Symbol" panose="05050102010706020507" pitchFamily="18" charset="2"/>
                        <a:buChar char=""/>
                      </a:pPr>
                      <a:r>
                        <a:rPr lang="sl-SI" sz="1600" dirty="0">
                          <a:solidFill>
                            <a:schemeClr val="tx1"/>
                          </a:solidFill>
                          <a:effectLst/>
                        </a:rPr>
                        <a:t>na zemljevidu določi geografsko lego Avstralije in Oceanije,</a:t>
                      </a:r>
                    </a:p>
                    <a:p>
                      <a:pPr marL="342900" lvl="0" indent="-342900" algn="just">
                        <a:lnSpc>
                          <a:spcPct val="115000"/>
                        </a:lnSpc>
                        <a:spcAft>
                          <a:spcPts val="0"/>
                        </a:spcAft>
                        <a:buFont typeface="Symbol" panose="05050102010706020507" pitchFamily="18" charset="2"/>
                        <a:buChar char=""/>
                      </a:pPr>
                      <a:r>
                        <a:rPr lang="sl-SI" sz="1600" dirty="0">
                          <a:solidFill>
                            <a:schemeClr val="tx1"/>
                          </a:solidFill>
                          <a:effectLst/>
                        </a:rPr>
                        <a:t>razloži vzroke za svojevrsten rastlinski in živalski svet Avstralije,</a:t>
                      </a:r>
                    </a:p>
                    <a:p>
                      <a:pPr marL="342900" lvl="0" indent="-342900" algn="just">
                        <a:lnSpc>
                          <a:spcPct val="115000"/>
                        </a:lnSpc>
                        <a:spcAft>
                          <a:spcPts val="0"/>
                        </a:spcAft>
                        <a:buFont typeface="Symbol" panose="05050102010706020507" pitchFamily="18" charset="2"/>
                        <a:buChar char=""/>
                      </a:pPr>
                      <a:r>
                        <a:rPr lang="sl-SI" sz="1600" dirty="0">
                          <a:solidFill>
                            <a:schemeClr val="tx1"/>
                          </a:solidFill>
                          <a:effectLst/>
                        </a:rPr>
                        <a:t>ob zemljevidu in slikovnem gradivu opiše površinsko izoblikovanost Avstralije in sklepa o vplivu Velikega razvodnega gorovja na podnebje in vodovje,</a:t>
                      </a:r>
                    </a:p>
                    <a:p>
                      <a:pPr marL="342900" lvl="0" indent="-342900" algn="just">
                        <a:lnSpc>
                          <a:spcPct val="115000"/>
                        </a:lnSpc>
                        <a:spcAft>
                          <a:spcPts val="0"/>
                        </a:spcAft>
                        <a:buFont typeface="Symbol" panose="05050102010706020507" pitchFamily="18" charset="2"/>
                        <a:buChar char=""/>
                      </a:pPr>
                      <a:r>
                        <a:rPr lang="sl-SI" sz="1600" dirty="0">
                          <a:solidFill>
                            <a:schemeClr val="tx1"/>
                          </a:solidFill>
                          <a:effectLst/>
                        </a:rPr>
                        <a:t>razume nastanek Velikega koralnega grebena in ovrednoti njegov pomen,</a:t>
                      </a:r>
                    </a:p>
                    <a:p>
                      <a:pPr marL="342900" lvl="0" indent="-342900" algn="just">
                        <a:lnSpc>
                          <a:spcPct val="115000"/>
                        </a:lnSpc>
                        <a:spcAft>
                          <a:spcPts val="0"/>
                        </a:spcAft>
                        <a:buFont typeface="Symbol" panose="05050102010706020507" pitchFamily="18" charset="2"/>
                        <a:buChar char=""/>
                      </a:pPr>
                      <a:r>
                        <a:rPr lang="sl-SI" sz="1600" dirty="0">
                          <a:solidFill>
                            <a:schemeClr val="tx1"/>
                          </a:solidFill>
                          <a:effectLst/>
                        </a:rPr>
                        <a:t>ob zemljevidu in slikovnem gradiva primerja podnebno-rastlinske pasove Avstralije,</a:t>
                      </a:r>
                    </a:p>
                    <a:p>
                      <a:pPr marL="342900" lvl="0" indent="-342900" algn="just">
                        <a:lnSpc>
                          <a:spcPct val="115000"/>
                        </a:lnSpc>
                        <a:spcAft>
                          <a:spcPts val="0"/>
                        </a:spcAft>
                        <a:buFont typeface="Symbol" panose="05050102010706020507" pitchFamily="18" charset="2"/>
                        <a:buChar char=""/>
                      </a:pPr>
                      <a:r>
                        <a:rPr lang="sl-SI" sz="1600" dirty="0">
                          <a:solidFill>
                            <a:schemeClr val="tx1"/>
                          </a:solidFill>
                          <a:effectLst/>
                        </a:rPr>
                        <a:t>opiše težave preskrbe z vodo v Avstraliji;</a:t>
                      </a:r>
                      <a:endParaRPr lang="sl-SI"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9858146"/>
                  </a:ext>
                </a:extLst>
              </a:tr>
              <a:tr h="1413211">
                <a:tc>
                  <a:txBody>
                    <a:bodyPr/>
                    <a:lstStyle/>
                    <a:p>
                      <a:pPr algn="just">
                        <a:lnSpc>
                          <a:spcPct val="115000"/>
                        </a:lnSpc>
                        <a:spcAft>
                          <a:spcPts val="0"/>
                        </a:spcAft>
                      </a:pPr>
                      <a:r>
                        <a:rPr lang="sl-SI" sz="1600">
                          <a:solidFill>
                            <a:schemeClr val="tx1"/>
                          </a:solidFill>
                          <a:effectLst/>
                        </a:rPr>
                        <a:t>2.2 Prebivalstvo in način življenja, ki je posledica visoko razvitega gospodarstva</a:t>
                      </a:r>
                      <a:endParaRPr lang="sl-SI"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just">
                        <a:lnSpc>
                          <a:spcPct val="115000"/>
                        </a:lnSpc>
                        <a:spcAft>
                          <a:spcPts val="0"/>
                        </a:spcAft>
                        <a:buFont typeface="Symbol" panose="05050102010706020507" pitchFamily="18" charset="2"/>
                        <a:buChar char=""/>
                      </a:pPr>
                      <a:r>
                        <a:rPr lang="sl-SI" sz="1600" dirty="0">
                          <a:solidFill>
                            <a:srgbClr val="FF0000"/>
                          </a:solidFill>
                          <a:effectLst/>
                        </a:rPr>
                        <a:t>opiše značilnosti poseljevanja celine,</a:t>
                      </a:r>
                    </a:p>
                    <a:p>
                      <a:pPr marL="342900" lvl="0" indent="-342900" algn="just">
                        <a:lnSpc>
                          <a:spcPct val="115000"/>
                        </a:lnSpc>
                        <a:spcAft>
                          <a:spcPts val="0"/>
                        </a:spcAft>
                        <a:buFont typeface="Symbol" panose="05050102010706020507" pitchFamily="18" charset="2"/>
                        <a:buChar char=""/>
                      </a:pPr>
                      <a:r>
                        <a:rPr lang="sl-SI" sz="1600" dirty="0">
                          <a:solidFill>
                            <a:srgbClr val="FF0000"/>
                          </a:solidFill>
                          <a:effectLst/>
                        </a:rPr>
                        <a:t>sklepa o vzrokih redke in zelo neenakomerne poselitve celine,</a:t>
                      </a:r>
                    </a:p>
                    <a:p>
                      <a:pPr marL="342900" lvl="0" indent="-342900" algn="just">
                        <a:lnSpc>
                          <a:spcPct val="115000"/>
                        </a:lnSpc>
                        <a:spcAft>
                          <a:spcPts val="0"/>
                        </a:spcAft>
                        <a:buFont typeface="Symbol" panose="05050102010706020507" pitchFamily="18" charset="2"/>
                        <a:buChar char=""/>
                      </a:pPr>
                      <a:r>
                        <a:rPr lang="sl-SI" sz="1600" dirty="0">
                          <a:solidFill>
                            <a:schemeClr val="tx1"/>
                          </a:solidFill>
                          <a:effectLst/>
                        </a:rPr>
                        <a:t>prepoznava in razume prevladujoče gospodarske procese v Avstraliji ter ugotovi njihove pokrajinske učinke,</a:t>
                      </a:r>
                    </a:p>
                    <a:p>
                      <a:pPr marL="342900" lvl="0" indent="-342900" algn="just">
                        <a:lnSpc>
                          <a:spcPct val="115000"/>
                        </a:lnSpc>
                        <a:spcAft>
                          <a:spcPts val="0"/>
                        </a:spcAft>
                        <a:buFont typeface="Symbol" panose="05050102010706020507" pitchFamily="18" charset="2"/>
                        <a:buChar char=""/>
                      </a:pPr>
                      <a:r>
                        <a:rPr lang="sl-SI" sz="1600" dirty="0">
                          <a:solidFill>
                            <a:schemeClr val="tx1"/>
                          </a:solidFill>
                          <a:effectLst/>
                        </a:rPr>
                        <a:t>utemelji razvoj in pomen prometa; </a:t>
                      </a:r>
                      <a:endParaRPr lang="sl-SI"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9642599"/>
                  </a:ext>
                </a:extLst>
              </a:tr>
              <a:tr h="840685">
                <a:tc>
                  <a:txBody>
                    <a:bodyPr/>
                    <a:lstStyle/>
                    <a:p>
                      <a:pPr algn="just">
                        <a:lnSpc>
                          <a:spcPct val="115000"/>
                        </a:lnSpc>
                        <a:spcAft>
                          <a:spcPts val="0"/>
                        </a:spcAft>
                      </a:pPr>
                      <a:r>
                        <a:rPr lang="sl-SI" sz="1600">
                          <a:solidFill>
                            <a:schemeClr val="tx1"/>
                          </a:solidFill>
                          <a:effectLst/>
                        </a:rPr>
                        <a:t>2.3 Oceanija – skupine otočij sredi oceana</a:t>
                      </a:r>
                    </a:p>
                    <a:p>
                      <a:pPr algn="just">
                        <a:lnSpc>
                          <a:spcPct val="115000"/>
                        </a:lnSpc>
                        <a:spcAft>
                          <a:spcPts val="0"/>
                        </a:spcAft>
                      </a:pPr>
                      <a:r>
                        <a:rPr lang="sl-SI" sz="1600">
                          <a:solidFill>
                            <a:schemeClr val="tx1"/>
                          </a:solidFill>
                          <a:effectLst/>
                        </a:rPr>
                        <a:t> </a:t>
                      </a:r>
                      <a:endParaRPr lang="sl-SI" sz="16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gn="just">
                        <a:lnSpc>
                          <a:spcPct val="115000"/>
                        </a:lnSpc>
                        <a:spcAft>
                          <a:spcPts val="0"/>
                        </a:spcAft>
                        <a:buFont typeface="Symbol" panose="05050102010706020507" pitchFamily="18" charset="2"/>
                        <a:buChar char=""/>
                      </a:pPr>
                      <a:r>
                        <a:rPr lang="sl-SI" sz="1600" dirty="0">
                          <a:solidFill>
                            <a:schemeClr val="tx1"/>
                          </a:solidFill>
                          <a:effectLst/>
                        </a:rPr>
                        <a:t>na zemljevidu določi lego otokov Oceanije,</a:t>
                      </a:r>
                    </a:p>
                    <a:p>
                      <a:pPr marL="342900" lvl="0" indent="-342900" algn="just">
                        <a:lnSpc>
                          <a:spcPct val="115000"/>
                        </a:lnSpc>
                        <a:spcAft>
                          <a:spcPts val="0"/>
                        </a:spcAft>
                        <a:buFont typeface="Symbol" panose="05050102010706020507" pitchFamily="18" charset="2"/>
                        <a:buChar char=""/>
                      </a:pPr>
                      <a:r>
                        <a:rPr lang="sl-SI" sz="1600" dirty="0">
                          <a:solidFill>
                            <a:schemeClr val="tx1"/>
                          </a:solidFill>
                          <a:effectLst/>
                        </a:rPr>
                        <a:t>našteje večje skupine otokov,</a:t>
                      </a:r>
                    </a:p>
                    <a:p>
                      <a:pPr marL="342900" lvl="0" indent="-342900" algn="just">
                        <a:lnSpc>
                          <a:spcPct val="115000"/>
                        </a:lnSpc>
                        <a:spcAft>
                          <a:spcPts val="0"/>
                        </a:spcAft>
                        <a:buFont typeface="Symbol" panose="05050102010706020507" pitchFamily="18" charset="2"/>
                        <a:buChar char=""/>
                      </a:pPr>
                      <a:r>
                        <a:rPr lang="sl-SI" sz="1600" dirty="0">
                          <a:solidFill>
                            <a:schemeClr val="tx1"/>
                          </a:solidFill>
                          <a:effectLst/>
                        </a:rPr>
                        <a:t>sklepa o prometnem in gospodarskem pomenu Oceanije;</a:t>
                      </a:r>
                      <a:endParaRPr lang="sl-SI"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8376996"/>
                  </a:ext>
                </a:extLst>
              </a:tr>
            </a:tbl>
          </a:graphicData>
        </a:graphic>
      </p:graphicFrame>
    </p:spTree>
    <p:extLst>
      <p:ext uri="{BB962C8B-B14F-4D97-AF65-F5344CB8AC3E}">
        <p14:creationId xmlns:p14="http://schemas.microsoft.com/office/powerpoint/2010/main" val="503924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1293224" y="606981"/>
            <a:ext cx="7302136" cy="2308324"/>
          </a:xfrm>
          <a:prstGeom prst="rect">
            <a:avLst/>
          </a:prstGeom>
        </p:spPr>
        <p:txBody>
          <a:bodyPr wrap="square">
            <a:spAutoFit/>
          </a:bodyPr>
          <a:lstStyle/>
          <a:p>
            <a:r>
              <a:rPr lang="en-US" dirty="0">
                <a:solidFill>
                  <a:srgbClr val="000000"/>
                </a:solidFill>
                <a:latin typeface="Roboto"/>
              </a:rPr>
              <a:t>The 2016 census in Australia showed that the 649,171 people identified themselves as being "of Aboriginal or Torres Strait Islander origin," up 18.4 percent from 2011. This represented 3.3 percent of the Australian population, up from 3 percent in 2011. The rapid increase may be due to the fact that Aboriginal Australians have slightly larger families than non-Aboriginal Australians and also that more people may be identifying in this group, particularly those from mixed unions [source: </a:t>
            </a:r>
            <a:r>
              <a:rPr lang="en-US" dirty="0">
                <a:latin typeface="Roboto"/>
                <a:hlinkClick r:id="rId2"/>
              </a:rPr>
              <a:t>Biddle and Markham</a:t>
            </a:r>
            <a:r>
              <a:rPr lang="en-US" dirty="0">
                <a:solidFill>
                  <a:srgbClr val="000000"/>
                </a:solidFill>
                <a:latin typeface="Roboto"/>
              </a:rPr>
              <a:t>].</a:t>
            </a:r>
            <a:endParaRPr lang="sl-SI" dirty="0"/>
          </a:p>
        </p:txBody>
      </p:sp>
      <p:sp>
        <p:nvSpPr>
          <p:cNvPr id="5" name="PoljeZBesedilom 4"/>
          <p:cNvSpPr txBox="1"/>
          <p:nvPr/>
        </p:nvSpPr>
        <p:spPr>
          <a:xfrm>
            <a:off x="1293224" y="2964868"/>
            <a:ext cx="3844579" cy="307777"/>
          </a:xfrm>
          <a:prstGeom prst="rect">
            <a:avLst/>
          </a:prstGeom>
          <a:noFill/>
        </p:spPr>
        <p:txBody>
          <a:bodyPr wrap="none" rtlCol="0">
            <a:spAutoFit/>
          </a:bodyPr>
          <a:lstStyle/>
          <a:p>
            <a:r>
              <a:rPr lang="sl-SI" sz="1400" dirty="0" smtClean="0">
                <a:hlinkClick r:id="rId3"/>
              </a:rPr>
              <a:t>Vir: </a:t>
            </a:r>
            <a:r>
              <a:rPr lang="sl-SI" sz="1400" dirty="0" err="1" smtClean="0">
                <a:hlinkClick r:id="rId3"/>
              </a:rPr>
              <a:t>Aboriginal</a:t>
            </a:r>
            <a:r>
              <a:rPr lang="sl-SI" sz="1400" dirty="0" smtClean="0">
                <a:hlinkClick r:id="rId3"/>
              </a:rPr>
              <a:t> </a:t>
            </a:r>
            <a:r>
              <a:rPr lang="sl-SI" sz="1400" dirty="0" err="1">
                <a:hlinkClick r:id="rId3"/>
              </a:rPr>
              <a:t>Australians</a:t>
            </a:r>
            <a:r>
              <a:rPr lang="sl-SI" sz="1400" dirty="0">
                <a:hlinkClick r:id="rId3"/>
              </a:rPr>
              <a:t> </a:t>
            </a:r>
            <a:r>
              <a:rPr lang="sl-SI" sz="1400" dirty="0" err="1">
                <a:hlinkClick r:id="rId3"/>
              </a:rPr>
              <a:t>Today</a:t>
            </a:r>
            <a:r>
              <a:rPr lang="sl-SI" sz="1400" dirty="0">
                <a:hlinkClick r:id="rId3"/>
              </a:rPr>
              <a:t> | </a:t>
            </a:r>
            <a:r>
              <a:rPr lang="sl-SI" sz="1400" dirty="0" err="1">
                <a:hlinkClick r:id="rId3"/>
              </a:rPr>
              <a:t>HowStuffWorks</a:t>
            </a:r>
            <a:endParaRPr lang="sl-SI" sz="1400" dirty="0"/>
          </a:p>
        </p:txBody>
      </p:sp>
      <p:pic>
        <p:nvPicPr>
          <p:cNvPr id="1026" name="Picture 2" descr="Aboriginal owners of Uluru-Kata-Tju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3224" y="3444791"/>
            <a:ext cx="4808728" cy="2706362"/>
          </a:xfrm>
          <a:prstGeom prst="rect">
            <a:avLst/>
          </a:prstGeom>
          <a:noFill/>
          <a:extLst>
            <a:ext uri="{909E8E84-426E-40DD-AFC4-6F175D3DCCD1}">
              <a14:hiddenFill xmlns:a14="http://schemas.microsoft.com/office/drawing/2010/main">
                <a:solidFill>
                  <a:srgbClr val="FFFFFF"/>
                </a:solidFill>
              </a14:hiddenFill>
            </a:ext>
          </a:extLst>
        </p:spPr>
      </p:pic>
      <p:sp>
        <p:nvSpPr>
          <p:cNvPr id="6" name="Pravokotnik 5"/>
          <p:cNvSpPr/>
          <p:nvPr/>
        </p:nvSpPr>
        <p:spPr>
          <a:xfrm>
            <a:off x="1174831" y="6211669"/>
            <a:ext cx="6151944" cy="276999"/>
          </a:xfrm>
          <a:prstGeom prst="rect">
            <a:avLst/>
          </a:prstGeom>
        </p:spPr>
        <p:txBody>
          <a:bodyPr wrap="square">
            <a:spAutoFit/>
          </a:bodyPr>
          <a:lstStyle/>
          <a:p>
            <a:r>
              <a:rPr lang="sl-SI" sz="1200" dirty="0" smtClean="0">
                <a:hlinkClick r:id="rId5"/>
              </a:rPr>
              <a:t>Vir: </a:t>
            </a:r>
            <a:r>
              <a:rPr lang="en-US" sz="1200" dirty="0" smtClean="0">
                <a:hlinkClick r:id="rId5"/>
              </a:rPr>
              <a:t>How </a:t>
            </a:r>
            <a:r>
              <a:rPr lang="en-US" sz="1200" dirty="0">
                <a:hlinkClick r:id="rId5"/>
              </a:rPr>
              <a:t>Aboriginal Australians Work | </a:t>
            </a:r>
            <a:r>
              <a:rPr lang="en-US" sz="1200" dirty="0" err="1">
                <a:hlinkClick r:id="rId5"/>
              </a:rPr>
              <a:t>HowStuffWorks</a:t>
            </a:r>
            <a:endParaRPr lang="sl-SI" sz="1200" dirty="0"/>
          </a:p>
        </p:txBody>
      </p:sp>
    </p:spTree>
    <p:extLst>
      <p:ext uri="{BB962C8B-B14F-4D97-AF65-F5344CB8AC3E}">
        <p14:creationId xmlns:p14="http://schemas.microsoft.com/office/powerpoint/2010/main" val="4216639524"/>
      </p:ext>
    </p:extLst>
  </p:cSld>
  <p:clrMapOvr>
    <a:masterClrMapping/>
  </p:clrMapOvr>
</p:sld>
</file>

<file path=ppt/theme/theme1.xml><?xml version="1.0" encoding="utf-8"?>
<a:theme xmlns:a="http://schemas.openxmlformats.org/drawingml/2006/main" name="Officeova tema">
  <a:themeElements>
    <a:clrScheme name="Officeova 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ova 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ova 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431</TotalTime>
  <Words>1782</Words>
  <Application>Microsoft Office PowerPoint</Application>
  <PresentationFormat>Diaprojekcija na zaslonu (4:3)</PresentationFormat>
  <Paragraphs>205</Paragraphs>
  <Slides>24</Slides>
  <Notes>0</Notes>
  <HiddenSlides>0</HiddenSlides>
  <MMClips>0</MMClips>
  <ScaleCrop>false</ScaleCrop>
  <HeadingPairs>
    <vt:vector size="6" baseType="variant">
      <vt:variant>
        <vt:lpstr>Uporabljene pisave</vt:lpstr>
      </vt:variant>
      <vt:variant>
        <vt:i4>6</vt:i4>
      </vt:variant>
      <vt:variant>
        <vt:lpstr>Tema</vt:lpstr>
      </vt:variant>
      <vt:variant>
        <vt:i4>1</vt:i4>
      </vt:variant>
      <vt:variant>
        <vt:lpstr>Naslovi diapozitivov</vt:lpstr>
      </vt:variant>
      <vt:variant>
        <vt:i4>24</vt:i4>
      </vt:variant>
    </vt:vector>
  </HeadingPairs>
  <TitlesOfParts>
    <vt:vector size="31" baseType="lpstr">
      <vt:lpstr>Arial</vt:lpstr>
      <vt:lpstr>Calibri</vt:lpstr>
      <vt:lpstr>Calibri Light</vt:lpstr>
      <vt:lpstr>Roboto</vt:lpstr>
      <vt:lpstr>Symbol</vt:lpstr>
      <vt:lpstr>Times New Roman</vt:lpstr>
      <vt:lpstr>Officeova tema</vt:lpstr>
      <vt:lpstr>SŠ za učitelje geografije, avgust 2021  Ocenjevanje na drugačne načine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Zavod RS za šolstvo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Ocenjevanje na drugačne načine</dc:title>
  <dc:creator>A3</dc:creator>
  <cp:lastModifiedBy>A3</cp:lastModifiedBy>
  <cp:revision>31</cp:revision>
  <dcterms:created xsi:type="dcterms:W3CDTF">2021-03-09T12:31:47Z</dcterms:created>
  <dcterms:modified xsi:type="dcterms:W3CDTF">2021-08-20T09:45:12Z</dcterms:modified>
</cp:coreProperties>
</file>