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7" r:id="rId2"/>
    <p:sldId id="256" r:id="rId3"/>
    <p:sldId id="266" r:id="rId4"/>
    <p:sldId id="257" r:id="rId5"/>
    <p:sldId id="273" r:id="rId6"/>
    <p:sldId id="278" r:id="rId7"/>
    <p:sldId id="274" r:id="rId8"/>
    <p:sldId id="298" r:id="rId9"/>
    <p:sldId id="287" r:id="rId10"/>
    <p:sldId id="286" r:id="rId11"/>
    <p:sldId id="258" r:id="rId12"/>
    <p:sldId id="299" r:id="rId13"/>
    <p:sldId id="283" r:id="rId14"/>
    <p:sldId id="280" r:id="rId15"/>
    <p:sldId id="259" r:id="rId16"/>
    <p:sldId id="284" r:id="rId17"/>
    <p:sldId id="276" r:id="rId18"/>
    <p:sldId id="277" r:id="rId19"/>
    <p:sldId id="281" r:id="rId20"/>
    <p:sldId id="282" r:id="rId21"/>
    <p:sldId id="260" r:id="rId22"/>
    <p:sldId id="270" r:id="rId23"/>
    <p:sldId id="285" r:id="rId24"/>
    <p:sldId id="288" r:id="rId25"/>
    <p:sldId id="301" r:id="rId26"/>
    <p:sldId id="302" r:id="rId27"/>
    <p:sldId id="303" r:id="rId28"/>
    <p:sldId id="305" r:id="rId29"/>
    <p:sldId id="306" r:id="rId30"/>
    <p:sldId id="304" r:id="rId31"/>
    <p:sldId id="296" r:id="rId32"/>
    <p:sldId id="261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48F5-5643-44A2-AF2F-BC5DCF0B1EB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83E8A-A9E6-487C-8BB0-07D4F003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437F9-A2C8-4D23-B919-DCE5C3906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5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62C56F-4345-4939-827F-922D61149736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0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62C56F-4345-4939-827F-922D61149736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6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Design editor isn’t quite WYSIWYG – it will be on the phone.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E627B7-409A-4221-81CD-AB0070D2B27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8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Downloading to phone needs phone to be on same Google Account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076830-E5EA-400F-8B87-01F0CCACD71F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7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0"/>
            <a:ext cx="10515600" cy="88890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675E-8D9D-410A-B4AA-DF112684756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brain.com/app/mit-ai2-companion/edu.mit.appinventor.aicompanion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bluestack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indroy.en.lo4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pinventor.mit.edu/explore/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explore/ai2/setup.html" TargetMode="External"/><Relationship Id="rId2" Type="http://schemas.openxmlformats.org/officeDocument/2006/relationships/hyperlink" Target="http://appinventor.mit.edu/expl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://appinventor.mit.edu/explore/resources/beginner-app-inventor-concept-cards.html" TargetMode="External"/><Relationship Id="rId2" Type="http://schemas.openxmlformats.org/officeDocument/2006/relationships/hyperlink" Target="http://puravidaapps.com/snippet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madrobots.wix.com/themadrobot#!ai-code-snippets/cmrc" TargetMode="External"/><Relationship Id="rId4" Type="http://schemas.openxmlformats.org/officeDocument/2006/relationships/hyperlink" Target="http://en.wikipedia.org/wiki/Snippe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appinventor.org/book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explore/library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appinventor.mit.edu/#page%3DHom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/ailivecomplete/wiki/Summary/" TargetMode="External"/><Relationship Id="rId2" Type="http://schemas.openxmlformats.org/officeDocument/2006/relationships/hyperlink" Target="http://sourceforge.net/projects/ailivecomplete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ai2_2.pptx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RIMERI/KOMPAS/kompas.apk" TargetMode="External"/><Relationship Id="rId7" Type="http://schemas.openxmlformats.org/officeDocument/2006/relationships/image" Target="../media/image4.png"/><Relationship Id="rId2" Type="http://schemas.openxmlformats.org/officeDocument/2006/relationships/hyperlink" Target="PRIMERI/KOMPAS/kompas.a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PRIMERI/LOKACIJA/zemljevidLokacij.apk" TargetMode="External"/><Relationship Id="rId4" Type="http://schemas.openxmlformats.org/officeDocument/2006/relationships/hyperlink" Target="PRIMERI/LOKACIJA/zemljevidLokacij.a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8ADwPLSFeY8&amp;rel=0&amp;hl=en_US&amp;feature=player_embedded&amp;version=3" TargetMode="External"/><Relationship Id="rId4" Type="http://schemas.openxmlformats.org/officeDocument/2006/relationships/hyperlink" Target="http://www.youtube.com/watch?v=8ADwPLSFeY8&amp;feature=player_embedd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explor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11" y="895530"/>
            <a:ext cx="11691257" cy="9463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4800" dirty="0" smtClean="0">
                <a:solidFill>
                  <a:srgbClr val="FF0000"/>
                </a:solidFill>
              </a:rPr>
              <a:t>Programiranje za  učitelje - </a:t>
            </a:r>
            <a:r>
              <a:rPr lang="sl-SI" sz="4800" dirty="0" err="1" smtClean="0">
                <a:solidFill>
                  <a:srgbClr val="FF0000"/>
                </a:solidFill>
              </a:rPr>
              <a:t>neprogramerje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869" y="97447"/>
            <a:ext cx="9144000" cy="499699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606" y="3379535"/>
            <a:ext cx="3402874" cy="3198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4182" y="2715251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Začetek ob 20.00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8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moramo namestiti na svoj telefon?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875" y="1316456"/>
            <a:ext cx="7513320" cy="7936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MIT AI2 Companion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3" y="1316456"/>
            <a:ext cx="1143000" cy="1171575"/>
          </a:xfrm>
          <a:prstGeom prst="rect">
            <a:avLst/>
          </a:prstGeom>
        </p:spPr>
      </p:pic>
      <p:sp>
        <p:nvSpPr>
          <p:cNvPr id="5" name="Pentagon 4">
            <a:hlinkClick r:id="rId3"/>
          </p:cNvPr>
          <p:cNvSpPr/>
          <p:nvPr/>
        </p:nvSpPr>
        <p:spPr>
          <a:xfrm>
            <a:off x="5834743" y="1412830"/>
            <a:ext cx="776151" cy="3004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2683" y="5917474"/>
            <a:ext cx="638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Verziji nista kompatibilni. Vsaka potrebuje tudi svoj AI </a:t>
            </a:r>
            <a:r>
              <a:rPr lang="sl-SI" dirty="0" err="1" smtClean="0"/>
              <a:t>Companion</a:t>
            </a:r>
            <a:endParaRPr lang="sl-SI" dirty="0" smtClean="0"/>
          </a:p>
          <a:p>
            <a:r>
              <a:rPr lang="sl-SI" dirty="0" smtClean="0"/>
              <a:t>Uporabljali bomo </a:t>
            </a:r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</a:t>
            </a:r>
            <a:r>
              <a:rPr lang="sl-SI" dirty="0" smtClean="0"/>
              <a:t> 2 (čeprav morda vse še ne deluje)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6943" y="3893953"/>
            <a:ext cx="10414045" cy="1136833"/>
            <a:chOff x="576943" y="3893953"/>
            <a:chExt cx="10414045" cy="1136833"/>
          </a:xfrm>
        </p:grpSpPr>
        <p:sp>
          <p:nvSpPr>
            <p:cNvPr id="6" name="Rounded Rectangle 5"/>
            <p:cNvSpPr/>
            <p:nvPr/>
          </p:nvSpPr>
          <p:spPr>
            <a:xfrm>
              <a:off x="2497016" y="3905676"/>
              <a:ext cx="8493972" cy="1125110"/>
            </a:xfrm>
            <a:prstGeom prst="roundRect">
              <a:avLst/>
            </a:prstGeom>
            <a:solidFill>
              <a:srgbClr val="FFC000">
                <a:alpha val="6196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dirty="0" smtClean="0">
                  <a:solidFill>
                    <a:schemeClr val="tx1"/>
                  </a:solidFill>
                </a:rPr>
                <a:t>Obstajata 2 verziji </a:t>
              </a:r>
              <a:r>
                <a:rPr lang="sl-SI" dirty="0" err="1" smtClean="0">
                  <a:solidFill>
                    <a:schemeClr val="tx1"/>
                  </a:solidFill>
                </a:rPr>
                <a:t>App</a:t>
              </a:r>
              <a:r>
                <a:rPr lang="sl-SI" dirty="0" smtClean="0">
                  <a:solidFill>
                    <a:schemeClr val="tx1"/>
                  </a:solidFill>
                </a:rPr>
                <a:t> </a:t>
              </a:r>
              <a:r>
                <a:rPr lang="sl-SI" dirty="0" err="1" smtClean="0">
                  <a:solidFill>
                    <a:schemeClr val="tx1"/>
                  </a:solidFill>
                </a:rPr>
                <a:t>Inventor</a:t>
              </a:r>
              <a:r>
                <a:rPr lang="sl-SI" dirty="0" smtClean="0">
                  <a:solidFill>
                    <a:schemeClr val="tx1"/>
                  </a:solidFill>
                </a:rPr>
                <a:t> !!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sl-SI" b="1" dirty="0" err="1" smtClean="0">
                  <a:solidFill>
                    <a:schemeClr val="tx1"/>
                  </a:solidFill>
                </a:rPr>
                <a:t>App</a:t>
              </a:r>
              <a:r>
                <a:rPr lang="sl-SI" b="1" dirty="0" smtClean="0">
                  <a:solidFill>
                    <a:schemeClr val="tx1"/>
                  </a:solidFill>
                </a:rPr>
                <a:t> </a:t>
              </a:r>
              <a:r>
                <a:rPr lang="sl-SI" b="1" dirty="0" err="1" smtClean="0">
                  <a:solidFill>
                    <a:schemeClr val="tx1"/>
                  </a:solidFill>
                </a:rPr>
                <a:t>Inventor</a:t>
              </a:r>
              <a:r>
                <a:rPr lang="sl-SI" b="1" dirty="0" smtClean="0">
                  <a:solidFill>
                    <a:schemeClr val="tx1"/>
                  </a:solidFill>
                </a:rPr>
                <a:t> </a:t>
              </a:r>
              <a:r>
                <a:rPr lang="sl-SI" b="1" dirty="0" err="1" smtClean="0">
                  <a:solidFill>
                    <a:schemeClr val="tx1"/>
                  </a:solidFill>
                </a:rPr>
                <a:t>Classic</a:t>
              </a:r>
              <a:r>
                <a:rPr lang="sl-SI" b="1" dirty="0" smtClean="0">
                  <a:solidFill>
                    <a:schemeClr val="tx1"/>
                  </a:solidFill>
                </a:rPr>
                <a:t> </a:t>
              </a:r>
              <a:r>
                <a:rPr lang="sl-SI" dirty="0" smtClean="0">
                  <a:solidFill>
                    <a:schemeClr val="tx1"/>
                  </a:solidFill>
                </a:rPr>
                <a:t>(starejša verzija, z več primeri na Internetu, manj prijazno delo)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sl-SI" b="1" dirty="0" err="1" smtClean="0">
                  <a:solidFill>
                    <a:schemeClr val="tx1"/>
                  </a:solidFill>
                </a:rPr>
                <a:t>App</a:t>
              </a:r>
              <a:r>
                <a:rPr lang="sl-SI" b="1" dirty="0" smtClean="0">
                  <a:solidFill>
                    <a:schemeClr val="tx1"/>
                  </a:solidFill>
                </a:rPr>
                <a:t> </a:t>
              </a:r>
              <a:r>
                <a:rPr lang="sl-SI" b="1" dirty="0" err="1" smtClean="0">
                  <a:solidFill>
                    <a:schemeClr val="tx1"/>
                  </a:solidFill>
                </a:rPr>
                <a:t>Inventor</a:t>
              </a:r>
              <a:r>
                <a:rPr lang="sl-SI" b="1" dirty="0" smtClean="0">
                  <a:solidFill>
                    <a:schemeClr val="tx1"/>
                  </a:solidFill>
                </a:rPr>
                <a:t> 2 </a:t>
              </a:r>
              <a:r>
                <a:rPr lang="sl-SI" dirty="0" smtClean="0">
                  <a:solidFill>
                    <a:schemeClr val="tx1"/>
                  </a:solidFill>
                </a:rPr>
                <a:t>(nova verzija, če v razvojni (beta) stopnji)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https://encrypted-tbn2.gstatic.com/images?q=tbn:ANd9GcRMLmPLt3MyzC8Eg0Yz3vb0P6FtFHhuNsUKe_GvlgIM_Avw3FAj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43" y="3893953"/>
              <a:ext cx="1226328" cy="1082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50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Če nimamo sistema Android, ga simuliramo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144" y="1052546"/>
            <a:ext cx="5283591" cy="1043689"/>
          </a:xfrm>
        </p:spPr>
        <p:txBody>
          <a:bodyPr/>
          <a:lstStyle/>
          <a:p>
            <a:r>
              <a:rPr lang="sl-SI" dirty="0" err="1" smtClean="0"/>
              <a:t>BlueStacks</a:t>
            </a:r>
            <a:endParaRPr lang="sl-SI" dirty="0" smtClean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http://www.bluestacks.com/</a:t>
            </a:r>
            <a:endParaRPr lang="sl-SI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149" y="2142942"/>
            <a:ext cx="7376432" cy="445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97" y="2096235"/>
            <a:ext cx="2183646" cy="45013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9566" y="1204946"/>
            <a:ext cx="5283591" cy="1043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Vgrajeni </a:t>
            </a:r>
            <a:r>
              <a:rPr lang="sl-SI" dirty="0" err="1" smtClean="0"/>
              <a:t>emulator</a:t>
            </a:r>
            <a:endParaRPr lang="sl-SI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Emulacija sistema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144" y="1052546"/>
            <a:ext cx="5283591" cy="1043689"/>
          </a:xfrm>
        </p:spPr>
        <p:txBody>
          <a:bodyPr/>
          <a:lstStyle/>
          <a:p>
            <a:r>
              <a:rPr lang="sl-SI" dirty="0" err="1" smtClean="0"/>
              <a:t>Windroy</a:t>
            </a:r>
            <a:r>
              <a:rPr lang="sl-SI" dirty="0" smtClean="0"/>
              <a:t>  (Android on Windows)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http://windroy.en.lo4d.com</a:t>
            </a:r>
            <a:r>
              <a:rPr lang="en-US" dirty="0" smtClean="0">
                <a:hlinkClick r:id="rId2"/>
              </a:rPr>
              <a:t>/</a:t>
            </a:r>
            <a:endParaRPr lang="sl-SI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97" y="2096235"/>
            <a:ext cx="2183646" cy="45013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9566" y="1204946"/>
            <a:ext cx="5283591" cy="1043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Vgrajeni </a:t>
            </a:r>
            <a:r>
              <a:rPr lang="sl-SI" dirty="0" err="1" smtClean="0"/>
              <a:t>emulator</a:t>
            </a:r>
            <a:endParaRPr lang="sl-SI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157" y="2211729"/>
            <a:ext cx="5236918" cy="41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dirty="0" smtClean="0"/>
              <a:t>Kaj lahko tako naredimo?</a:t>
            </a:r>
            <a:endParaRPr lang="en-US" alt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US" dirty="0" smtClean="0"/>
              <a:t>Izobraževalne aplikacije</a:t>
            </a:r>
            <a:endParaRPr lang="en-US" altLang="en-US" dirty="0"/>
          </a:p>
          <a:p>
            <a:pPr lvl="1"/>
            <a:r>
              <a:rPr lang="sl-SI" altLang="en-US" dirty="0" smtClean="0"/>
              <a:t>Vključno z videom, slikami, pretvorbo besedil v govor</a:t>
            </a:r>
            <a:endParaRPr lang="en-US" altLang="en-US" dirty="0"/>
          </a:p>
          <a:p>
            <a:r>
              <a:rPr lang="sl-SI" altLang="en-US" dirty="0" smtClean="0"/>
              <a:t>Aplikacije, ki se zavedajo lokacije</a:t>
            </a:r>
            <a:endParaRPr lang="en-US" altLang="en-US" dirty="0"/>
          </a:p>
          <a:p>
            <a:r>
              <a:rPr lang="sl-SI" altLang="en-US" dirty="0" smtClean="0"/>
              <a:t>Igrice</a:t>
            </a:r>
            <a:endParaRPr lang="en-US" altLang="en-US" dirty="0"/>
          </a:p>
          <a:p>
            <a:r>
              <a:rPr lang="sl-SI" altLang="en-US" dirty="0" smtClean="0"/>
              <a:t>Aplikacije za delo s spletom</a:t>
            </a:r>
            <a:endParaRPr lang="en-US" altLang="en-US" dirty="0"/>
          </a:p>
          <a:p>
            <a:r>
              <a:rPr lang="sl-SI" altLang="en-US" dirty="0" smtClean="0"/>
              <a:t>Osebne aplikacije</a:t>
            </a:r>
          </a:p>
          <a:p>
            <a:r>
              <a:rPr lang="sl-SI" altLang="en-US" dirty="0"/>
              <a:t>Krmilnike robotov </a:t>
            </a:r>
            <a:r>
              <a:rPr lang="en-US" altLang="en-US" dirty="0"/>
              <a:t>NXT </a:t>
            </a:r>
            <a:endParaRPr lang="sl-SI" altLang="en-US" dirty="0"/>
          </a:p>
          <a:p>
            <a:endParaRPr lang="en-US" altLang="en-US" dirty="0"/>
          </a:p>
        </p:txBody>
      </p:sp>
      <p:pic>
        <p:nvPicPr>
          <p:cNvPr id="2052" name="Picture 4" descr="https://encrypted-tbn3.gstatic.com/images?q=tbn:ANd9GcTxyvhw8jpR0t29Fh3tHfS2XBCmTKOTVNAQwoVnhM67I_a1gCk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13" y="48995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SWh7H6EDxArOv844zaQBMNhs2Sqx4cOE2kX8kRhtw_F0RV_Em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27113" y="1578363"/>
            <a:ext cx="16287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 smtClean="0">
                <a:ea typeface="ＭＳ Ｐゴシック" panose="020B0600070205080204" pitchFamily="34" charset="-128"/>
              </a:rPr>
              <a:t>Uporaba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AppInventor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69" name="Content Placeholder 2"/>
          <p:cNvSpPr>
            <a:spLocks noGrp="1"/>
          </p:cNvSpPr>
          <p:nvPr>
            <p:ph sz="quarter" idx="1"/>
          </p:nvPr>
        </p:nvSpPr>
        <p:spPr>
          <a:xfrm>
            <a:off x="660990" y="1101636"/>
            <a:ext cx="8229600" cy="49371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l-SI" altLang="en-US" sz="2400" dirty="0" smtClean="0">
                <a:ea typeface="ＭＳ Ｐゴシック" panose="020B0600070205080204" pitchFamily="34" charset="-128"/>
              </a:rPr>
              <a:t>Ustvarimo si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Google 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račun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altLang="en-US" sz="2400" dirty="0">
                <a:ea typeface="ＭＳ Ｐゴシック" panose="020B0600070205080204" pitchFamily="34" charset="-128"/>
              </a:rPr>
              <a:t>p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oženemo </a:t>
            </a:r>
            <a:r>
              <a:rPr lang="sl-SI" altLang="en-US" sz="2400" dirty="0" err="1" smtClean="0">
                <a:ea typeface="ＭＳ Ｐゴシック" panose="020B0600070205080204" pitchFamily="34" charset="-128"/>
              </a:rPr>
              <a:t>App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sl-SI" altLang="en-US" sz="2400" dirty="0" err="1" smtClean="0">
                <a:ea typeface="ＭＳ Ｐゴシック" panose="020B0600070205080204" pitchFamily="34" charset="-128"/>
              </a:rPr>
              <a:t>inventor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na</a:t>
            </a:r>
            <a:r>
              <a:rPr lang="sl-SI" altLang="en-US" sz="2400" dirty="0">
                <a:ea typeface="ＭＳ Ｐゴシック" panose="020B0600070205080204" pitchFamily="34" charset="-128"/>
              </a:rPr>
              <a:t>: </a:t>
            </a:r>
            <a:r>
              <a:rPr lang="sl-SI" altLang="en-US" sz="2400" dirty="0">
                <a:ea typeface="ＭＳ Ｐゴシック" panose="020B0600070205080204" pitchFamily="34" charset="-128"/>
                <a:hlinkClick r:id="rId3"/>
              </a:rPr>
              <a:t>http://</a:t>
            </a:r>
            <a:r>
              <a:rPr lang="sl-SI" altLang="en-US" sz="2400" dirty="0" smtClean="0">
                <a:ea typeface="ＭＳ Ｐゴシック" panose="020B0600070205080204" pitchFamily="34" charset="-128"/>
                <a:hlinkClick r:id="rId3"/>
              </a:rPr>
              <a:t>appinventor.mit.edu</a:t>
            </a:r>
            <a:endParaRPr lang="sl-SI" altLang="en-US" sz="2400" dirty="0" smtClean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altLang="en-US" sz="2400" dirty="0" smtClean="0">
                <a:ea typeface="ＭＳ Ｐゴシック" panose="020B0600070205080204" pitchFamily="34" charset="-128"/>
              </a:rPr>
              <a:t>.. in se prijavimo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510" y="2590080"/>
            <a:ext cx="6211033" cy="3912563"/>
          </a:xfrm>
          <a:prstGeom prst="rect">
            <a:avLst/>
          </a:prstGeom>
        </p:spPr>
      </p:pic>
      <p:sp>
        <p:nvSpPr>
          <p:cNvPr id="6" name="Pentagon 5">
            <a:hlinkClick r:id="rId5"/>
          </p:cNvPr>
          <p:cNvSpPr/>
          <p:nvPr/>
        </p:nvSpPr>
        <p:spPr>
          <a:xfrm>
            <a:off x="10911840" y="289560"/>
            <a:ext cx="944880" cy="32004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Vzpostavitev okolja </a:t>
            </a:r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8765" y="1100973"/>
            <a:ext cx="49727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http://appinventor.mit.edu/explore/</a:t>
            </a:r>
            <a:endParaRPr lang="sl-SI" dirty="0" smtClean="0"/>
          </a:p>
          <a:p>
            <a:endParaRPr lang="sl-SI" dirty="0"/>
          </a:p>
          <a:p>
            <a:r>
              <a:rPr lang="en-US" dirty="0" smtClean="0">
                <a:hlinkClick r:id="rId3"/>
              </a:rPr>
              <a:t>http://appinventor.mit.edu/explore/ai2/setup.html</a:t>
            </a:r>
            <a:endParaRPr lang="sl-SI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650" y="1100973"/>
            <a:ext cx="6204585" cy="57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60" y="339182"/>
            <a:ext cx="4372173" cy="2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51" y="3344845"/>
            <a:ext cx="1594418" cy="332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 smtClean="0">
                <a:ea typeface="ＭＳ Ｐゴシック" panose="020B0600070205080204" pitchFamily="34" charset="-128"/>
              </a:rPr>
              <a:t>3 deli 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AppInventor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69" name="Content Placeholder 2"/>
          <p:cNvSpPr>
            <a:spLocks noGrp="1"/>
          </p:cNvSpPr>
          <p:nvPr>
            <p:ph sz="quarter" idx="1"/>
          </p:nvPr>
        </p:nvSpPr>
        <p:spPr>
          <a:xfrm>
            <a:off x="264713" y="1611087"/>
            <a:ext cx="8229600" cy="49371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 smtClean="0">
                <a:ea typeface="ＭＳ Ｐゴシック" panose="020B0600070205080204" pitchFamily="34" charset="-128"/>
              </a:rPr>
              <a:t>Designer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– 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kjer sestavimo gradnike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 smtClean="0">
                <a:ea typeface="ＭＳ Ｐゴシック" panose="020B0600070205080204" pitchFamily="34" charset="-128"/>
              </a:rPr>
              <a:t>Blocks editor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kjer gradnikom povemo, kaj naj delajo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 smtClean="0">
                <a:ea typeface="ＭＳ Ｐゴシック" panose="020B0600070205080204" pitchFamily="34" charset="-128"/>
              </a:rPr>
              <a:t>Emulator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virtualna mobilna naprava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(</a:t>
            </a:r>
            <a:r>
              <a:rPr lang="sl-SI" altLang="en-US" sz="2000" dirty="0" smtClean="0">
                <a:ea typeface="ＭＳ Ｐゴシック" panose="020B0600070205080204" pitchFamily="34" charset="-128"/>
              </a:rPr>
              <a:t>ali pa povežemo resnično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687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753" y="3344845"/>
            <a:ext cx="3124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Vmesnik </a:t>
            </a:r>
            <a:r>
              <a:rPr lang="en-GB" dirty="0" smtClean="0"/>
              <a:t>App Inventor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r="1610" b="5994"/>
          <a:stretch/>
        </p:blipFill>
        <p:spPr bwMode="auto">
          <a:xfrm>
            <a:off x="396392" y="1178469"/>
            <a:ext cx="11227909" cy="526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tagon 2"/>
          <p:cNvSpPr/>
          <p:nvPr/>
        </p:nvSpPr>
        <p:spPr>
          <a:xfrm>
            <a:off x="10911840" y="289560"/>
            <a:ext cx="944880" cy="32004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DEMO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265815" y="4744421"/>
            <a:ext cx="1840523" cy="1611928"/>
          </a:xfrm>
          <a:prstGeom prst="wedgeRoundRectCallout">
            <a:avLst>
              <a:gd name="adj1" fmla="val -62371"/>
              <a:gd name="adj2" fmla="val -84409"/>
              <a:gd name="adj3" fmla="val 16667"/>
            </a:avLst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Od tu vlečemo (in spustimo) izbrane komponente na naš „zaslon“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244863" y="199875"/>
            <a:ext cx="2542456" cy="984614"/>
          </a:xfrm>
          <a:prstGeom prst="wedgeRoundRectCallout">
            <a:avLst>
              <a:gd name="adj1" fmla="val -18282"/>
              <a:gd name="adj2" fmla="val 151305"/>
              <a:gd name="adj3" fmla="val 16667"/>
            </a:avLst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Tu je seznam vseh komponent, ki smo jih namestili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695966" y="4309732"/>
            <a:ext cx="1840523" cy="1611928"/>
          </a:xfrm>
          <a:prstGeom prst="wedgeRoundRectCallout">
            <a:avLst>
              <a:gd name="adj1" fmla="val -62371"/>
              <a:gd name="adj2" fmla="val -84409"/>
              <a:gd name="adj3" fmla="val 16667"/>
            </a:avLst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To je naš načrtovani zaslon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172281" y="5115696"/>
            <a:ext cx="1840523" cy="1611928"/>
          </a:xfrm>
          <a:prstGeom prst="wedgeRoundRectCallout">
            <a:avLst>
              <a:gd name="adj1" fmla="val -31161"/>
              <a:gd name="adj2" fmla="val -85864"/>
              <a:gd name="adj3" fmla="val 16667"/>
            </a:avLst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Tu lahko spreminjamo lastnosti izbranih komponent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0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Vgrajene funkcije </a:t>
            </a:r>
            <a:r>
              <a:rPr lang="sl-SI" sz="2800" dirty="0" smtClean="0"/>
              <a:t>(</a:t>
            </a:r>
            <a:r>
              <a:rPr lang="en-GB" sz="2800" dirty="0" smtClean="0"/>
              <a:t>Built In Functions</a:t>
            </a:r>
            <a:r>
              <a:rPr lang="sl-SI" sz="2800" dirty="0" smtClean="0"/>
              <a:t>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9323" y="5649763"/>
            <a:ext cx="9627157" cy="48012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sl-SI" sz="1800" dirty="0" smtClean="0"/>
              <a:t>Vgrajeni bloki so razporejeni po kategorijah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16667" r="76239" b="48413"/>
          <a:stretch/>
        </p:blipFill>
        <p:spPr bwMode="auto">
          <a:xfrm>
            <a:off x="7561619" y="1005839"/>
            <a:ext cx="2871919" cy="421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16761" r="76194" b="52178"/>
          <a:stretch/>
        </p:blipFill>
        <p:spPr bwMode="auto">
          <a:xfrm>
            <a:off x="769993" y="1105219"/>
            <a:ext cx="3086899" cy="401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10697" y="5649763"/>
            <a:ext cx="5220499" cy="109875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sl-SI" sz="1800" dirty="0" smtClean="0"/>
              <a:t>Komponente, ki smo jih namestili na načrtovani zaslon, lahko vidimo v seznamu </a:t>
            </a:r>
            <a:r>
              <a:rPr lang="en-GB" sz="1800" dirty="0" smtClean="0"/>
              <a:t>“</a:t>
            </a:r>
            <a:r>
              <a:rPr lang="en-GB" sz="1800" dirty="0"/>
              <a:t>My Blocks</a:t>
            </a:r>
            <a:r>
              <a:rPr lang="en-GB" sz="1800" dirty="0" smtClean="0"/>
              <a:t>”.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216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 smtClean="0">
                <a:ea typeface="ＭＳ Ｐゴシック" panose="020B0600070205080204" pitchFamily="34" charset="-128"/>
              </a:rPr>
              <a:t>Faze dela z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Appinventor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785446" y="1148863"/>
            <a:ext cx="8229600" cy="4937125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sl-SI" altLang="en-US" sz="2400" dirty="0" smtClean="0">
                <a:ea typeface="ＭＳ Ｐゴシック" panose="020B0600070205080204" pitchFamily="34" charset="-128"/>
              </a:rPr>
              <a:t>Začnemo v „</a:t>
            </a:r>
            <a:r>
              <a:rPr lang="sl-SI" altLang="en-US" sz="2400" b="1" dirty="0" err="1" smtClean="0">
                <a:ea typeface="ＭＳ Ｐゴシック" panose="020B0600070205080204" pitchFamily="34" charset="-128"/>
              </a:rPr>
              <a:t>Designer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“ in tvorimo nov projekt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l-SI" altLang="en-US" sz="2400" dirty="0" smtClean="0">
                <a:ea typeface="ＭＳ Ｐゴシック" panose="020B0600070205080204" pitchFamily="34" charset="-128"/>
              </a:rPr>
              <a:t>V skladu z našim načrtom sestavimo gradnike (komponente) aplikacije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sl-SI" altLang="en-US" sz="2000" dirty="0" smtClean="0">
                <a:ea typeface="ＭＳ Ｐゴシック" panose="020B0600070205080204" pitchFamily="34" charset="-128"/>
              </a:rPr>
              <a:t>Izberemo jih, povlečemo in spustimo na zaslon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marL="914400" lvl="2" indent="0" eaLnBrk="1" hangingPunct="1">
              <a:buNone/>
            </a:pPr>
            <a:r>
              <a:rPr lang="sl-SI" altLang="en-US" sz="1800" dirty="0" smtClean="0">
                <a:ea typeface="ＭＳ Ｐゴシック" panose="020B0600070205080204" pitchFamily="34" charset="-128"/>
              </a:rPr>
              <a:t>Damo jim primerna imena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(</a:t>
            </a:r>
            <a:r>
              <a:rPr lang="sl-SI" altLang="en-US" sz="1800" dirty="0" smtClean="0">
                <a:ea typeface="ＭＳ Ｐゴシック" panose="020B0600070205080204" pitchFamily="34" charset="-128"/>
              </a:rPr>
              <a:t>na pr.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 smtClean="0">
                <a:ea typeface="ＭＳ Ｐゴシック" panose="020B0600070205080204" pitchFamily="34" charset="-128"/>
              </a:rPr>
              <a:t>btn</a:t>
            </a:r>
            <a:r>
              <a:rPr lang="sl-SI" altLang="en-US" sz="1800" dirty="0" smtClean="0">
                <a:ea typeface="ＭＳ Ｐゴシック" panose="020B0600070205080204" pitchFamily="34" charset="-128"/>
              </a:rPr>
              <a:t>Start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)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sl-SI" altLang="en-US" sz="2000" dirty="0" smtClean="0">
                <a:ea typeface="ＭＳ Ｐゴシック" panose="020B0600070205080204" pitchFamily="34" charset="-128"/>
              </a:rPr>
              <a:t>Naložimo druge gradnike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(</a:t>
            </a:r>
            <a:r>
              <a:rPr lang="sl-SI" altLang="en-US" sz="2000" dirty="0" smtClean="0">
                <a:ea typeface="ＭＳ Ｐゴシック" panose="020B0600070205080204" pitchFamily="34" charset="-128"/>
              </a:rPr>
              <a:t>slike, zvok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) </a:t>
            </a:r>
            <a:r>
              <a:rPr lang="sl-SI" altLang="en-US" sz="2000" dirty="0" smtClean="0">
                <a:ea typeface="ＭＳ Ｐゴシック" panose="020B0600070205080204" pitchFamily="34" charset="-128"/>
              </a:rPr>
              <a:t>in jih poimenujemo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sl-SI" altLang="en-US" sz="2400" dirty="0" smtClean="0">
                <a:ea typeface="ＭＳ Ｐゴシック" panose="020B0600070205080204" pitchFamily="34" charset="-128"/>
              </a:rPr>
              <a:t>V urejevalniku </a:t>
            </a:r>
            <a:r>
              <a:rPr lang="sl-SI" altLang="en-US" sz="2400" b="1" dirty="0" err="1" smtClean="0">
                <a:ea typeface="ＭＳ Ｐゴシック" panose="020B0600070205080204" pitchFamily="34" charset="-128"/>
              </a:rPr>
              <a:t>Block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 povemo gradnikom, kaj naj delajo (kako naj se obnašajo).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sl-SI" altLang="en-US" sz="2400" dirty="0" smtClean="0">
                <a:ea typeface="ＭＳ Ｐゴシック" panose="020B0600070205080204" pitchFamily="34" charset="-128"/>
              </a:rPr>
              <a:t>Povežemo se z </a:t>
            </a:r>
            <a:r>
              <a:rPr lang="sl-SI" altLang="en-US" sz="2400" b="1" dirty="0" err="1" smtClean="0">
                <a:ea typeface="ＭＳ Ｐゴシック" panose="020B0600070205080204" pitchFamily="34" charset="-128"/>
              </a:rPr>
              <a:t>emulatorjem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 ali </a:t>
            </a:r>
            <a:r>
              <a:rPr lang="sl-SI" altLang="en-US" sz="2400" b="1" dirty="0" smtClean="0">
                <a:ea typeface="ＭＳ Ｐゴシック" panose="020B0600070205080204" pitchFamily="34" charset="-128"/>
              </a:rPr>
              <a:t>telefonom</a:t>
            </a:r>
            <a:r>
              <a:rPr lang="sl-SI" altLang="en-US" sz="2400" dirty="0" smtClean="0">
                <a:ea typeface="ＭＳ Ｐゴシック" panose="020B0600070205080204" pitchFamily="34" charset="-128"/>
              </a:rPr>
              <a:t> in pogledamo, kako naša aplikacija izgleda v praksi.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1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dirty="0" err="1" smtClean="0">
                <a:solidFill>
                  <a:srgbClr val="FF0000"/>
                </a:solidFill>
              </a:rPr>
              <a:t>App</a:t>
            </a:r>
            <a:r>
              <a:rPr lang="sl-SI" sz="8800" dirty="0" smtClean="0">
                <a:solidFill>
                  <a:srgbClr val="FF0000"/>
                </a:solidFill>
              </a:rPr>
              <a:t> </a:t>
            </a:r>
            <a:r>
              <a:rPr lang="sl-SI" sz="8800" dirty="0" err="1" smtClean="0">
                <a:solidFill>
                  <a:srgbClr val="FF0000"/>
                </a:solidFill>
              </a:rPr>
              <a:t>Inventor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9238"/>
            <a:ext cx="9144000" cy="473573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42" y="376827"/>
            <a:ext cx="1816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 smtClean="0">
                <a:ea typeface="ＭＳ Ｐゴシック" panose="020B0600070205080204" pitchFamily="34" charset="-128"/>
              </a:rPr>
              <a:t>Souporaba aplikacij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AppInventor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143001"/>
            <a:ext cx="8229600" cy="4937125"/>
          </a:xfrm>
        </p:spPr>
        <p:txBody>
          <a:bodyPr/>
          <a:lstStyle/>
          <a:p>
            <a:pPr eaLnBrk="1" hangingPunct="1"/>
            <a:r>
              <a:rPr lang="sl-SI" altLang="en-US" dirty="0" smtClean="0">
                <a:ea typeface="ＭＳ Ｐゴシック" panose="020B0600070205080204" pitchFamily="34" charset="-128"/>
              </a:rPr>
              <a:t>Lahko jih kopiramo k sebi ali objavimo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l-SI" altLang="en-US" dirty="0" smtClean="0">
                <a:ea typeface="ＭＳ Ｐゴシック" panose="020B0600070205080204" pitchFamily="34" charset="-128"/>
              </a:rPr>
              <a:t>Uporabimo lahko QR kodo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l-SI" altLang="en-US" dirty="0" smtClean="0">
                <a:ea typeface="ＭＳ Ｐゴシック" panose="020B0600070205080204" pitchFamily="34" charset="-128"/>
              </a:rPr>
              <a:t>Aplikacije naložimo na telefon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50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01" y="3611563"/>
            <a:ext cx="6140705" cy="216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5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Moja prva aplikacija (</a:t>
            </a:r>
            <a:r>
              <a:rPr lang="sl-SI" dirty="0" err="1" smtClean="0"/>
              <a:t>Hello</a:t>
            </a:r>
            <a:r>
              <a:rPr lang="sl-SI" dirty="0" smtClean="0"/>
              <a:t> </a:t>
            </a:r>
            <a:r>
              <a:rPr lang="sl-SI" dirty="0" err="1" smtClean="0"/>
              <a:t>Purr</a:t>
            </a:r>
            <a:r>
              <a:rPr lang="sl-SI" dirty="0" smtClean="0"/>
              <a:t>)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10911840" y="289560"/>
            <a:ext cx="944880" cy="32004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DEMO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1" y="1005840"/>
            <a:ext cx="8649286" cy="540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074" y="1910338"/>
            <a:ext cx="2183646" cy="45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</a:t>
            </a:r>
            <a:r>
              <a:rPr lang="sl-SI" dirty="0" smtClean="0"/>
              <a:t> </a:t>
            </a:r>
            <a:r>
              <a:rPr lang="sl-SI" dirty="0" err="1" smtClean="0"/>
              <a:t>Code</a:t>
            </a:r>
            <a:r>
              <a:rPr lang="sl-SI" dirty="0" smtClean="0"/>
              <a:t> </a:t>
            </a:r>
            <a:r>
              <a:rPr lang="sl-SI" dirty="0" err="1" smtClean="0"/>
              <a:t>Snippets</a:t>
            </a:r>
            <a:endParaRPr lang="en-US" dirty="0"/>
          </a:p>
        </p:txBody>
      </p:sp>
      <p:sp>
        <p:nvSpPr>
          <p:cNvPr id="4" name="Pentagon 3">
            <a:hlinkClick r:id="rId2"/>
          </p:cNvPr>
          <p:cNvSpPr/>
          <p:nvPr/>
        </p:nvSpPr>
        <p:spPr>
          <a:xfrm>
            <a:off x="1149531" y="4698455"/>
            <a:ext cx="849086" cy="2612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  <p:pic>
        <p:nvPicPr>
          <p:cNvPr id="1026" name="Picture 2" descr="http://puravidaapps.com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1" y="2833440"/>
            <a:ext cx="1576251" cy="15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9531" y="1688807"/>
            <a:ext cx="365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hlinkClick r:id="rId4"/>
              </a:rPr>
              <a:t>Kaj je „</a:t>
            </a:r>
            <a:r>
              <a:rPr lang="sl-SI" sz="2400" dirty="0" err="1" smtClean="0">
                <a:hlinkClick r:id="rId4"/>
              </a:rPr>
              <a:t>Snippet</a:t>
            </a:r>
            <a:r>
              <a:rPr lang="sl-SI" sz="2400" dirty="0" smtClean="0">
                <a:hlinkClick r:id="rId4"/>
              </a:rPr>
              <a:t>“</a:t>
            </a:r>
            <a:r>
              <a:rPr lang="sl-SI" sz="2400" dirty="0"/>
              <a:t> </a:t>
            </a:r>
            <a:r>
              <a:rPr lang="sl-SI" sz="2400" dirty="0" smtClean="0"/>
              <a:t>  (</a:t>
            </a:r>
            <a:r>
              <a:rPr lang="sl-SI" sz="2400" dirty="0" err="1" smtClean="0"/>
              <a:t>odstrižek</a:t>
            </a:r>
            <a:r>
              <a:rPr lang="sl-SI" sz="2400" dirty="0" smtClean="0"/>
              <a:t>)</a:t>
            </a:r>
            <a:endParaRPr lang="en-US" sz="2400" dirty="0"/>
          </a:p>
        </p:txBody>
      </p:sp>
      <p:sp>
        <p:nvSpPr>
          <p:cNvPr id="7" name="Pentagon 6">
            <a:hlinkClick r:id="rId5"/>
          </p:cNvPr>
          <p:cNvSpPr/>
          <p:nvPr/>
        </p:nvSpPr>
        <p:spPr>
          <a:xfrm>
            <a:off x="5230667" y="4698455"/>
            <a:ext cx="849086" cy="2612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  <p:pic>
        <p:nvPicPr>
          <p:cNvPr id="1028" name="Picture 4" descr="http://static.wixstatic.com/media/1a5739_a6287523da729e348d529d3826436aaf.png_srz_p_115_125_75_22_0.50_1.20_0.00_png_sr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29" y="2833440"/>
            <a:ext cx="1322363" cy="14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>
            <a:hlinkClick r:id="rId7"/>
          </p:cNvPr>
          <p:cNvSpPr/>
          <p:nvPr/>
        </p:nvSpPr>
        <p:spPr>
          <a:xfrm>
            <a:off x="9311803" y="4698454"/>
            <a:ext cx="849086" cy="2612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  <p:pic>
        <p:nvPicPr>
          <p:cNvPr id="2050" name="Picture 2" descr="http://appinventor.mit.edu/explore/sites/all/files/tutorials/NTWD/checkboxblocks_upda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79" y="2833440"/>
            <a:ext cx="3004915" cy="17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Še zanimive strani </a:t>
            </a:r>
            <a:r>
              <a:rPr lang="sl-SI" dirty="0"/>
              <a:t>s primeri  </a:t>
            </a:r>
            <a:r>
              <a:rPr lang="sl-SI" sz="2700" dirty="0" smtClean="0"/>
              <a:t>( </a:t>
            </a:r>
            <a:r>
              <a:rPr lang="sl-SI" sz="2700" dirty="0" smtClean="0">
                <a:hlinkClick r:id="rId2"/>
              </a:rPr>
              <a:t>http</a:t>
            </a:r>
            <a:r>
              <a:rPr lang="sl-SI" sz="2700" dirty="0">
                <a:hlinkClick r:id="rId2"/>
              </a:rPr>
              <a:t>://</a:t>
            </a:r>
            <a:r>
              <a:rPr lang="sl-SI" sz="2700" dirty="0" smtClean="0">
                <a:hlinkClick r:id="rId2"/>
              </a:rPr>
              <a:t>www.appinventor.org/book2</a:t>
            </a:r>
            <a:r>
              <a:rPr lang="sl-SI" sz="2700" dirty="0" smtClean="0"/>
              <a:t>)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9" y="913367"/>
            <a:ext cx="8748711" cy="57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pa dokumentacija?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97" y="1240971"/>
            <a:ext cx="10855801" cy="4637315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1097280" y="3579223"/>
            <a:ext cx="3396343" cy="21814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</a:t>
            </a:r>
            <a:r>
              <a:rPr lang="sl-SI" dirty="0" smtClean="0"/>
              <a:t> </a:t>
            </a:r>
            <a:r>
              <a:rPr lang="sl-SI" dirty="0" err="1" smtClean="0"/>
              <a:t>community</a:t>
            </a:r>
            <a:r>
              <a:rPr lang="sl-SI" dirty="0" smtClean="0"/>
              <a:t> </a:t>
            </a:r>
            <a:r>
              <a:rPr lang="sl-SI" dirty="0" err="1" smtClean="0"/>
              <a:t>gallery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1302291"/>
            <a:ext cx="10635343" cy="5787489"/>
          </a:xfrm>
          <a:prstGeom prst="rect">
            <a:avLst/>
          </a:prstGeom>
        </p:spPr>
      </p:pic>
      <p:sp>
        <p:nvSpPr>
          <p:cNvPr id="5" name="Pentagon 4">
            <a:hlinkClick r:id="rId3"/>
          </p:cNvPr>
          <p:cNvSpPr/>
          <p:nvPr/>
        </p:nvSpPr>
        <p:spPr>
          <a:xfrm>
            <a:off x="10548338" y="300127"/>
            <a:ext cx="849086" cy="2612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1189526"/>
            <a:ext cx="1924050" cy="187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2492" y="1189526"/>
            <a:ext cx="657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app will help you to study for all your upcoming tests, whether it is geometry, AP Calculus, biology, drama, or drivers education.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35" y="3249638"/>
            <a:ext cx="20574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3169" y="3446585"/>
            <a:ext cx="6224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PBTF</a:t>
            </a:r>
            <a:r>
              <a:rPr lang="sl-SI" b="1" dirty="0" smtClean="0"/>
              <a:t>:</a:t>
            </a:r>
          </a:p>
          <a:p>
            <a:r>
              <a:rPr lang="en-US" dirty="0"/>
              <a:t>Using canvas, basic trigonometric functions are plotted. You can define x and y limits, and the number of points with which the function is represented. </a:t>
            </a:r>
          </a:p>
        </p:txBody>
      </p:sp>
    </p:spTree>
    <p:extLst>
      <p:ext uri="{BB962C8B-B14F-4D97-AF65-F5344CB8AC3E}">
        <p14:creationId xmlns:p14="http://schemas.microsoft.com/office/powerpoint/2010/main" val="2809630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39" y="1149960"/>
            <a:ext cx="1752600" cy="183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8677" y="1301262"/>
            <a:ext cx="608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Pythagorean </a:t>
            </a:r>
            <a:r>
              <a:rPr lang="en-US" b="1" dirty="0" smtClean="0"/>
              <a:t>Theorem</a:t>
            </a:r>
            <a:r>
              <a:rPr lang="sl-SI" b="1" dirty="0" smtClean="0"/>
              <a:t>:</a:t>
            </a:r>
          </a:p>
          <a:p>
            <a:r>
              <a:rPr lang="en-US" dirty="0"/>
              <a:t>Calculates the value of C on the triangle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8677" y="3329354"/>
            <a:ext cx="535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/>
              <a:t>Shaping</a:t>
            </a:r>
            <a:r>
              <a:rPr lang="sl-SI" b="1" dirty="0" smtClean="0"/>
              <a:t> </a:t>
            </a:r>
            <a:r>
              <a:rPr lang="sl-SI" b="1" dirty="0" err="1" smtClean="0"/>
              <a:t>geometry</a:t>
            </a:r>
            <a:r>
              <a:rPr lang="sl-SI" b="1" dirty="0" smtClean="0"/>
              <a:t>:</a:t>
            </a:r>
          </a:p>
          <a:p>
            <a:r>
              <a:rPr lang="en-US" dirty="0"/>
              <a:t>We want kids in 5th grade to succeed in math (mostly geometry) and get a great grade in common core.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18" y="3456475"/>
            <a:ext cx="18859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4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Education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8677" y="1301262"/>
            <a:ext cx="6084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/>
              <a:t>Multilingual</a:t>
            </a:r>
            <a:r>
              <a:rPr lang="sl-SI" b="1" dirty="0" smtClean="0"/>
              <a:t> </a:t>
            </a:r>
            <a:r>
              <a:rPr lang="sl-SI" b="1" dirty="0" err="1" smtClean="0"/>
              <a:t>translator</a:t>
            </a:r>
            <a:r>
              <a:rPr lang="sl-SI" b="1" dirty="0" smtClean="0"/>
              <a:t>:</a:t>
            </a:r>
          </a:p>
          <a:p>
            <a:r>
              <a:rPr lang="en-US" dirty="0"/>
              <a:t>A Multi lingual Translator. Enter the word or sentence, slide the slider to adjust </a:t>
            </a:r>
            <a:r>
              <a:rPr lang="en-US" dirty="0" err="1"/>
              <a:t>readback</a:t>
            </a:r>
            <a:r>
              <a:rPr lang="en-US" dirty="0"/>
              <a:t> speed, select the output language. Press "say again" button to repeat.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8677" y="3329354"/>
            <a:ext cx="535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/>
              <a:t>English</a:t>
            </a:r>
            <a:r>
              <a:rPr lang="sl-SI" b="1" dirty="0" smtClean="0"/>
              <a:t> . </a:t>
            </a:r>
            <a:r>
              <a:rPr lang="sl-SI" b="1" dirty="0" err="1" smtClean="0"/>
              <a:t>Spanish</a:t>
            </a:r>
            <a:r>
              <a:rPr lang="sl-SI" b="1" dirty="0" smtClean="0"/>
              <a:t>:</a:t>
            </a:r>
          </a:p>
          <a:p>
            <a:r>
              <a:rPr lang="en-US" dirty="0"/>
              <a:t>A </a:t>
            </a:r>
            <a:r>
              <a:rPr lang="en-US" dirty="0" err="1"/>
              <a:t>childrens</a:t>
            </a:r>
            <a:r>
              <a:rPr lang="en-US" dirty="0"/>
              <a:t> app for learning words in other languages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8" y="1157946"/>
            <a:ext cx="2000250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30" y="3457346"/>
            <a:ext cx="1724025" cy="1590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04" y="4956435"/>
            <a:ext cx="1713212" cy="1704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94185" y="5192281"/>
            <a:ext cx="5380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Voc</a:t>
            </a:r>
            <a:r>
              <a:rPr lang="en-US" b="1" dirty="0"/>
              <a:t> </a:t>
            </a:r>
            <a:r>
              <a:rPr lang="en-US" b="1" dirty="0" smtClean="0"/>
              <a:t>App</a:t>
            </a:r>
            <a:endParaRPr lang="sl-SI" b="1" dirty="0" smtClean="0"/>
          </a:p>
          <a:p>
            <a:r>
              <a:rPr lang="en-US" dirty="0"/>
              <a:t>A quiz app to learn basic English vocabulary using pictures (in the bedroom, in the bathroom, in the kitchen, in the living-room, dinner's ready, English breakfast)</a:t>
            </a:r>
          </a:p>
        </p:txBody>
      </p:sp>
    </p:spTree>
    <p:extLst>
      <p:ext uri="{BB962C8B-B14F-4D97-AF65-F5344CB8AC3E}">
        <p14:creationId xmlns:p14="http://schemas.microsoft.com/office/powerpoint/2010/main" val="3549882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Education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8677" y="1301262"/>
            <a:ext cx="6084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Farm Animal Sounds</a:t>
            </a:r>
            <a:r>
              <a:rPr lang="sl-SI" b="1" dirty="0" smtClean="0"/>
              <a:t>:</a:t>
            </a:r>
          </a:p>
          <a:p>
            <a:r>
              <a:rPr lang="en-US" dirty="0"/>
              <a:t>A learning tool for kids to hear the sounds of their favorite farm animal.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16" y="1241685"/>
            <a:ext cx="16002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5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bomo danes spoznali?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 ogrevanje: zanimive primere</a:t>
            </a:r>
          </a:p>
          <a:p>
            <a:r>
              <a:rPr lang="sl-SI" dirty="0" err="1" smtClean="0"/>
              <a:t>Emulator</a:t>
            </a:r>
            <a:r>
              <a:rPr lang="sl-SI" dirty="0" smtClean="0"/>
              <a:t> sistema Android</a:t>
            </a:r>
          </a:p>
          <a:p>
            <a:r>
              <a:rPr lang="sl-SI" dirty="0" smtClean="0"/>
              <a:t>Namestitev </a:t>
            </a:r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</a:t>
            </a:r>
            <a:endParaRPr lang="sl-SI" dirty="0" smtClean="0"/>
          </a:p>
          <a:p>
            <a:r>
              <a:rPr lang="sl-SI" dirty="0" smtClean="0"/>
              <a:t>Urejevalnika </a:t>
            </a:r>
            <a:r>
              <a:rPr lang="sl-SI" dirty="0" err="1" smtClean="0"/>
              <a:t>Designer</a:t>
            </a:r>
            <a:r>
              <a:rPr lang="sl-SI" dirty="0" smtClean="0"/>
              <a:t> in </a:t>
            </a:r>
            <a:r>
              <a:rPr lang="sl-SI" dirty="0" err="1" smtClean="0"/>
              <a:t>Blocks</a:t>
            </a:r>
            <a:endParaRPr lang="sl-SI" dirty="0" smtClean="0"/>
          </a:p>
          <a:p>
            <a:r>
              <a:rPr lang="sl-SI" dirty="0" smtClean="0"/>
              <a:t>Moja prva aplikacija (</a:t>
            </a:r>
            <a:r>
              <a:rPr lang="sl-SI" dirty="0" err="1" smtClean="0"/>
              <a:t>Hello</a:t>
            </a:r>
            <a:r>
              <a:rPr lang="sl-SI" dirty="0" smtClean="0"/>
              <a:t> </a:t>
            </a:r>
            <a:r>
              <a:rPr lang="sl-SI" dirty="0" err="1" smtClean="0"/>
              <a:t>Purr</a:t>
            </a:r>
            <a:r>
              <a:rPr lang="sl-SI" dirty="0" smtClean="0"/>
              <a:t>)</a:t>
            </a:r>
          </a:p>
          <a:p>
            <a:r>
              <a:rPr lang="sl-SI" dirty="0" smtClean="0"/>
              <a:t>Pakiranje in namestitev aplikacije na telefonu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Education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8" y="3563816"/>
            <a:ext cx="2047875" cy="196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6020" y="3563816"/>
            <a:ext cx="535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Autism </a:t>
            </a:r>
            <a:r>
              <a:rPr lang="en-US" b="1" dirty="0" smtClean="0"/>
              <a:t>App</a:t>
            </a:r>
            <a:r>
              <a:rPr lang="sl-SI" b="1" dirty="0" smtClean="0"/>
              <a:t>:</a:t>
            </a:r>
          </a:p>
          <a:p>
            <a:r>
              <a:rPr lang="en-US" dirty="0"/>
              <a:t>Learn more about Autism and techniques to help!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39" y="1238909"/>
            <a:ext cx="1971675" cy="185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8677" y="1359877"/>
            <a:ext cx="5545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Colorblind </a:t>
            </a:r>
            <a:r>
              <a:rPr lang="en-US" b="1" dirty="0" smtClean="0"/>
              <a:t>Madness</a:t>
            </a:r>
            <a:r>
              <a:rPr lang="sl-SI" b="1" dirty="0" smtClean="0"/>
              <a:t>:</a:t>
            </a:r>
          </a:p>
          <a:p>
            <a:r>
              <a:rPr lang="en-US" dirty="0"/>
              <a:t>Are you colorblind? Is a family member, a friend, or a neighbor colorblind? Well, then you chose the right app! Colorblind Madness is a fun, high-praising game that will teach someone in just months what every common color looks in their sight and what the color actually is.</a:t>
            </a:r>
          </a:p>
        </p:txBody>
      </p:sp>
    </p:spTree>
    <p:extLst>
      <p:ext uri="{BB962C8B-B14F-4D97-AF65-F5344CB8AC3E}">
        <p14:creationId xmlns:p14="http://schemas.microsoft.com/office/powerpoint/2010/main" val="3827669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Samostojni </a:t>
            </a:r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</a:t>
            </a:r>
            <a:r>
              <a:rPr lang="sl-SI" dirty="0" smtClean="0"/>
              <a:t>? (</a:t>
            </a:r>
            <a:r>
              <a:rPr lang="sl-SI" smtClean="0"/>
              <a:t>ni potreben </a:t>
            </a:r>
            <a:r>
              <a:rPr lang="sl-SI" dirty="0" smtClean="0"/>
              <a:t>Internet)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Ai2LiveComplete</a:t>
            </a:r>
            <a:endParaRPr lang="sl-SI" sz="3200" dirty="0" smtClean="0"/>
          </a:p>
          <a:p>
            <a:r>
              <a:rPr lang="sl-SI" sz="2400" dirty="0" smtClean="0"/>
              <a:t>Kje ga </a:t>
            </a:r>
            <a:r>
              <a:rPr lang="sl-SI" sz="2400" dirty="0"/>
              <a:t>dobim: </a:t>
            </a:r>
            <a:r>
              <a:rPr lang="sl-SI" sz="2400" dirty="0">
                <a:hlinkClick r:id="rId2"/>
              </a:rPr>
              <a:t>http://sourceforge.net/projects/ailivecomplete</a:t>
            </a:r>
            <a:r>
              <a:rPr lang="sl-SI" sz="2400" dirty="0" smtClean="0">
                <a:hlinkClick r:id="rId2"/>
              </a:rPr>
              <a:t>/</a:t>
            </a:r>
            <a:endParaRPr lang="sl-SI" sz="2400" dirty="0" smtClean="0"/>
          </a:p>
          <a:p>
            <a:r>
              <a:rPr lang="sl-SI" sz="2400" dirty="0" smtClean="0"/>
              <a:t>Navodila za namestitev</a:t>
            </a:r>
            <a:r>
              <a:rPr lang="sl-SI" sz="2400" dirty="0"/>
              <a:t>: </a:t>
            </a:r>
            <a:r>
              <a:rPr lang="sl-SI" sz="2400" dirty="0">
                <a:hlinkClick r:id="rId3"/>
              </a:rPr>
              <a:t>http://sourceforge.net/p/ailivecomplete/wiki/Summary</a:t>
            </a:r>
            <a:r>
              <a:rPr lang="sl-SI" sz="2400" dirty="0" smtClean="0">
                <a:hlinkClick r:id="rId3"/>
              </a:rPr>
              <a:t>/</a:t>
            </a:r>
            <a:endParaRPr lang="sl-SI" sz="2400" dirty="0" smtClean="0"/>
          </a:p>
          <a:p>
            <a:endParaRPr lang="sl-SI" sz="2400" dirty="0" smtClean="0"/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Domače naloge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Izboljšan ton generator</a:t>
            </a:r>
          </a:p>
          <a:p>
            <a:r>
              <a:rPr lang="sl-SI" dirty="0" smtClean="0"/>
              <a:t>Živali in njihovi glasovi</a:t>
            </a:r>
          </a:p>
          <a:p>
            <a:r>
              <a:rPr lang="sl-SI" dirty="0" err="1" smtClean="0"/>
              <a:t>Klavirček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52" y="4887897"/>
            <a:ext cx="3933091" cy="1289538"/>
          </a:xfrm>
          <a:prstGeom prst="rect">
            <a:avLst/>
          </a:prstGeom>
        </p:spPr>
      </p:pic>
      <p:pic>
        <p:nvPicPr>
          <p:cNvPr id="3076" name="Picture 4" descr="https://lh4.ggpht.com/OhJv4PjIJ5ypxykgbUJp7QlZvU-ehgNLeI12CZFwoP7P3uiawgMkqk_N2Y51mncnb2OZ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183" y="2780508"/>
            <a:ext cx="2230559" cy="37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5.mzstatic.com/us/r1000/076/Purple/v4/fc/42/f4/fc42f469-bf17-8b73-5e4a-a67f70ec03ed/mzl.nuddwdyu.1024x1024-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93" y="2976752"/>
            <a:ext cx="2534697" cy="33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Naslednje poglavje: senzorji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80" y="843363"/>
            <a:ext cx="7879373" cy="5963746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pres?slideindex=1&amp;slidetitle="/>
          </p:cNvPr>
          <p:cNvSpPr/>
          <p:nvPr/>
        </p:nvSpPr>
        <p:spPr>
          <a:xfrm>
            <a:off x="10703169" y="403471"/>
            <a:ext cx="1195754" cy="315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5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Zanimivi primeri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Kompas  (</a:t>
            </a:r>
            <a:r>
              <a:rPr lang="sl-SI" dirty="0" smtClean="0">
                <a:hlinkClick r:id="rId2" action="ppaction://hlinkfile"/>
              </a:rPr>
              <a:t>projekt</a:t>
            </a:r>
            <a:r>
              <a:rPr lang="sl-SI" dirty="0" smtClean="0"/>
              <a:t>, </a:t>
            </a:r>
            <a:r>
              <a:rPr lang="sl-SI" dirty="0" err="1" smtClean="0">
                <a:hlinkClick r:id="rId3" action="ppaction://hlinkfile"/>
              </a:rPr>
              <a:t>apk</a:t>
            </a:r>
            <a:r>
              <a:rPr lang="sl-SI" dirty="0" smtClean="0"/>
              <a:t>)</a:t>
            </a:r>
          </a:p>
          <a:p>
            <a:r>
              <a:rPr lang="sl-SI" dirty="0" smtClean="0"/>
              <a:t>Zemljevid lokacij (</a:t>
            </a:r>
            <a:r>
              <a:rPr lang="sl-SI" dirty="0" smtClean="0">
                <a:hlinkClick r:id="rId4" action="ppaction://hlinkfile"/>
              </a:rPr>
              <a:t>projekt</a:t>
            </a:r>
            <a:r>
              <a:rPr lang="sl-SI" dirty="0" smtClean="0"/>
              <a:t>, </a:t>
            </a:r>
            <a:r>
              <a:rPr lang="sl-SI" dirty="0" err="1" smtClean="0">
                <a:hlinkClick r:id="rId5" action="ppaction://hlinkfile"/>
              </a:rPr>
              <a:t>apk</a:t>
            </a:r>
            <a:r>
              <a:rPr lang="sl-SI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933" y="2806816"/>
            <a:ext cx="2495550" cy="3600450"/>
          </a:xfrm>
          <a:prstGeom prst="rect">
            <a:avLst/>
          </a:prstGeom>
        </p:spPr>
      </p:pic>
      <p:pic>
        <p:nvPicPr>
          <p:cNvPr id="1026" name="Picture 2" descr="http://www.appinventorblocks.com/_/rsrc/1308655917984/appinventor-tutorials-tips/appinventor-locationsensor-googlemap/WhereAmI-1.png?width=4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77" y="2773167"/>
            <a:ext cx="3081948" cy="41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10911840" y="289560"/>
            <a:ext cx="944880" cy="32004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0"/>
            <a:ext cx="6023149" cy="133303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Programiranje „Povleci in spusti“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2200" dirty="0" smtClean="0"/>
              <a:t>(</a:t>
            </a:r>
            <a:r>
              <a:rPr lang="en-GB" sz="2200" dirty="0" smtClean="0"/>
              <a:t>Drag &amp; Drop Programming</a:t>
            </a:r>
            <a:r>
              <a:rPr lang="sl-SI" sz="2200" dirty="0" smtClean="0"/>
              <a:t>)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73" y="2622276"/>
            <a:ext cx="5890027" cy="3286156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sl-SI" sz="2400" dirty="0" smtClean="0"/>
              <a:t>Jezik in uporabniški vmesnik </a:t>
            </a:r>
            <a:r>
              <a:rPr lang="en-GB" sz="2400" dirty="0" smtClean="0"/>
              <a:t>App </a:t>
            </a:r>
            <a:r>
              <a:rPr lang="en-GB" sz="2400" dirty="0"/>
              <a:t>Inventor </a:t>
            </a:r>
            <a:r>
              <a:rPr lang="sl-SI" sz="2400" dirty="0" smtClean="0"/>
              <a:t>temelji na popularnem </a:t>
            </a:r>
            <a:r>
              <a:rPr lang="en-GB" sz="2400" dirty="0" smtClean="0"/>
              <a:t>Scratch</a:t>
            </a:r>
            <a:endParaRPr lang="en-GB" sz="2400" dirty="0"/>
          </a:p>
          <a:p>
            <a:pPr marL="118872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Scratch</a:t>
            </a:r>
          </a:p>
          <a:p>
            <a:r>
              <a:rPr lang="sl-SI" sz="2400" dirty="0" smtClean="0"/>
              <a:t>Omogoča </a:t>
            </a:r>
            <a:r>
              <a:rPr lang="sl-SI" sz="2400" dirty="0" err="1" smtClean="0"/>
              <a:t>neprogramerjem</a:t>
            </a:r>
            <a:r>
              <a:rPr lang="sl-SI" sz="2400" dirty="0" smtClean="0"/>
              <a:t> razvoj aplikacij za telefone Android</a:t>
            </a:r>
            <a:r>
              <a:rPr lang="en-GB" sz="2400" dirty="0" smtClean="0"/>
              <a:t>.</a:t>
            </a:r>
            <a:r>
              <a:rPr lang="en-GB" sz="2400" dirty="0"/>
              <a:t> </a:t>
            </a:r>
          </a:p>
          <a:p>
            <a:pPr marL="118872" indent="0"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pp </a:t>
            </a:r>
            <a:r>
              <a:rPr lang="en-GB" sz="2400" b="1" dirty="0">
                <a:solidFill>
                  <a:schemeClr val="bg1"/>
                </a:solidFill>
              </a:rPr>
              <a:t>Inventor</a:t>
            </a:r>
          </a:p>
          <a:p>
            <a:r>
              <a:rPr lang="sl-SI" sz="2400" dirty="0" smtClean="0"/>
              <a:t>Je </a:t>
            </a:r>
            <a:r>
              <a:rPr lang="sl-SI" sz="2400" dirty="0"/>
              <a:t>prosto dostopen</a:t>
            </a:r>
            <a:r>
              <a:rPr lang="en-GB" sz="2400" dirty="0"/>
              <a:t>.</a:t>
            </a:r>
          </a:p>
          <a:p>
            <a:endParaRPr lang="en-GB" sz="2400" dirty="0"/>
          </a:p>
        </p:txBody>
      </p:sp>
      <p:pic>
        <p:nvPicPr>
          <p:cNvPr id="2050" name="Picture 2" descr="http://lunduke.com/wp-content/uploads/2011/06/scratch-300x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94" y="209442"/>
            <a:ext cx="4610607" cy="316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unduke.com/wp-content/uploads/2011/06/App-Inventor-300x1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15" y="3594497"/>
            <a:ext cx="4506686" cy="27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Demonstracija </a:t>
            </a:r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</a:t>
            </a:r>
            <a:endParaRPr lang="en-GB" dirty="0"/>
          </a:p>
        </p:txBody>
      </p:sp>
      <p:pic>
        <p:nvPicPr>
          <p:cNvPr id="4" name="8ADwPLSFeY8&amp;rel=0&amp;hl=en_US&amp;feature=player_embedded&amp;version=3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67808" y="1115920"/>
            <a:ext cx="7467141" cy="5600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71" y="5309643"/>
            <a:ext cx="379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Vir</a:t>
            </a:r>
            <a:r>
              <a:rPr lang="en-GB" sz="1200" dirty="0" smtClean="0"/>
              <a:t>:</a:t>
            </a:r>
            <a:endParaRPr lang="en-GB" sz="1200" dirty="0"/>
          </a:p>
          <a:p>
            <a:r>
              <a:rPr lang="en-GB" sz="1200" dirty="0">
                <a:hlinkClick r:id="rId4"/>
              </a:rPr>
              <a:t>http://www.youtube.com/watch?v=8ADwPLSFeY8&amp;feature=player_embedded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Stru</a:t>
            </a:r>
            <a:r>
              <a:rPr lang="sl-SI" dirty="0" err="1" smtClean="0"/>
              <a:t>ktura</a:t>
            </a:r>
            <a:r>
              <a:rPr lang="en-GB" dirty="0" smtClean="0"/>
              <a:t> App Inventor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565" y="2640426"/>
            <a:ext cx="3682752" cy="79482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sl-SI" sz="2000" dirty="0" smtClean="0"/>
              <a:t>Povežemo se s telefonom in preskušamo aplikacijo</a:t>
            </a:r>
          </a:p>
          <a:p>
            <a:pPr marL="118872" indent="0">
              <a:buNone/>
            </a:pPr>
            <a:endParaRPr lang="sl-SI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23076" y="794823"/>
            <a:ext cx="6662461" cy="2059081"/>
            <a:chOff x="723076" y="794823"/>
            <a:chExt cx="6662461" cy="20590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5188" y="794823"/>
              <a:ext cx="2800349" cy="205908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23076" y="1336431"/>
              <a:ext cx="40716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8872" indent="0">
                <a:buNone/>
              </a:pPr>
              <a:r>
                <a:rPr lang="sl-SI" dirty="0"/>
                <a:t>Programe običajno razvijamo </a:t>
              </a:r>
              <a:r>
                <a:rPr lang="sl-SI" dirty="0" smtClean="0"/>
                <a:t> </a:t>
              </a:r>
            </a:p>
            <a:p>
              <a:pPr marL="118872" indent="0">
                <a:buNone/>
              </a:pPr>
              <a:r>
                <a:rPr lang="sl-SI" dirty="0" smtClean="0"/>
                <a:t>preko interneta na strežniku</a:t>
              </a:r>
            </a:p>
            <a:p>
              <a:pPr marL="118872" indent="0">
                <a:buNone/>
              </a:pPr>
              <a:r>
                <a:rPr lang="sl-SI" dirty="0" smtClean="0"/>
                <a:t> </a:t>
              </a:r>
              <a:r>
                <a:rPr lang="sl-SI" dirty="0"/>
                <a:t>(v oblaku)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5373" y="2790092"/>
            <a:ext cx="5305555" cy="3824289"/>
            <a:chOff x="435373" y="2790092"/>
            <a:chExt cx="5305555" cy="38242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800" y="3952902"/>
              <a:ext cx="4076700" cy="20764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35373" y="6245049"/>
              <a:ext cx="5305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8872" indent="0">
                <a:buNone/>
              </a:pPr>
              <a:r>
                <a:rPr lang="sl-SI" dirty="0" smtClean="0"/>
                <a:t>V brkljalniku imamo urejevalnika izgleda in obnašanja</a:t>
              </a:r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65939" y="2790092"/>
              <a:ext cx="1781908" cy="1031631"/>
            </a:xfrm>
            <a:custGeom>
              <a:avLst/>
              <a:gdLst>
                <a:gd name="connsiteX0" fmla="*/ 726831 w 726831"/>
                <a:gd name="connsiteY0" fmla="*/ 0 h 1043354"/>
                <a:gd name="connsiteX1" fmla="*/ 0 w 726831"/>
                <a:gd name="connsiteY1" fmla="*/ 1043354 h 104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31" h="1043354">
                  <a:moveTo>
                    <a:pt x="726831" y="0"/>
                  </a:moveTo>
                  <a:lnTo>
                    <a:pt x="0" y="104335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529" y="3513724"/>
            <a:ext cx="2028825" cy="31006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740928" y="4991127"/>
            <a:ext cx="276832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Stru</a:t>
            </a:r>
            <a:r>
              <a:rPr lang="sl-SI" dirty="0" err="1" smtClean="0"/>
              <a:t>ktura</a:t>
            </a:r>
            <a:r>
              <a:rPr lang="en-GB" dirty="0" smtClean="0"/>
              <a:t> App Inventor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7503" y="561384"/>
            <a:ext cx="3682752" cy="265723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sl-SI" sz="2000" dirty="0" smtClean="0"/>
              <a:t>Ni nujno, da se povežemo z mobilnim telefonom.</a:t>
            </a:r>
          </a:p>
          <a:p>
            <a:pPr marL="118872" indent="0">
              <a:buNone/>
            </a:pPr>
            <a:endParaRPr lang="sl-SI" sz="2000" dirty="0" smtClean="0"/>
          </a:p>
          <a:p>
            <a:pPr marL="118872" indent="0">
              <a:buNone/>
            </a:pPr>
            <a:r>
              <a:rPr lang="sl-SI" sz="2000" dirty="0" smtClean="0"/>
              <a:t>Za preskušanje svojih aplikacij kar na PC lahko uporabimo </a:t>
            </a:r>
            <a:r>
              <a:rPr lang="en-GB" sz="2000" b="1" dirty="0" smtClean="0"/>
              <a:t>Android Emulator</a:t>
            </a:r>
            <a:r>
              <a:rPr lang="en-GB" sz="2000" dirty="0" smtClean="0"/>
              <a:t>.</a:t>
            </a:r>
            <a:endParaRPr lang="sl-SI" sz="2000" dirty="0" smtClean="0"/>
          </a:p>
          <a:p>
            <a:pPr marL="118872" indent="0">
              <a:buNone/>
            </a:pPr>
            <a:endParaRPr lang="sl-SI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5373" y="794823"/>
            <a:ext cx="7008779" cy="5819558"/>
            <a:chOff x="435373" y="794823"/>
            <a:chExt cx="7008779" cy="5819558"/>
          </a:xfrm>
        </p:grpSpPr>
        <p:grpSp>
          <p:nvGrpSpPr>
            <p:cNvPr id="6" name="Group 5"/>
            <p:cNvGrpSpPr/>
            <p:nvPr/>
          </p:nvGrpSpPr>
          <p:grpSpPr>
            <a:xfrm>
              <a:off x="781691" y="794823"/>
              <a:ext cx="6662461" cy="2059081"/>
              <a:chOff x="723076" y="794823"/>
              <a:chExt cx="6662461" cy="205908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85188" y="794823"/>
                <a:ext cx="2800349" cy="2059081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23076" y="1336431"/>
                <a:ext cx="407166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8872" indent="0">
                  <a:buNone/>
                </a:pPr>
                <a:r>
                  <a:rPr lang="sl-SI" dirty="0"/>
                  <a:t>Programe običajno razvijamo </a:t>
                </a:r>
                <a:r>
                  <a:rPr lang="sl-SI" dirty="0" smtClean="0"/>
                  <a:t> </a:t>
                </a:r>
              </a:p>
              <a:p>
                <a:pPr marL="118872" indent="0">
                  <a:buNone/>
                </a:pPr>
                <a:r>
                  <a:rPr lang="sl-SI" dirty="0" smtClean="0"/>
                  <a:t>preko interneta na strežniku</a:t>
                </a:r>
              </a:p>
              <a:p>
                <a:pPr marL="118872" indent="0">
                  <a:buNone/>
                </a:pPr>
                <a:r>
                  <a:rPr lang="sl-SI" dirty="0" smtClean="0"/>
                  <a:t> </a:t>
                </a:r>
                <a:r>
                  <a:rPr lang="sl-SI" dirty="0"/>
                  <a:t>(v oblaku)</a:t>
                </a:r>
                <a:endParaRPr lang="en-GB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800" y="3952902"/>
              <a:ext cx="4076700" cy="20764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35373" y="6245049"/>
              <a:ext cx="5305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8872" indent="0">
                <a:buNone/>
              </a:pPr>
              <a:r>
                <a:rPr lang="sl-SI" dirty="0" smtClean="0"/>
                <a:t>V brkljalniku imamo urejevalnika izgleda in obnašanja</a:t>
              </a:r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24554" y="2790092"/>
              <a:ext cx="1781908" cy="1031631"/>
            </a:xfrm>
            <a:custGeom>
              <a:avLst/>
              <a:gdLst>
                <a:gd name="connsiteX0" fmla="*/ 726831 w 726831"/>
                <a:gd name="connsiteY0" fmla="*/ 0 h 1043354"/>
                <a:gd name="connsiteX1" fmla="*/ 0 w 726831"/>
                <a:gd name="connsiteY1" fmla="*/ 1043354 h 104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31" h="1043354">
                  <a:moveTo>
                    <a:pt x="726831" y="0"/>
                  </a:moveTo>
                  <a:lnTo>
                    <a:pt x="0" y="104335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5740928" y="4991127"/>
            <a:ext cx="276832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237" y="3269054"/>
            <a:ext cx="1966548" cy="32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moramo namestiti na svoj računalnik?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257" y="1335608"/>
            <a:ext cx="8545286" cy="872015"/>
          </a:xfrm>
        </p:spPr>
        <p:txBody>
          <a:bodyPr/>
          <a:lstStyle/>
          <a:p>
            <a:pPr marL="0" indent="0">
              <a:buNone/>
            </a:pPr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</a:t>
            </a:r>
            <a:r>
              <a:rPr lang="sl-SI" dirty="0" smtClean="0"/>
              <a:t> </a:t>
            </a:r>
            <a:r>
              <a:rPr lang="sl-SI" dirty="0" err="1" smtClean="0"/>
              <a:t>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3" y="1335608"/>
            <a:ext cx="1143000" cy="117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683" y="3174275"/>
            <a:ext cx="97198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računalniku se namesti program  </a:t>
            </a:r>
            <a:r>
              <a:rPr lang="sl-SI" sz="3200" b="1" dirty="0" err="1" smtClean="0"/>
              <a:t>aiStarter</a:t>
            </a:r>
            <a:r>
              <a:rPr lang="sl-SI" dirty="0" smtClean="0"/>
              <a:t>.</a:t>
            </a:r>
          </a:p>
          <a:p>
            <a:r>
              <a:rPr lang="sl-SI" dirty="0" smtClean="0"/>
              <a:t>Ta  teče v ozadju in omogoča komunikacijo med </a:t>
            </a:r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Inventorjem</a:t>
            </a:r>
            <a:r>
              <a:rPr lang="sl-SI" dirty="0" smtClean="0"/>
              <a:t> in telefonom.</a:t>
            </a:r>
          </a:p>
          <a:p>
            <a:endParaRPr lang="sl-SI" dirty="0"/>
          </a:p>
          <a:p>
            <a:r>
              <a:rPr lang="sl-SI" dirty="0" smtClean="0"/>
              <a:t>Program se privzeto sam zažene ob vklopu računalnika, četudi ne delamo z </a:t>
            </a:r>
            <a:r>
              <a:rPr lang="sl-SI" dirty="0" err="1" smtClean="0"/>
              <a:t>App</a:t>
            </a:r>
            <a:r>
              <a:rPr lang="sl-SI" dirty="0" smtClean="0"/>
              <a:t> </a:t>
            </a:r>
            <a:r>
              <a:rPr lang="sl-SI" dirty="0" err="1" smtClean="0"/>
              <a:t>Inventor</a:t>
            </a:r>
            <a:r>
              <a:rPr lang="sl-SI" dirty="0" smtClean="0"/>
              <a:t>. Lahko pa preprečimo njegov avtomatski zagon (v </a:t>
            </a:r>
            <a:r>
              <a:rPr lang="sl-SI" dirty="0" err="1" smtClean="0"/>
              <a:t>Task</a:t>
            </a:r>
            <a:r>
              <a:rPr lang="sl-SI" dirty="0" smtClean="0"/>
              <a:t> Manager).</a:t>
            </a:r>
            <a:endParaRPr lang="en-US" dirty="0"/>
          </a:p>
        </p:txBody>
      </p:sp>
      <p:sp>
        <p:nvSpPr>
          <p:cNvPr id="6" name="Pentagon 5">
            <a:hlinkClick r:id="rId3"/>
          </p:cNvPr>
          <p:cNvSpPr/>
          <p:nvPr/>
        </p:nvSpPr>
        <p:spPr>
          <a:xfrm>
            <a:off x="10911840" y="289560"/>
            <a:ext cx="944880" cy="32004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987</Words>
  <Application>Microsoft Office PowerPoint</Application>
  <PresentationFormat>Widescreen</PresentationFormat>
  <Paragraphs>160</Paragraphs>
  <Slides>33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Wingdings 2</vt:lpstr>
      <vt:lpstr>Office Theme</vt:lpstr>
      <vt:lpstr>Programiranje za  učitelje - neprogramerje</vt:lpstr>
      <vt:lpstr>App Inventor</vt:lpstr>
      <vt:lpstr>Kaj bomo danes spoznali?</vt:lpstr>
      <vt:lpstr>Zanimivi primeri</vt:lpstr>
      <vt:lpstr>Programiranje „Povleci in spusti“  (Drag &amp; Drop Programming)</vt:lpstr>
      <vt:lpstr>Demonstracija App Inventor</vt:lpstr>
      <vt:lpstr>Struktura App Inventor</vt:lpstr>
      <vt:lpstr>Struktura App Inventor</vt:lpstr>
      <vt:lpstr>Kaj moramo namestiti na svoj računalnik?</vt:lpstr>
      <vt:lpstr>Kaj moramo namestiti na svoj telefon?</vt:lpstr>
      <vt:lpstr>Če nimamo sistema Android, ga simuliramo</vt:lpstr>
      <vt:lpstr>Emulacija sistema Android</vt:lpstr>
      <vt:lpstr>Kaj lahko tako naredimo?</vt:lpstr>
      <vt:lpstr>Uporaba AppInventor</vt:lpstr>
      <vt:lpstr>Vzpostavitev okolja App Inventor</vt:lpstr>
      <vt:lpstr>3 deli  AppInventor</vt:lpstr>
      <vt:lpstr>Vmesnik App Inventor</vt:lpstr>
      <vt:lpstr>Vgrajene funkcije (Built In Functions)</vt:lpstr>
      <vt:lpstr>Faze dela z Appinventor</vt:lpstr>
      <vt:lpstr>Souporaba aplikacij AppInventor </vt:lpstr>
      <vt:lpstr>Moja prva aplikacija (Hello Purr)</vt:lpstr>
      <vt:lpstr>App Inventor Code Snippets</vt:lpstr>
      <vt:lpstr>Še zanimive strani s primeri  ( http://www.appinventor.org/book2)</vt:lpstr>
      <vt:lpstr>Kaj pa dokumentacija?</vt:lpstr>
      <vt:lpstr>App Inventor community gallery</vt:lpstr>
      <vt:lpstr>Education</vt:lpstr>
      <vt:lpstr>Education</vt:lpstr>
      <vt:lpstr>Education</vt:lpstr>
      <vt:lpstr>Education</vt:lpstr>
      <vt:lpstr>Education</vt:lpstr>
      <vt:lpstr>Samostojni App Inventor? (ni potreben Internet)</vt:lpstr>
      <vt:lpstr>Domače naloge</vt:lpstr>
      <vt:lpstr>Naslednje poglavje: senzorji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Inventor</dc:title>
  <dc:creator>sasa</dc:creator>
  <cp:lastModifiedBy>Microsoft account</cp:lastModifiedBy>
  <cp:revision>91</cp:revision>
  <dcterms:created xsi:type="dcterms:W3CDTF">2014-06-04T08:43:14Z</dcterms:created>
  <dcterms:modified xsi:type="dcterms:W3CDTF">2014-08-31T19:56:56Z</dcterms:modified>
</cp:coreProperties>
</file>