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a" initials="K" lastIdx="2" clrIdx="0">
    <p:extLst>
      <p:ext uri="{19B8F6BF-5375-455C-9EA6-DF929625EA0E}">
        <p15:presenceInfo xmlns:p15="http://schemas.microsoft.com/office/powerpoint/2012/main" userId="a2378f1fa3038d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00FF"/>
    <a:srgbClr val="FFCC66"/>
    <a:srgbClr val="99FF66"/>
    <a:srgbClr val="FF66FF"/>
    <a:srgbClr val="FF0066"/>
    <a:srgbClr val="FF3300"/>
    <a:srgbClr val="9999FF"/>
    <a:srgbClr val="FF9966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3" d="100"/>
          <a:sy n="53" d="100"/>
        </p:scale>
        <p:origin x="86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4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5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6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4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7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5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1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4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hyperlink" Target="https://www.slotrips.si/sis-mapa/skupina_doc/slo/galerija/1330984912_7339_panorama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.planet-lepote.com/wp-content/uploads/2019/05/Idrija1.jpg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www.muzej-idrija-cerkno.si/wp-content/uploads/2018/10/Idrijska-kams%CC%8Ct_znotraj-7-688x525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1.wp.com/citymagazine.si/wp-content/uploads/2017/06/naravno-kopalis%CC%8Cc%CC%8Ce-foto-dunja-wedam-arhiv-cid-e1498037268790.jpg?fit=2288%2C1520&amp;ssl=1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hyperlink" Target="https://images.24ur.com/media/images/1024x576/Mar2011/60642883.jpg?v=ba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1/18/Idrijca3.JPG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d2tgfzhj9pkl2g.cloudfront.net/1003/1290/_5cecf3a04f0d1.jpg" TargetMode="Externa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ovimatajur.it/attualita/zgornje-posocje-v-samem-slovenskem-vrhu-po-rasti-turisticnega-obiska.html" TargetMode="External"/><Relationship Id="rId2" Type="http://schemas.openxmlformats.org/officeDocument/2006/relationships/hyperlink" Target="https://www.slovenia.info/sl/destinacije/regije/ljubljana-osrednja-slovenija/idrij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sp.uni-lj.si/COBISS/Diplome/Diploma22048350KlavoraMasa.pdf" TargetMode="External"/><Relationship Id="rId4" Type="http://schemas.openxmlformats.org/officeDocument/2006/relationships/hyperlink" Target="https://www.dnevnik.si/104289145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dn3.vectorstock.com/i/1000x1000/84/62/sun-with-sunglasses-vector-16308462.jp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hyperlink" Target="https://www.soca-valley.com/sl/poletje/druga-dozivetja/sportno-plezanj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oca-valley.com/sl/poletje/jadralno-padalstvo/vzletisca-nad-kobaridom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soca-valley.com/sl/poletje/vodni-sporti/kajak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ca-valley.com/img/2015121009522661/mid/F.A.BOBO_vir_STO_-_muzej_na_prostem___ELO__13_.jpg?m=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hyperlink" Target="https://aktivni.metropolitan.si/odkrivamo-slovenijo/kam-na-izlet-kobariski-muzej-je-odprt-vse-dni-v-letu-poleti-do-20ure-letos-praznuje-30-let-delovanj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oca-valley.com/img/2012040613015129/mid/Muzej-na-prostem-Kolovrat-F.jpg?m=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6.jpg"/><Relationship Id="rId10" Type="http://schemas.openxmlformats.org/officeDocument/2006/relationships/hyperlink" Target="https://aktivni.metropolitan.si/media/cache/upload/Photo/2020/08/07/9917_1565460468_muzej2_bigimage.jpg" TargetMode="External"/><Relationship Id="rId4" Type="http://schemas.openxmlformats.org/officeDocument/2006/relationships/hyperlink" Target="https://oekastatic.orf.at/static/images/site/oeka/20140835/kobarid_muzej_v.5283517.jpg" TargetMode="Externa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sloveniaholidays.com/img/unit/turisticna-kmetija-kranjc-glamping-hisa-12013_bigNew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s://www.tk-marjanca.net/wp-content/uploads/2020/06/turisticna-kmetija-marjanca-IMG_20200524_071728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ca-valley.com/img/2012041016115665/mid/Kobarid-Aurora-casino.jpg?m=152171265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14.gif"/><Relationship Id="rId2" Type="http://schemas.openxmlformats.org/officeDocument/2006/relationships/hyperlink" Target="https://www.rocker.si/wp-content/uploads/2018/06/festivali-515x38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od.si/uploads/domovi_logos/logo_kavka.gif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www.gurman.eu/images/recepti/3_7afa9a92bbd8af2dc1e4806392c3cb3c_1550395501_5c69286d23f3c.jpg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visit-idrija.si/images/social_default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d-idrija.si/wp-content/uploads/2020/03/slider2.jpg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hyperlink" Target="https://www.kamnaizlet.si/wp-content/uploads/2016/04/klavz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pio.net/images-p/10931231.jpg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ww.radio-odmev.net/cache/images/704fed7cc0f8ff0acc4c574675da7b70.jpg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53FECC4-5DDD-4B1E-A2B0-85C4978C9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9452"/>
            <a:ext cx="9144000" cy="2526738"/>
          </a:xfrm>
        </p:spPr>
        <p:txBody>
          <a:bodyPr>
            <a:normAutofit/>
          </a:bodyPr>
          <a:lstStyle/>
          <a:p>
            <a:pPr algn="ctr"/>
            <a:r>
              <a:rPr lang="sl-SI" sz="8800" dirty="0">
                <a:solidFill>
                  <a:srgbClr val="FFFFFF"/>
                </a:solidFill>
              </a:rPr>
              <a:t>TURIZEM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8B99322-EFE0-431E-99EE-A288A984C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230"/>
            <a:ext cx="9144000" cy="1626541"/>
          </a:xfrm>
        </p:spPr>
        <p:txBody>
          <a:bodyPr>
            <a:normAutofit/>
          </a:bodyPr>
          <a:lstStyle/>
          <a:p>
            <a:pPr algn="ctr"/>
            <a:r>
              <a:rPr lang="sl-SI" sz="2400" dirty="0">
                <a:solidFill>
                  <a:srgbClr val="FFFFFF"/>
                </a:solidFill>
                <a:latin typeface="Segoe Print" panose="02000600000000000000" pitchFamily="2" charset="0"/>
              </a:rPr>
              <a:t>NIKA JUNTEZ IN NELI DRAŽUMERIČ, 2.A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08FD86A2-82CE-48F4-B78A-8B9CA7BA2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8B5922-817B-46CC-AEA0-67AD34E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578776" cy="164253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l-SI" sz="5200" dirty="0"/>
              <a:t>RAZNOLIKA PONUDBA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C8123"/>
          </a:solidFill>
          <a:ln w="38100" cap="rnd">
            <a:solidFill>
              <a:srgbClr val="BC8123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7F0A6E-185C-412E-9751-80813CE61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9" y="2760494"/>
            <a:ext cx="5744968" cy="38222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l-SI" sz="2000" dirty="0">
                <a:solidFill>
                  <a:srgbClr val="FF0066"/>
                </a:solidFill>
                <a:latin typeface="Segoe Print" panose="02000600000000000000" pitchFamily="2" charset="0"/>
              </a:rPr>
              <a:t>GRAD GEWERKENEGG      </a:t>
            </a:r>
            <a:r>
              <a:rPr lang="sl-SI" sz="2000" dirty="0">
                <a:latin typeface="Segoe Print" panose="02000600000000000000" pitchFamily="2" charset="0"/>
              </a:rPr>
              <a:t>nekdaj upravna stavba idrijskega rudnika, dom zbirk </a:t>
            </a:r>
            <a:r>
              <a:rPr lang="sl-SI" sz="2000" dirty="0" err="1">
                <a:latin typeface="Segoe Print" panose="02000600000000000000" pitchFamily="2" charset="0"/>
              </a:rPr>
              <a:t>Mestenga</a:t>
            </a:r>
            <a:r>
              <a:rPr lang="sl-SI" sz="2000" dirty="0">
                <a:latin typeface="Segoe Print" panose="02000600000000000000" pitchFamily="2" charset="0"/>
              </a:rPr>
              <a:t> muzeja</a:t>
            </a:r>
          </a:p>
          <a:p>
            <a:pPr>
              <a:lnSpc>
                <a:spcPct val="100000"/>
              </a:lnSpc>
            </a:pPr>
            <a:r>
              <a:rPr lang="sl-SI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IDRIJSKI KAMŠT      </a:t>
            </a:r>
            <a:r>
              <a:rPr lang="sl-SI" sz="2000" dirty="0">
                <a:latin typeface="Segoe Print" panose="02000600000000000000" pitchFamily="2" charset="0"/>
              </a:rPr>
              <a:t>rudniška črpalka z lesenim vodnim kolesom, največje tovrstno leseno kolo v EU</a:t>
            </a:r>
          </a:p>
          <a:p>
            <a:pPr>
              <a:lnSpc>
                <a:spcPct val="100000"/>
              </a:lnSpc>
            </a:pPr>
            <a:r>
              <a:rPr lang="sl-SI" sz="2000" dirty="0">
                <a:solidFill>
                  <a:srgbClr val="FF3300"/>
                </a:solidFill>
                <a:latin typeface="Segoe Print" panose="02000600000000000000" pitchFamily="2" charset="0"/>
              </a:rPr>
              <a:t>GLOBALNI GEOPARK IDRIJA      </a:t>
            </a:r>
            <a:r>
              <a:rPr lang="sl-SI" sz="2000" dirty="0">
                <a:latin typeface="Segoe Print" panose="02000600000000000000" pitchFamily="2" charset="0"/>
              </a:rPr>
              <a:t>aktivna doživetja v naravi, </a:t>
            </a:r>
            <a:r>
              <a:rPr lang="sv-SE" sz="2000" dirty="0">
                <a:latin typeface="Segoe Print" panose="02000600000000000000" pitchFamily="2" charset="0"/>
              </a:rPr>
              <a:t>22 tematskih pohodniških in kolesarskih poti</a:t>
            </a:r>
            <a:r>
              <a:rPr lang="sl-SI" sz="2000" dirty="0">
                <a:latin typeface="Segoe Print" panose="02000600000000000000" pitchFamily="2" charset="0"/>
              </a:rPr>
              <a:t> (dinozavrove stopinje, soteska Gačnik, Divje jezero)</a:t>
            </a:r>
          </a:p>
          <a:p>
            <a:pPr>
              <a:lnSpc>
                <a:spcPct val="100000"/>
              </a:lnSpc>
            </a:pPr>
            <a:endParaRPr lang="sl-SI" sz="1800" dirty="0">
              <a:solidFill>
                <a:srgbClr val="FF3300"/>
              </a:solidFill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800" dirty="0">
              <a:solidFill>
                <a:srgbClr val="FF3300"/>
              </a:solidFill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</p:txBody>
      </p: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6664C84D-CD10-42C6-B576-2BA3C5A57ADD}"/>
              </a:ext>
            </a:extLst>
          </p:cNvPr>
          <p:cNvCxnSpPr>
            <a:cxnSpLocks/>
          </p:cNvCxnSpPr>
          <p:nvPr/>
        </p:nvCxnSpPr>
        <p:spPr>
          <a:xfrm>
            <a:off x="4069707" y="2928730"/>
            <a:ext cx="436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96C92163-BB29-4F5E-8653-4E9DF8AF292B}"/>
              </a:ext>
            </a:extLst>
          </p:cNvPr>
          <p:cNvCxnSpPr>
            <a:cxnSpLocks/>
          </p:cNvCxnSpPr>
          <p:nvPr/>
        </p:nvCxnSpPr>
        <p:spPr>
          <a:xfrm>
            <a:off x="3376732" y="3962400"/>
            <a:ext cx="4365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54867BEB-DE86-4BC2-A4C3-5D407A459D67}"/>
              </a:ext>
            </a:extLst>
          </p:cNvPr>
          <p:cNvCxnSpPr>
            <a:cxnSpLocks/>
          </p:cNvCxnSpPr>
          <p:nvPr/>
        </p:nvCxnSpPr>
        <p:spPr>
          <a:xfrm>
            <a:off x="4900731" y="5022574"/>
            <a:ext cx="4365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Slika 13">
            <a:hlinkClick r:id="rId2"/>
            <a:extLst>
              <a:ext uri="{FF2B5EF4-FFF2-40B4-BE49-F238E27FC236}">
                <a16:creationId xmlns:a16="http://schemas.microsoft.com/office/drawing/2014/main" id="{34FC0595-6629-4FC1-BCCB-738E97155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7" y="217459"/>
            <a:ext cx="3608595" cy="194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hlinkClick r:id="rId4"/>
            <a:extLst>
              <a:ext uri="{FF2B5EF4-FFF2-40B4-BE49-F238E27FC236}">
                <a16:creationId xmlns:a16="http://schemas.microsoft.com/office/drawing/2014/main" id="{88087595-25B4-457E-A537-7B99A9219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390" y="2162896"/>
            <a:ext cx="3010336" cy="229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hlinkClick r:id="rId6"/>
            <a:extLst>
              <a:ext uri="{FF2B5EF4-FFF2-40B4-BE49-F238E27FC236}">
                <a16:creationId xmlns:a16="http://schemas.microsoft.com/office/drawing/2014/main" id="{2F3322D8-A18B-4B1F-90DB-F14760478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997" y="4443640"/>
            <a:ext cx="3445698" cy="229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E2DF6B1-B971-4B89-BD78-7E25AE7967C1}"/>
              </a:ext>
            </a:extLst>
          </p:cNvPr>
          <p:cNvSpPr txBox="1"/>
          <p:nvPr/>
        </p:nvSpPr>
        <p:spPr>
          <a:xfrm>
            <a:off x="6558343" y="2012602"/>
            <a:ext cx="150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Geocaching</a:t>
            </a:r>
            <a:r>
              <a:rPr lang="sl-SI" dirty="0"/>
              <a:t>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48A20DB-82A9-4AB8-8864-7C9AEE40E6B0}"/>
              </a:ext>
            </a:extLst>
          </p:cNvPr>
          <p:cNvSpPr txBox="1"/>
          <p:nvPr/>
        </p:nvSpPr>
        <p:spPr>
          <a:xfrm>
            <a:off x="9985739" y="4380143"/>
            <a:ext cx="199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Mestni muzej Idrija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91DC329-2437-4A9F-8161-F91590988579}"/>
              </a:ext>
            </a:extLst>
          </p:cNvPr>
          <p:cNvSpPr txBox="1"/>
          <p:nvPr/>
        </p:nvSpPr>
        <p:spPr>
          <a:xfrm>
            <a:off x="8821114" y="6639615"/>
            <a:ext cx="1391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Planet lepote</a:t>
            </a:r>
          </a:p>
        </p:txBody>
      </p:sp>
    </p:spTree>
    <p:extLst>
      <p:ext uri="{BB962C8B-B14F-4D97-AF65-F5344CB8AC3E}">
        <p14:creationId xmlns:p14="http://schemas.microsoft.com/office/powerpoint/2010/main" val="3323576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AA68E1-13DC-4E2A-9BE1-24840427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5220586" cy="2068086"/>
          </a:xfrm>
        </p:spPr>
        <p:txBody>
          <a:bodyPr anchor="b">
            <a:normAutofit/>
          </a:bodyPr>
          <a:lstStyle/>
          <a:p>
            <a:r>
              <a:rPr lang="sl-SI" dirty="0"/>
              <a:t>RAZNOLIKA PONUDBA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29F6B8E-6D40-4EF2-A291-E05EF59F4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6072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8BC9"/>
          </a:solidFill>
          <a:ln w="38100" cap="rnd">
            <a:solidFill>
              <a:srgbClr val="548BC9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341FC7-E115-4CBC-8EDF-8B965C30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5291" y="2863652"/>
            <a:ext cx="5220586" cy="362922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sl-SI" sz="2000" dirty="0">
                <a:solidFill>
                  <a:srgbClr val="FF505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GASTRONOMSKI TURIZEM     </a:t>
            </a:r>
            <a:r>
              <a:rPr lang="sl-SI" sz="2000" dirty="0">
                <a:latin typeface="Segoe Print" panose="02000600000000000000" pitchFamily="2" charset="0"/>
                <a:sym typeface="Wingdings" panose="05000000000000000000" pitchFamily="2" charset="2"/>
              </a:rPr>
              <a:t>idrijski žlikrofi, </a:t>
            </a:r>
            <a:r>
              <a:rPr lang="sl-SI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smukavc</a:t>
            </a:r>
            <a:r>
              <a:rPr lang="sl-SI" sz="2000" dirty="0">
                <a:latin typeface="Segoe Print" panose="02000600000000000000" pitchFamily="2" charset="0"/>
                <a:sym typeface="Wingdings" panose="05000000000000000000" pitchFamily="2" charset="2"/>
              </a:rPr>
              <a:t>, </a:t>
            </a:r>
            <a:r>
              <a:rPr lang="sl-SI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ocvirkovca</a:t>
            </a:r>
            <a:r>
              <a:rPr lang="sl-SI" sz="2000" dirty="0">
                <a:latin typeface="Segoe Print" panose="02000600000000000000" pitchFamily="2" charset="0"/>
                <a:sym typeface="Wingdings" panose="05000000000000000000" pitchFamily="2" charset="2"/>
              </a:rPr>
              <a:t>, </a:t>
            </a:r>
            <a:r>
              <a:rPr lang="sl-SI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prfarski</a:t>
            </a:r>
            <a:r>
              <a:rPr lang="sl-SI" sz="2000" dirty="0">
                <a:latin typeface="Segoe Print" panose="02000600000000000000" pitchFamily="2" charset="0"/>
                <a:sym typeface="Wingdings" panose="05000000000000000000" pitchFamily="2" charset="2"/>
              </a:rPr>
              <a:t> štruklji, drobnjakova </a:t>
            </a:r>
            <a:r>
              <a:rPr lang="sl-SI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zeljševka</a:t>
            </a:r>
            <a:r>
              <a:rPr lang="sl-SI" sz="2000" dirty="0">
                <a:latin typeface="Segoe Print" panose="02000600000000000000" pitchFamily="2" charset="0"/>
                <a:sym typeface="Wingdings" panose="05000000000000000000" pitchFamily="2" charset="2"/>
              </a:rPr>
              <a:t>, </a:t>
            </a:r>
            <a:r>
              <a:rPr lang="sl-SI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geruš</a:t>
            </a:r>
            <a:endParaRPr lang="sl-SI" sz="2000" dirty="0">
              <a:latin typeface="Segoe Print" panose="02000600000000000000" pitchFamily="2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sl-SI" sz="2000" dirty="0">
                <a:solidFill>
                  <a:srgbClr val="CC00FF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IDRIJSKA ČIPKA      </a:t>
            </a:r>
            <a:r>
              <a:rPr lang="sl-SI" sz="2000" dirty="0">
                <a:latin typeface="Segoe Print" panose="02000600000000000000" pitchFamily="2" charset="0"/>
                <a:sym typeface="Wingdings" panose="05000000000000000000" pitchFamily="2" charset="2"/>
              </a:rPr>
              <a:t>v poletnem času lahko opazujete na idrijskih ulicah na Festivalu idrijske čipke</a:t>
            </a:r>
          </a:p>
          <a:p>
            <a:pPr>
              <a:lnSpc>
                <a:spcPct val="100000"/>
              </a:lnSpc>
            </a:pPr>
            <a:r>
              <a:rPr lang="sl-SI" sz="2000" dirty="0">
                <a:solidFill>
                  <a:srgbClr val="99FF66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KRAJINSKI PARK ZGORNJA IDRIJCA</a:t>
            </a:r>
          </a:p>
          <a:p>
            <a:pPr>
              <a:lnSpc>
                <a:spcPct val="100000"/>
              </a:lnSpc>
            </a:pPr>
            <a:r>
              <a:rPr lang="sl-SI" sz="2000" dirty="0">
                <a:solidFill>
                  <a:srgbClr val="FFCC66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NARAVNO KOPALIŠČE V IDRIJSKI BELI</a:t>
            </a:r>
          </a:p>
          <a:p>
            <a:pPr>
              <a:lnSpc>
                <a:spcPct val="100000"/>
              </a:lnSpc>
            </a:pPr>
            <a:endParaRPr lang="sl-SI" sz="1800" dirty="0">
              <a:latin typeface="Segoe Print" panose="02000600000000000000" pitchFamily="2" charset="0"/>
              <a:sym typeface="Wingdings" panose="05000000000000000000" pitchFamily="2" charset="2"/>
            </a:endParaRPr>
          </a:p>
        </p:txBody>
      </p: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671BC26B-0081-47D4-AF59-650C60F97590}"/>
              </a:ext>
            </a:extLst>
          </p:cNvPr>
          <p:cNvCxnSpPr/>
          <p:nvPr/>
        </p:nvCxnSpPr>
        <p:spPr>
          <a:xfrm>
            <a:off x="10387590" y="3021496"/>
            <a:ext cx="397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C55A629F-9CDC-4554-812A-A23CB9399B1E}"/>
              </a:ext>
            </a:extLst>
          </p:cNvPr>
          <p:cNvCxnSpPr/>
          <p:nvPr/>
        </p:nvCxnSpPr>
        <p:spPr>
          <a:xfrm>
            <a:off x="8984974" y="4200939"/>
            <a:ext cx="4505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Slika 10">
            <a:hlinkClick r:id="rId2"/>
            <a:extLst>
              <a:ext uri="{FF2B5EF4-FFF2-40B4-BE49-F238E27FC236}">
                <a16:creationId xmlns:a16="http://schemas.microsoft.com/office/drawing/2014/main" id="{38E2A89C-455E-4230-A621-67342227A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22"/>
          <a:stretch/>
        </p:blipFill>
        <p:spPr>
          <a:xfrm>
            <a:off x="275941" y="248478"/>
            <a:ext cx="5665362" cy="209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hlinkClick r:id="rId4"/>
            <a:extLst>
              <a:ext uri="{FF2B5EF4-FFF2-40B4-BE49-F238E27FC236}">
                <a16:creationId xmlns:a16="http://schemas.microsoft.com/office/drawing/2014/main" id="{08CB79B3-197A-4EA5-BDDB-3AA777ABD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6" y="2431733"/>
            <a:ext cx="2797817" cy="186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F30C293-2773-4D3A-A90E-E0066EA3C3C6}"/>
              </a:ext>
            </a:extLst>
          </p:cNvPr>
          <p:cNvSpPr txBox="1"/>
          <p:nvPr/>
        </p:nvSpPr>
        <p:spPr>
          <a:xfrm>
            <a:off x="292328" y="2239633"/>
            <a:ext cx="2457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Okusno.je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6CEDCA4-BEBC-4F98-9A23-9723618FADBB}"/>
              </a:ext>
            </a:extLst>
          </p:cNvPr>
          <p:cNvSpPr txBox="1"/>
          <p:nvPr/>
        </p:nvSpPr>
        <p:spPr>
          <a:xfrm>
            <a:off x="262416" y="4084592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Napovednik</a:t>
            </a:r>
            <a:r>
              <a:rPr lang="sl-SI" dirty="0"/>
              <a:t> </a:t>
            </a:r>
          </a:p>
        </p:txBody>
      </p:sp>
      <p:pic>
        <p:nvPicPr>
          <p:cNvPr id="8" name="Slika 7">
            <a:hlinkClick r:id="rId6"/>
            <a:extLst>
              <a:ext uri="{FF2B5EF4-FFF2-40B4-BE49-F238E27FC236}">
                <a16:creationId xmlns:a16="http://schemas.microsoft.com/office/drawing/2014/main" id="{989353C5-0CBF-4C24-BC2C-1E14B4A0B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548" y="2372945"/>
            <a:ext cx="2709510" cy="187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3AA637C-E5BC-4918-9BB9-DFA19940D618}"/>
              </a:ext>
            </a:extLst>
          </p:cNvPr>
          <p:cNvSpPr txBox="1"/>
          <p:nvPr/>
        </p:nvSpPr>
        <p:spPr>
          <a:xfrm>
            <a:off x="3133936" y="4148598"/>
            <a:ext cx="161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Wikipedia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</a:t>
            </a:r>
            <a:endParaRPr lang="sl-SI" dirty="0">
              <a:solidFill>
                <a:schemeClr val="tx1">
                  <a:lumMod val="50000"/>
                  <a:lumOff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17" name="Slika 16">
            <a:hlinkClick r:id="rId8"/>
            <a:extLst>
              <a:ext uri="{FF2B5EF4-FFF2-40B4-BE49-F238E27FC236}">
                <a16:creationId xmlns:a16="http://schemas.microsoft.com/office/drawing/2014/main" id="{9C725D94-FF7C-4738-9337-36D840AC4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795" y="4352570"/>
            <a:ext cx="5656876" cy="227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BADCDBE7-CEBD-452C-959D-AF864A941004}"/>
              </a:ext>
            </a:extLst>
          </p:cNvPr>
          <p:cNvSpPr txBox="1"/>
          <p:nvPr/>
        </p:nvSpPr>
        <p:spPr>
          <a:xfrm>
            <a:off x="292919" y="6498730"/>
            <a:ext cx="2584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City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31975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8C94A-264B-49F0-A7B9-0758B79BA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5CBD1F-38A3-4EE1-9738-1E3B28942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800" dirty="0">
                <a:latin typeface="Segoe Print" panose="02000600000000000000" pitchFamily="2" charset="0"/>
              </a:rPr>
              <a:t>Idrija, I </a:t>
            </a:r>
            <a:r>
              <a:rPr lang="sl-SI" sz="1800" dirty="0" err="1">
                <a:latin typeface="Segoe Print" panose="02000600000000000000" pitchFamily="2" charset="0"/>
              </a:rPr>
              <a:t>feel</a:t>
            </a:r>
            <a:r>
              <a:rPr lang="sl-SI" sz="1800" dirty="0">
                <a:latin typeface="Segoe Print" panose="02000600000000000000" pitchFamily="2" charset="0"/>
              </a:rPr>
              <a:t> </a:t>
            </a:r>
            <a:r>
              <a:rPr lang="sl-SI" sz="1800" dirty="0" err="1">
                <a:latin typeface="Segoe Print" panose="02000600000000000000" pitchFamily="2" charset="0"/>
              </a:rPr>
              <a:t>SLovenia</a:t>
            </a:r>
            <a:r>
              <a:rPr lang="sl-SI" sz="1800" dirty="0">
                <a:latin typeface="Segoe Print" panose="02000600000000000000" pitchFamily="2" charset="0"/>
              </a:rPr>
              <a:t> (dostopno na URL-naslovu: </a:t>
            </a:r>
            <a:r>
              <a:rPr lang="sl-SI" sz="1800" dirty="0">
                <a:latin typeface="Segoe Print" panose="02000600000000000000" pitchFamily="2" charset="0"/>
                <a:hlinkClick r:id="rId2"/>
              </a:rPr>
              <a:t>https://www.slovenia.info/sl/destinacije/regije/ljubljana-osrednja-slovenija/idrija</a:t>
            </a:r>
            <a:r>
              <a:rPr lang="sl-SI" sz="1800" dirty="0">
                <a:latin typeface="Segoe Print" panose="02000600000000000000" pitchFamily="2" charset="0"/>
              </a:rPr>
              <a:t>)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Zgornje </a:t>
            </a:r>
            <a:r>
              <a:rPr lang="sl-SI" sz="1800" dirty="0" err="1">
                <a:latin typeface="Segoe Print" panose="02000600000000000000" pitchFamily="2" charset="0"/>
              </a:rPr>
              <a:t>posočje</a:t>
            </a:r>
            <a:r>
              <a:rPr lang="sl-SI" sz="1800" dirty="0">
                <a:latin typeface="Segoe Print" panose="02000600000000000000" pitchFamily="2" charset="0"/>
              </a:rPr>
              <a:t> v samem slovenskem vrhu po rasti turističnega obiska ( dostopno na URL- naslovu: </a:t>
            </a:r>
            <a:r>
              <a:rPr lang="sl-SI" sz="1800" dirty="0">
                <a:latin typeface="Segoe Print" panose="02000600000000000000" pitchFamily="2" charset="0"/>
                <a:hlinkClick r:id="rId3"/>
              </a:rPr>
              <a:t>https://novimatajur.it/attualita/zgornje-posocje-v-samem-slovenskem-vrhu-po-rasti-turisticnega-obiska.html</a:t>
            </a:r>
            <a:r>
              <a:rPr lang="sl-SI" sz="1800" dirty="0">
                <a:latin typeface="Segoe Print" panose="02000600000000000000" pitchFamily="2" charset="0"/>
              </a:rPr>
              <a:t>  )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Turistične zmogljivosti v Posočju polne ( dostopno na URL-naslovu: </a:t>
            </a:r>
            <a:r>
              <a:rPr lang="sl-SI" sz="1800" dirty="0">
                <a:latin typeface="Segoe Print" panose="02000600000000000000" pitchFamily="2" charset="0"/>
                <a:hlinkClick r:id="rId4"/>
              </a:rPr>
              <a:t>https://www.dnevnik.si/1042891455</a:t>
            </a:r>
            <a:r>
              <a:rPr lang="sl-SI" sz="1800" dirty="0">
                <a:latin typeface="Segoe Print" panose="02000600000000000000" pitchFamily="2" charset="0"/>
              </a:rPr>
              <a:t> )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Razvoj turizma v zgornjem Posočju s poudarkom  na športni rekreaciji ( dostopno na URL-naslovu: </a:t>
            </a:r>
            <a:r>
              <a:rPr lang="sl-SI" sz="1800" dirty="0">
                <a:latin typeface="Segoe Print" panose="02000600000000000000" pitchFamily="2" charset="0"/>
                <a:hlinkClick r:id="rId5"/>
              </a:rPr>
              <a:t>https://www.fsp.uni-lj.si/COBISS/Diplome/Diploma22048350KlavoraMasa.pdf</a:t>
            </a:r>
            <a:r>
              <a:rPr lang="sl-SI" sz="1800" dirty="0">
                <a:latin typeface="Segoe Print" panose="02000600000000000000" pitchFamily="2" charset="0"/>
              </a:rPr>
              <a:t> 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6656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8A63E6-381F-41E3-86F4-79085EDF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l-SI" sz="5000"/>
              <a:t>ZGORNJE POSOČJE V VRHU TURIZMA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F2E12A"/>
          </a:solidFill>
          <a:ln w="38100" cap="rnd">
            <a:solidFill>
              <a:srgbClr val="F2E12A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6D3D03-FEDC-4D9F-8350-08C5477EB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Zgornje Posočje </a:t>
            </a:r>
            <a:r>
              <a:rPr lang="sl-SI" sz="1800" dirty="0">
                <a:highlight>
                  <a:srgbClr val="FFFF00"/>
                </a:highlight>
                <a:latin typeface="Segoe Print" panose="02000600000000000000" pitchFamily="2" charset="0"/>
              </a:rPr>
              <a:t>v samem slovenskem vrhu </a:t>
            </a:r>
            <a:r>
              <a:rPr lang="sl-SI" sz="1800" dirty="0">
                <a:latin typeface="Segoe Print" panose="02000600000000000000" pitchFamily="2" charset="0"/>
              </a:rPr>
              <a:t>po rasti turističnega obiska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Turizem se že več let pospešeno razvija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Po rasti turističnega obiska pred to destinacijo le slovenska prestolnica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Nočitvene zmogljivosti hotelov, apartmajev in kampov v poletnih mesecih skorajda v celoti zapolnjene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Poletna sezona močno prekaša zimsko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Turizem na prostem </a:t>
            </a:r>
            <a:r>
              <a:rPr lang="sl-SI" sz="1800" dirty="0">
                <a:highlight>
                  <a:srgbClr val="00FFFF"/>
                </a:highlight>
                <a:latin typeface="Segoe Print" panose="02000600000000000000" pitchFamily="2" charset="0"/>
              </a:rPr>
              <a:t>odvisen od vremena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latin typeface="Segoe Print" panose="02000600000000000000" pitchFamily="2" charset="0"/>
              </a:rPr>
              <a:t>Največ gostov iz Nemčije</a:t>
            </a:r>
          </a:p>
          <a:p>
            <a:pPr marL="0" indent="0">
              <a:lnSpc>
                <a:spcPct val="100000"/>
              </a:lnSpc>
              <a:buNone/>
            </a:pPr>
            <a:endParaRPr lang="sl-SI" sz="1800" dirty="0"/>
          </a:p>
        </p:txBody>
      </p:sp>
      <p:pic>
        <p:nvPicPr>
          <p:cNvPr id="5" name="Slika 4" descr="&#10;">
            <a:hlinkClick r:id="rId2"/>
            <a:extLst>
              <a:ext uri="{FF2B5EF4-FFF2-40B4-BE49-F238E27FC236}">
                <a16:creationId xmlns:a16="http://schemas.microsoft.com/office/drawing/2014/main" id="{B74D54BD-81B9-46A6-8663-DC0038CBC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7" b="98993" l="3167" r="97167">
                        <a14:foregroundMark x1="23000" y1="18121" x2="23000" y2="18121"/>
                        <a14:foregroundMark x1="27500" y1="19295" x2="27500" y2="19295"/>
                        <a14:foregroundMark x1="34167" y1="15604" x2="34167" y2="15604"/>
                        <a14:foregroundMark x1="38442" y1="15001" x2="50833" y2="13255"/>
                        <a14:foregroundMark x1="34167" y1="15604" x2="38422" y2="15004"/>
                        <a14:foregroundMark x1="51329" y1="13303" x2="61333" y2="14262"/>
                        <a14:foregroundMark x1="50833" y1="13255" x2="51326" y2="13302"/>
                        <a14:foregroundMark x1="61333" y1="14262" x2="70500" y2="18960"/>
                        <a14:foregroundMark x1="70500" y1="18960" x2="76667" y2="25336"/>
                        <a14:foregroundMark x1="82355" y1="28199" x2="82399" y2="28221"/>
                        <a14:foregroundMark x1="76667" y1="25336" x2="81976" y2="28008"/>
                        <a14:foregroundMark x1="75149" y1="18071" x2="72686" y2="15259"/>
                        <a14:foregroundMark x1="82697" y1="26689" x2="78242" y2="21603"/>
                        <a14:foregroundMark x1="67790" y1="10549" x2="66633" y2="9967"/>
                        <a14:foregroundMark x1="46790" y1="8591" x2="39035" y2="9680"/>
                        <a14:foregroundMark x1="28946" y1="18215" x2="25833" y2="24832"/>
                        <a14:foregroundMark x1="12000" y1="37416" x2="19667" y2="75000"/>
                        <a14:foregroundMark x1="19667" y1="75000" x2="28500" y2="78188"/>
                        <a14:foregroundMark x1="28500" y1="78188" x2="33333" y2="85570"/>
                        <a14:foregroundMark x1="33333" y1="85570" x2="40167" y2="90268"/>
                        <a14:foregroundMark x1="40167" y1="90268" x2="66333" y2="87752"/>
                        <a14:foregroundMark x1="66333" y1="87752" x2="83000" y2="74329"/>
                        <a14:foregroundMark x1="83000" y1="74329" x2="90833" y2="48993"/>
                        <a14:foregroundMark x1="90833" y1="48993" x2="89333" y2="45805"/>
                        <a14:foregroundMark x1="3333" y1="59732" x2="10167" y2="57718"/>
                        <a14:foregroundMark x1="40167" y1="95470" x2="41000" y2="90436"/>
                        <a14:foregroundMark x1="94500" y1="45638" x2="97167" y2="45302"/>
                        <a14:foregroundMark x1="67833" y1="7047" x2="67833" y2="3691"/>
                        <a14:foregroundMark x1="45833" y1="3691" x2="43833" y2="1174"/>
                        <a14:foregroundMark x1="57333" y1="96812" x2="58000" y2="95134"/>
                        <a14:foregroundMark x1="41667" y1="98993" x2="39333" y2="93960"/>
                        <a14:backgroundMark x1="59000" y1="8389" x2="60833" y2="5872"/>
                        <a14:backgroundMark x1="58000" y1="7047" x2="58000" y2="6376"/>
                        <a14:backgroundMark x1="60500" y1="7718" x2="63000" y2="7718"/>
                        <a14:backgroundMark x1="50167" y1="9899" x2="49333" y2="6376"/>
                        <a14:backgroundMark x1="49500" y1="8893" x2="50000" y2="7215"/>
                        <a14:backgroundMark x1="50500" y1="8725" x2="51000" y2="7047"/>
                        <a14:backgroundMark x1="37333" y1="11745" x2="36167" y2="4866"/>
                        <a14:backgroundMark x1="38000" y1="10570" x2="38000" y2="10570"/>
                        <a14:backgroundMark x1="38333" y1="9899" x2="38333" y2="9732"/>
                        <a14:backgroundMark x1="38333" y1="9732" x2="38333" y2="9732"/>
                        <a14:backgroundMark x1="37667" y1="10738" x2="36833" y2="11242"/>
                        <a14:backgroundMark x1="36167" y1="11409" x2="36167" y2="11409"/>
                        <a14:backgroundMark x1="36167" y1="11409" x2="38667" y2="10403"/>
                        <a14:backgroundMark x1="57000" y1="6208" x2="58000" y2="8557"/>
                        <a14:backgroundMark x1="56000" y1="6208" x2="57000" y2="8557"/>
                        <a14:backgroundMark x1="71167" y1="12248" x2="69500" y2="12752"/>
                        <a14:backgroundMark x1="85167" y1="29698" x2="83333" y2="29698"/>
                        <a14:backgroundMark x1="84000" y1="31208" x2="83167" y2="31208"/>
                        <a14:backgroundMark x1="78000" y1="19295" x2="77167" y2="21141"/>
                        <a14:backgroundMark x1="50333" y1="7215" x2="50333" y2="8893"/>
                        <a14:backgroundMark x1="65167" y1="6879" x2="62667" y2="8054"/>
                        <a14:backgroundMark x1="33500" y1="10403" x2="35667" y2="11242"/>
                        <a14:backgroundMark x1="28000" y1="14430" x2="30000" y2="17617"/>
                        <a14:backgroundMark x1="35000" y1="11409" x2="35833" y2="12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" r="3597" b="3"/>
          <a:stretch/>
        </p:blipFill>
        <p:spPr>
          <a:xfrm rot="21600000"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F6D30E0-3545-4F60-99BA-492652262D7C}"/>
              </a:ext>
            </a:extLst>
          </p:cNvPr>
          <p:cNvSpPr txBox="1"/>
          <p:nvPr/>
        </p:nvSpPr>
        <p:spPr>
          <a:xfrm>
            <a:off x="7998781" y="6079770"/>
            <a:ext cx="1367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Online-shops</a:t>
            </a:r>
            <a:endParaRPr lang="sl-SI" sz="1200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7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AA68E1-13DC-4E2A-9BE1-24840427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5220586" cy="2068086"/>
          </a:xfrm>
        </p:spPr>
        <p:txBody>
          <a:bodyPr anchor="b">
            <a:normAutofit/>
          </a:bodyPr>
          <a:lstStyle/>
          <a:p>
            <a:r>
              <a:rPr lang="sl-SI" dirty="0"/>
              <a:t>RAZNOLIKA PONUDBA</a:t>
            </a:r>
          </a:p>
        </p:txBody>
      </p:sp>
      <p:pic>
        <p:nvPicPr>
          <p:cNvPr id="7" name="Slika 6" descr="Slika, ki vsebuje besede drevo, zunanje, plezanje, vodni šport&#10;&#10;Opis je samodejno ustvarjen">
            <a:hlinkClick r:id="rId2"/>
            <a:extLst>
              <a:ext uri="{FF2B5EF4-FFF2-40B4-BE49-F238E27FC236}">
                <a16:creationId xmlns:a16="http://schemas.microsoft.com/office/drawing/2014/main" id="{AFF75E94-F62E-4829-9261-A9C341CA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r="9639" b="3"/>
          <a:stretch/>
        </p:blipFill>
        <p:spPr>
          <a:xfrm>
            <a:off x="2" y="10"/>
            <a:ext cx="2873113" cy="252014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 descr="Slika, ki vsebuje besede drevo, zunanje, voda, splav&#10;&#10;Opis je samodejno ustvarjen">
            <a:hlinkClick r:id="rId4"/>
            <a:extLst>
              <a:ext uri="{FF2B5EF4-FFF2-40B4-BE49-F238E27FC236}">
                <a16:creationId xmlns:a16="http://schemas.microsoft.com/office/drawing/2014/main" id="{5465BF6C-1E4A-4DC3-9E8B-DA4EDCB09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r="5523" b="-1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929F6B8E-6D40-4EF2-A291-E05EF59F4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6072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8BC9"/>
          </a:solidFill>
          <a:ln w="38100" cap="rnd">
            <a:solidFill>
              <a:srgbClr val="548BC9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, ki vsebuje besede trava, nebo, zunanje, barvno&#10;&#10;Opis je samodejno ustvarjen">
            <a:hlinkClick r:id="rId6"/>
            <a:extLst>
              <a:ext uri="{FF2B5EF4-FFF2-40B4-BE49-F238E27FC236}">
                <a16:creationId xmlns:a16="http://schemas.microsoft.com/office/drawing/2014/main" id="{E189CDA3-52DA-41F0-937C-8E6C13A08D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"/>
          <a:stretch/>
        </p:blipFill>
        <p:spPr>
          <a:xfrm>
            <a:off x="1" y="2716076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341FC7-E115-4CBC-8EDF-8B965C30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809" y="2846851"/>
            <a:ext cx="5220586" cy="33301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2600" b="1" dirty="0">
                <a:solidFill>
                  <a:srgbClr val="0070C0"/>
                </a:solidFill>
                <a:latin typeface="Segoe Print" panose="02000600000000000000" pitchFamily="2" charset="0"/>
              </a:rPr>
              <a:t>ŠPORTNOREKREACIJSKI TURIZEM </a:t>
            </a:r>
            <a:r>
              <a:rPr lang="sl-SI" sz="2600" dirty="0">
                <a:latin typeface="Segoe Print" panose="02000600000000000000" pitchFamily="2" charset="0"/>
                <a:sym typeface="Wingdings" panose="05000000000000000000" pitchFamily="2" charset="2"/>
              </a:rPr>
              <a:t> kajakaštvo, rafting, </a:t>
            </a:r>
            <a:r>
              <a:rPr lang="sl-SI" sz="2600" dirty="0" err="1">
                <a:latin typeface="Segoe Print" panose="02000600000000000000" pitchFamily="2" charset="0"/>
                <a:sym typeface="Wingdings" panose="05000000000000000000" pitchFamily="2" charset="2"/>
              </a:rPr>
              <a:t>soteskanje</a:t>
            </a:r>
            <a:r>
              <a:rPr lang="sl-SI" sz="2600" dirty="0">
                <a:latin typeface="Segoe Print" panose="02000600000000000000" pitchFamily="2" charset="0"/>
                <a:sym typeface="Wingdings" panose="05000000000000000000" pitchFamily="2" charset="2"/>
              </a:rPr>
              <a:t>, sprehodi, pohodništvo, gorništvo, kolesarjenje, padalstvo, ribištvo, plezanje, jamarstvo, alpsko in nordijsko smučanje… </a:t>
            </a:r>
          </a:p>
          <a:p>
            <a:pPr>
              <a:lnSpc>
                <a:spcPct val="100000"/>
              </a:lnSpc>
            </a:pPr>
            <a:endParaRPr lang="sl-SI" sz="2600" dirty="0">
              <a:latin typeface="Segoe Print" panose="020006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F626B11-3909-4233-817B-B3E3F8BC2638}"/>
              </a:ext>
            </a:extLst>
          </p:cNvPr>
          <p:cNvSpPr txBox="1"/>
          <p:nvPr/>
        </p:nvSpPr>
        <p:spPr>
          <a:xfrm>
            <a:off x="-31106" y="2492415"/>
            <a:ext cx="156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Soca-valley.com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3741E34-99F4-4B09-8F49-540E251674AE}"/>
              </a:ext>
            </a:extLst>
          </p:cNvPr>
          <p:cNvSpPr txBox="1"/>
          <p:nvPr/>
        </p:nvSpPr>
        <p:spPr>
          <a:xfrm>
            <a:off x="3060435" y="2479615"/>
            <a:ext cx="1766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Soca-valley.com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A3E7972-473C-4626-9296-1DD6F3A48582}"/>
              </a:ext>
            </a:extLst>
          </p:cNvPr>
          <p:cNvSpPr txBox="1"/>
          <p:nvPr/>
        </p:nvSpPr>
        <p:spPr>
          <a:xfrm>
            <a:off x="-51677" y="6581001"/>
            <a:ext cx="160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Soca-valley.com</a:t>
            </a:r>
          </a:p>
        </p:txBody>
      </p:sp>
    </p:spTree>
    <p:extLst>
      <p:ext uri="{BB962C8B-B14F-4D97-AF65-F5344CB8AC3E}">
        <p14:creationId xmlns:p14="http://schemas.microsoft.com/office/powerpoint/2010/main" val="313665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8F5522-8703-4028-B25C-F718DE4B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RAZNOLIKA PONUDBA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276207C-180A-4CC4-A5D3-2A4C0E755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  <a:sym typeface="Wingdings" panose="05000000000000000000" pitchFamily="2" charset="2"/>
              </a:rPr>
              <a:t>KULTURNOZGODOVINSKI TURIZEM 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  <a:sym typeface="Wingdings" panose="05000000000000000000" pitchFamily="2" charset="2"/>
              </a:rPr>
              <a:t> izobraževanje po zgodovinskih in kulturnih tematskih poteh, številne najdbe iz prazgodovine, antike, srednjega veka, časa francoskih pohodov in 1.svet. Vojne (soška fronta)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endParaRPr lang="sl-SI" dirty="0"/>
          </a:p>
        </p:txBody>
      </p:sp>
      <p:pic>
        <p:nvPicPr>
          <p:cNvPr id="5" name="Slika 4">
            <a:hlinkClick r:id="rId2"/>
            <a:extLst>
              <a:ext uri="{FF2B5EF4-FFF2-40B4-BE49-F238E27FC236}">
                <a16:creationId xmlns:a16="http://schemas.microsoft.com/office/drawing/2014/main" id="{A9A95EC8-DF72-4533-A36F-F41F9264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076575"/>
            <a:ext cx="3630477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 descr="Slika, ki vsebuje besede notranji, strop, soba, posteljnina&#10;&#10;Opis je samodejno ustvarjen">
            <a:hlinkClick r:id="rId4"/>
            <a:extLst>
              <a:ext uri="{FF2B5EF4-FFF2-40B4-BE49-F238E27FC236}">
                <a16:creationId xmlns:a16="http://schemas.microsoft.com/office/drawing/2014/main" id="{B3956DB6-7E94-45D1-913E-2779EE820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1" y="4499547"/>
            <a:ext cx="3295650" cy="214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0" descr="Slika, ki vsebuje besede zunanje, drevo, trava, rastlina&#10;&#10;Opis je samodejno ustvarjen">
            <a:hlinkClick r:id="rId6"/>
            <a:extLst>
              <a:ext uri="{FF2B5EF4-FFF2-40B4-BE49-F238E27FC236}">
                <a16:creationId xmlns:a16="http://schemas.microsoft.com/office/drawing/2014/main" id="{885ED488-B451-4DBE-9F58-69877D92A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55" y="3007870"/>
            <a:ext cx="3156291" cy="209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 descr="Slika, ki vsebuje besede gora, kamen, zunanje, nebo&#10;&#10;Opis je samodejno ustvarjen">
            <a:hlinkClick r:id="rId8"/>
            <a:extLst>
              <a:ext uri="{FF2B5EF4-FFF2-40B4-BE49-F238E27FC236}">
                <a16:creationId xmlns:a16="http://schemas.microsoft.com/office/drawing/2014/main" id="{02BB7784-2E66-4CE8-89B6-5DEAC3B183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65" y="4540238"/>
            <a:ext cx="3156291" cy="210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lika 12" descr="Slika, ki vsebuje besede stavba, nebo, zunanje, cesta&#10;&#10;Opis je samodejno ustvarjen">
            <a:hlinkClick r:id="rId10"/>
            <a:extLst>
              <a:ext uri="{FF2B5EF4-FFF2-40B4-BE49-F238E27FC236}">
                <a16:creationId xmlns:a16="http://schemas.microsoft.com/office/drawing/2014/main" id="{974CE5D7-952D-4A93-AA40-D96C447F04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86" y="3076575"/>
            <a:ext cx="3031036" cy="22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lak 13">
            <a:extLst>
              <a:ext uri="{FF2B5EF4-FFF2-40B4-BE49-F238E27FC236}">
                <a16:creationId xmlns:a16="http://schemas.microsoft.com/office/drawing/2014/main" id="{392BCEC5-2FEB-4DBA-89F4-2BB94A143DAF}"/>
              </a:ext>
            </a:extLst>
          </p:cNvPr>
          <p:cNvSpPr/>
          <p:nvPr/>
        </p:nvSpPr>
        <p:spPr>
          <a:xfrm>
            <a:off x="1196949" y="5495925"/>
            <a:ext cx="2248640" cy="1273448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>
                <a:latin typeface="Segoe Print" panose="02000600000000000000" pitchFamily="2" charset="0"/>
              </a:rPr>
              <a:t>MUZEJ KOBARID IN MUZEJI NA PROSTEM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8F4E7BC-1A42-4154-B4FA-A74B82AACCD6}"/>
              </a:ext>
            </a:extLst>
          </p:cNvPr>
          <p:cNvSpPr txBox="1"/>
          <p:nvPr/>
        </p:nvSpPr>
        <p:spPr>
          <a:xfrm>
            <a:off x="274459" y="5432831"/>
            <a:ext cx="1425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Metropolitan.si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F6C0277-97C2-4068-9ADD-1365C036B598}"/>
              </a:ext>
            </a:extLst>
          </p:cNvPr>
          <p:cNvSpPr txBox="1"/>
          <p:nvPr/>
        </p:nvSpPr>
        <p:spPr>
          <a:xfrm>
            <a:off x="3099886" y="6604813"/>
            <a:ext cx="129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volksgruppen</a:t>
            </a:r>
            <a:endParaRPr lang="sl-SI" sz="1200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D99E256-2778-43DE-8385-E02C4718B9CA}"/>
              </a:ext>
            </a:extLst>
          </p:cNvPr>
          <p:cNvSpPr txBox="1"/>
          <p:nvPr/>
        </p:nvSpPr>
        <p:spPr>
          <a:xfrm>
            <a:off x="10671974" y="5281654"/>
            <a:ext cx="1489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Metropolitan.si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C0D0743-64C1-4D81-BB96-A0EB3E80A4D4}"/>
              </a:ext>
            </a:extLst>
          </p:cNvPr>
          <p:cNvSpPr txBox="1"/>
          <p:nvPr/>
        </p:nvSpPr>
        <p:spPr>
          <a:xfrm>
            <a:off x="5009272" y="4899094"/>
            <a:ext cx="1764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Soca-valley.com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5117479-3CFC-4E53-AE0A-A06F13EE33B5}"/>
              </a:ext>
            </a:extLst>
          </p:cNvPr>
          <p:cNvSpPr txBox="1"/>
          <p:nvPr/>
        </p:nvSpPr>
        <p:spPr>
          <a:xfrm>
            <a:off x="7397703" y="6604813"/>
            <a:ext cx="1509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Soca-valley.com</a:t>
            </a:r>
          </a:p>
        </p:txBody>
      </p:sp>
    </p:spTree>
    <p:extLst>
      <p:ext uri="{BB962C8B-B14F-4D97-AF65-F5344CB8AC3E}">
        <p14:creationId xmlns:p14="http://schemas.microsoft.com/office/powerpoint/2010/main" val="53941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DDB9D4B-47FE-486C-88A7-FC898E2E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l-SI" sz="5600"/>
              <a:t>RAZNOLIKA PONUDBA</a:t>
            </a:r>
          </a:p>
        </p:txBody>
      </p:sp>
      <p:sp>
        <p:nvSpPr>
          <p:cNvPr id="14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28B34"/>
          </a:solidFill>
          <a:ln w="38100" cap="rnd">
            <a:solidFill>
              <a:srgbClr val="C28B34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E40821-5BA0-4CEA-B139-A9123E1A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  <a:sym typeface="Wingdings" panose="05000000000000000000" pitchFamily="2" charset="2"/>
              </a:rPr>
              <a:t>PODEŽELSKI(KMEČKI) TURIZEM </a:t>
            </a: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  <a:sym typeface="Wingdings" panose="05000000000000000000" pitchFamily="2" charset="2"/>
              </a:rPr>
              <a:t> spanje na senu, pomoč na kmetiji, doma pridelana hrana ipd.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sl-SI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  <a:sym typeface="Wingdings" panose="05000000000000000000" pitchFamily="2" charset="2"/>
              </a:rPr>
              <a:t>ALTERNATIVNI, KOMPLEMENTARNI, ZDRAVSTVENI IN ZDRAVILIŠKI – WELLNESS TURIZEM </a:t>
            </a: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  <a:sym typeface="Wingdings" panose="05000000000000000000" pitchFamily="2" charset="2"/>
              </a:rPr>
              <a:t> pregledi in svetovanja, pedikura, kozmetika, savna, masaža, bazeni</a:t>
            </a:r>
            <a:endParaRPr kumimoji="0" lang="sl-SI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sl-SI" sz="2200" dirty="0"/>
          </a:p>
        </p:txBody>
      </p:sp>
      <p:pic>
        <p:nvPicPr>
          <p:cNvPr id="5" name="Slika 4" descr="Slika, ki vsebuje besede drevo, zunanje, stavba, hiša&#10;&#10;Opis je samodejno ustvarjen">
            <a:hlinkClick r:id="rId2"/>
            <a:extLst>
              <a:ext uri="{FF2B5EF4-FFF2-40B4-BE49-F238E27FC236}">
                <a16:creationId xmlns:a16="http://schemas.microsoft.com/office/drawing/2014/main" id="{6096E67C-F41D-4AA7-8EFC-411CA7C55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r="16979" b="-1"/>
          <a:stretch/>
        </p:blipFill>
        <p:spPr>
          <a:xfrm>
            <a:off x="8156454" y="-5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Slika 6" descr="Slika, ki vsebuje besede trava, gora, nebo, zunanje&#10;&#10;Opis je samodejno ustvarjen">
            <a:hlinkClick r:id="rId4"/>
            <a:extLst>
              <a:ext uri="{FF2B5EF4-FFF2-40B4-BE49-F238E27FC236}">
                <a16:creationId xmlns:a16="http://schemas.microsoft.com/office/drawing/2014/main" id="{D83F5001-1850-4B24-AA7E-CA09327D0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6" r="-1" b="-1"/>
          <a:stretch/>
        </p:blipFill>
        <p:spPr>
          <a:xfrm>
            <a:off x="8144356" y="4362195"/>
            <a:ext cx="4047645" cy="249581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31FCE1D-0F0B-49B7-8B7F-E15DD1320556}"/>
              </a:ext>
            </a:extLst>
          </p:cNvPr>
          <p:cNvSpPr txBox="1"/>
          <p:nvPr/>
        </p:nvSpPr>
        <p:spPr>
          <a:xfrm>
            <a:off x="8037538" y="4157061"/>
            <a:ext cx="213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Slovenijaholidays.com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0B0694F-04FC-4F4B-B45F-18E60C2B1AB7}"/>
              </a:ext>
            </a:extLst>
          </p:cNvPr>
          <p:cNvSpPr txBox="1"/>
          <p:nvPr/>
        </p:nvSpPr>
        <p:spPr>
          <a:xfrm>
            <a:off x="8144356" y="6581004"/>
            <a:ext cx="1606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Merjanca.net</a:t>
            </a:r>
          </a:p>
        </p:txBody>
      </p:sp>
    </p:spTree>
    <p:extLst>
      <p:ext uri="{BB962C8B-B14F-4D97-AF65-F5344CB8AC3E}">
        <p14:creationId xmlns:p14="http://schemas.microsoft.com/office/powerpoint/2010/main" val="51491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8B5922-817B-46CC-AEA0-67AD34E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3924375" cy="164253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l-SI" sz="5200" dirty="0"/>
              <a:t>RAZNOLIKA PONUDBA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C8123"/>
          </a:solidFill>
          <a:ln w="38100" cap="rnd">
            <a:solidFill>
              <a:srgbClr val="BC8123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7F0A6E-185C-412E-9751-80813CE61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8" y="2590749"/>
            <a:ext cx="4210734" cy="38222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l-SI" sz="1600" b="1" dirty="0">
                <a:solidFill>
                  <a:srgbClr val="7030A0"/>
                </a:solidFill>
                <a:latin typeface="Segoe Print" panose="02000600000000000000" pitchFamily="2" charset="0"/>
              </a:rPr>
              <a:t>KONCERTNI IN FESTIVALSKI TURIZEM 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 </a:t>
            </a:r>
            <a:r>
              <a:rPr lang="sl-SI" sz="1600" dirty="0" err="1">
                <a:latin typeface="Segoe Print" panose="02000600000000000000" pitchFamily="2" charset="0"/>
                <a:sym typeface="Wingdings" panose="05000000000000000000" pitchFamily="2" charset="2"/>
              </a:rPr>
              <a:t>MetalCamp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, Soča </a:t>
            </a:r>
            <a:r>
              <a:rPr lang="sl-SI" sz="1600" dirty="0" err="1">
                <a:latin typeface="Segoe Print" panose="02000600000000000000" pitchFamily="2" charset="0"/>
                <a:sym typeface="Wingdings" panose="05000000000000000000" pitchFamily="2" charset="2"/>
              </a:rPr>
              <a:t>Reggae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 </a:t>
            </a:r>
            <a:r>
              <a:rPr lang="sl-SI" sz="1600" dirty="0" err="1">
                <a:latin typeface="Segoe Print" panose="02000600000000000000" pitchFamily="2" charset="0"/>
                <a:sym typeface="Wingdings" panose="05000000000000000000" pitchFamily="2" charset="2"/>
              </a:rPr>
              <a:t>Riversplash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, Sajeta, Festival Kluže…</a:t>
            </a:r>
          </a:p>
          <a:p>
            <a:pPr>
              <a:lnSpc>
                <a:spcPct val="100000"/>
              </a:lnSpc>
            </a:pPr>
            <a:r>
              <a:rPr lang="sl-SI" sz="1600" b="1" dirty="0">
                <a:solidFill>
                  <a:srgbClr val="FF0066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IGRALNIŠKI TURIZEM 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 igralnica </a:t>
            </a:r>
            <a:r>
              <a:rPr lang="sl-SI" sz="1600" dirty="0" err="1">
                <a:latin typeface="Segoe Print" panose="02000600000000000000" pitchFamily="2" charset="0"/>
                <a:sym typeface="Wingdings" panose="05000000000000000000" pitchFamily="2" charset="2"/>
              </a:rPr>
              <a:t>Aurora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 pri Kobaridu</a:t>
            </a:r>
          </a:p>
          <a:p>
            <a:pPr>
              <a:lnSpc>
                <a:spcPct val="100000"/>
              </a:lnSpc>
            </a:pPr>
            <a:r>
              <a:rPr lang="sl-SI" sz="1600" b="1" dirty="0">
                <a:solidFill>
                  <a:schemeClr val="accent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GASTRONOMSKI TURIZEM 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 zavarovane jedi – šebreljski želodec, tolminski sir; tipične jedi in pijače – žganje, </a:t>
            </a:r>
            <a:r>
              <a:rPr lang="sl-SI" sz="1600" dirty="0" err="1">
                <a:latin typeface="Segoe Print" panose="02000600000000000000" pitchFamily="2" charset="0"/>
                <a:sym typeface="Wingdings" panose="05000000000000000000" pitchFamily="2" charset="2"/>
              </a:rPr>
              <a:t>čompe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,, skuta</a:t>
            </a:r>
          </a:p>
          <a:p>
            <a:pPr>
              <a:lnSpc>
                <a:spcPct val="100000"/>
              </a:lnSpc>
            </a:pPr>
            <a:r>
              <a:rPr lang="sl-SI" sz="1600" b="1" dirty="0">
                <a:solidFill>
                  <a:srgbClr val="FFC0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TURIZEM ZA MLADE </a:t>
            </a:r>
            <a:r>
              <a:rPr lang="sl-SI" sz="1600" dirty="0">
                <a:latin typeface="Segoe Print" panose="02000600000000000000" pitchFamily="2" charset="0"/>
                <a:sym typeface="Wingdings" panose="05000000000000000000" pitchFamily="2" charset="2"/>
              </a:rPr>
              <a:t> raznolika vsebinska ponudba in ugodne cene, 2 CŠOD-ja (Kavka na Livki in Soča na Tolminu)</a:t>
            </a:r>
            <a:endParaRPr lang="sl-SI" sz="1600" dirty="0">
              <a:latin typeface="Segoe Print" panose="02000600000000000000" pitchFamily="2" charset="0"/>
            </a:endParaRPr>
          </a:p>
        </p:txBody>
      </p:sp>
      <p:pic>
        <p:nvPicPr>
          <p:cNvPr id="11" name="Slika 10" descr="Slika, ki vsebuje besede oseba, zunanje, ljudje, množica&#10;&#10;Opis je samodejno ustvarjen">
            <a:hlinkClick r:id="rId2"/>
            <a:extLst>
              <a:ext uri="{FF2B5EF4-FFF2-40B4-BE49-F238E27FC236}">
                <a16:creationId xmlns:a16="http://schemas.microsoft.com/office/drawing/2014/main" id="{AF83244E-0819-4989-BB6C-557952B6C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r="12219" b="4"/>
          <a:stretch/>
        </p:blipFill>
        <p:spPr>
          <a:xfrm>
            <a:off x="5498867" y="448966"/>
            <a:ext cx="2677802" cy="3001243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7" name="Slika 6" descr="Slika, ki vsebuje besede plošča, hrana, miza, sadje&#10;&#10;Opis je samodejno ustvarjen">
            <a:hlinkClick r:id="rId4"/>
            <a:extLst>
              <a:ext uri="{FF2B5EF4-FFF2-40B4-BE49-F238E27FC236}">
                <a16:creationId xmlns:a16="http://schemas.microsoft.com/office/drawing/2014/main" id="{2EF3C540-BEEE-4F9D-AF22-3227E2685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-2" b="-2"/>
          <a:stretch/>
        </p:blipFill>
        <p:spPr>
          <a:xfrm>
            <a:off x="8344950" y="453324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5" name="Slika 4" descr="Slika, ki vsebuje besede besedilo, izrezek&#10;&#10;Opis je samodejno ustvarjen">
            <a:hlinkClick r:id="rId6"/>
            <a:extLst>
              <a:ext uri="{FF2B5EF4-FFF2-40B4-BE49-F238E27FC236}">
                <a16:creationId xmlns:a16="http://schemas.microsoft.com/office/drawing/2014/main" id="{255A399E-310F-4390-B879-DB6F69BD08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" b="2"/>
          <a:stretch/>
        </p:blipFill>
        <p:spPr>
          <a:xfrm>
            <a:off x="5522117" y="3642056"/>
            <a:ext cx="2419294" cy="2613501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9" name="Slika 8" descr="Slika, ki vsebuje besede besedilo, trava, zunanje, znak&#10;&#10;Opis je samodejno ustvarjen">
            <a:hlinkClick r:id="rId8"/>
            <a:extLst>
              <a:ext uri="{FF2B5EF4-FFF2-40B4-BE49-F238E27FC236}">
                <a16:creationId xmlns:a16="http://schemas.microsoft.com/office/drawing/2014/main" id="{E736E57F-FE99-498B-93F5-3F229568CF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r="14277" b="-1"/>
          <a:stretch/>
        </p:blipFill>
        <p:spPr>
          <a:xfrm>
            <a:off x="8350555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B4FDD9A-3991-4A9B-AF73-4DC484CC7098}"/>
              </a:ext>
            </a:extLst>
          </p:cNvPr>
          <p:cNvSpPr txBox="1"/>
          <p:nvPr/>
        </p:nvSpPr>
        <p:spPr>
          <a:xfrm>
            <a:off x="5431058" y="3407633"/>
            <a:ext cx="1161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Rocker.si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067EC97-51A2-409D-A683-7CEE492978FE}"/>
              </a:ext>
            </a:extLst>
          </p:cNvPr>
          <p:cNvSpPr txBox="1"/>
          <p:nvPr/>
        </p:nvSpPr>
        <p:spPr>
          <a:xfrm>
            <a:off x="8344950" y="6255557"/>
            <a:ext cx="14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Soca-valley.com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264392B-800D-4C46-91E1-453FEF342636}"/>
              </a:ext>
            </a:extLst>
          </p:cNvPr>
          <p:cNvSpPr txBox="1"/>
          <p:nvPr/>
        </p:nvSpPr>
        <p:spPr>
          <a:xfrm>
            <a:off x="5488609" y="6170405"/>
            <a:ext cx="871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Csod.si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78C3366-175A-463E-8188-D9EA1BDC12D3}"/>
              </a:ext>
            </a:extLst>
          </p:cNvPr>
          <p:cNvSpPr txBox="1"/>
          <p:nvPr/>
        </p:nvSpPr>
        <p:spPr>
          <a:xfrm>
            <a:off x="8264567" y="3950707"/>
            <a:ext cx="1429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Gurman.eu</a:t>
            </a:r>
          </a:p>
        </p:txBody>
      </p:sp>
    </p:spTree>
    <p:extLst>
      <p:ext uri="{BB962C8B-B14F-4D97-AF65-F5344CB8AC3E}">
        <p14:creationId xmlns:p14="http://schemas.microsoft.com/office/powerpoint/2010/main" val="411411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79CA80-5CD5-4BEF-9FB4-768FB296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PROBLEMI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9F295D-51A1-4A13-82CB-AEF8F2C14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257148" cy="3896381"/>
          </a:xfrm>
        </p:spPr>
        <p:txBody>
          <a:bodyPr>
            <a:noAutofit/>
          </a:bodyPr>
          <a:lstStyle/>
          <a:p>
            <a:r>
              <a:rPr lang="sl-SI" sz="1800" dirty="0">
                <a:latin typeface="Segoe Print" panose="02000600000000000000" pitchFamily="2" charset="0"/>
              </a:rPr>
              <a:t>Številni problemi, ki </a:t>
            </a:r>
            <a:r>
              <a:rPr lang="sl-SI" sz="1800" b="1" dirty="0">
                <a:solidFill>
                  <a:srgbClr val="FF0000"/>
                </a:solidFill>
                <a:latin typeface="Segoe Print" panose="02000600000000000000" pitchFamily="2" charset="0"/>
              </a:rPr>
              <a:t>ovirajo</a:t>
            </a:r>
            <a:r>
              <a:rPr lang="sl-SI" sz="1800" dirty="0">
                <a:latin typeface="Segoe Print" panose="02000600000000000000" pitchFamily="2" charset="0"/>
              </a:rPr>
              <a:t> in </a:t>
            </a:r>
            <a:r>
              <a:rPr lang="sl-SI" sz="1800" b="1" dirty="0">
                <a:solidFill>
                  <a:srgbClr val="FF0000"/>
                </a:solidFill>
                <a:latin typeface="Segoe Print" panose="02000600000000000000" pitchFamily="2" charset="0"/>
              </a:rPr>
              <a:t>onemogočajo razvoj</a:t>
            </a:r>
            <a:r>
              <a:rPr lang="sl-SI" sz="1800" dirty="0">
                <a:latin typeface="Segoe Print" panose="02000600000000000000" pitchFamily="2" charset="0"/>
              </a:rPr>
              <a:t> turizma: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Slaba prometna povezanost in infrastruktura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Pomanjkljiva osnovna in športna infrastruktura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Slabše sodelovanje, razdrobljenost ponudnikov in skrb za lasten „vrtiček“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Beg možganov, pomankanje ustreznih človeških virov in demografska ogroženost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Naravne katastrofe (potresi, plazovi, poplave)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Pomankanje podjetniškega poguma, kapitala in volje domačinov</a:t>
            </a:r>
          </a:p>
          <a:p>
            <a:pPr marL="514350" indent="-514350">
              <a:buFont typeface="+mj-lt"/>
              <a:buAutoNum type="arabicParenR"/>
            </a:pPr>
            <a:r>
              <a:rPr lang="sl-SI" sz="1800" dirty="0">
                <a:latin typeface="Segoe Print" panose="02000600000000000000" pitchFamily="2" charset="0"/>
              </a:rPr>
              <a:t>Prihod vse bolj podjetnih tujcev (kar je lahko tudi priložnost) ter možna razprodaja, preprodaja in razvrednotenje naših nepremičnin</a:t>
            </a:r>
          </a:p>
        </p:txBody>
      </p:sp>
    </p:spTree>
    <p:extLst>
      <p:ext uri="{BB962C8B-B14F-4D97-AF65-F5344CB8AC3E}">
        <p14:creationId xmlns:p14="http://schemas.microsoft.com/office/powerpoint/2010/main" val="32305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5ECD23-C8B6-4DF4-BDA4-883D809D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IDRIJA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609ECC-F437-4BBA-9908-04DFEDFA5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29384"/>
            <a:ext cx="4621696" cy="4251960"/>
          </a:xfrm>
        </p:spPr>
        <p:txBody>
          <a:bodyPr>
            <a:normAutofit/>
          </a:bodyPr>
          <a:lstStyle/>
          <a:p>
            <a:r>
              <a:rPr lang="sl-SI" sz="1800" dirty="0">
                <a:latin typeface="Segoe Print" panose="02000600000000000000" pitchFamily="2" charset="0"/>
              </a:rPr>
              <a:t>Idrija eden od </a:t>
            </a:r>
            <a:r>
              <a:rPr lang="sl-SI" sz="1800" dirty="0">
                <a:solidFill>
                  <a:srgbClr val="0070C0"/>
                </a:solidFill>
                <a:latin typeface="Segoe Print" panose="02000600000000000000" pitchFamily="2" charset="0"/>
              </a:rPr>
              <a:t>lepših biserov Slovenije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Mesto znano po prefinjeni ročno klekljani idrijski čipki, okusnih idrijskih žlikrofih in rudniku živega srebra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Rudnik živega srebra zapisan na UNESCO Seznam svetovne dediščine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Pravi raj za aktivne ljubitelje </a:t>
            </a:r>
            <a:r>
              <a:rPr lang="sl-SI" sz="1800" dirty="0" err="1">
                <a:latin typeface="Segoe Print" panose="02000600000000000000" pitchFamily="2" charset="0"/>
              </a:rPr>
              <a:t>narave¸UNESCO</a:t>
            </a:r>
            <a:r>
              <a:rPr lang="sl-SI" sz="1800" dirty="0">
                <a:latin typeface="Segoe Print" panose="02000600000000000000" pitchFamily="2" charset="0"/>
              </a:rPr>
              <a:t> Globalni </a:t>
            </a:r>
            <a:r>
              <a:rPr lang="sl-SI" sz="1800" dirty="0" err="1">
                <a:latin typeface="Segoe Print" panose="02000600000000000000" pitchFamily="2" charset="0"/>
              </a:rPr>
              <a:t>Geopark</a:t>
            </a:r>
            <a:r>
              <a:rPr lang="sl-SI" sz="1800" dirty="0">
                <a:latin typeface="Segoe Print" panose="02000600000000000000" pitchFamily="2" charset="0"/>
              </a:rPr>
              <a:t> Idrija</a:t>
            </a:r>
          </a:p>
          <a:p>
            <a:r>
              <a:rPr lang="sl-SI" sz="1800" dirty="0">
                <a:latin typeface="Segoe Print" panose="02000600000000000000" pitchFamily="2" charset="0"/>
              </a:rPr>
              <a:t>Rekreacijski in izletniški turizem</a:t>
            </a:r>
          </a:p>
        </p:txBody>
      </p:sp>
      <p:pic>
        <p:nvPicPr>
          <p:cNvPr id="7" name="Slika 6">
            <a:hlinkClick r:id="rId2"/>
            <a:extLst>
              <a:ext uri="{FF2B5EF4-FFF2-40B4-BE49-F238E27FC236}">
                <a16:creationId xmlns:a16="http://schemas.microsoft.com/office/drawing/2014/main" id="{D613DDAD-304E-4486-B69B-7723830A6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97" y="2134280"/>
            <a:ext cx="5893902" cy="384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EB5AD13-8BC2-4136-B2E9-31B157323884}"/>
              </a:ext>
            </a:extLst>
          </p:cNvPr>
          <p:cNvSpPr txBox="1"/>
          <p:nvPr/>
        </p:nvSpPr>
        <p:spPr>
          <a:xfrm>
            <a:off x="5499653" y="5904345"/>
            <a:ext cx="2464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Visit-idrija.si</a:t>
            </a:r>
          </a:p>
        </p:txBody>
      </p:sp>
    </p:spTree>
    <p:extLst>
      <p:ext uri="{BB962C8B-B14F-4D97-AF65-F5344CB8AC3E}">
        <p14:creationId xmlns:p14="http://schemas.microsoft.com/office/powerpoint/2010/main" val="362502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8B5922-817B-46CC-AEA0-67AD34E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578776" cy="164253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l-SI" sz="5200" dirty="0"/>
              <a:t>RAZNOLIKA PONUDBA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C8123"/>
          </a:solidFill>
          <a:ln w="38100" cap="rnd">
            <a:solidFill>
              <a:srgbClr val="BC8123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7F0A6E-185C-412E-9751-80813CE61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7" y="2590749"/>
            <a:ext cx="4724551" cy="36470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l-SI" sz="1800" dirty="0">
                <a:solidFill>
                  <a:srgbClr val="FF66FF"/>
                </a:solidFill>
                <a:latin typeface="Segoe Print" panose="02000600000000000000" pitchFamily="2" charset="0"/>
              </a:rPr>
              <a:t>IDRIJSKE KLAVŽE     </a:t>
            </a:r>
            <a:r>
              <a:rPr lang="sl-SI" sz="1800" dirty="0">
                <a:latin typeface="Segoe Print" panose="02000600000000000000" pitchFamily="2" charset="0"/>
              </a:rPr>
              <a:t>vodne pregrade za plavljenje lesa v dolini Idrijce, Belce in </a:t>
            </a:r>
            <a:r>
              <a:rPr lang="sl-SI" sz="1800" dirty="0" err="1">
                <a:latin typeface="Segoe Print" panose="02000600000000000000" pitchFamily="2" charset="0"/>
              </a:rPr>
              <a:t>Kanomljice</a:t>
            </a:r>
            <a:r>
              <a:rPr lang="sl-SI" sz="1800" dirty="0">
                <a:latin typeface="Segoe Print" panose="02000600000000000000" pitchFamily="2" charset="0"/>
              </a:rPr>
              <a:t>, zaradi svoje mogočnosti imenovane tudi slovenske piramide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solidFill>
                  <a:srgbClr val="66FF99"/>
                </a:solidFill>
                <a:latin typeface="Segoe Print" panose="02000600000000000000" pitchFamily="2" charset="0"/>
              </a:rPr>
              <a:t>RUDNIK ŽIVEGA SREBRA IDRIJA                 </a:t>
            </a:r>
            <a:r>
              <a:rPr lang="sl-SI" sz="1800" dirty="0">
                <a:latin typeface="Segoe Print" panose="02000600000000000000" pitchFamily="2" charset="0"/>
              </a:rPr>
              <a:t>drugi največji rudnik živega srebra na svetu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solidFill>
                  <a:srgbClr val="6666FF"/>
                </a:solidFill>
                <a:latin typeface="Segoe Print" panose="02000600000000000000" pitchFamily="2" charset="0"/>
              </a:rPr>
              <a:t>CERKEV SV. TROJICE     </a:t>
            </a:r>
            <a:r>
              <a:rPr lang="sl-SI" sz="1800" dirty="0">
                <a:latin typeface="Segoe Print" panose="02000600000000000000" pitchFamily="2" charset="0"/>
              </a:rPr>
              <a:t>najstarejša idrijska cerkev, 1490-legendarni škafar I. prvič opazil samorodno živo srebro</a:t>
            </a:r>
          </a:p>
          <a:p>
            <a:pPr>
              <a:lnSpc>
                <a:spcPct val="100000"/>
              </a:lnSpc>
            </a:pPr>
            <a:r>
              <a:rPr lang="sl-SI" sz="1800" dirty="0">
                <a:solidFill>
                  <a:srgbClr val="FFC000"/>
                </a:solidFill>
                <a:latin typeface="Segoe Print" panose="02000600000000000000" pitchFamily="2" charset="0"/>
              </a:rPr>
              <a:t>ŠPORTNI RIBOLOV</a:t>
            </a:r>
          </a:p>
          <a:p>
            <a:pPr>
              <a:lnSpc>
                <a:spcPct val="100000"/>
              </a:lnSpc>
            </a:pPr>
            <a:endParaRPr lang="sl-SI" sz="18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8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</a:pPr>
            <a:endParaRPr lang="sl-SI" sz="1600" dirty="0">
              <a:latin typeface="Segoe Print" panose="02000600000000000000" pitchFamily="2" charset="0"/>
            </a:endParaRPr>
          </a:p>
        </p:txBody>
      </p: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AE5F5212-7F48-42E6-8A00-1566BDD799D2}"/>
              </a:ext>
            </a:extLst>
          </p:cNvPr>
          <p:cNvCxnSpPr/>
          <p:nvPr/>
        </p:nvCxnSpPr>
        <p:spPr>
          <a:xfrm>
            <a:off x="3246782" y="2743200"/>
            <a:ext cx="291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6664C84D-CD10-42C6-B576-2BA3C5A57ADD}"/>
              </a:ext>
            </a:extLst>
          </p:cNvPr>
          <p:cNvCxnSpPr/>
          <p:nvPr/>
        </p:nvCxnSpPr>
        <p:spPr>
          <a:xfrm>
            <a:off x="4930451" y="4280452"/>
            <a:ext cx="277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96C92163-BB29-4F5E-8653-4E9DF8AF292B}"/>
              </a:ext>
            </a:extLst>
          </p:cNvPr>
          <p:cNvCxnSpPr>
            <a:cxnSpLocks/>
          </p:cNvCxnSpPr>
          <p:nvPr/>
        </p:nvCxnSpPr>
        <p:spPr>
          <a:xfrm>
            <a:off x="3538330" y="5208104"/>
            <a:ext cx="3445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Slika 14">
            <a:hlinkClick r:id="rId2"/>
            <a:extLst>
              <a:ext uri="{FF2B5EF4-FFF2-40B4-BE49-F238E27FC236}">
                <a16:creationId xmlns:a16="http://schemas.microsoft.com/office/drawing/2014/main" id="{9609003C-392B-4222-8300-5E494851B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86" y="362621"/>
            <a:ext cx="2844669" cy="189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Slika 15">
            <a:hlinkClick r:id="rId4"/>
            <a:extLst>
              <a:ext uri="{FF2B5EF4-FFF2-40B4-BE49-F238E27FC236}">
                <a16:creationId xmlns:a16="http://schemas.microsoft.com/office/drawing/2014/main" id="{A7912F36-7A2A-4EAC-8C6D-21638549E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86" y="2457837"/>
            <a:ext cx="2810088" cy="181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lika 16">
            <a:hlinkClick r:id="rId6"/>
            <a:extLst>
              <a:ext uri="{FF2B5EF4-FFF2-40B4-BE49-F238E27FC236}">
                <a16:creationId xmlns:a16="http://schemas.microsoft.com/office/drawing/2014/main" id="{F02C060D-F24C-45C8-B83A-6220A62CB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031" y="362622"/>
            <a:ext cx="2682253" cy="3925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Slika 17">
            <a:hlinkClick r:id="rId8"/>
            <a:extLst>
              <a:ext uri="{FF2B5EF4-FFF2-40B4-BE49-F238E27FC236}">
                <a16:creationId xmlns:a16="http://schemas.microsoft.com/office/drawing/2014/main" id="{80E08669-898D-4250-9600-48E9A9B9A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605" y="4460423"/>
            <a:ext cx="5620166" cy="209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AA07232-6495-4473-9262-D4CB68A51A23}"/>
              </a:ext>
            </a:extLst>
          </p:cNvPr>
          <p:cNvSpPr txBox="1"/>
          <p:nvPr/>
        </p:nvSpPr>
        <p:spPr>
          <a:xfrm>
            <a:off x="6158722" y="2199467"/>
            <a:ext cx="269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Kamnaizlet.si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941052C-6428-4466-B7F6-763CA975CBC8}"/>
              </a:ext>
            </a:extLst>
          </p:cNvPr>
          <p:cNvSpPr txBox="1"/>
          <p:nvPr/>
        </p:nvSpPr>
        <p:spPr>
          <a:xfrm>
            <a:off x="6158722" y="4245526"/>
            <a:ext cx="1287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Primorski val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1390D74-3EE4-4725-85AD-EA50E6184131}"/>
              </a:ext>
            </a:extLst>
          </p:cNvPr>
          <p:cNvSpPr txBox="1"/>
          <p:nvPr/>
        </p:nvSpPr>
        <p:spPr>
          <a:xfrm>
            <a:off x="6226605" y="6559815"/>
            <a:ext cx="3286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Ribiška družina Idrija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EBF3C9A-F29D-4B39-B883-4A9863C2CB5C}"/>
              </a:ext>
            </a:extLst>
          </p:cNvPr>
          <p:cNvSpPr txBox="1"/>
          <p:nvPr/>
        </p:nvSpPr>
        <p:spPr>
          <a:xfrm>
            <a:off x="9071274" y="4250508"/>
            <a:ext cx="1792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Mapio.net</a:t>
            </a:r>
          </a:p>
        </p:txBody>
      </p:sp>
    </p:spTree>
    <p:extLst>
      <p:ext uri="{BB962C8B-B14F-4D97-AF65-F5344CB8AC3E}">
        <p14:creationId xmlns:p14="http://schemas.microsoft.com/office/powerpoint/2010/main" val="324512379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</TotalTime>
  <Words>713</Words>
  <Application>Microsoft Office PowerPoint</Application>
  <PresentationFormat>Širokozaslonsko</PresentationFormat>
  <Paragraphs>94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Modern Love</vt:lpstr>
      <vt:lpstr>Segoe Print</vt:lpstr>
      <vt:lpstr>The Hand</vt:lpstr>
      <vt:lpstr>Wingdings</vt:lpstr>
      <vt:lpstr>SketchyVTI</vt:lpstr>
      <vt:lpstr>TURIZEM</vt:lpstr>
      <vt:lpstr>ZGORNJE POSOČJE V VRHU TURIZMA</vt:lpstr>
      <vt:lpstr>RAZNOLIKA PONUDBA</vt:lpstr>
      <vt:lpstr>RAZNOLIKA PONUDBA</vt:lpstr>
      <vt:lpstr>RAZNOLIKA PONUDBA</vt:lpstr>
      <vt:lpstr>RAZNOLIKA PONUDBA</vt:lpstr>
      <vt:lpstr>PROBLEMI</vt:lpstr>
      <vt:lpstr>IDRIJA</vt:lpstr>
      <vt:lpstr>RAZNOLIKA PONUDBA</vt:lpstr>
      <vt:lpstr>RAZNOLIKA PONUDBA</vt:lpstr>
      <vt:lpstr>RAZNOLIKA PONUDBA</vt:lpstr>
      <vt:lpstr>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TURIZEM</dc:title>
  <dc:creator>neli09092004@gmail.com</dc:creator>
  <cp:lastModifiedBy>Katja Jakoš</cp:lastModifiedBy>
  <cp:revision>47</cp:revision>
  <dcterms:created xsi:type="dcterms:W3CDTF">2021-04-02T19:55:07Z</dcterms:created>
  <dcterms:modified xsi:type="dcterms:W3CDTF">2021-05-06T19:48:47Z</dcterms:modified>
</cp:coreProperties>
</file>