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90" r:id="rId4"/>
    <p:sldId id="292" r:id="rId5"/>
    <p:sldId id="291" r:id="rId6"/>
    <p:sldId id="293" r:id="rId7"/>
    <p:sldId id="294" r:id="rId8"/>
    <p:sldId id="295" r:id="rId9"/>
    <p:sldId id="283" r:id="rId10"/>
  </p:sldIdLst>
  <p:sldSz cx="9144000" cy="5143500" type="screen16x9"/>
  <p:notesSz cx="6858000" cy="9144000"/>
  <p:embeddedFontLst>
    <p:embeddedFont>
      <p:font typeface="Bauhaus 93" panose="020B0604020202020204" charset="0"/>
      <p:regular r:id="rId12"/>
    </p:embeddedFont>
    <p:embeddedFont>
      <p:font typeface="Cambria Math" panose="02040503050406030204" pitchFamily="18" charset="0"/>
      <p:regular r:id="rId13"/>
    </p:embeddedFont>
    <p:embeddedFont>
      <p:font typeface="Forte" panose="03060902040502070203" pitchFamily="66" charset="0"/>
      <p:regular r:id="rId14"/>
    </p:embeddedFont>
    <p:embeddedFont>
      <p:font typeface="Just Another Hand" panose="020B0604020202020204" charset="0"/>
      <p:regular r:id="rId15"/>
    </p:embeddedFont>
    <p:embeddedFont>
      <p:font typeface="Lato" panose="020B0604020202020204" charset="-18"/>
      <p:regular r:id="rId16"/>
      <p:bold r:id="rId17"/>
      <p:italic r:id="rId18"/>
      <p:boldItalic r:id="rId19"/>
    </p:embeddedFont>
    <p:embeddedFont>
      <p:font typeface="Montserrat" panose="020B0604020202020204" charset="-18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C19"/>
    <a:srgbClr val="1B6717"/>
    <a:srgbClr val="C31B63"/>
    <a:srgbClr val="DF4596"/>
    <a:srgbClr val="D36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F94996-AF07-45E0-BCD4-1C6BBEFEDD2E}">
  <a:tblStyle styleId="{5BF94996-AF07-45E0-BCD4-1C6BBEFEDD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96" autoAdjust="0"/>
  </p:normalViewPr>
  <p:slideViewPr>
    <p:cSldViewPr>
      <p:cViewPr varScale="1">
        <p:scale>
          <a:sx n="70" d="100"/>
          <a:sy n="70" d="100"/>
        </p:scale>
        <p:origin x="72" y="3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588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6ea6e0e2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6ea6e0e2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534100" y="1835525"/>
            <a:ext cx="2075700" cy="16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0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53189" y="4133847"/>
            <a:ext cx="2037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391151">
            <a:off x="5855051" y="-44364"/>
            <a:ext cx="3599018" cy="1290927"/>
          </a:xfrm>
          <a:custGeom>
            <a:avLst/>
            <a:gdLst/>
            <a:ahLst/>
            <a:cxnLst/>
            <a:rect l="l" t="t" r="r" b="b"/>
            <a:pathLst>
              <a:path w="135304" h="48532" extrusionOk="0">
                <a:moveTo>
                  <a:pt x="15360" y="0"/>
                </a:moveTo>
                <a:cubicBezTo>
                  <a:pt x="4729" y="3190"/>
                  <a:pt x="-5930" y="26512"/>
                  <a:pt x="4071" y="31327"/>
                </a:cubicBezTo>
                <a:cubicBezTo>
                  <a:pt x="15728" y="36940"/>
                  <a:pt x="30668" y="28358"/>
                  <a:pt x="41606" y="21449"/>
                </a:cubicBezTo>
                <a:cubicBezTo>
                  <a:pt x="46689" y="18238"/>
                  <a:pt x="53538" y="11904"/>
                  <a:pt x="58540" y="15240"/>
                </a:cubicBezTo>
                <a:cubicBezTo>
                  <a:pt x="67690" y="21342"/>
                  <a:pt x="42079" y="44536"/>
                  <a:pt x="52613" y="47696"/>
                </a:cubicBezTo>
                <a:cubicBezTo>
                  <a:pt x="64984" y="51408"/>
                  <a:pt x="78020" y="41201"/>
                  <a:pt x="89020" y="34431"/>
                </a:cubicBezTo>
                <a:cubicBezTo>
                  <a:pt x="96646" y="29738"/>
                  <a:pt x="105926" y="28517"/>
                  <a:pt x="114420" y="25682"/>
                </a:cubicBezTo>
                <a:cubicBezTo>
                  <a:pt x="119376" y="24028"/>
                  <a:pt x="124703" y="20363"/>
                  <a:pt x="129660" y="22014"/>
                </a:cubicBezTo>
                <a:cubicBezTo>
                  <a:pt x="132952" y="23111"/>
                  <a:pt x="132850" y="28308"/>
                  <a:pt x="135304" y="3076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583849" y="489050"/>
            <a:ext cx="79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4425" y="1446325"/>
            <a:ext cx="7919400" cy="28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rgbClr val="00000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911100" y="1650025"/>
            <a:ext cx="7321800" cy="19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1678600" y="3429263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-144200" y="-104125"/>
            <a:ext cx="9407740" cy="5342125"/>
          </a:xfrm>
          <a:custGeom>
            <a:avLst/>
            <a:gdLst/>
            <a:ahLst/>
            <a:cxnLst/>
            <a:rect l="l" t="t" r="r" b="b"/>
            <a:pathLst>
              <a:path w="363058" h="213685" extrusionOk="0">
                <a:moveTo>
                  <a:pt x="219863" y="3573"/>
                </a:moveTo>
                <a:cubicBezTo>
                  <a:pt x="196833" y="-1033"/>
                  <a:pt x="172193" y="-1531"/>
                  <a:pt x="149408" y="4165"/>
                </a:cubicBezTo>
                <a:cubicBezTo>
                  <a:pt x="134967" y="7775"/>
                  <a:pt x="119443" y="5285"/>
                  <a:pt x="105004" y="8901"/>
                </a:cubicBezTo>
                <a:cubicBezTo>
                  <a:pt x="82355" y="14573"/>
                  <a:pt x="60491" y="24123"/>
                  <a:pt x="40470" y="36136"/>
                </a:cubicBezTo>
                <a:cubicBezTo>
                  <a:pt x="32797" y="40740"/>
                  <a:pt x="27672" y="48820"/>
                  <a:pt x="22708" y="56266"/>
                </a:cubicBezTo>
                <a:cubicBezTo>
                  <a:pt x="18124" y="63141"/>
                  <a:pt x="10417" y="67821"/>
                  <a:pt x="6722" y="75212"/>
                </a:cubicBezTo>
                <a:cubicBezTo>
                  <a:pt x="1078" y="86501"/>
                  <a:pt x="210" y="99891"/>
                  <a:pt x="210" y="112512"/>
                </a:cubicBezTo>
                <a:cubicBezTo>
                  <a:pt x="210" y="121499"/>
                  <a:pt x="-631" y="131676"/>
                  <a:pt x="4354" y="139154"/>
                </a:cubicBezTo>
                <a:cubicBezTo>
                  <a:pt x="8406" y="145232"/>
                  <a:pt x="12126" y="151942"/>
                  <a:pt x="17971" y="156324"/>
                </a:cubicBezTo>
                <a:cubicBezTo>
                  <a:pt x="24234" y="161019"/>
                  <a:pt x="31974" y="163814"/>
                  <a:pt x="37509" y="169349"/>
                </a:cubicBezTo>
                <a:cubicBezTo>
                  <a:pt x="46222" y="178062"/>
                  <a:pt x="57448" y="184311"/>
                  <a:pt x="68888" y="188887"/>
                </a:cubicBezTo>
                <a:cubicBezTo>
                  <a:pt x="80036" y="193346"/>
                  <a:pt x="89609" y="202307"/>
                  <a:pt x="101452" y="204280"/>
                </a:cubicBezTo>
                <a:cubicBezTo>
                  <a:pt x="114862" y="206514"/>
                  <a:pt x="128254" y="208871"/>
                  <a:pt x="141712" y="210793"/>
                </a:cubicBezTo>
                <a:cubicBezTo>
                  <a:pt x="150701" y="212077"/>
                  <a:pt x="159989" y="209892"/>
                  <a:pt x="168946" y="211385"/>
                </a:cubicBezTo>
                <a:cubicBezTo>
                  <a:pt x="201430" y="216799"/>
                  <a:pt x="235986" y="211734"/>
                  <a:pt x="267228" y="201320"/>
                </a:cubicBezTo>
                <a:cubicBezTo>
                  <a:pt x="275459" y="198576"/>
                  <a:pt x="284333" y="197503"/>
                  <a:pt x="292094" y="193623"/>
                </a:cubicBezTo>
                <a:cubicBezTo>
                  <a:pt x="296013" y="191663"/>
                  <a:pt x="298832" y="187887"/>
                  <a:pt x="302751" y="185927"/>
                </a:cubicBezTo>
                <a:cubicBezTo>
                  <a:pt x="315981" y="179312"/>
                  <a:pt x="330184" y="173295"/>
                  <a:pt x="340643" y="162836"/>
                </a:cubicBezTo>
                <a:cubicBezTo>
                  <a:pt x="348307" y="155172"/>
                  <a:pt x="355776" y="146116"/>
                  <a:pt x="358405" y="135602"/>
                </a:cubicBezTo>
                <a:cubicBezTo>
                  <a:pt x="360287" y="128074"/>
                  <a:pt x="360185" y="120181"/>
                  <a:pt x="361365" y="112512"/>
                </a:cubicBezTo>
                <a:cubicBezTo>
                  <a:pt x="363142" y="100962"/>
                  <a:pt x="364887" y="87303"/>
                  <a:pt x="358405" y="77580"/>
                </a:cubicBezTo>
                <a:cubicBezTo>
                  <a:pt x="338208" y="47285"/>
                  <a:pt x="304327" y="23653"/>
                  <a:pt x="269004" y="14822"/>
                </a:cubicBezTo>
                <a:cubicBezTo>
                  <a:pt x="254005" y="11072"/>
                  <a:pt x="239468" y="3573"/>
                  <a:pt x="224008" y="357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11"/>
          <p:cNvSpPr/>
          <p:nvPr/>
        </p:nvSpPr>
        <p:spPr>
          <a:xfrm>
            <a:off x="-610475" y="-888700"/>
            <a:ext cx="10425036" cy="6755153"/>
          </a:xfrm>
          <a:custGeom>
            <a:avLst/>
            <a:gdLst/>
            <a:ahLst/>
            <a:cxnLst/>
            <a:rect l="l" t="t" r="r" b="b"/>
            <a:pathLst>
              <a:path w="421469" h="273101" extrusionOk="0">
                <a:moveTo>
                  <a:pt x="282424" y="6802"/>
                </a:moveTo>
                <a:cubicBezTo>
                  <a:pt x="270491" y="836"/>
                  <a:pt x="255915" y="3671"/>
                  <a:pt x="242756" y="1474"/>
                </a:cubicBezTo>
                <a:cubicBezTo>
                  <a:pt x="228735" y="-867"/>
                  <a:pt x="214343" y="289"/>
                  <a:pt x="200128" y="289"/>
                </a:cubicBezTo>
                <a:cubicBezTo>
                  <a:pt x="164401" y="289"/>
                  <a:pt x="128636" y="8529"/>
                  <a:pt x="94742" y="19827"/>
                </a:cubicBezTo>
                <a:cubicBezTo>
                  <a:pt x="86265" y="22653"/>
                  <a:pt x="79643" y="29449"/>
                  <a:pt x="71651" y="33445"/>
                </a:cubicBezTo>
                <a:cubicBezTo>
                  <a:pt x="55974" y="41284"/>
                  <a:pt x="39972" y="50545"/>
                  <a:pt x="29023" y="64232"/>
                </a:cubicBezTo>
                <a:cubicBezTo>
                  <a:pt x="15538" y="81089"/>
                  <a:pt x="7209" y="102659"/>
                  <a:pt x="4157" y="124029"/>
                </a:cubicBezTo>
                <a:cubicBezTo>
                  <a:pt x="2502" y="135615"/>
                  <a:pt x="-1323" y="147417"/>
                  <a:pt x="604" y="158961"/>
                </a:cubicBezTo>
                <a:cubicBezTo>
                  <a:pt x="3647" y="177185"/>
                  <a:pt x="11425" y="195097"/>
                  <a:pt x="22511" y="209878"/>
                </a:cubicBezTo>
                <a:cubicBezTo>
                  <a:pt x="29119" y="218688"/>
                  <a:pt x="40343" y="222808"/>
                  <a:pt x="49153" y="229416"/>
                </a:cubicBezTo>
                <a:cubicBezTo>
                  <a:pt x="80064" y="252600"/>
                  <a:pt x="121754" y="257403"/>
                  <a:pt x="159868" y="263755"/>
                </a:cubicBezTo>
                <a:cubicBezTo>
                  <a:pt x="195014" y="269613"/>
                  <a:pt x="230954" y="275269"/>
                  <a:pt x="266438" y="272044"/>
                </a:cubicBezTo>
                <a:cubicBezTo>
                  <a:pt x="275095" y="271257"/>
                  <a:pt x="284056" y="272968"/>
                  <a:pt x="292489" y="270860"/>
                </a:cubicBezTo>
                <a:cubicBezTo>
                  <a:pt x="320320" y="263902"/>
                  <a:pt x="348579" y="251477"/>
                  <a:pt x="368864" y="231192"/>
                </a:cubicBezTo>
                <a:cubicBezTo>
                  <a:pt x="372921" y="227135"/>
                  <a:pt x="379485" y="226677"/>
                  <a:pt x="384258" y="223495"/>
                </a:cubicBezTo>
                <a:cubicBezTo>
                  <a:pt x="390545" y="219304"/>
                  <a:pt x="396084" y="214037"/>
                  <a:pt x="401427" y="208694"/>
                </a:cubicBezTo>
                <a:cubicBezTo>
                  <a:pt x="409605" y="200516"/>
                  <a:pt x="413424" y="188535"/>
                  <a:pt x="416229" y="177315"/>
                </a:cubicBezTo>
                <a:cubicBezTo>
                  <a:pt x="421735" y="155289"/>
                  <a:pt x="423511" y="131254"/>
                  <a:pt x="418005" y="109228"/>
                </a:cubicBezTo>
                <a:cubicBezTo>
                  <a:pt x="415903" y="100821"/>
                  <a:pt x="409787" y="93940"/>
                  <a:pt x="404980" y="86730"/>
                </a:cubicBezTo>
                <a:cubicBezTo>
                  <a:pt x="400361" y="79802"/>
                  <a:pt x="396576" y="72342"/>
                  <a:pt x="391955" y="65416"/>
                </a:cubicBezTo>
                <a:cubicBezTo>
                  <a:pt x="381140" y="49207"/>
                  <a:pt x="361496" y="40095"/>
                  <a:pt x="343406" y="32853"/>
                </a:cubicBezTo>
                <a:cubicBezTo>
                  <a:pt x="324224" y="25174"/>
                  <a:pt x="307822" y="6802"/>
                  <a:pt x="287160" y="6802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7" name="Google Shape;57;p11"/>
          <p:cNvSpPr/>
          <p:nvPr/>
        </p:nvSpPr>
        <p:spPr>
          <a:xfrm>
            <a:off x="631050" y="525950"/>
            <a:ext cx="7955235" cy="4123034"/>
          </a:xfrm>
          <a:custGeom>
            <a:avLst/>
            <a:gdLst/>
            <a:ahLst/>
            <a:cxnLst/>
            <a:rect l="l" t="t" r="r" b="b"/>
            <a:pathLst>
              <a:path w="302970" h="159483" extrusionOk="0">
                <a:moveTo>
                  <a:pt x="185003" y="2293"/>
                </a:moveTo>
                <a:cubicBezTo>
                  <a:pt x="177572" y="-1426"/>
                  <a:pt x="168447" y="516"/>
                  <a:pt x="160137" y="516"/>
                </a:cubicBezTo>
                <a:cubicBezTo>
                  <a:pt x="143895" y="516"/>
                  <a:pt x="127514" y="1476"/>
                  <a:pt x="111588" y="4661"/>
                </a:cubicBezTo>
                <a:cubicBezTo>
                  <a:pt x="99847" y="7009"/>
                  <a:pt x="87183" y="5543"/>
                  <a:pt x="76065" y="9989"/>
                </a:cubicBezTo>
                <a:cubicBezTo>
                  <a:pt x="53856" y="18870"/>
                  <a:pt x="29031" y="25634"/>
                  <a:pt x="12122" y="42552"/>
                </a:cubicBezTo>
                <a:cubicBezTo>
                  <a:pt x="-2152" y="56834"/>
                  <a:pt x="-3814" y="86141"/>
                  <a:pt x="7386" y="102942"/>
                </a:cubicBezTo>
                <a:cubicBezTo>
                  <a:pt x="17141" y="117574"/>
                  <a:pt x="28594" y="134090"/>
                  <a:pt x="45278" y="139650"/>
                </a:cubicBezTo>
                <a:cubicBezTo>
                  <a:pt x="63899" y="145855"/>
                  <a:pt x="82868" y="151194"/>
                  <a:pt x="102115" y="155043"/>
                </a:cubicBezTo>
                <a:cubicBezTo>
                  <a:pt x="113381" y="157296"/>
                  <a:pt x="125188" y="155752"/>
                  <a:pt x="136454" y="158004"/>
                </a:cubicBezTo>
                <a:cubicBezTo>
                  <a:pt x="148265" y="160365"/>
                  <a:pt x="160525" y="159188"/>
                  <a:pt x="172570" y="159188"/>
                </a:cubicBezTo>
                <a:cubicBezTo>
                  <a:pt x="184059" y="159188"/>
                  <a:pt x="196010" y="159860"/>
                  <a:pt x="206909" y="156227"/>
                </a:cubicBezTo>
                <a:cubicBezTo>
                  <a:pt x="217898" y="152564"/>
                  <a:pt x="227642" y="145418"/>
                  <a:pt x="238880" y="142610"/>
                </a:cubicBezTo>
                <a:cubicBezTo>
                  <a:pt x="256679" y="138162"/>
                  <a:pt x="274645" y="128276"/>
                  <a:pt x="285653" y="113599"/>
                </a:cubicBezTo>
                <a:cubicBezTo>
                  <a:pt x="296031" y="99762"/>
                  <a:pt x="308186" y="79338"/>
                  <a:pt x="300454" y="63867"/>
                </a:cubicBezTo>
                <a:cubicBezTo>
                  <a:pt x="284816" y="32577"/>
                  <a:pt x="246539" y="13888"/>
                  <a:pt x="212238" y="7029"/>
                </a:cubicBezTo>
                <a:cubicBezTo>
                  <a:pt x="204344" y="5450"/>
                  <a:pt x="196606" y="2293"/>
                  <a:pt x="188556" y="229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/>
          <p:nvPr/>
        </p:nvSpPr>
        <p:spPr>
          <a:xfrm>
            <a:off x="1794675" y="-649108"/>
            <a:ext cx="9260933" cy="5856100"/>
          </a:xfrm>
          <a:custGeom>
            <a:avLst/>
            <a:gdLst/>
            <a:ahLst/>
            <a:cxnLst/>
            <a:rect l="l" t="t" r="r" b="b"/>
            <a:pathLst>
              <a:path w="360839" h="234244" extrusionOk="0">
                <a:moveTo>
                  <a:pt x="14271" y="0"/>
                </a:moveTo>
                <a:cubicBezTo>
                  <a:pt x="9159" y="5110"/>
                  <a:pt x="3956" y="10467"/>
                  <a:pt x="724" y="16933"/>
                </a:cubicBezTo>
                <a:cubicBezTo>
                  <a:pt x="-1174" y="20730"/>
                  <a:pt x="1079" y="25896"/>
                  <a:pt x="3546" y="29351"/>
                </a:cubicBezTo>
                <a:cubicBezTo>
                  <a:pt x="17231" y="48515"/>
                  <a:pt x="48412" y="49757"/>
                  <a:pt x="71844" y="47413"/>
                </a:cubicBezTo>
                <a:cubicBezTo>
                  <a:pt x="95930" y="45004"/>
                  <a:pt x="118758" y="32737"/>
                  <a:pt x="142964" y="32737"/>
                </a:cubicBezTo>
                <a:cubicBezTo>
                  <a:pt x="150902" y="32737"/>
                  <a:pt x="158777" y="34164"/>
                  <a:pt x="166671" y="34995"/>
                </a:cubicBezTo>
                <a:cubicBezTo>
                  <a:pt x="170671" y="35416"/>
                  <a:pt x="176725" y="33656"/>
                  <a:pt x="178524" y="37253"/>
                </a:cubicBezTo>
                <a:cubicBezTo>
                  <a:pt x="182480" y="45164"/>
                  <a:pt x="174344" y="55574"/>
                  <a:pt x="167799" y="61524"/>
                </a:cubicBezTo>
                <a:cubicBezTo>
                  <a:pt x="162071" y="66732"/>
                  <a:pt x="153356" y="67390"/>
                  <a:pt x="146915" y="71684"/>
                </a:cubicBezTo>
                <a:cubicBezTo>
                  <a:pt x="142224" y="74812"/>
                  <a:pt x="135590" y="82937"/>
                  <a:pt x="139577" y="86924"/>
                </a:cubicBezTo>
                <a:cubicBezTo>
                  <a:pt x="142868" y="90215"/>
                  <a:pt x="148469" y="90311"/>
                  <a:pt x="153124" y="90311"/>
                </a:cubicBezTo>
                <a:cubicBezTo>
                  <a:pt x="169655" y="90311"/>
                  <a:pt x="185546" y="83814"/>
                  <a:pt x="201666" y="80151"/>
                </a:cubicBezTo>
                <a:cubicBezTo>
                  <a:pt x="216400" y="76803"/>
                  <a:pt x="232719" y="78679"/>
                  <a:pt x="246822" y="84102"/>
                </a:cubicBezTo>
                <a:cubicBezTo>
                  <a:pt x="254440" y="87032"/>
                  <a:pt x="263736" y="88452"/>
                  <a:pt x="268835" y="94826"/>
                </a:cubicBezTo>
                <a:cubicBezTo>
                  <a:pt x="276197" y="104030"/>
                  <a:pt x="280372" y="116988"/>
                  <a:pt x="278995" y="128693"/>
                </a:cubicBezTo>
                <a:cubicBezTo>
                  <a:pt x="277854" y="138390"/>
                  <a:pt x="272784" y="147685"/>
                  <a:pt x="266577" y="155222"/>
                </a:cubicBezTo>
                <a:cubicBezTo>
                  <a:pt x="255412" y="168780"/>
                  <a:pt x="223199" y="175251"/>
                  <a:pt x="228759" y="191911"/>
                </a:cubicBezTo>
                <a:cubicBezTo>
                  <a:pt x="231004" y="198639"/>
                  <a:pt x="241436" y="199371"/>
                  <a:pt x="248515" y="199813"/>
                </a:cubicBezTo>
                <a:cubicBezTo>
                  <a:pt x="264111" y="200787"/>
                  <a:pt x="279858" y="199566"/>
                  <a:pt x="295364" y="201506"/>
                </a:cubicBezTo>
                <a:cubicBezTo>
                  <a:pt x="311061" y="203470"/>
                  <a:pt x="324738" y="213883"/>
                  <a:pt x="337697" y="222955"/>
                </a:cubicBezTo>
                <a:cubicBezTo>
                  <a:pt x="344728" y="227877"/>
                  <a:pt x="352256" y="234244"/>
                  <a:pt x="360839" y="23424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9" name="Google Shape;239;p33"/>
          <p:cNvSpPr/>
          <p:nvPr/>
        </p:nvSpPr>
        <p:spPr>
          <a:xfrm rot="10800000">
            <a:off x="-1660625" y="225659"/>
            <a:ext cx="9020975" cy="6265441"/>
          </a:xfrm>
          <a:custGeom>
            <a:avLst/>
            <a:gdLst/>
            <a:ahLst/>
            <a:cxnLst/>
            <a:rect l="l" t="t" r="r" b="b"/>
            <a:pathLst>
              <a:path w="360839" h="234244" extrusionOk="0">
                <a:moveTo>
                  <a:pt x="14271" y="0"/>
                </a:moveTo>
                <a:cubicBezTo>
                  <a:pt x="9159" y="5110"/>
                  <a:pt x="3956" y="10467"/>
                  <a:pt x="724" y="16933"/>
                </a:cubicBezTo>
                <a:cubicBezTo>
                  <a:pt x="-1174" y="20730"/>
                  <a:pt x="1079" y="25896"/>
                  <a:pt x="3546" y="29351"/>
                </a:cubicBezTo>
                <a:cubicBezTo>
                  <a:pt x="17231" y="48515"/>
                  <a:pt x="48412" y="49757"/>
                  <a:pt x="71844" y="47413"/>
                </a:cubicBezTo>
                <a:cubicBezTo>
                  <a:pt x="95930" y="45004"/>
                  <a:pt x="118758" y="32737"/>
                  <a:pt x="142964" y="32737"/>
                </a:cubicBezTo>
                <a:cubicBezTo>
                  <a:pt x="150902" y="32737"/>
                  <a:pt x="158777" y="34164"/>
                  <a:pt x="166671" y="34995"/>
                </a:cubicBezTo>
                <a:cubicBezTo>
                  <a:pt x="170671" y="35416"/>
                  <a:pt x="176725" y="33656"/>
                  <a:pt x="178524" y="37253"/>
                </a:cubicBezTo>
                <a:cubicBezTo>
                  <a:pt x="182480" y="45164"/>
                  <a:pt x="174344" y="55574"/>
                  <a:pt x="167799" y="61524"/>
                </a:cubicBezTo>
                <a:cubicBezTo>
                  <a:pt x="162071" y="66732"/>
                  <a:pt x="153356" y="67390"/>
                  <a:pt x="146915" y="71684"/>
                </a:cubicBezTo>
                <a:cubicBezTo>
                  <a:pt x="142224" y="74812"/>
                  <a:pt x="135590" y="82937"/>
                  <a:pt x="139577" y="86924"/>
                </a:cubicBezTo>
                <a:cubicBezTo>
                  <a:pt x="142868" y="90215"/>
                  <a:pt x="148469" y="90311"/>
                  <a:pt x="153124" y="90311"/>
                </a:cubicBezTo>
                <a:cubicBezTo>
                  <a:pt x="169655" y="90311"/>
                  <a:pt x="185546" y="83814"/>
                  <a:pt x="201666" y="80151"/>
                </a:cubicBezTo>
                <a:cubicBezTo>
                  <a:pt x="216400" y="76803"/>
                  <a:pt x="232719" y="78679"/>
                  <a:pt x="246822" y="84102"/>
                </a:cubicBezTo>
                <a:cubicBezTo>
                  <a:pt x="254440" y="87032"/>
                  <a:pt x="263736" y="88452"/>
                  <a:pt x="268835" y="94826"/>
                </a:cubicBezTo>
                <a:cubicBezTo>
                  <a:pt x="276197" y="104030"/>
                  <a:pt x="280372" y="116988"/>
                  <a:pt x="278995" y="128693"/>
                </a:cubicBezTo>
                <a:cubicBezTo>
                  <a:pt x="277854" y="138390"/>
                  <a:pt x="272784" y="147685"/>
                  <a:pt x="266577" y="155222"/>
                </a:cubicBezTo>
                <a:cubicBezTo>
                  <a:pt x="255412" y="168780"/>
                  <a:pt x="223199" y="175251"/>
                  <a:pt x="228759" y="191911"/>
                </a:cubicBezTo>
                <a:cubicBezTo>
                  <a:pt x="231004" y="198639"/>
                  <a:pt x="241436" y="199371"/>
                  <a:pt x="248515" y="199813"/>
                </a:cubicBezTo>
                <a:cubicBezTo>
                  <a:pt x="264111" y="200787"/>
                  <a:pt x="279858" y="199566"/>
                  <a:pt x="295364" y="201506"/>
                </a:cubicBezTo>
                <a:cubicBezTo>
                  <a:pt x="311061" y="203470"/>
                  <a:pt x="324738" y="213883"/>
                  <a:pt x="337697" y="222955"/>
                </a:cubicBezTo>
                <a:cubicBezTo>
                  <a:pt x="344728" y="227877"/>
                  <a:pt x="352256" y="234244"/>
                  <a:pt x="360839" y="234244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Just Another Hand"/>
              <a:buNone/>
              <a:defRPr sz="4000">
                <a:solidFill>
                  <a:schemeClr val="accent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Montserrat"/>
              <a:buNone/>
              <a:defRPr sz="3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78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np.si/sl/spoznajte/narava/rastlinstvo/" TargetMode="External"/><Relationship Id="rId3" Type="http://schemas.openxmlformats.org/officeDocument/2006/relationships/hyperlink" Target="https://sl.wikipedia.org/wiki/Triglavski_narodni_park" TargetMode="External"/><Relationship Id="rId7" Type="http://schemas.openxmlformats.org/officeDocument/2006/relationships/hyperlink" Target="https://www.uspe&#353;na.si/tolminska-korita/" TargetMode="External"/><Relationship Id="rId2" Type="http://schemas.openxmlformats.org/officeDocument/2006/relationships/hyperlink" Target="https://www.tnp.si/sl/spoznaj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rvardi.com/triglav.php" TargetMode="External"/><Relationship Id="rId5" Type="http://schemas.openxmlformats.org/officeDocument/2006/relationships/hyperlink" Target="https://triglavskinarodnipark.weebly.com/" TargetMode="External"/><Relationship Id="rId10" Type="http://schemas.openxmlformats.org/officeDocument/2006/relationships/hyperlink" Target="https://slidesgo.com/theme/planning-my-trip#search-forest&amp;position-11&amp;results-99" TargetMode="External"/><Relationship Id="rId4" Type="http://schemas.openxmlformats.org/officeDocument/2006/relationships/hyperlink" Target="https://www.tnp.si/sl/javni-zavod/informacije-javnega-znacaja/" TargetMode="External"/><Relationship Id="rId9" Type="http://schemas.openxmlformats.org/officeDocument/2006/relationships/hyperlink" Target="https://www.tnp.si/sl/spoznajte/narava/zivalstv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ida\Desktop\Triglavsko-jezero-1360-60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5"/>
            <a:ext cx="9442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Google Shape;249;p36"/>
          <p:cNvGrpSpPr/>
          <p:nvPr/>
        </p:nvGrpSpPr>
        <p:grpSpPr>
          <a:xfrm>
            <a:off x="3296963" y="511191"/>
            <a:ext cx="2919000" cy="3319425"/>
            <a:chOff x="3112500" y="711850"/>
            <a:chExt cx="2919000" cy="3319425"/>
          </a:xfrm>
        </p:grpSpPr>
        <p:sp>
          <p:nvSpPr>
            <p:cNvPr id="250" name="Google Shape;250;p36"/>
            <p:cNvSpPr/>
            <p:nvPr/>
          </p:nvSpPr>
          <p:spPr>
            <a:xfrm>
              <a:off x="3112500" y="1112275"/>
              <a:ext cx="2919000" cy="291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3374231" y="1374006"/>
              <a:ext cx="2395500" cy="239550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2" name="Google Shape;252;p36"/>
            <p:cNvCxnSpPr/>
            <p:nvPr/>
          </p:nvCxnSpPr>
          <p:spPr>
            <a:xfrm>
              <a:off x="3813275" y="2579625"/>
              <a:ext cx="4812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36"/>
            <p:cNvCxnSpPr/>
            <p:nvPr/>
          </p:nvCxnSpPr>
          <p:spPr>
            <a:xfrm>
              <a:off x="4849375" y="2579625"/>
              <a:ext cx="4812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254" name="Google Shape;254;p36"/>
            <p:cNvGrpSpPr/>
            <p:nvPr/>
          </p:nvGrpSpPr>
          <p:grpSpPr>
            <a:xfrm>
              <a:off x="4228025" y="711850"/>
              <a:ext cx="687750" cy="1012069"/>
              <a:chOff x="4228025" y="711850"/>
              <a:chExt cx="687750" cy="1012069"/>
            </a:xfrm>
          </p:grpSpPr>
          <p:sp>
            <p:nvSpPr>
              <p:cNvPr id="255" name="Google Shape;255;p36"/>
              <p:cNvSpPr/>
              <p:nvPr/>
            </p:nvSpPr>
            <p:spPr>
              <a:xfrm>
                <a:off x="4355750" y="828800"/>
                <a:ext cx="432300" cy="432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6"/>
              <p:cNvSpPr/>
              <p:nvPr/>
            </p:nvSpPr>
            <p:spPr>
              <a:xfrm flipH="1">
                <a:off x="4228025" y="711850"/>
                <a:ext cx="687750" cy="1012069"/>
              </a:xfrm>
              <a:custGeom>
                <a:avLst/>
                <a:gdLst/>
                <a:ahLst/>
                <a:cxnLst/>
                <a:rect l="l" t="t" r="r" b="b"/>
                <a:pathLst>
                  <a:path w="133027" h="195758" extrusionOk="0">
                    <a:moveTo>
                      <a:pt x="65846" y="26249"/>
                    </a:moveTo>
                    <a:cubicBezTo>
                      <a:pt x="87201" y="26249"/>
                      <a:pt x="104108" y="43156"/>
                      <a:pt x="104108" y="64511"/>
                    </a:cubicBezTo>
                    <a:cubicBezTo>
                      <a:pt x="104108" y="85422"/>
                      <a:pt x="87201" y="102328"/>
                      <a:pt x="65846" y="102328"/>
                    </a:cubicBezTo>
                    <a:cubicBezTo>
                      <a:pt x="44936" y="102328"/>
                      <a:pt x="28029" y="85422"/>
                      <a:pt x="28029" y="64511"/>
                    </a:cubicBezTo>
                    <a:cubicBezTo>
                      <a:pt x="28029" y="43156"/>
                      <a:pt x="44936" y="26249"/>
                      <a:pt x="65846" y="26249"/>
                    </a:cubicBezTo>
                    <a:close/>
                    <a:moveTo>
                      <a:pt x="66291" y="0"/>
                    </a:moveTo>
                    <a:cubicBezTo>
                      <a:pt x="29809" y="0"/>
                      <a:pt x="0" y="29809"/>
                      <a:pt x="0" y="66291"/>
                    </a:cubicBezTo>
                    <a:cubicBezTo>
                      <a:pt x="0" y="84977"/>
                      <a:pt x="18241" y="118345"/>
                      <a:pt x="18241" y="118345"/>
                    </a:cubicBezTo>
                    <a:lnTo>
                      <a:pt x="64066" y="195758"/>
                    </a:lnTo>
                    <a:lnTo>
                      <a:pt x="111671" y="119234"/>
                    </a:lnTo>
                    <a:cubicBezTo>
                      <a:pt x="111671" y="119234"/>
                      <a:pt x="133027" y="87201"/>
                      <a:pt x="133027" y="66291"/>
                    </a:cubicBezTo>
                    <a:cubicBezTo>
                      <a:pt x="133027" y="29809"/>
                      <a:pt x="103218" y="0"/>
                      <a:pt x="662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7" name="Google Shape;257;p36"/>
          <p:cNvSpPr txBox="1">
            <a:spLocks noGrp="1"/>
          </p:cNvSpPr>
          <p:nvPr>
            <p:ph type="ctrTitle"/>
          </p:nvPr>
        </p:nvSpPr>
        <p:spPr>
          <a:xfrm>
            <a:off x="3296963" y="1523260"/>
            <a:ext cx="2904796" cy="16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TRIGLAVSKI NARODNI PARK</a:t>
            </a:r>
            <a:endParaRPr b="1" dirty="0"/>
          </a:p>
        </p:txBody>
      </p:sp>
      <p:sp>
        <p:nvSpPr>
          <p:cNvPr id="258" name="Google Shape;258;p36"/>
          <p:cNvSpPr txBox="1">
            <a:spLocks noGrp="1"/>
          </p:cNvSpPr>
          <p:nvPr>
            <p:ph type="subTitle" idx="1"/>
          </p:nvPr>
        </p:nvSpPr>
        <p:spPr>
          <a:xfrm>
            <a:off x="6379305" y="3867894"/>
            <a:ext cx="1896377" cy="592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err="1"/>
              <a:t>Aida</a:t>
            </a:r>
            <a:r>
              <a:rPr lang="sl-SI" dirty="0"/>
              <a:t> </a:t>
            </a:r>
            <a:r>
              <a:rPr lang="sl-SI" dirty="0" err="1"/>
              <a:t>Šaver</a:t>
            </a:r>
            <a:r>
              <a:rPr lang="sl-SI" dirty="0"/>
              <a:t> in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Anita Franko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305976" y="195486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000" b="1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  <a:cs typeface="Segoe UI" panose="020B0502040204020203" pitchFamily="34" charset="0"/>
              </a:rPr>
              <a:t>LOKAC</a:t>
            </a:r>
            <a:r>
              <a:rPr lang="sl-SI" sz="6000" b="1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  <a:cs typeface="Arial" panose="020B0604020202020204" pitchFamily="34" charset="0"/>
              </a:rPr>
              <a:t>I</a:t>
            </a:r>
            <a:r>
              <a:rPr lang="sl-SI" sz="6000" b="1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  <a:cs typeface="Segoe UI" panose="020B0502040204020203" pitchFamily="34" charset="0"/>
              </a:rPr>
              <a:t>JA</a:t>
            </a:r>
            <a:r>
              <a:rPr lang="sl-SI" dirty="0">
                <a:latin typeface="Forte" panose="03060902040502070203" pitchFamily="66" charset="0"/>
              </a:rPr>
              <a:t> </a:t>
            </a:r>
            <a:endParaRPr dirty="0">
              <a:latin typeface="Forte" panose="0306090204050207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Google Shape;264;p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12300" y="1448592"/>
                <a:ext cx="7919400" cy="28311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sl-SI" sz="1800" dirty="0"/>
                  <a:t>Triglavski narodni park leži na severozahodu Slovenije. Na tem območju se nahajajo Vzhodne Julijske Alpe.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sl-SI" sz="18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sl-SI" sz="1800" dirty="0"/>
                  <a:t>Obsega  840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800" b="0" i="1" smtClean="0">
                            <a:latin typeface="Cambria Math"/>
                          </a:rPr>
                          <m:t>𝑘𝑚</m:t>
                        </m:r>
                      </m:e>
                      <m:sup>
                        <m:r>
                          <a:rPr lang="sl-SI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1800" dirty="0"/>
                  <a:t>, kar je 4% površine naše države.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sl-SI" sz="18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sl-SI" sz="1800" dirty="0"/>
                  <a:t>Park je dobil ime po najvišji slovenski gori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sl-SI" sz="1800" dirty="0"/>
                  <a:t>Triglav, ki leži v osrčju parka.</a:t>
                </a:r>
                <a:endParaRPr sz="1800" dirty="0"/>
              </a:p>
            </p:txBody>
          </p:sp>
        </mc:Choice>
        <mc:Fallback xmlns="">
          <p:sp>
            <p:nvSpPr>
              <p:cNvPr id="264" name="Google Shape;264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2300" y="1448592"/>
                <a:ext cx="7919400" cy="2831100"/>
              </a:xfrm>
              <a:prstGeom prst="rect">
                <a:avLst/>
              </a:prstGeom>
              <a:blipFill rotWithShape="1">
                <a:blip r:embed="rId3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Google Shape;265;p37"/>
          <p:cNvSpPr txBox="1"/>
          <p:nvPr/>
        </p:nvSpPr>
        <p:spPr>
          <a:xfrm>
            <a:off x="614429" y="4287654"/>
            <a:ext cx="539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7"/>
          <p:cNvSpPr/>
          <p:nvPr/>
        </p:nvSpPr>
        <p:spPr>
          <a:xfrm>
            <a:off x="0" y="4782000"/>
            <a:ext cx="9144000" cy="36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56;p36"/>
          <p:cNvSpPr/>
          <p:nvPr/>
        </p:nvSpPr>
        <p:spPr>
          <a:xfrm flipH="1">
            <a:off x="4355976" y="339502"/>
            <a:ext cx="432048" cy="576064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Aida\Desktop\1621529_orig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104796"/>
            <a:ext cx="3397595" cy="24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5076056" y="2641121"/>
            <a:ext cx="470992" cy="218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7968600" cy="572700"/>
          </a:xfrm>
        </p:spPr>
        <p:txBody>
          <a:bodyPr/>
          <a:lstStyle/>
          <a:p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OSNOVN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 PODATK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9512" y="1275606"/>
            <a:ext cx="7919400" cy="3429681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r>
              <a:rPr lang="sl-SI" sz="1800" dirty="0"/>
              <a:t>Je edini narodni park v Sloveniji, ki je najstrožje zavarovano naravno območje pri nas.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endParaRPr lang="sl-SI" sz="1800" dirty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r>
              <a:rPr lang="sl-SI" sz="1800" dirty="0"/>
              <a:t>Gre za območje visokogorskega krasa , kjer je ledeniško preoblikovano površje </a:t>
            </a:r>
          </a:p>
          <a:p>
            <a:pPr marL="139700" indent="0">
              <a:buClr>
                <a:schemeClr val="accent1">
                  <a:lumMod val="75000"/>
                </a:schemeClr>
              </a:buClr>
              <a:buSzPct val="150000"/>
              <a:buNone/>
            </a:pPr>
            <a:endParaRPr lang="sl-SI" sz="1800" dirty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r>
              <a:rPr lang="sl-SI" sz="1800" dirty="0"/>
              <a:t>Veliko je padavin, večinoma v snežni obliki.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endParaRPr lang="sl-SI" sz="1800" dirty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r>
              <a:rPr lang="sl-SI" sz="1800" dirty="0"/>
              <a:t>Podnebje: gorsko/alpsko  - mrzle zime, mila in kratka poletja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endParaRPr lang="sl-SI" sz="1800" dirty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r>
              <a:rPr lang="sl-SI" sz="1800" dirty="0"/>
              <a:t>Relief je razgiban, veliko je kotlin, v katerih so idealne razmere za nastanek temperaturnih obratov .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endParaRPr lang="sl-SI" sz="1800" dirty="0"/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Tx/>
              <a:buChar char="-"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87833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7968600" cy="572700"/>
          </a:xfrm>
        </p:spPr>
        <p:txBody>
          <a:bodyPr/>
          <a:lstStyle/>
          <a:p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OSNOVN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 PODATK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  <a:endParaRPr lang="sl-SI" sz="60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42388" y="1131590"/>
            <a:ext cx="7919400" cy="2088232"/>
          </a:xfrm>
        </p:spPr>
        <p:txBody>
          <a:bodyPr/>
          <a:lstStyle/>
          <a:p>
            <a:pPr>
              <a:buClr>
                <a:schemeClr val="accent1"/>
              </a:buClr>
              <a:buSzPct val="150000"/>
              <a:buFontTx/>
              <a:buChar char="-"/>
            </a:pPr>
            <a:r>
              <a:rPr lang="sl-SI" sz="1800" dirty="0"/>
              <a:t>Najvišja točka: Triglav,  2864 m </a:t>
            </a:r>
          </a:p>
          <a:p>
            <a:pPr>
              <a:buClr>
                <a:schemeClr val="accent1"/>
              </a:buClr>
              <a:buSzPct val="150000"/>
              <a:buFontTx/>
              <a:buChar char="-"/>
            </a:pPr>
            <a:r>
              <a:rPr lang="sl-SI" sz="1800" dirty="0"/>
              <a:t>Najnižja točka: Tolminska korita, 180 m </a:t>
            </a:r>
          </a:p>
          <a:p>
            <a:pPr>
              <a:buClr>
                <a:schemeClr val="accent1"/>
              </a:buClr>
              <a:buSzPct val="150000"/>
              <a:buFontTx/>
              <a:buChar char="-"/>
            </a:pPr>
            <a:endParaRPr lang="sl-SI" sz="1800" dirty="0"/>
          </a:p>
          <a:p>
            <a:pPr>
              <a:buClr>
                <a:schemeClr val="accent1"/>
              </a:buClr>
              <a:buSzPct val="150000"/>
              <a:buFontTx/>
              <a:buChar char="-"/>
            </a:pPr>
            <a:r>
              <a:rPr lang="sl-SI" sz="1800" dirty="0"/>
              <a:t>Tukaj živi 2.337 prebivalcev v 33 naseljih  (podatki iz l. 2018).</a:t>
            </a:r>
          </a:p>
          <a:p>
            <a:pPr>
              <a:buClr>
                <a:schemeClr val="accent1"/>
              </a:buClr>
              <a:buSzPct val="150000"/>
              <a:buFontTx/>
              <a:buChar char="-"/>
            </a:pPr>
            <a:endParaRPr lang="sl-SI" sz="1800" dirty="0"/>
          </a:p>
          <a:p>
            <a:pPr>
              <a:buClr>
                <a:schemeClr val="accent1"/>
              </a:buClr>
              <a:buSzPct val="150000"/>
              <a:buFontTx/>
              <a:buChar char="-"/>
            </a:pPr>
            <a:r>
              <a:rPr lang="sl-SI" sz="1800" dirty="0"/>
              <a:t>Občine v parku: Bovec, Bohinj, Kranjska Gora, Bled, Tolmin, Kobarid, Gorje in Jesenice.</a:t>
            </a:r>
          </a:p>
          <a:p>
            <a:pPr>
              <a:buClr>
                <a:schemeClr val="accent1"/>
              </a:buClr>
              <a:buSzPct val="150000"/>
              <a:buFontTx/>
              <a:buChar char="-"/>
            </a:pPr>
            <a:endParaRPr lang="sl-SI" sz="1800" dirty="0"/>
          </a:p>
          <a:p>
            <a:pPr>
              <a:buFontTx/>
              <a:buChar char="-"/>
            </a:pPr>
            <a:endParaRPr lang="sl-SI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23200"/>
            <a:ext cx="3041104" cy="202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23200"/>
            <a:ext cx="2678427" cy="202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k 3"/>
          <p:cNvSpPr/>
          <p:nvPr/>
        </p:nvSpPr>
        <p:spPr>
          <a:xfrm>
            <a:off x="273223" y="3315831"/>
            <a:ext cx="2520280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67544" y="365187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Triglavskem narodnem</a:t>
            </a:r>
          </a:p>
          <a:p>
            <a:r>
              <a:rPr lang="sl-SI" dirty="0"/>
              <a:t>parku sta dve večji razvodji: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/>
              <a:t>Reke Soče,</a:t>
            </a:r>
            <a:endParaRPr lang="sl-SI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Reke Save.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111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07873"/>
            <a:ext cx="7968600" cy="572700"/>
          </a:xfrm>
        </p:spPr>
        <p:txBody>
          <a:bodyPr/>
          <a:lstStyle/>
          <a:p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RASTL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NSTVO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7544" y="1089306"/>
            <a:ext cx="7919400" cy="3697175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1800" dirty="0"/>
              <a:t>Rastlinstvo je zelo bogato in raznoliko.  V visokogorju  so pogoji za življenje zelo težki; nanje so se rastline prilagodile.</a:t>
            </a:r>
          </a:p>
          <a:p>
            <a:pPr marL="139700" indent="0">
              <a:buNone/>
            </a:pPr>
            <a:r>
              <a:rPr lang="sl-SI" sz="1800" dirty="0"/>
              <a:t>       Uspeva veliko </a:t>
            </a:r>
            <a:r>
              <a:rPr lang="sl-SI" sz="1800" dirty="0" err="1"/>
              <a:t>endimitov</a:t>
            </a:r>
            <a:r>
              <a:rPr lang="sl-SI" sz="1800" dirty="0"/>
              <a:t> – vrste, ki so omejene na določeno območje.</a:t>
            </a:r>
          </a:p>
          <a:p>
            <a:pPr marL="139700" indent="0">
              <a:buNone/>
            </a:pPr>
            <a:endParaRPr lang="sl-SI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Alpska možina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Dlakavi sleč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Clusijev svišč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Planika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Alpska madronščica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Triglavski dimek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Triglavska neboglasnica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Zoisova zvončica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Triglavska roža – eden od simbolov parka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54052"/>
            <a:ext cx="3139143" cy="242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4716016" y="4119922"/>
            <a:ext cx="792088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oogle Shape;8292;p83"/>
          <p:cNvGrpSpPr/>
          <p:nvPr/>
        </p:nvGrpSpPr>
        <p:grpSpPr>
          <a:xfrm>
            <a:off x="5391717" y="622555"/>
            <a:ext cx="494383" cy="525447"/>
            <a:chOff x="-20946600" y="3317850"/>
            <a:chExt cx="304825" cy="304050"/>
          </a:xfrm>
          <a:solidFill>
            <a:srgbClr val="143C19"/>
          </a:solidFill>
        </p:grpSpPr>
        <p:sp>
          <p:nvSpPr>
            <p:cNvPr id="43" name="Google Shape;8293;p83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294;p83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95;p83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673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7968600" cy="572700"/>
          </a:xfrm>
        </p:spPr>
        <p:txBody>
          <a:bodyPr/>
          <a:lstStyle/>
          <a:p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Ž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VALSTVO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sz="1800" dirty="0"/>
              <a:t>Je zelo pestro, saj v vodah in na kopnem najdemo od majhnih do razmeroma velikih sesalcev. V parku živi okoli 7000 različnih vrst živali.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Povodni kos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Soška postrv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Alpski svizec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Mali skovik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Navadni jelen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Navadni polh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Alpski kozliček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Rjavi medved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Divji petelin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/>
              <a:t>Planinski pupek</a:t>
            </a:r>
          </a:p>
          <a:p>
            <a:pPr>
              <a:buFontTx/>
              <a:buChar char="-"/>
            </a:pPr>
            <a:endParaRPr lang="sl-SI" sz="1800" dirty="0"/>
          </a:p>
        </p:txBody>
      </p:sp>
      <p:grpSp>
        <p:nvGrpSpPr>
          <p:cNvPr id="38" name="Google Shape;8384;p83"/>
          <p:cNvGrpSpPr/>
          <p:nvPr/>
        </p:nvGrpSpPr>
        <p:grpSpPr>
          <a:xfrm>
            <a:off x="4413837" y="430702"/>
            <a:ext cx="604446" cy="576064"/>
            <a:chOff x="-18645175" y="3708500"/>
            <a:chExt cx="306400" cy="304850"/>
          </a:xfrm>
          <a:solidFill>
            <a:schemeClr val="accent3">
              <a:lumMod val="25000"/>
            </a:schemeClr>
          </a:solidFill>
        </p:grpSpPr>
        <p:sp>
          <p:nvSpPr>
            <p:cNvPr id="39" name="Google Shape;8385;p83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86;p83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87;p83"/>
            <p:cNvSpPr/>
            <p:nvPr/>
          </p:nvSpPr>
          <p:spPr>
            <a:xfrm>
              <a:off x="-18546725" y="3835327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88;p83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89;p83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90;p83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91;p83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06" y="2355725"/>
            <a:ext cx="2703205" cy="21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55726"/>
            <a:ext cx="2767841" cy="21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7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968600" cy="572700"/>
          </a:xfrm>
        </p:spPr>
        <p:txBody>
          <a:bodyPr/>
          <a:lstStyle/>
          <a:p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ZAN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M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Forte" panose="03060902040502070203" pitchFamily="66" charset="0"/>
              </a:rPr>
              <a:t>VOST</a:t>
            </a:r>
            <a:r>
              <a:rPr lang="sl-SI" sz="6000" dirty="0">
                <a:ln w="19050">
                  <a:solidFill>
                    <a:schemeClr val="tx1"/>
                  </a:solidFill>
                </a:ln>
                <a:latin typeface="Bauhaus 93" panose="04030905020B02020C02" pitchFamily="82" charset="0"/>
              </a:rPr>
              <a:t>I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800" dirty="0"/>
              <a:t>Je eden najstarejših evropskih narodnih parkov.  </a:t>
            </a:r>
          </a:p>
          <a:p>
            <a:endParaRPr lang="sl-SI" sz="1800" dirty="0"/>
          </a:p>
          <a:p>
            <a:r>
              <a:rPr lang="de-DE" sz="1800" dirty="0"/>
              <a:t>V </a:t>
            </a:r>
            <a:r>
              <a:rPr lang="de-DE" sz="1800" dirty="0" err="1"/>
              <a:t>mrazišču</a:t>
            </a:r>
            <a:r>
              <a:rPr lang="de-DE" sz="1800" dirty="0"/>
              <a:t> na </a:t>
            </a:r>
            <a:r>
              <a:rPr lang="de-DE" sz="1800" dirty="0" err="1"/>
              <a:t>Lepi</a:t>
            </a:r>
            <a:r>
              <a:rPr lang="de-DE" sz="1800" dirty="0"/>
              <a:t> </a:t>
            </a:r>
            <a:r>
              <a:rPr lang="de-DE" sz="1800" dirty="0" err="1"/>
              <a:t>Komni</a:t>
            </a:r>
            <a:r>
              <a:rPr lang="de-DE" sz="1800" dirty="0"/>
              <a:t> </a:t>
            </a:r>
            <a:r>
              <a:rPr lang="de-DE" sz="1800" dirty="0" err="1"/>
              <a:t>nad</a:t>
            </a:r>
            <a:r>
              <a:rPr lang="de-DE" sz="1800" dirty="0"/>
              <a:t> </a:t>
            </a:r>
            <a:r>
              <a:rPr lang="de-DE" sz="1800" dirty="0" err="1"/>
              <a:t>Bohinjem</a:t>
            </a:r>
            <a:r>
              <a:rPr lang="de-DE" sz="1800" dirty="0"/>
              <a:t> je </a:t>
            </a:r>
            <a:r>
              <a:rPr lang="de-DE" sz="1800" dirty="0" err="1"/>
              <a:t>bila</a:t>
            </a:r>
            <a:r>
              <a:rPr lang="de-DE" sz="1800" dirty="0"/>
              <a:t> </a:t>
            </a:r>
            <a:r>
              <a:rPr lang="de-DE" sz="1800" dirty="0" err="1"/>
              <a:t>leta</a:t>
            </a:r>
            <a:r>
              <a:rPr lang="de-DE" sz="1800" dirty="0"/>
              <a:t> 2009 </a:t>
            </a:r>
            <a:r>
              <a:rPr lang="de-DE" sz="1800" dirty="0" err="1"/>
              <a:t>izmerjena</a:t>
            </a:r>
            <a:r>
              <a:rPr lang="de-DE" sz="1800" dirty="0"/>
              <a:t> </a:t>
            </a:r>
            <a:r>
              <a:rPr lang="de-DE" sz="1800" dirty="0" err="1"/>
              <a:t>najnižja</a:t>
            </a:r>
            <a:r>
              <a:rPr lang="de-DE" sz="1800" dirty="0"/>
              <a:t> </a:t>
            </a:r>
            <a:r>
              <a:rPr lang="de-DE" sz="1800" dirty="0" err="1"/>
              <a:t>temperatura</a:t>
            </a:r>
            <a:r>
              <a:rPr lang="de-DE" sz="1800" dirty="0"/>
              <a:t> v </a:t>
            </a:r>
            <a:r>
              <a:rPr lang="de-DE" sz="1800" dirty="0" err="1"/>
              <a:t>Sloveniji</a:t>
            </a:r>
            <a:r>
              <a:rPr lang="de-DE" sz="1800" dirty="0"/>
              <a:t> in </a:t>
            </a:r>
            <a:r>
              <a:rPr lang="de-DE" sz="1800" dirty="0" err="1"/>
              <a:t>sicer</a:t>
            </a:r>
            <a:r>
              <a:rPr lang="de-DE" sz="1800" dirty="0"/>
              <a:t> -49 °C.</a:t>
            </a:r>
            <a:endParaRPr lang="sl-SI" sz="1800" dirty="0"/>
          </a:p>
          <a:p>
            <a:endParaRPr lang="sl-SI" sz="1800" dirty="0"/>
          </a:p>
          <a:p>
            <a:r>
              <a:rPr lang="sl-SI" sz="1800" dirty="0"/>
              <a:t>Na tem območju je znanih več legend, ena izmed njih je legenda o zlatorogu.  Ko je bil ustreljen so iz njegovih kapelj krvi zrasle Triglavske rože, ki jih je pojedel in nemudoma ozdravel.</a:t>
            </a:r>
          </a:p>
          <a:p>
            <a:endParaRPr lang="sl-SI" sz="1800" dirty="0"/>
          </a:p>
        </p:txBody>
      </p:sp>
      <p:grpSp>
        <p:nvGrpSpPr>
          <p:cNvPr id="4" name="Google Shape;7083;p81"/>
          <p:cNvGrpSpPr/>
          <p:nvPr/>
        </p:nvGrpSpPr>
        <p:grpSpPr>
          <a:xfrm>
            <a:off x="5076056" y="542675"/>
            <a:ext cx="792088" cy="648072"/>
            <a:chOff x="-33646250" y="3586425"/>
            <a:chExt cx="293000" cy="2922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Google Shape;7084;p81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85;p81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931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sl-SI" sz="4800" dirty="0">
                <a:ln>
                  <a:solidFill>
                    <a:schemeClr val="tx1"/>
                  </a:solidFill>
                </a:ln>
              </a:rPr>
              <a:t>VIRI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8494079" cy="3744416"/>
          </a:xfrm>
        </p:spPr>
        <p:txBody>
          <a:bodyPr/>
          <a:lstStyle/>
          <a:p>
            <a:r>
              <a:rPr lang="sl-SI" sz="1400" dirty="0"/>
              <a:t>Vsi navedeni podatki: </a:t>
            </a:r>
            <a:r>
              <a:rPr lang="sl-SI" sz="1400" dirty="0">
                <a:hlinkClick r:id="rId2"/>
              </a:rPr>
              <a:t>https://www.tnp.si/sl/spoznajte/</a:t>
            </a:r>
            <a:r>
              <a:rPr lang="sl-SI" sz="1400" dirty="0"/>
              <a:t> in </a:t>
            </a:r>
            <a:r>
              <a:rPr lang="sl-SI" sz="1400" dirty="0">
                <a:hlinkClick r:id="rId3"/>
              </a:rPr>
              <a:t>https://sl.wikipedia.org/wiki/Triglavski_narodni_park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/>
              <a:t>Slika na naslovnici (1. diapozitiv): </a:t>
            </a:r>
            <a:r>
              <a:rPr lang="sl-SI" sz="1400" dirty="0">
                <a:hlinkClick r:id="rId4"/>
              </a:rPr>
              <a:t>https://www.tnp.si/sl/javni-zavod/informacije-javnega-znacaja/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/>
              <a:t>Geografska slika Slovenije (2. diapozitiv): </a:t>
            </a:r>
            <a:r>
              <a:rPr lang="sl-SI" sz="1400" dirty="0">
                <a:hlinkClick r:id="rId5"/>
              </a:rPr>
              <a:t>https://triglavskinarodnipark.weebly.com/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/>
              <a:t>Sliki (4. diapozitiv): leva slika- </a:t>
            </a:r>
            <a:r>
              <a:rPr lang="sl-SI" sz="1400" dirty="0">
                <a:hlinkClick r:id="rId6"/>
              </a:rPr>
              <a:t>http://www.hervardi.com/triglav.php</a:t>
            </a:r>
            <a:r>
              <a:rPr lang="sl-SI" sz="1400" dirty="0"/>
              <a:t> desna slika- </a:t>
            </a:r>
            <a:r>
              <a:rPr lang="sl-SI" sz="1400" dirty="0">
                <a:hlinkClick r:id="rId7"/>
              </a:rPr>
              <a:t>https://www.uspešna.si/tolminska-korita/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/>
              <a:t>Slika (5. diapozitiv): </a:t>
            </a:r>
            <a:r>
              <a:rPr lang="sl-SI" sz="1400" dirty="0">
                <a:hlinkClick r:id="rId8"/>
              </a:rPr>
              <a:t>https://www.tnp.si/sl/spoznajte/narava/rastlinstvo/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/>
              <a:t>Sliki (6. diapozitiv): </a:t>
            </a:r>
            <a:r>
              <a:rPr lang="sl-SI" sz="1400" dirty="0">
                <a:hlinkClick r:id="rId9"/>
              </a:rPr>
              <a:t>https://www.tnp.si/sl/spoznajte/narava/zivalstvo/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 err="1"/>
              <a:t>Powerpoint</a:t>
            </a:r>
            <a:r>
              <a:rPr lang="sl-SI" sz="1400" dirty="0"/>
              <a:t>: </a:t>
            </a:r>
            <a:r>
              <a:rPr lang="sl-SI" sz="1400" dirty="0">
                <a:hlinkClick r:id="rId10"/>
              </a:rPr>
              <a:t>https://slidesgo.com/theme/planning-my-trip#search-forest&amp;position-11&amp;results-99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99404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3"/>
          <p:cNvSpPr txBox="1">
            <a:spLocks noGrp="1"/>
          </p:cNvSpPr>
          <p:nvPr>
            <p:ph type="title"/>
          </p:nvPr>
        </p:nvSpPr>
        <p:spPr>
          <a:xfrm>
            <a:off x="1051700" y="1628989"/>
            <a:ext cx="7321800" cy="19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9600" dirty="0"/>
              <a:t>Hvala za vašo pozornost!</a:t>
            </a:r>
            <a:endParaRPr sz="9600" dirty="0"/>
          </a:p>
        </p:txBody>
      </p:sp>
      <p:sp>
        <p:nvSpPr>
          <p:cNvPr id="816" name="Google Shape;816;p63"/>
          <p:cNvSpPr txBox="1">
            <a:spLocks noGrp="1"/>
          </p:cNvSpPr>
          <p:nvPr>
            <p:ph type="subTitle" idx="1"/>
          </p:nvPr>
        </p:nvSpPr>
        <p:spPr>
          <a:xfrm>
            <a:off x="1678600" y="3429263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7" name="Google Shape;817;p63"/>
          <p:cNvGrpSpPr/>
          <p:nvPr/>
        </p:nvGrpSpPr>
        <p:grpSpPr>
          <a:xfrm>
            <a:off x="4512874" y="1113929"/>
            <a:ext cx="875984" cy="951965"/>
            <a:chOff x="4490875" y="896414"/>
            <a:chExt cx="963149" cy="1046690"/>
          </a:xfrm>
        </p:grpSpPr>
        <p:grpSp>
          <p:nvGrpSpPr>
            <p:cNvPr id="818" name="Google Shape;818;p63"/>
            <p:cNvGrpSpPr/>
            <p:nvPr/>
          </p:nvGrpSpPr>
          <p:grpSpPr>
            <a:xfrm>
              <a:off x="4572051" y="896414"/>
              <a:ext cx="881973" cy="1038062"/>
              <a:chOff x="4571950" y="768097"/>
              <a:chExt cx="1004525" cy="1182303"/>
            </a:xfrm>
          </p:grpSpPr>
          <p:sp>
            <p:nvSpPr>
              <p:cNvPr id="819" name="Google Shape;819;p63"/>
              <p:cNvSpPr/>
              <p:nvPr/>
            </p:nvSpPr>
            <p:spPr>
              <a:xfrm rot="5400000">
                <a:off x="4751775" y="588397"/>
                <a:ext cx="645000" cy="1004400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63"/>
              <p:cNvSpPr/>
              <p:nvPr/>
            </p:nvSpPr>
            <p:spPr>
              <a:xfrm>
                <a:off x="4571950" y="768100"/>
                <a:ext cx="68100" cy="11823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63"/>
            <p:cNvSpPr/>
            <p:nvPr/>
          </p:nvSpPr>
          <p:spPr>
            <a:xfrm>
              <a:off x="4490875" y="1889104"/>
              <a:ext cx="219600" cy="5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lanning my Trip By Slidesgo">
  <a:themeElements>
    <a:clrScheme name="Simple Light">
      <a:dk1>
        <a:srgbClr val="000000"/>
      </a:dk1>
      <a:lt1>
        <a:srgbClr val="FFFFFF"/>
      </a:lt1>
      <a:dk2>
        <a:srgbClr val="8D9E7C"/>
      </a:dk2>
      <a:lt2>
        <a:srgbClr val="FFFFFF"/>
      </a:lt2>
      <a:accent1>
        <a:srgbClr val="8D9E7C"/>
      </a:accent1>
      <a:accent2>
        <a:srgbClr val="8D9E7C"/>
      </a:accent2>
      <a:accent3>
        <a:srgbClr val="E5DABE"/>
      </a:accent3>
      <a:accent4>
        <a:srgbClr val="A58854"/>
      </a:accent4>
      <a:accent5>
        <a:srgbClr val="795C29"/>
      </a:accent5>
      <a:accent6>
        <a:srgbClr val="8D9E7C"/>
      </a:accent6>
      <a:hlink>
        <a:srgbClr val="A588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534</Words>
  <Application>Microsoft Office PowerPoint</Application>
  <PresentationFormat>Diaprojekcija na zaslonu (16:9)</PresentationFormat>
  <Paragraphs>77</Paragraphs>
  <Slides>9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8" baseType="lpstr">
      <vt:lpstr>Bauhaus 93</vt:lpstr>
      <vt:lpstr>Montserrat</vt:lpstr>
      <vt:lpstr>Cambria Math</vt:lpstr>
      <vt:lpstr>Segoe UI</vt:lpstr>
      <vt:lpstr>Arial</vt:lpstr>
      <vt:lpstr>Lato</vt:lpstr>
      <vt:lpstr>Forte</vt:lpstr>
      <vt:lpstr>Just Another Hand</vt:lpstr>
      <vt:lpstr>Planning my Trip By Slidesgo</vt:lpstr>
      <vt:lpstr>TRIGLAVSKI NARODNI PARK</vt:lpstr>
      <vt:lpstr>LOKACIJA </vt:lpstr>
      <vt:lpstr>OSNOVNI PODATKI</vt:lpstr>
      <vt:lpstr>OSNOVNI PODATKI</vt:lpstr>
      <vt:lpstr>RASTLINSTVO</vt:lpstr>
      <vt:lpstr>ŽIVALSTVO</vt:lpstr>
      <vt:lpstr>ZANIMIVOSTI</vt:lpstr>
      <vt:lpstr>VIRI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TRIGLAVSKI NARODNI PARK</dc:title>
  <dc:creator>Katja Jakoš</dc:creator>
  <cp:lastModifiedBy>Katja Jakoš</cp:lastModifiedBy>
  <cp:revision>31</cp:revision>
  <dcterms:modified xsi:type="dcterms:W3CDTF">2021-05-06T19:33:55Z</dcterms:modified>
</cp:coreProperties>
</file>