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0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89297E-5A7E-419D-80A2-675038CC922D}" type="datetimeFigureOut">
              <a:rPr lang="sl-SI" smtClean="0"/>
              <a:pPr/>
              <a:t>13.11.2014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DEAF59-7FF5-4C79-A2A6-B5973A44B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6.jpeg"/><Relationship Id="rId7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b="1" dirty="0" smtClean="0">
                <a:solidFill>
                  <a:srgbClr val="FF0000"/>
                </a:solidFill>
              </a:rPr>
              <a:t>PRIKAZI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( PUŠČIČNI PRIKAZ, PRIKAZ S PREGLEDNICO, DREVESNI PRIKAZ )</a:t>
            </a:r>
            <a:endParaRPr lang="sl-SI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458200" cy="9144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																			MATEMATIKA - LOGIKA IN JEZIK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20836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/>
              <a:t>Janove kombinacije oblačil pa lahko prikažemo tudi z </a:t>
            </a:r>
            <a:r>
              <a:rPr lang="sl-SI" sz="3200" dirty="0" smtClean="0">
                <a:solidFill>
                  <a:srgbClr val="FF0000"/>
                </a:solidFill>
              </a:rPr>
              <a:t>DREVESNIM PRIKAZOM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44008" y="6309320"/>
            <a:ext cx="0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331640" y="5661248"/>
            <a:ext cx="3312368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4008" y="5661248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4008" y="5805264"/>
            <a:ext cx="3168352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071" y="4862448"/>
            <a:ext cx="759336" cy="863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271" y="4925414"/>
            <a:ext cx="791030" cy="867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8792" y="4925414"/>
            <a:ext cx="827136" cy="82713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 flipV="1">
            <a:off x="539552" y="4365104"/>
            <a:ext cx="648072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98739" y="3789040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03648" y="4077072"/>
            <a:ext cx="792088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95856" y="4490787"/>
            <a:ext cx="864096" cy="2703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32" y="3488996"/>
            <a:ext cx="853440" cy="7680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92" y="3008752"/>
            <a:ext cx="1048512" cy="780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9584" y="3296784"/>
            <a:ext cx="1158240" cy="7802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3612" y="4094547"/>
            <a:ext cx="877824" cy="79248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13" idx="0"/>
          </p:cNvCxnSpPr>
          <p:nvPr/>
        </p:nvCxnSpPr>
        <p:spPr>
          <a:xfrm flipH="1" flipV="1">
            <a:off x="3779912" y="3488996"/>
            <a:ext cx="945874" cy="143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0"/>
          </p:cNvCxnSpPr>
          <p:nvPr/>
        </p:nvCxnSpPr>
        <p:spPr>
          <a:xfrm flipH="1" flipV="1">
            <a:off x="4644008" y="3008752"/>
            <a:ext cx="81778" cy="19166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</p:cNvCxnSpPr>
          <p:nvPr/>
        </p:nvCxnSpPr>
        <p:spPr>
          <a:xfrm flipV="1">
            <a:off x="4725786" y="3296784"/>
            <a:ext cx="638302" cy="16286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4725786" y="3686928"/>
            <a:ext cx="998342" cy="12384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840" y="2720900"/>
            <a:ext cx="853440" cy="768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744" y="2330756"/>
            <a:ext cx="1048512" cy="7802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898" y="2499632"/>
            <a:ext cx="1158240" cy="780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257382"/>
            <a:ext cx="877824" cy="79248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 flipV="1">
            <a:off x="7092280" y="4545124"/>
            <a:ext cx="648072" cy="3173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4" idx="0"/>
          </p:cNvCxnSpPr>
          <p:nvPr/>
        </p:nvCxnSpPr>
        <p:spPr>
          <a:xfrm flipH="1" flipV="1">
            <a:off x="7416316" y="3967083"/>
            <a:ext cx="396044" cy="9583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0"/>
          </p:cNvCxnSpPr>
          <p:nvPr/>
        </p:nvCxnSpPr>
        <p:spPr>
          <a:xfrm flipV="1">
            <a:off x="7812360" y="3257382"/>
            <a:ext cx="288032" cy="166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4" idx="0"/>
          </p:cNvCxnSpPr>
          <p:nvPr/>
        </p:nvCxnSpPr>
        <p:spPr>
          <a:xfrm flipV="1">
            <a:off x="7812360" y="4365104"/>
            <a:ext cx="504056" cy="5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477" y="4218905"/>
            <a:ext cx="853440" cy="7680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704" y="3257382"/>
            <a:ext cx="1048512" cy="7802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5268" y="2583139"/>
            <a:ext cx="1158240" cy="78028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4388" y="3723467"/>
            <a:ext cx="877824" cy="79248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228184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 * 4 = 12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94786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54" y="3068960"/>
            <a:ext cx="4861782" cy="23762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Tudi Ani smo pomagali na podoben način.</a:t>
            </a:r>
            <a:br>
              <a:rPr lang="sl-SI" sz="3200" dirty="0" smtClean="0"/>
            </a:br>
            <a:r>
              <a:rPr lang="sl-SI" sz="3200" dirty="0" smtClean="0"/>
              <a:t>Ima 4 bluze in 2 krili.</a:t>
            </a:r>
            <a:endParaRPr lang="sl-SI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405" y="2564904"/>
            <a:ext cx="2552571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7332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PUŠČIČNI PRIKAZ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14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2" y="1844824"/>
            <a:ext cx="6501693" cy="4464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025" y="692696"/>
            <a:ext cx="2721049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5805264"/>
            <a:ext cx="303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PRIKAZ S PREGLEDNICO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002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2736"/>
            <a:ext cx="8568952" cy="3679234"/>
          </a:xfrm>
        </p:spPr>
      </p:pic>
      <p:sp>
        <p:nvSpPr>
          <p:cNvPr id="5" name="TextBox 4"/>
          <p:cNvSpPr txBox="1"/>
          <p:nvPr/>
        </p:nvSpPr>
        <p:spPr>
          <a:xfrm>
            <a:off x="3779912" y="55892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DREVESNI PRIKAZ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732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94728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  <a:t>Naloga: </a:t>
            </a:r>
            <a:b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  <a:t>Na učnem listu imate oblačila za Jana in Ano. Izrežite jih in pobarvajte.</a:t>
            </a:r>
            <a:b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  <a:t>V zvezek s puščičnim prikazom, preglednico in drevesnim prikazom ponazorite vse kombinacije oblačil za Jana ali za Ano.</a:t>
            </a:r>
            <a:endParaRPr lang="sl-S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55631"/>
            <a:ext cx="3435525" cy="196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245823"/>
            <a:ext cx="316992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596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VADENJE, URJENJE: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636912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 smtClean="0"/>
              <a:t>V zvezek nariši prikaze, kot zahteva 1. naloga na strani 45 v učbeniku.</a:t>
            </a:r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r>
              <a:rPr lang="sl-SI" sz="2400" dirty="0" smtClean="0"/>
              <a:t>Doma naberi različno listje, ga vloži med časopisni papir, obteži in jutri prinesi v šolo.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3480126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sl-SI" sz="360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sl-SI" sz="3600" dirty="0" smtClean="0">
                <a:solidFill>
                  <a:schemeClr val="tx2">
                    <a:lumMod val="75000"/>
                  </a:schemeClr>
                </a:solidFill>
              </a:rPr>
              <a:t>čna ura: </a:t>
            </a:r>
            <a:r>
              <a:rPr lang="sl-SI" sz="3600" dirty="0" smtClean="0"/>
              <a:t>Utrjevanje in preverjanje</a:t>
            </a:r>
            <a:endParaRPr lang="sl-SI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Razvrščanje listnih ploskev glede na to, kako so listi oblikovani in glede na to, kakšen rob imajo.</a:t>
            </a:r>
            <a:endParaRPr lang="sl-SI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0" y="6309320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051720" y="5218736"/>
            <a:ext cx="2520280" cy="10905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0" y="5085184"/>
            <a:ext cx="1944216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229092">
            <a:off x="2411760" y="50851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Listna ploskev je sestavljena</a:t>
            </a:r>
            <a:endParaRPr lang="sl-SI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64533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  LISTNA     PLOSKEV</a:t>
            </a:r>
            <a:endParaRPr lang="sl-SI" dirty="0"/>
          </a:p>
        </p:txBody>
      </p:sp>
      <p:sp>
        <p:nvSpPr>
          <p:cNvPr id="16" name="TextBox 15"/>
          <p:cNvSpPr txBox="1"/>
          <p:nvPr/>
        </p:nvSpPr>
        <p:spPr>
          <a:xfrm rot="19658520">
            <a:off x="4427985" y="489557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Listna ploskev ni sestavljena</a:t>
            </a:r>
            <a:endParaRPr lang="sl-SI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827584" y="3861048"/>
            <a:ext cx="1224136" cy="1357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51720" y="3429000"/>
            <a:ext cx="1440160" cy="17897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5381">
            <a:off x="597953" y="4144719"/>
            <a:ext cx="168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listni rob je gladek</a:t>
            </a:r>
            <a:endParaRPr lang="sl-SI" dirty="0"/>
          </a:p>
        </p:txBody>
      </p:sp>
      <p:sp>
        <p:nvSpPr>
          <p:cNvPr id="23" name="TextBox 22"/>
          <p:cNvSpPr txBox="1"/>
          <p:nvPr/>
        </p:nvSpPr>
        <p:spPr>
          <a:xfrm rot="18461560">
            <a:off x="2119165" y="3629842"/>
            <a:ext cx="19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listni rob je nazobčan</a:t>
            </a:r>
            <a:endParaRPr lang="sl-SI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516216" y="3429000"/>
            <a:ext cx="0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16216" y="4717961"/>
            <a:ext cx="1512168" cy="367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5674518" y="3553096"/>
            <a:ext cx="168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listni rob je gladek</a:t>
            </a:r>
            <a:endParaRPr lang="sl-SI" dirty="0"/>
          </a:p>
        </p:txBody>
      </p:sp>
      <p:sp>
        <p:nvSpPr>
          <p:cNvPr id="30" name="TextBox 29"/>
          <p:cNvSpPr txBox="1"/>
          <p:nvPr/>
        </p:nvSpPr>
        <p:spPr>
          <a:xfrm rot="20778674">
            <a:off x="6661253" y="4474740"/>
            <a:ext cx="19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listni rob je nazobčan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04" y="2772167"/>
            <a:ext cx="1125359" cy="8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217" y="2584526"/>
            <a:ext cx="1371923" cy="8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754" y="5066549"/>
            <a:ext cx="1363022" cy="175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578711"/>
            <a:ext cx="1578923" cy="10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90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3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dirty="0" smtClean="0"/>
              <a:t>NALOGE :</a:t>
            </a:r>
            <a:endParaRPr lang="sl-SI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/>
              <a:t>R</a:t>
            </a:r>
            <a:r>
              <a:rPr lang="sl-SI" sz="2400" dirty="0" smtClean="0"/>
              <a:t>eši naloge v:</a:t>
            </a:r>
          </a:p>
          <a:p>
            <a:pPr marL="285750" indent="-285750">
              <a:buFont typeface="Arial" charset="0"/>
              <a:buChar char="•"/>
            </a:pPr>
            <a:r>
              <a:rPr lang="sl-SI" sz="2400" dirty="0" smtClean="0"/>
              <a:t>DZ, str. 50, 51, 52</a:t>
            </a:r>
          </a:p>
          <a:p>
            <a:endParaRPr lang="sl-SI" sz="2400" dirty="0"/>
          </a:p>
          <a:p>
            <a:r>
              <a:rPr lang="sl-SI" sz="2400" dirty="0" smtClean="0"/>
              <a:t>2. Pravilnost rešenih nalog preveri v rešitvah.</a:t>
            </a:r>
          </a:p>
          <a:p>
            <a:endParaRPr lang="sl-SI" sz="2400" dirty="0"/>
          </a:p>
          <a:p>
            <a:r>
              <a:rPr lang="sl-SI" sz="2400" dirty="0" smtClean="0"/>
              <a:t>3. Sestavi nalogo, katere rešitev naj v zvezek reši tvoj sošolec v vseh treh oblikah prikazov ( puščični prikaz, prikaz v preglednici, drevesni prikaz ). 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1903067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400" dirty="0" smtClean="0"/>
              <a:t>VIRI:</a:t>
            </a:r>
            <a:endParaRPr lang="sl-SI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49289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Svet matematičnih čudes 5, učbenik, DZS</a:t>
            </a:r>
          </a:p>
          <a:p>
            <a:pPr marL="342900" indent="-342900">
              <a:buAutoNum type="arabicPeriod"/>
            </a:pPr>
            <a:r>
              <a:rPr lang="sl-SI" dirty="0" smtClean="0"/>
              <a:t>Svet matematičnih čudes 5, delovni zvezek, 1. del, DZS</a:t>
            </a:r>
          </a:p>
          <a:p>
            <a:pPr marL="342900" indent="-342900">
              <a:buAutoNum type="arabicPeriod"/>
            </a:pPr>
            <a:r>
              <a:rPr lang="sl-SI" dirty="0" smtClean="0"/>
              <a:t>Kako poučevati matematiko v 5. razredu devetletne OŠ, Priročnik za učitelje za pouk matematike, DZS</a:t>
            </a:r>
          </a:p>
          <a:p>
            <a:pPr marL="342900" indent="-342900">
              <a:buAutoNum type="arabicPeriod"/>
            </a:pPr>
            <a:r>
              <a:rPr lang="sl-SI" dirty="0" smtClean="0"/>
              <a:t>Slikovno gradivo – Google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23731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Pripravila: M. Pavlin, OŠ Stopiče, PŠ Podgrad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08855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9753"/>
            <a:ext cx="6166623" cy="41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475656" y="1052735"/>
            <a:ext cx="2592288" cy="1728193"/>
          </a:xfrm>
          <a:prstGeom prst="cloudCallout">
            <a:avLst>
              <a:gd name="adj1" fmla="val 31830"/>
              <a:gd name="adj2" fmla="val 108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1979712" y="14127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Kaj naj oblečem? Hlače ali krilo?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658895864"/>
      </p:ext>
    </p:extLst>
  </p:cSld>
  <p:clrMapOvr>
    <a:masterClrMapping/>
  </p:clrMapOvr>
  <p:transition spd="slow">
    <p:push dir="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60848"/>
            <a:ext cx="2520280" cy="376794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061892" y="476672"/>
            <a:ext cx="3312368" cy="1764776"/>
          </a:xfrm>
          <a:prstGeom prst="cloudCallout">
            <a:avLst>
              <a:gd name="adj1" fmla="val -30553"/>
              <a:gd name="adj2" fmla="val 56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extBox 3"/>
          <p:cNvSpPr txBox="1"/>
          <p:nvPr/>
        </p:nvSpPr>
        <p:spPr>
          <a:xfrm>
            <a:off x="2303748" y="89739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 vsakim hlačam lahko oblečem katero koli majico.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790" y="2932860"/>
            <a:ext cx="3121480" cy="36143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93612" y="1386826"/>
            <a:ext cx="2458978" cy="1746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32530" y="1820725"/>
            <a:ext cx="18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 vsakemu krilu lahko oblečem katero koli bluzo.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233750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 smtClean="0"/>
              <a:t>Jan ima zvečer šolski ples. Na šolski ples bi rad šel urejen, vendar ne more ugotoviti, katera kombinacija oblačil bi mu nabolj ustrezala.</a:t>
            </a:r>
            <a:endParaRPr lang="sl-SI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420888"/>
            <a:ext cx="2296489" cy="404495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723" y="3669016"/>
            <a:ext cx="853440" cy="76809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432" y="3783727"/>
            <a:ext cx="1048512" cy="78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571" y="4437112"/>
            <a:ext cx="1011936" cy="1109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735" y="4485880"/>
            <a:ext cx="1060704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518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 smtClean="0"/>
              <a:t>Isti problem ima tudi Ana. Tudi ona bi rada šla na šolski ples lepo urejena, pa ravno tako ne ve, katero kombinacijo oblačil naj obleče.</a:t>
            </a:r>
            <a:endParaRPr lang="sl-S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228" y="2708920"/>
            <a:ext cx="3233814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9644" y="3754192"/>
            <a:ext cx="1341496" cy="136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398" y="2519783"/>
            <a:ext cx="1701988" cy="123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840" y="2924944"/>
            <a:ext cx="1669388" cy="1266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417" y="4105413"/>
            <a:ext cx="1512168" cy="167756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372200" y="1574596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6804248" y="1844824"/>
            <a:ext cx="133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Tole bluzo ali tisto 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4715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NA KOLIKO RAZLIČNIH NAČINOV SE LAHKO OBLEČETA?</a:t>
            </a:r>
          </a:p>
          <a:p>
            <a:endParaRPr lang="sl-SI" dirty="0"/>
          </a:p>
          <a:p>
            <a:pPr algn="ctr"/>
            <a:r>
              <a:rPr lang="sl-SI" dirty="0" smtClean="0"/>
              <a:t>KAKŠNA   KOMBINACIJA   OBLAČIL   JE   NAJBOLJŠA?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S KAKŠNIMI OBLIKAMI PRIKAZOV </a:t>
            </a:r>
          </a:p>
          <a:p>
            <a:pPr marL="0" indent="0" algn="ctr">
              <a:buNone/>
            </a:pPr>
            <a:r>
              <a:rPr lang="sl-SI" dirty="0" smtClean="0"/>
              <a:t>BI JIMA LAKO POMAGALI?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KAKO BI LAHKO POMAGALI </a:t>
            </a:r>
            <a:br>
              <a:rPr lang="sl-SI" sz="3600" dirty="0" smtClean="0"/>
            </a:br>
            <a:r>
              <a:rPr lang="sl-SI" sz="3600" dirty="0" smtClean="0"/>
              <a:t>JANU IN ANI ?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xmlns="" val="229933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Jan ima v svoji omari 4 zelo lepe majice in 3 pare hlač.</a:t>
            </a:r>
            <a:endParaRPr lang="sl-S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154" y="2564904"/>
            <a:ext cx="1546846" cy="139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95" y="2304848"/>
            <a:ext cx="2144889" cy="1596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512526"/>
            <a:ext cx="2009424" cy="1353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465893"/>
            <a:ext cx="1621839" cy="146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759" y="4881089"/>
            <a:ext cx="1508733" cy="171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734" y="5013175"/>
            <a:ext cx="1558321" cy="1708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974" y="4914651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14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S  </a:t>
            </a:r>
            <a:r>
              <a:rPr lang="sl-SI" sz="3200" dirty="0" smtClean="0">
                <a:solidFill>
                  <a:srgbClr val="FF0000"/>
                </a:solidFill>
              </a:rPr>
              <a:t>PUŠČIČNIM PRIKAZOM  </a:t>
            </a:r>
            <a:r>
              <a:rPr lang="sl-SI" sz="3200" dirty="0" smtClean="0"/>
              <a:t>prikažimo vse možnosti in kombinacije oblačil za Jana.</a:t>
            </a:r>
            <a:endParaRPr lang="sl-SI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6" y="5077505"/>
            <a:ext cx="1291879" cy="146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845" y="4797152"/>
            <a:ext cx="1426655" cy="1564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908" y="4940572"/>
            <a:ext cx="1420744" cy="142074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570130"/>
            <a:ext cx="1285488" cy="115693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539079"/>
            <a:ext cx="1656182" cy="1232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060" y="2648712"/>
            <a:ext cx="1703905" cy="1147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450" y="2502529"/>
            <a:ext cx="1595365" cy="144026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0"/>
            <a:endCxn id="9" idx="2"/>
          </p:cNvCxnSpPr>
          <p:nvPr/>
        </p:nvCxnSpPr>
        <p:spPr>
          <a:xfrm flipH="1" flipV="1">
            <a:off x="1398320" y="3727069"/>
            <a:ext cx="752853" cy="1070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11760" y="3796606"/>
            <a:ext cx="720080" cy="119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11760" y="3796606"/>
            <a:ext cx="2518145" cy="119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27784" y="3942789"/>
            <a:ext cx="4464496" cy="1119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6237312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3 hlače * 4 majice = 12 kombinacij</a:t>
            </a:r>
            <a:endParaRPr lang="sl-SI" dirty="0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1774746" y="3645024"/>
            <a:ext cx="3155160" cy="1432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70832" y="3796606"/>
            <a:ext cx="1259074" cy="1193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2"/>
          </p:cNvCxnSpPr>
          <p:nvPr/>
        </p:nvCxnSpPr>
        <p:spPr>
          <a:xfrm flipV="1">
            <a:off x="5076056" y="3796606"/>
            <a:ext cx="226957" cy="1193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89534" y="4077072"/>
            <a:ext cx="2046762" cy="1000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51720" y="3645024"/>
            <a:ext cx="4715730" cy="1295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0"/>
          </p:cNvCxnSpPr>
          <p:nvPr/>
        </p:nvCxnSpPr>
        <p:spPr>
          <a:xfrm flipH="1" flipV="1">
            <a:off x="4139952" y="3645024"/>
            <a:ext cx="2952328" cy="1295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796136" y="3727069"/>
            <a:ext cx="1296144" cy="1070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236296" y="3942789"/>
            <a:ext cx="328836" cy="9977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335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 smtClean="0"/>
              <a:t>Janu lahko pomagamo tudi tako, da razvrstimo vse možne kombinacije njegovih oblačil  s </a:t>
            </a:r>
            <a:r>
              <a:rPr lang="sl-SI" sz="3200" dirty="0" smtClean="0">
                <a:solidFill>
                  <a:srgbClr val="FF0000"/>
                </a:solidFill>
              </a:rPr>
              <a:t>PREGLEDNICO.</a:t>
            </a:r>
            <a:endParaRPr lang="sl-SI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529293"/>
              </p:ext>
            </p:extLst>
          </p:nvPr>
        </p:nvGraphicFramePr>
        <p:xfrm>
          <a:off x="251520" y="1700808"/>
          <a:ext cx="8712970" cy="408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27097"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1027097"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1027097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907024"/>
            <a:ext cx="637416" cy="57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458" y="1982690"/>
            <a:ext cx="697193" cy="518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944315"/>
            <a:ext cx="884078" cy="59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1982690"/>
            <a:ext cx="720080" cy="650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689" y="2852936"/>
            <a:ext cx="759336" cy="863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012" y="3828680"/>
            <a:ext cx="738013" cy="809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45" y="4869160"/>
            <a:ext cx="844680" cy="844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852936"/>
            <a:ext cx="646176" cy="658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5346" y="2852936"/>
            <a:ext cx="682752" cy="658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799" y="2907671"/>
            <a:ext cx="682752" cy="658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048" y="2932020"/>
            <a:ext cx="658368" cy="6583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392" y="3904069"/>
            <a:ext cx="694944" cy="658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9730" y="3904069"/>
            <a:ext cx="658368" cy="6583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183" y="3853029"/>
            <a:ext cx="658368" cy="658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048" y="3915539"/>
            <a:ext cx="682752" cy="658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968412"/>
            <a:ext cx="658368" cy="646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624" y="4968412"/>
            <a:ext cx="682752" cy="646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462" y="4968412"/>
            <a:ext cx="682752" cy="646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200" y="4968412"/>
            <a:ext cx="609600" cy="6461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11760" y="6021288"/>
            <a:ext cx="392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3 * 4 = 12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29362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634</TotalTime>
  <Words>406</Words>
  <Application>Microsoft Office PowerPoint</Application>
  <PresentationFormat>Diaprojekcija na zaslonu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Waveform</vt:lpstr>
      <vt:lpstr>PRIKAZI ( PUŠČIČNI PRIKAZ, PRIKAZ S PREGLEDNICO, DREVESNI PRIKAZ )</vt:lpstr>
      <vt:lpstr>Diapozitiv 2</vt:lpstr>
      <vt:lpstr>Diapozitiv 3</vt:lpstr>
      <vt:lpstr>Jan ima zvečer šolski ples. Na šolski ples bi rad šel urejen, vendar ne more ugotoviti, katera kombinacija oblačil bi mu nabolj ustrezala.</vt:lpstr>
      <vt:lpstr>Isti problem ima tudi Ana. Tudi ona bi rada šla na šolski ples lepo urejena, pa ravno tako ne ve, katero kombinacijo oblačil naj obleče.</vt:lpstr>
      <vt:lpstr>KAKO BI LAHKO POMAGALI  JANU IN ANI ?</vt:lpstr>
      <vt:lpstr>Jan ima v svoji omari 4 zelo lepe majice in 3 pare hlač.</vt:lpstr>
      <vt:lpstr>S  PUŠČIČNIM PRIKAZOM  prikažimo vse možnosti in kombinacije oblačil za Jana.</vt:lpstr>
      <vt:lpstr>Janu lahko pomagamo tudi tako, da razvrstimo vse možne kombinacije njegovih oblačil  s PREGLEDNICO.</vt:lpstr>
      <vt:lpstr>Janove kombinacije oblačil pa lahko prikažemo tudi z DREVESNIM PRIKAZOM.</vt:lpstr>
      <vt:lpstr>Tudi Ani smo pomagali na podoben način. Ima 4 bluze in 2 krili.</vt:lpstr>
      <vt:lpstr>Diapozitiv 12</vt:lpstr>
      <vt:lpstr>Diapozitiv 13</vt:lpstr>
      <vt:lpstr>Naloga:   Na učnem listu imate oblačila za Jana in Ano. Izrežite jih in pobarvajte. V zvezek s puščičnim prikazom, preglednico in drevesnim prikazom ponazorite vse kombinacije oblačil za Jana ali za Ano.</vt:lpstr>
      <vt:lpstr>VADENJE, URJENJE:</vt:lpstr>
      <vt:lpstr>2. učna ura: Utrjevanje in preverjanje</vt:lpstr>
      <vt:lpstr>NALOGE :</vt:lpstr>
      <vt:lpstr>VIRI:</vt:lpstr>
    </vt:vector>
  </TitlesOfParts>
  <Company>ADRaudio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PRIKAZI ( PUŠČIČNI PRIKAZ, PRIKAZ S PREGLEDNICO, DREVESNI PRIKAZ )</dc:title>
  <dc:creator>Mojca Pavlin</dc:creator>
  <cp:lastModifiedBy>Andreja</cp:lastModifiedBy>
  <cp:revision>21</cp:revision>
  <dcterms:created xsi:type="dcterms:W3CDTF">2011-11-11T17:07:11Z</dcterms:created>
  <dcterms:modified xsi:type="dcterms:W3CDTF">2014-11-13T21:23:32Z</dcterms:modified>
</cp:coreProperties>
</file>