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91" r:id="rId2"/>
    <p:sldId id="583" r:id="rId3"/>
    <p:sldId id="627" r:id="rId4"/>
    <p:sldId id="628" r:id="rId5"/>
    <p:sldId id="630" r:id="rId6"/>
    <p:sldId id="637" r:id="rId7"/>
    <p:sldId id="632" r:id="rId8"/>
    <p:sldId id="633" r:id="rId9"/>
    <p:sldId id="634" r:id="rId10"/>
    <p:sldId id="635" r:id="rId11"/>
    <p:sldId id="636" r:id="rId12"/>
    <p:sldId id="640" r:id="rId13"/>
    <p:sldId id="642" r:id="rId14"/>
    <p:sldId id="644" r:id="rId15"/>
    <p:sldId id="654" r:id="rId16"/>
    <p:sldId id="652" r:id="rId17"/>
    <p:sldId id="641" r:id="rId18"/>
    <p:sldId id="647" r:id="rId19"/>
    <p:sldId id="648" r:id="rId20"/>
    <p:sldId id="650" r:id="rId21"/>
    <p:sldId id="649" r:id="rId22"/>
    <p:sldId id="655" r:id="rId23"/>
    <p:sldId id="656" r:id="rId24"/>
    <p:sldId id="581" r:id="rId25"/>
    <p:sldId id="658" r:id="rId26"/>
    <p:sldId id="587" r:id="rId27"/>
    <p:sldId id="588" r:id="rId28"/>
    <p:sldId id="653" r:id="rId29"/>
    <p:sldId id="598" r:id="rId30"/>
    <p:sldId id="595" r:id="rId31"/>
    <p:sldId id="601" r:id="rId32"/>
    <p:sldId id="596" r:id="rId33"/>
    <p:sldId id="597" r:id="rId34"/>
    <p:sldId id="600" r:id="rId35"/>
    <p:sldId id="599" r:id="rId36"/>
    <p:sldId id="623" r:id="rId37"/>
    <p:sldId id="646" r:id="rId38"/>
    <p:sldId id="663" r:id="rId39"/>
    <p:sldId id="664" r:id="rId40"/>
    <p:sldId id="665" r:id="rId41"/>
    <p:sldId id="666" r:id="rId42"/>
    <p:sldId id="659" r:id="rId43"/>
    <p:sldId id="667" r:id="rId44"/>
    <p:sldId id="606" r:id="rId4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EF732247-876D-E883-4F11-54585822C4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CE8567F-8776-3C3F-6C88-C5DB6F3123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3F7E3-10C3-41CD-8B23-2442201BFA73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4" name="Označba mesta stranske slike 3">
            <a:extLst>
              <a:ext uri="{FF2B5EF4-FFF2-40B4-BE49-F238E27FC236}">
                <a16:creationId xmlns:a16="http://schemas.microsoft.com/office/drawing/2014/main" id="{241D2346-9614-58A4-D9D6-7EAB472335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>
            <a:extLst>
              <a:ext uri="{FF2B5EF4-FFF2-40B4-BE49-F238E27FC236}">
                <a16:creationId xmlns:a16="http://schemas.microsoft.com/office/drawing/2014/main" id="{8D7EBBB7-013C-42CD-2B49-7882CDBC7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F0A9157-CF37-DEA9-0DD4-4CA71FB191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FDCC1CC-2087-66DF-9FCB-A48F7E365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68F3C-B79B-4A33-9B63-135DD056C988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Pripravi kompetence </a:t>
            </a:r>
            <a:r>
              <a:rPr lang="sl-SI" dirty="0" err="1"/>
              <a:t>GreenComp</a:t>
            </a:r>
            <a:endParaRPr lang="sl-SI" dirty="0"/>
          </a:p>
          <a:p>
            <a:r>
              <a:rPr lang="sl-SI" dirty="0"/>
              <a:t>Pripravi</a:t>
            </a:r>
            <a:r>
              <a:rPr lang="sl-SI" baseline="0" dirty="0"/>
              <a:t> </a:t>
            </a:r>
            <a:r>
              <a:rPr lang="sl-SI" baseline="0" dirty="0" err="1"/>
              <a:t>ikonce</a:t>
            </a:r>
            <a:r>
              <a:rPr lang="sl-SI" baseline="0" dirty="0"/>
              <a:t> s tabelo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BC22-9CE0-E44E-B14B-50CA23BED9C9}" type="slidenum">
              <a:rPr lang="en-SI" smtClean="0"/>
              <a:t>1</a:t>
            </a:fld>
            <a:endParaRPr lang="en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2463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7BCCB-A1AE-B90D-319F-02A0DDF3B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379AF3B0-EE8C-B048-99E6-78D73F3F3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2B511A7-50FD-40FA-5B76-9F7E36850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1A8434C-0485-C361-2FA9-62C7ABD7A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609ED-D2E4-4FBC-A324-60700C56D5AB}" type="slidenum">
              <a:rPr lang="sl-SI" altLang="sl-SI" smtClean="0"/>
              <a:pPr/>
              <a:t>2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1315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CBC6DA-11DC-D1BF-4994-EBDF01132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E3D9EC4-C491-BA66-0963-17FD7A83F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A50C69D-A869-19FD-CAE9-FBA7BE23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79A5FF6-86DE-7E97-71D9-A10952F8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36C3346-3E42-178B-FE7B-EC32486C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753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F45E74-8B0C-F943-BE19-48547EB7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12B4B93-255A-8844-1301-764F41BF1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E0C48D0-27E5-3F58-DA6D-EDAEAE69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F745259-BC1B-695C-CCE8-57F6C61D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F0CC9E4-37FC-7EAE-8D1D-E8E8CE84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8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479BB8A-2BC8-B63A-68A1-2B7CC03D4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B8AB6C2-7C30-C66F-1162-9D26B0283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2B9FFBD-06B2-63AC-EBD3-20C29537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54A5CEE-8CA6-B52A-46C7-B6C63CB5B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3944E97-27E5-A51D-8693-283ABBB7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9777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2A0445-6AB3-DEA2-0AE1-5DB5F1A4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222" y="5145440"/>
            <a:ext cx="7916785" cy="627682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E6C4DC-92CC-30C8-A388-BF61752B9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6273" y="645377"/>
            <a:ext cx="2273085" cy="452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222" y="2564706"/>
            <a:ext cx="7916785" cy="2561704"/>
          </a:xfrm>
        </p:spPr>
        <p:txBody>
          <a:bodyPr anchor="t" anchorCtr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F39B765-408B-C7EC-47B2-69CE2C07A5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5222" y="1914196"/>
            <a:ext cx="7916785" cy="565150"/>
          </a:xfrm>
        </p:spPr>
        <p:txBody>
          <a:bodyPr anchor="b" anchorCtr="0">
            <a:noAutofit/>
          </a:bodyPr>
          <a:lstStyle>
            <a:lvl1pPr marL="0" indent="0">
              <a:buFontTx/>
              <a:buNone/>
              <a:defRPr sz="1800" spc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08AE5E9-8ABD-8748-15EB-BB3FF0022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5225" y="5796826"/>
            <a:ext cx="7970838" cy="5032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7513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4EFD34-F4C6-FDB2-676D-80DA00C3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BE3578F-6191-7668-EA67-488A2E1C1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6F5380-C72E-6CD9-58F4-32E691A8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57BA40C-FA69-0EAF-AA46-08A48D43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B78F5EF-4397-2531-A6AD-E2E4BDBE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297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A2287C-EEEA-A2BA-2243-D1685A53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B5D63AD-64F0-D3A9-7BC6-C7FECEC0D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88984A0-1EF1-7C6A-E64C-36E7331C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BEE10B2-4B4C-2D2F-1F2B-41457F93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AE4166C-BA1E-1214-334C-42BC5038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615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444D21-35F4-4C2A-B08C-C7CCB831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C63AA5F-A989-0CD2-2EE9-CB225B3A9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AEF893F-D9C2-65CC-3F7D-39E555723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B9C60DE-92C1-8743-FB45-59AFAB1D0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8F7AACC-3FE3-E173-BC69-4D884918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4DE9664-30F0-2587-8309-E44B7825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335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3F1CDC-35FA-17C6-A6A1-4CBCCF39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4A7F591-7C9A-6E19-86AE-B54C462D2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9EAAD13-DC65-ADE9-4508-2622B0BD4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619E8DE-9752-64A2-B9DB-681AFDCEF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DB7DCF9-CD0F-DEC8-EA3A-0B9EF07D8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77F0CDF-EEBF-256F-730E-0650AEF8E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0A8EA4E-4495-3473-8132-A0D8D3C8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D7E3480-B58A-029F-AD9A-96BBC023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85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77E4B9-450B-E3BF-9132-45643367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5DD00F5-3D2A-DC9B-8B78-7429D172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3B84C22-23A5-52F8-D82B-B74EFDDB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65A59E1-FDE2-C5B0-E9BE-532949D4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938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C8BF835-F9A9-58B4-6720-09C2BCCC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9B71E68-80A0-D822-EEC9-5829F7886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CB378A2-DC54-37AB-84E7-08857E69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625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6550F4-D644-3EA2-103F-DEA62703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10E4DD-EFE9-910F-B5A5-ECAFE0F93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21AACBF-51B9-C2E0-70B1-D8D73500D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1E2F89E-C77B-242A-4A6E-3B132F6C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E714947-1340-5FED-7391-B19AC530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452261C-16CB-35DD-4354-778B5D01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639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C3AAAF-F06E-322A-1762-2C9BFCD4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B24CF90-E942-6F91-1245-71C66F87A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99E23DD-ACBF-8E7D-E2B6-A330B7409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62777E-F5F1-F44C-D00E-BA2B1F1C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73CF9DB-78A2-707A-1BC2-48EA0CE6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6D0E09E-9A7D-31DE-2121-6628D2C2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465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EEBA925-F3F6-4EF9-72FE-3E59B888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640A538-2D53-7A07-C1B5-73876EE70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809D621-4610-E858-09B5-FF2BDFABC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6EA2D2-F0B9-4377-9F77-E4B348AAC0E5}" type="datetimeFigureOut">
              <a:rPr lang="sl-SI" smtClean="0"/>
              <a:t>5. 04. 2024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6C67BC-2F76-4A6E-D662-E90477E56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C0BB886-D5E3-89AD-B0ED-55AC481D7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0108FC-A797-4A5C-827D-4E75DA6204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63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arcgis.com/apps/OnePane/storytelling_basic/index.html?appid=605204b677894f0da7a1acd83b9ee308&amp;_ga=1.47316964.235754488.142610201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unity.wmo.int/en/activity-areas/aviation/emerging-issues/atm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hedw5jKgzw&amp;list=TLGG6XKrWgHZgwIwNTAzMjAyN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b.org/attachments/thematic/the_route_map_to_a_connected_europe_en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s.els-cdn.com/content/image/1-s2.0-S1361920919300215-gr1_lrg.jpg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lci.arso.gov.si/sl/content/vlaganja-v-prometno-infrastrukturo-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lci.arso.gov.si/sl/content/lastnistvo-osebnih-avtomobilov-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azalci.arso.gov.si/sl/content/dnevna-mobilnost-potniko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lci.arso.gov.si/sl/content/izdatki-za-osebno-mobilnost-2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lci.arso.gov.si/sl/content/obseg-sestava-potniskega-prevoza-prometa-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071-1050/13/22/1291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lci.arso.gov.si/sl/content/obseg-sestava-potniskega-prevoza-prometa-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kazalci.arso.gov.si/sl/content/obseg-sestava-potniskega-prevoza-prometa-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sptm.si/gradiva/prirocnik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tm.si/gradiva/prirocniki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lci.arso.gov.si/sl/content/izpusti-toplogrednih-plinov-iz-prometa-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tm.si/gradiva/prirocnik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tm.si/gradiva/prirocniki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arnes.si/watch/w225qzvxltf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zeroemission.eu/wp-content/uploads/2020/12/DG-MOVE_Mobility_Factsheet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-lex.europa.eu/legal-content/SL/TXT/HTML/?uri=CELEX:52020DC0789&amp;from=E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arnes.si/watch/w225qzvxltf0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-lex.europa.eu/resource.html?uri=cellar:5e601657-3b06-11eb-b27b-01aa75ed71a1.0020.02/DOC_1&amp;format=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-global.website-files.com/6102564995f71c83fba14d54/618d29b3d06c81de72c38fdc_CoMoUK%20Mobility%20hub%20guidance%20_Oct%202019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-north.eu/resources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azalci.arso.gov.si/sl/content/stevilo-elektricnih-vozi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at.si/Pages/cilji/cilj-11.-poskrbeti-za-odprta-varna-vzdr%C5%BEljiva-in-trajnostna-mesta-in-naselja/11.6-dele%C5%BE-osebnih-avtomobilov-na-elektri%C4%8Dni-in-hibridni-pogon-med-vsemi-prvi%C4%8D-registriranimi-novimi-osebnimi-avtomobil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doi.org/10.1016/j.trd.2019.06.005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eam_reforming" TargetMode="External"/><Relationship Id="rId2" Type="http://schemas.openxmlformats.org/officeDocument/2006/relationships/hyperlink" Target="https://n1info.si/poglobljeno/razmere-so-dramaticne-dogaja-se-nam-deindustrializacija/?utm_medium=Social&amp;utm_source=Facebook&amp;fbclid=IwAR2vzdJfNYYIolvZpn75JR5wCsVtihV6sgEV6kDF6tEvMKeeXQ8xyuHs0ow#Echobox=1709965475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.si/StatWeb/News/Index/1062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owablemagazine.org/content/article/technology/2022/what-will-it-take-to-recycle-ev-batteries" TargetMode="External"/><Relationship Id="rId5" Type="http://schemas.openxmlformats.org/officeDocument/2006/relationships/hyperlink" Target="https://en.wikipedia.org/wiki/Lithium" TargetMode="Externa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ablemagazine.org/content/article/technology/2022/what-will-it-take-to-recycle-ev-batterie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volkswagen-newsroom.com/en/images/detail/these-parts-are-made-by-volkswagen-group-components-for-the-id-3-29572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oracom.fr%2Flife-cycle-of-electric-car-batteries-k.html&amp;psig=AOvVaw0HoGW5lsTPBLIQCkGDGMPu&amp;ust=1709843108323000&amp;source=images&amp;cd=vfe&amp;opi=89978449&amp;ved=0CBUQjhxqFwoTCNiL24q84IQDFQAAAAAdAAAAABA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fp-si.eionet.europa.eu/Podatki_in_informacije/F1084793794/F1432113195/POKROVNOST_IN_RABA_TAL_V_SLOVENIJI_TER_ANALIZA_UPORABNOSTI_RAZLICNIH_PROSTORSKIH_PODATKOV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airportreview.com/news/72507/atc-delays-cloud-holiday-season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penwaterpedia.com/wiki/File:Strait_of_malacca.jpg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maritimetraffic.org/index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Vb-uniqYd7Q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marinetraffic.com/en/ais/home/centerx:121.2/centery:31.5/zoom:1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>
          <a:xfrm>
            <a:off x="2763064" y="1443656"/>
            <a:ext cx="9266641" cy="977426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000"/>
              <a:t/>
            </a:r>
            <a:br>
              <a:rPr lang="sl-SI" sz="4000"/>
            </a:br>
            <a:r>
              <a:rPr lang="sl-SI" sz="4000"/>
              <a:t/>
            </a:r>
            <a:br>
              <a:rPr lang="sl-SI" sz="4000"/>
            </a:br>
            <a:r>
              <a:rPr lang="sl-SI" sz="2700" b="0"/>
              <a:t/>
            </a:r>
            <a:br>
              <a:rPr lang="sl-SI" sz="2700" b="0"/>
            </a:br>
            <a:endParaRPr lang="sl-SI" b="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11"/>
          </p:nvPr>
        </p:nvSpPr>
        <p:spPr>
          <a:xfrm>
            <a:off x="914399" y="1304692"/>
            <a:ext cx="10137913" cy="4390429"/>
          </a:xfrm>
        </p:spPr>
        <p:txBody>
          <a:bodyPr/>
          <a:lstStyle/>
          <a:p>
            <a:pPr algn="ctr"/>
            <a:r>
              <a:rPr lang="sl-SI" sz="3600" b="1" dirty="0" smtClean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8. NACIONALNA KONFERENCA O TM</a:t>
            </a:r>
          </a:p>
          <a:p>
            <a:pPr algn="ctr"/>
            <a:endParaRPr lang="sl-SI" sz="3600" dirty="0">
              <a:solidFill>
                <a:schemeClr val="accent5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3200" b="1" dirty="0">
                <a:solidFill>
                  <a:schemeClr val="accent5">
                    <a:lumMod val="10000"/>
                    <a:lumOff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Nekateri izzivi trajnostnega prometa in mobilnosti</a:t>
            </a:r>
          </a:p>
          <a:p>
            <a:pPr algn="ctr"/>
            <a:r>
              <a:rPr lang="sl-SI" sz="2400" b="1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Dr. Anton Polšak, ZRSŠŠ</a:t>
            </a:r>
          </a:p>
          <a:p>
            <a:pPr algn="ctr"/>
            <a:endParaRPr lang="sl-SI" sz="2400" b="1" dirty="0"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  <a:p>
            <a:pPr algn="ctr"/>
            <a:r>
              <a:rPr lang="sl-SI" sz="2400" b="1" dirty="0" smtClean="0">
                <a:solidFill>
                  <a:schemeClr val="accent5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Laško</a:t>
            </a:r>
            <a:r>
              <a:rPr lang="sl-SI" sz="2400" b="1" dirty="0">
                <a:solidFill>
                  <a:schemeClr val="accent5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, 9. 4. 2024</a:t>
            </a:r>
            <a:endParaRPr lang="sl-SI" sz="2400" dirty="0">
              <a:solidFill>
                <a:schemeClr val="accent5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000" dirty="0">
              <a:solidFill>
                <a:schemeClr val="accent5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000" dirty="0">
              <a:solidFill>
                <a:schemeClr val="accent5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64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0344AB2-ABC5-67A6-BD51-A7D6F601DD15}"/>
              </a:ext>
            </a:extLst>
          </p:cNvPr>
          <p:cNvSpPr txBox="1"/>
          <p:nvPr/>
        </p:nvSpPr>
        <p:spPr>
          <a:xfrm>
            <a:off x="0" y="4168620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Airflow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 Pro (arcgis.com). 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https://www.arcgis.com/apps/OnePane/storytelling_basic/index.html?appid=605204b677894f0da7a1acd83b9ee308&amp;_ga=1.47316964.235754488.1426102017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9408295-9C29-A9AD-5843-A04BF84D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18816" cy="411038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7E84436-BA2E-635D-A34B-767E8BAC9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120" y="3170850"/>
            <a:ext cx="6024880" cy="368715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342249E-8624-C114-1923-7A36B4FFA140}"/>
              </a:ext>
            </a:extLst>
          </p:cNvPr>
          <p:cNvSpPr txBox="1"/>
          <p:nvPr/>
        </p:nvSpPr>
        <p:spPr>
          <a:xfrm>
            <a:off x="304800" y="6031915"/>
            <a:ext cx="6304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Aviation | Emerging Issues | Air Traffic Management | World Meteorological Organization</a:t>
            </a:r>
            <a:r>
              <a:rPr lang="sl-SI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https://community.wmo.int/en/activity-areas/aviation/emerging-issues/atm</a:t>
            </a:r>
            <a:r>
              <a:rPr lang="sl-SI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884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6D15EBD-8868-B872-DAD0-F86A4696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09"/>
            <a:ext cx="12192000" cy="6327738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7DFBC4C-33F7-284E-53AD-60D7A66DF095}"/>
              </a:ext>
            </a:extLst>
          </p:cNvPr>
          <p:cNvSpPr txBox="1"/>
          <p:nvPr/>
        </p:nvSpPr>
        <p:spPr>
          <a:xfrm>
            <a:off x="0" y="6440327"/>
            <a:ext cx="11623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72 Hours of Global Air Traffic in 13 seconds – YouTube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https://www.youtube.com/watch?v=8hedw5jKgzw&amp;list=TLGG6XKrWgHZgwIwNTAzMjAyNA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608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014622" y="1410384"/>
            <a:ext cx="75059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Slovenija: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evropskem vrhu po dolžini avtocest na prebivalca (535 km avtocest in 81 km hitrih cest) ali po dolžini na 1000 km2 (Slo: 26,8, Avstrija 20,8 in EU 17,5);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16,9 % prihodka gospodinjstev za mobilnost;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67 % dnevnih poti z avtom in 3 % z javnim prevozom;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slab JPP;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mladim s slabo uporabniško izkušnjo ob prvi priliki „vsilimo“ osebni avtomobil.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48" y="2764187"/>
            <a:ext cx="739561" cy="9627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688" y="3591128"/>
            <a:ext cx="724373" cy="9630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874" y="1749572"/>
            <a:ext cx="1040056" cy="985485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1014622" y="393538"/>
            <a:ext cx="6273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prometu in mobilnosti v Sloveniji</a:t>
            </a:r>
          </a:p>
        </p:txBody>
      </p:sp>
    </p:spTree>
    <p:extLst>
      <p:ext uri="{BB962C8B-B14F-4D97-AF65-F5344CB8AC3E}">
        <p14:creationId xmlns:p14="http://schemas.microsoft.com/office/powerpoint/2010/main" val="211268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61" y="1263852"/>
            <a:ext cx="5350608" cy="487190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24590" y="613575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The route map to a connected Europe (eib.org)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https://ars.els-cdn.com/content/image/1-s2.0-S1361920919300215-gr1_lrg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40" y="607775"/>
            <a:ext cx="4374445" cy="54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94432" y="376942"/>
            <a:ext cx="387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Slovenija ima strateško lego?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847840" y="6134866"/>
            <a:ext cx="489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1-s2.0-S1361920919300215-gr1_lrg.jpg (3071×3798) (els-cdn.com)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1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42F2D18-90A7-7253-69E6-9DFA7CE9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79" b="40866"/>
          <a:stretch/>
        </p:blipFill>
        <p:spPr>
          <a:xfrm>
            <a:off x="4357042" y="5370653"/>
            <a:ext cx="7247248" cy="84495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PoljeZBesedilom 1"/>
          <p:cNvSpPr txBox="1"/>
          <p:nvPr/>
        </p:nvSpPr>
        <p:spPr>
          <a:xfrm>
            <a:off x="868102" y="1597306"/>
            <a:ext cx="85825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Dobro razvit AC sistem je potreben za blaginjo in razvoj Slovenije.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Za rešitev zastojev na avtocestah je nujna gradnja novih pasov.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Za urejanje prometa v mestih, v središčih gradimo parkirišča.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Sistemske rešitve so možne v kratkem času.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Tehnologija prinaša rešitve.  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868102" y="655504"/>
            <a:ext cx="9039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Nekatere dileme o prometu in mobilnosti v Sloveniji</a:t>
            </a:r>
          </a:p>
        </p:txBody>
      </p:sp>
    </p:spTree>
    <p:extLst>
      <p:ext uri="{BB962C8B-B14F-4D97-AF65-F5344CB8AC3E}">
        <p14:creationId xmlns:p14="http://schemas.microsoft.com/office/powerpoint/2010/main" val="3269773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790E7CC-3B27-76C2-F9F3-E082A4F9F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7"/>
          <a:stretch/>
        </p:blipFill>
        <p:spPr>
          <a:xfrm>
            <a:off x="1017595" y="1192193"/>
            <a:ext cx="10160670" cy="4907665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8ABBD4C-CFF4-8CFD-6B1F-D1F20FA16CFA}"/>
              </a:ext>
            </a:extLst>
          </p:cNvPr>
          <p:cNvSpPr txBox="1"/>
          <p:nvPr/>
        </p:nvSpPr>
        <p:spPr>
          <a:xfrm>
            <a:off x="6097930" y="632582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Vlaganja v prometno infrastrukturo |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Okoljski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601884" y="262281"/>
            <a:ext cx="6125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Vlaganja v prometno infrastrukturo v Sloveniji </a:t>
            </a:r>
          </a:p>
        </p:txBody>
      </p:sp>
    </p:spTree>
    <p:extLst>
      <p:ext uri="{BB962C8B-B14F-4D97-AF65-F5344CB8AC3E}">
        <p14:creationId xmlns:p14="http://schemas.microsoft.com/office/powerpoint/2010/main" val="2008431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7A96277-A34B-4680-4003-A45B46DB7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3"/>
          <a:stretch/>
        </p:blipFill>
        <p:spPr>
          <a:xfrm>
            <a:off x="1275073" y="1702007"/>
            <a:ext cx="9317764" cy="4682488"/>
          </a:xfrm>
          <a:prstGeom prst="rect">
            <a:avLst/>
          </a:prstGeom>
        </p:spPr>
      </p:pic>
      <p:sp>
        <p:nvSpPr>
          <p:cNvPr id="6" name="Puščica: gor 5">
            <a:extLst>
              <a:ext uri="{FF2B5EF4-FFF2-40B4-BE49-F238E27FC236}">
                <a16:creationId xmlns:a16="http://schemas.microsoft.com/office/drawing/2014/main" id="{31655EE6-45C9-6B58-941E-7F78F3FEA605}"/>
              </a:ext>
            </a:extLst>
          </p:cNvPr>
          <p:cNvSpPr/>
          <p:nvPr/>
        </p:nvSpPr>
        <p:spPr>
          <a:xfrm>
            <a:off x="7019370" y="5452216"/>
            <a:ext cx="370390" cy="532436"/>
          </a:xfrm>
          <a:prstGeom prst="up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1BE1454-36D1-C635-E6BB-7E65EB129C3A}"/>
              </a:ext>
            </a:extLst>
          </p:cNvPr>
          <p:cNvSpPr txBox="1"/>
          <p:nvPr/>
        </p:nvSpPr>
        <p:spPr>
          <a:xfrm>
            <a:off x="6536739" y="63844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Lastništvo osebnih avtomobilov |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Okoljski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90309" y="328268"/>
            <a:ext cx="8561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Nekateri kazalci prometa in mobilnosti v Sloveniji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590309" y="973348"/>
            <a:ext cx="7934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Stopnja motorizacije v evropskih državah 2003, 2023 in 2019 </a:t>
            </a:r>
          </a:p>
        </p:txBody>
      </p:sp>
    </p:spTree>
    <p:extLst>
      <p:ext uri="{BB962C8B-B14F-4D97-AF65-F5344CB8AC3E}">
        <p14:creationId xmlns:p14="http://schemas.microsoft.com/office/powerpoint/2010/main" val="1014819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8052" t="8859"/>
          <a:stretch/>
        </p:blipFill>
        <p:spPr>
          <a:xfrm>
            <a:off x="474562" y="1840375"/>
            <a:ext cx="5419188" cy="34644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10256" t="6907"/>
          <a:stretch/>
        </p:blipFill>
        <p:spPr>
          <a:xfrm>
            <a:off x="6539696" y="1759352"/>
            <a:ext cx="5652304" cy="344643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35429" y="617125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Dnevna mobilnost potnikov |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Okoljski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435429" y="538169"/>
            <a:ext cx="6873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Dnevna mobilnost potnikov v Sloveniji in EU l. 2021. 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1574156" y="1840375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Slovenija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7917084" y="180565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</a:p>
        </p:txBody>
      </p:sp>
    </p:spTree>
    <p:extLst>
      <p:ext uri="{BB962C8B-B14F-4D97-AF65-F5344CB8AC3E}">
        <p14:creationId xmlns:p14="http://schemas.microsoft.com/office/powerpoint/2010/main" val="988686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B1AE1BE-E750-EDCA-1DE6-7F5A81CD6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9"/>
          <a:stretch/>
        </p:blipFill>
        <p:spPr>
          <a:xfrm>
            <a:off x="1562968" y="1435261"/>
            <a:ext cx="8897956" cy="433197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98764C2-5686-760A-C23F-11CFECB8424A}"/>
              </a:ext>
            </a:extLst>
          </p:cNvPr>
          <p:cNvSpPr txBox="1"/>
          <p:nvPr/>
        </p:nvSpPr>
        <p:spPr>
          <a:xfrm>
            <a:off x="6238240" y="59787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Izdatki za osebno mobilnost | Okoljski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uščica: gor 5">
            <a:extLst>
              <a:ext uri="{FF2B5EF4-FFF2-40B4-BE49-F238E27FC236}">
                <a16:creationId xmlns:a16="http://schemas.microsoft.com/office/drawing/2014/main" id="{31655EE6-45C9-6B58-941E-7F78F3FEA605}"/>
              </a:ext>
            </a:extLst>
          </p:cNvPr>
          <p:cNvSpPr/>
          <p:nvPr/>
        </p:nvSpPr>
        <p:spPr>
          <a:xfrm>
            <a:off x="1891785" y="5165887"/>
            <a:ext cx="370390" cy="532436"/>
          </a:xfrm>
          <a:prstGeom prst="up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458578" y="341399"/>
            <a:ext cx="5892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Izdatki za osebno mobilnost v Sloveniji in EU </a:t>
            </a:r>
          </a:p>
        </p:txBody>
      </p:sp>
    </p:spTree>
    <p:extLst>
      <p:ext uri="{BB962C8B-B14F-4D97-AF65-F5344CB8AC3E}">
        <p14:creationId xmlns:p14="http://schemas.microsoft.com/office/powerpoint/2010/main" val="612764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3AED6B7-9356-FB1A-EA7A-7CC2140D6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40"/>
          <a:stretch/>
        </p:blipFill>
        <p:spPr>
          <a:xfrm>
            <a:off x="1226916" y="1528103"/>
            <a:ext cx="9239257" cy="454396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8858C7B-32B9-54DE-76CF-43F1DAA27A43}"/>
              </a:ext>
            </a:extLst>
          </p:cNvPr>
          <p:cNvSpPr txBox="1"/>
          <p:nvPr/>
        </p:nvSpPr>
        <p:spPr>
          <a:xfrm>
            <a:off x="4308674" y="6246604"/>
            <a:ext cx="7474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Obseg in sestava potniškega prevoza in prometa |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Okoljski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40543" y="549744"/>
            <a:ext cx="9093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Potniški promet (število potniških kilometrov) glede na vrste prevoza </a:t>
            </a:r>
          </a:p>
        </p:txBody>
      </p:sp>
    </p:spTree>
    <p:extLst>
      <p:ext uri="{BB962C8B-B14F-4D97-AF65-F5344CB8AC3E}">
        <p14:creationId xmlns:p14="http://schemas.microsoft.com/office/powerpoint/2010/main" val="142464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E04B9-3579-8FEA-93E2-534E3FBA3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A44C679-7414-585F-F4A4-298C92524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350" y="6347878"/>
            <a:ext cx="4280859" cy="426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https://www.mdpi.com/2071-1050/13/22/12918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Sustainability 13 12918 g008">
            <a:extLst>
              <a:ext uri="{FF2B5EF4-FFF2-40B4-BE49-F238E27FC236}">
                <a16:creationId xmlns:a16="http://schemas.microsoft.com/office/drawing/2014/main" id="{A44C9E24-B62D-FB4A-EFEE-70B31F605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4" y="787454"/>
            <a:ext cx="3501391" cy="347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1E34725-C4EE-3598-8BDA-D46489CED4BE}"/>
              </a:ext>
            </a:extLst>
          </p:cNvPr>
          <p:cNvSpPr txBox="1"/>
          <p:nvPr/>
        </p:nvSpPr>
        <p:spPr>
          <a:xfrm>
            <a:off x="6503090" y="456588"/>
            <a:ext cx="549383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TRAJNOSTNA MOBILNOST</a:t>
            </a: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Energetska </a:t>
            </a:r>
            <a:r>
              <a:rPr lang="sl-SI" sz="2000" b="1" dirty="0" err="1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trajnostnost</a:t>
            </a:r>
            <a:endParaRPr lang="sl-SI" sz="2000" b="1" dirty="0">
              <a:solidFill>
                <a:srgbClr val="007C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zmanjšanje uvoza goriva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manjši stroški energije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raznolikost mešanice energetskih virov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Trajnostni življenjski slog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časovna učinkovitost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boljša varnost v cestnem prometu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manjše tveganje za zdravje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 err="1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Okoljska</a:t>
            </a:r>
            <a:r>
              <a:rPr lang="sl-SI" sz="2000" b="1" dirty="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000" b="1" dirty="0" err="1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trajnostnost</a:t>
            </a:r>
            <a:endParaRPr lang="sl-SI" sz="2000" b="1" dirty="0">
              <a:solidFill>
                <a:srgbClr val="007C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zmanjšano onesnaževanje zraka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upočasnjena degradacija tal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manjše onesnaževanje s hrupom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blažitev podnebnih sprememb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Gospodarska </a:t>
            </a:r>
            <a:r>
              <a:rPr lang="sl-SI" sz="2000" b="1" dirty="0" err="1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trajnostnost</a:t>
            </a:r>
            <a:endParaRPr lang="sl-SI" sz="2000" b="1" dirty="0">
              <a:solidFill>
                <a:srgbClr val="007C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izboljšane zaposlitvene možnosti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naložbe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- ustvarjanje dodane vrednosti</a:t>
            </a:r>
          </a:p>
          <a:p>
            <a:pPr marL="742950" lvl="1" indent="-285750">
              <a:buFontTx/>
              <a:buChar char="-"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E069A3-7EC8-F2BA-8960-E5CE70A92081}"/>
              </a:ext>
            </a:extLst>
          </p:cNvPr>
          <p:cNvSpPr txBox="1"/>
          <p:nvPr/>
        </p:nvSpPr>
        <p:spPr>
          <a:xfrm>
            <a:off x="418618" y="5147549"/>
            <a:ext cx="59418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Trajnostna mobilnost je tista, ki je hkrati </a:t>
            </a:r>
            <a:r>
              <a:rPr lang="sl-SI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okoljsko</a:t>
            </a:r>
            <a:r>
              <a:rPr lang="sl-SI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sprejemljiva, socialno pravična in spodbuja razvoj gospodarstva.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02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4E58D36-FAF2-6F1E-2238-15BB34CD4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85" y="942928"/>
            <a:ext cx="9340769" cy="524527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C683D8C-7091-D536-E961-4C072631E03F}"/>
              </a:ext>
            </a:extLst>
          </p:cNvPr>
          <p:cNvSpPr txBox="1"/>
          <p:nvPr/>
        </p:nvSpPr>
        <p:spPr>
          <a:xfrm>
            <a:off x="4204504" y="6188203"/>
            <a:ext cx="7184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Obseg in sestava potniškega prevoza in prometa |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Okoljski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58579" y="342763"/>
            <a:ext cx="8426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Vrste prevoznih sredstev glede na opravljene potniške kilometre </a:t>
            </a:r>
          </a:p>
        </p:txBody>
      </p:sp>
    </p:spTree>
    <p:extLst>
      <p:ext uri="{BB962C8B-B14F-4D97-AF65-F5344CB8AC3E}">
        <p14:creationId xmlns:p14="http://schemas.microsoft.com/office/powerpoint/2010/main" val="301419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D142A36-284C-8B17-6FB9-E754334195C2}"/>
              </a:ext>
            </a:extLst>
          </p:cNvPr>
          <p:cNvSpPr txBox="1"/>
          <p:nvPr/>
        </p:nvSpPr>
        <p:spPr>
          <a:xfrm>
            <a:off x="4250801" y="6003537"/>
            <a:ext cx="8689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Obseg in sestava potniškega prevoza in prometa |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Okoljski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58579" y="342763"/>
            <a:ext cx="345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Potniki v javnem prevozu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B5157F2-215D-A78C-A146-13C0786F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720" y="1050293"/>
            <a:ext cx="9398319" cy="47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35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453831" y="1273215"/>
            <a:ext cx="746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Vpliv prometa in mobilnosti na okolje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3444639" y="564236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Spremenjena videz in funkcija pokrajine ter neposredno onesnaževanje. 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1793317" y="2430684"/>
            <a:ext cx="9398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potrebuje naravne vire in energijo (železova, bakrova, aluminijeva … ruda, surova nafta, električna energija …), 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prostor (za predelavo rud, za izdelavo delov za avtomobile in avtomobilov, za prometno infrastrukturo, zračne koridorje…,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posredni in neposredni vpliv na ozračje, prsti, vodo … z izpušnimi plini (CO, CO</a:t>
            </a:r>
            <a:r>
              <a:rPr lang="sl-SI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, OX, ogljikovodiki …, s hrupom idr.)</a:t>
            </a:r>
          </a:p>
        </p:txBody>
      </p:sp>
      <p:sp>
        <p:nvSpPr>
          <p:cNvPr id="7" name="Puščica dol 6"/>
          <p:cNvSpPr/>
          <p:nvPr/>
        </p:nvSpPr>
        <p:spPr>
          <a:xfrm>
            <a:off x="5717135" y="4879756"/>
            <a:ext cx="613459" cy="740779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22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A4BF568-5CE6-4B3E-0748-1B7C9C1CE71F}"/>
              </a:ext>
            </a:extLst>
          </p:cNvPr>
          <p:cNvSpPr txBox="1"/>
          <p:nvPr/>
        </p:nvSpPr>
        <p:spPr>
          <a:xfrm>
            <a:off x="567010" y="5949386"/>
            <a:ext cx="802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Vir: Trajnostna mobilnost. Priročnik.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https://www.sptm.si/gradiva/prirocniki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666924" y="380707"/>
            <a:ext cx="637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Nezaželeni učinki osebnega motornega prometa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665F2E2-751B-8484-B924-6699E74AD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10" y="1341036"/>
            <a:ext cx="10760411" cy="41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13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2E4AB3-384D-B0CF-D4E0-58B9443A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03" y="1158951"/>
            <a:ext cx="7015754" cy="5278761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31185EE-B5F4-DFBD-60B4-7A549C828419}"/>
              </a:ext>
            </a:extLst>
          </p:cNvPr>
          <p:cNvSpPr txBox="1"/>
          <p:nvPr/>
        </p:nvSpPr>
        <p:spPr>
          <a:xfrm>
            <a:off x="6096000" y="6437712"/>
            <a:ext cx="739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Trajnostna mobilnost. Priročnik. 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https://www.sptm.si/gradiva/prirocniki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969EFFA-AC77-E1CA-F2C2-03FDF56BCE74}"/>
              </a:ext>
            </a:extLst>
          </p:cNvPr>
          <p:cNvSpPr txBox="1"/>
          <p:nvPr/>
        </p:nvSpPr>
        <p:spPr>
          <a:xfrm>
            <a:off x="5329795" y="3429000"/>
            <a:ext cx="89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promet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66924" y="380707"/>
            <a:ext cx="6873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Skupni izpusti toplogrednih plinov v Sloveniji l. 2010 </a:t>
            </a:r>
          </a:p>
        </p:txBody>
      </p:sp>
    </p:spTree>
    <p:extLst>
      <p:ext uri="{BB962C8B-B14F-4D97-AF65-F5344CB8AC3E}">
        <p14:creationId xmlns:p14="http://schemas.microsoft.com/office/powerpoint/2010/main" val="212211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2F94A57B-85F3-E004-A006-24C97E917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6"/>
          <a:stretch/>
        </p:blipFill>
        <p:spPr>
          <a:xfrm>
            <a:off x="1211407" y="1423687"/>
            <a:ext cx="9470569" cy="4623964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FC959FC-D3BE-E40B-817E-21CC8CB30AD2}"/>
              </a:ext>
            </a:extLst>
          </p:cNvPr>
          <p:cNvSpPr txBox="1"/>
          <p:nvPr/>
        </p:nvSpPr>
        <p:spPr>
          <a:xfrm>
            <a:off x="5838468" y="6244419"/>
            <a:ext cx="6118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Izpusti toplogrednih plinov iz prometa |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Okoljski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kazalci (gov.si)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211407" y="450155"/>
            <a:ext cx="740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Izpusti toplogrednih plinov po vrstah prometa, Slovenija </a:t>
            </a:r>
          </a:p>
        </p:txBody>
      </p:sp>
    </p:spTree>
    <p:extLst>
      <p:ext uri="{BB962C8B-B14F-4D97-AF65-F5344CB8AC3E}">
        <p14:creationId xmlns:p14="http://schemas.microsoft.com/office/powerpoint/2010/main" val="3443947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DE27C9D3-A155-2BB8-A30D-46177D795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69"/>
          <a:stretch/>
        </p:blipFill>
        <p:spPr>
          <a:xfrm>
            <a:off x="811252" y="2083442"/>
            <a:ext cx="10831084" cy="3032567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B1CD916-0FFB-54EC-ACB7-5CC30E2040B6}"/>
              </a:ext>
            </a:extLst>
          </p:cNvPr>
          <p:cNvSpPr txBox="1"/>
          <p:nvPr/>
        </p:nvSpPr>
        <p:spPr>
          <a:xfrm>
            <a:off x="984873" y="6180880"/>
            <a:ext cx="59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Vir: Trajnostna mobilnost. Priročnik.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Priročniki (sptm.si)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11252" y="720009"/>
            <a:ext cx="868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Obremenjevanje okolja različnih prevoznih sredstev pri enakem številu potniških kilometrov </a:t>
            </a:r>
          </a:p>
        </p:txBody>
      </p:sp>
    </p:spTree>
    <p:extLst>
      <p:ext uri="{BB962C8B-B14F-4D97-AF65-F5344CB8AC3E}">
        <p14:creationId xmlns:p14="http://schemas.microsoft.com/office/powerpoint/2010/main" val="2092766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394A14B7-79F7-A583-D900-87976A24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6"/>
          <a:stretch/>
        </p:blipFill>
        <p:spPr>
          <a:xfrm>
            <a:off x="3088221" y="1423686"/>
            <a:ext cx="5604366" cy="454493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238EC9C-56ED-1336-18DB-01F602046466}"/>
              </a:ext>
            </a:extLst>
          </p:cNvPr>
          <p:cNvSpPr txBox="1"/>
          <p:nvPr/>
        </p:nvSpPr>
        <p:spPr>
          <a:xfrm>
            <a:off x="6143938" y="6174622"/>
            <a:ext cx="59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Vir: Trajnostna mobilnost. Priročnik.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Priročniki (sptm.si)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1632030" y="571355"/>
            <a:ext cx="5439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Ogljični</a:t>
            </a:r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odtis različnih prevoznih sredstev</a:t>
            </a:r>
          </a:p>
        </p:txBody>
      </p:sp>
    </p:spTree>
    <p:extLst>
      <p:ext uri="{BB962C8B-B14F-4D97-AF65-F5344CB8AC3E}">
        <p14:creationId xmlns:p14="http://schemas.microsoft.com/office/powerpoint/2010/main" val="991235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FBE76-1160-CD61-FE8B-EDA38DCE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B4E3F8BC-A3A2-FAC8-D053-08A593B4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74" y="1770926"/>
            <a:ext cx="2728196" cy="277392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58BB386-2E67-ECE8-7EF6-A160AA987E78}"/>
              </a:ext>
            </a:extLst>
          </p:cNvPr>
          <p:cNvSpPr txBox="1"/>
          <p:nvPr/>
        </p:nvSpPr>
        <p:spPr>
          <a:xfrm>
            <a:off x="579888" y="2488557"/>
            <a:ext cx="6955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„Generacije, ki jih učimo, vidijo JPP kot skrajno možnost mobilnosti in ne kot potovalni način, ki je lahko hrbtenica dnevne mobilnosti in prehoda na trajnostno mobilnost.“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78CA174-2C26-1689-1421-0D7E529E635C}"/>
              </a:ext>
            </a:extLst>
          </p:cNvPr>
          <p:cNvSpPr txBox="1"/>
          <p:nvPr/>
        </p:nvSpPr>
        <p:spPr>
          <a:xfrm>
            <a:off x="7262639" y="4800812"/>
            <a:ext cx="4041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Dr. Matej Ogrin na konferenci NAK, 2023. 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NAK 2023: Trajnostna mobilnost v izobraževanju, Matej Ogrin (arnes.si)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25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CED8E65-1B79-775A-5CF5-D1EC66680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32" y="762773"/>
            <a:ext cx="6773331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BADE1CB-3E25-AF7F-7BC5-4C27F8CCF41D}"/>
              </a:ext>
            </a:extLst>
          </p:cNvPr>
          <p:cNvSpPr txBox="1"/>
          <p:nvPr/>
        </p:nvSpPr>
        <p:spPr>
          <a:xfrm>
            <a:off x="9350108" y="6149172"/>
            <a:ext cx="2409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XXX (2zeroemission.eu)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B494B00-8C65-F736-D3D5-CD20AC850FD0}"/>
              </a:ext>
            </a:extLst>
          </p:cNvPr>
          <p:cNvSpPr txBox="1"/>
          <p:nvPr/>
        </p:nvSpPr>
        <p:spPr>
          <a:xfrm>
            <a:off x="537663" y="2056686"/>
            <a:ext cx="360607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Decembra 2020 je Evropska komisija objavila </a:t>
            </a:r>
            <a:r>
              <a:rPr lang="sl-SI" b="1" i="0" u="none" strike="noStrike" dirty="0">
                <a:solidFill>
                  <a:srgbClr val="76A781"/>
                </a:solidFill>
                <a:effectLst/>
                <a:latin typeface="Open Sans" panose="020B0606030504020204" pitchFamily="34" charset="0"/>
                <a:hlinkClick r:id="rId4"/>
              </a:rPr>
              <a:t>Strategijo za trajnostno in pametno mobilnost – usmerjanje evropskega prometa na pravo pot za prihodnost</a:t>
            </a:r>
            <a:r>
              <a:rPr lang="sl-SI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sl-S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(COM(2020) 789 </a:t>
            </a:r>
            <a:r>
              <a:rPr lang="sl-SI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final</a:t>
            </a:r>
            <a:r>
              <a:rPr lang="sl-S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), s katerim predstavlja vizijo, ki bo zagotovila da bo prometni sistem EU dosegel zeleno preobrazbo. </a:t>
            </a:r>
          </a:p>
          <a:p>
            <a:endParaRPr lang="sl-SI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r>
              <a:rPr lang="sl-S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Navedeni so različni mejniki doseganja ciljev trajnostne, pametne in odporne mobilnosti, v povezavi z obsegom in sestavo potniškega prevoza in prometa.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2215128" y="189593"/>
            <a:ext cx="228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Prihodnost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550992" y="146155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Cilji EU</a:t>
            </a:r>
          </a:p>
        </p:txBody>
      </p:sp>
    </p:spTree>
    <p:extLst>
      <p:ext uri="{BB962C8B-B14F-4D97-AF65-F5344CB8AC3E}">
        <p14:creationId xmlns:p14="http://schemas.microsoft.com/office/powerpoint/2010/main" val="8657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DEDA28E-CCAE-896B-442F-8F4D85898E91}"/>
              </a:ext>
            </a:extLst>
          </p:cNvPr>
          <p:cNvSpPr txBox="1"/>
          <p:nvPr/>
        </p:nvSpPr>
        <p:spPr>
          <a:xfrm>
            <a:off x="636609" y="6400248"/>
            <a:ext cx="8625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Vir: Matej Ogrin na konferenci NAK, 2023. 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NAK 2023: Trajnostna mobilnost v izobraževanju, Matej Ogrin (arnes.si)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636609" y="752354"/>
            <a:ext cx="6622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Nekateri vidiki prometa in  mobilnosti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636609" y="1553420"/>
            <a:ext cx="9248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Premikanje ni dobrina, pač pa nuja. Promet ni dobrina, pač pa nujna dejavnost za življenje. Potrebuje ga vsak človek, od prazgodovine in še prej.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Je vključen v vse druge gospodarske dejavnosti.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Svet je spremenil v globalno vas (je osnova globalizacije).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Pomemben generator gospodarstva (neposredno in posredno).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Pomemben porabnik energije (v Sloveniji okrog 40 % končne porabe energije).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Je velik porabnik prostora ne glede na digitalizacijo.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10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F44072C-8747-50DA-E53F-C01E733F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43776" cy="41380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207C2D7-741F-9AC3-BF9A-5E36CE9DC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269"/>
          <a:stretch/>
        </p:blipFill>
        <p:spPr>
          <a:xfrm>
            <a:off x="4018390" y="1051222"/>
            <a:ext cx="2791985" cy="4516016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C236682-EF2B-C536-9893-FCBDC6569454}"/>
              </a:ext>
            </a:extLst>
          </p:cNvPr>
          <p:cNvSpPr txBox="1"/>
          <p:nvPr/>
        </p:nvSpPr>
        <p:spPr>
          <a:xfrm>
            <a:off x="6892212" y="4895271"/>
            <a:ext cx="502298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2035: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brezemisijski</a:t>
            </a: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 veliki zrakoplovi bodo pripravljeni za trg.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BBC549AF-2989-6C80-F7DA-A7B1E0FB2110}"/>
              </a:ext>
            </a:extLst>
          </p:cNvPr>
          <p:cNvSpPr txBox="1"/>
          <p:nvPr/>
        </p:nvSpPr>
        <p:spPr>
          <a:xfrm>
            <a:off x="6892212" y="3421061"/>
            <a:ext cx="502298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2030: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100 evropskih mest bo podnebno nevtralnih,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načrtovana kolektivna potovanja na razdalji do 500 km v EU bi morala biti </a:t>
            </a:r>
            <a:r>
              <a:rPr lang="sl-S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ogljično</a:t>
            </a: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 nevtralna,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45573639-CFD7-7871-576F-8303B48BB039}"/>
              </a:ext>
            </a:extLst>
          </p:cNvPr>
          <p:cNvSpPr txBox="1"/>
          <p:nvPr/>
        </p:nvSpPr>
        <p:spPr>
          <a:xfrm>
            <a:off x="6892212" y="2067334"/>
            <a:ext cx="502298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na evropskih cestah bo najmanj 30 milijonov </a:t>
            </a:r>
            <a:r>
              <a:rPr lang="sl-S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brezemisijskih</a:t>
            </a: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 vozil.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C3A9E197-CFE5-C6F1-FAE7-39E22E77D461}"/>
              </a:ext>
            </a:extLst>
          </p:cNvPr>
          <p:cNvSpPr txBox="1"/>
          <p:nvPr/>
        </p:nvSpPr>
        <p:spPr>
          <a:xfrm>
            <a:off x="276807" y="6089968"/>
            <a:ext cx="11638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Vir vsebine: SPOROČILO KOMISIJE EVROPSKEMU PARLAMENTU, SVETU, EVROPSKEMU EKONOMSKO-SOCIALNEMU ODBORU IN ODBORU REGIJ Strategija za trajnostno in pametno mobilnost – usmerjanje evropskega prometa na pravo pot za prihodnost, Bruselj, 9. 12. 2020.</a:t>
            </a:r>
          </a:p>
          <a:p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https://eur-lex.europa.eu/resource.html?uri=cellar:5e601657-3b06-11eb-b27b-01aa75ed71a1.0020.02/DOC_1&amp;format=PDF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3184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300268C-FACE-0B9B-FFDA-35F85078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6"/>
          <a:stretch/>
        </p:blipFill>
        <p:spPr>
          <a:xfrm>
            <a:off x="3228976" y="732931"/>
            <a:ext cx="6437458" cy="571724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391D973-CED6-7DA6-31C6-517CBDAC35B8}"/>
              </a:ext>
            </a:extLst>
          </p:cNvPr>
          <p:cNvSpPr txBox="1"/>
          <p:nvPr/>
        </p:nvSpPr>
        <p:spPr>
          <a:xfrm>
            <a:off x="251442" y="2279140"/>
            <a:ext cx="309551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Brezemisijske</a:t>
            </a: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 ladje bodo pripravljene za trg.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A862DD4-16E6-D603-DCB5-E80EDDAF58AA}"/>
              </a:ext>
            </a:extLst>
          </p:cNvPr>
          <p:cNvSpPr txBox="1"/>
          <p:nvPr/>
        </p:nvSpPr>
        <p:spPr>
          <a:xfrm>
            <a:off x="251442" y="3245131"/>
            <a:ext cx="309551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promet na železniških povezavah za visoke hitrosti se bo podvojil.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B8CE611-C124-7274-9758-29858C3F63B2}"/>
              </a:ext>
            </a:extLst>
          </p:cNvPr>
          <p:cNvSpPr txBox="1"/>
          <p:nvPr/>
        </p:nvSpPr>
        <p:spPr>
          <a:xfrm>
            <a:off x="6669056" y="5126736"/>
            <a:ext cx="485821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2050: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skoraj vsi avtomobili, kombinirana vozila, avtobusi in nova težka vozila bodo </a:t>
            </a:r>
            <a:r>
              <a:rPr lang="sl-S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brezemisijski</a:t>
            </a: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promet na železniških povezavah za visoke hitrosti se bo potrojil.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6BBE03CD-E30B-DB47-76F3-2D39F376E427}"/>
              </a:ext>
            </a:extLst>
          </p:cNvPr>
          <p:cNvSpPr txBox="1"/>
          <p:nvPr/>
        </p:nvSpPr>
        <p:spPr>
          <a:xfrm>
            <a:off x="251442" y="4322349"/>
            <a:ext cx="30955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2050: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železniški tovorni promet se bo podvojil.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312F46F-C75B-9EB4-27A5-93F38E1ECEB9}"/>
              </a:ext>
            </a:extLst>
          </p:cNvPr>
          <p:cNvSpPr txBox="1"/>
          <p:nvPr/>
        </p:nvSpPr>
        <p:spPr>
          <a:xfrm>
            <a:off x="251442" y="5288340"/>
            <a:ext cx="3095511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prevoz po celinskih plovnih poteh in pomorski prevoz na kratke razdalje se bosta povečala za 25 % do leta 2030 in za 50 % do leta 2050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FAD6B0E9-8C63-2283-02B7-A20834C1C70A}"/>
              </a:ext>
            </a:extLst>
          </p:cNvPr>
          <p:cNvSpPr txBox="1"/>
          <p:nvPr/>
        </p:nvSpPr>
        <p:spPr>
          <a:xfrm>
            <a:off x="192454" y="1040317"/>
            <a:ext cx="3154498" cy="1077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Velika in srednja mesta bodo pripravila svoje trajnostne urbane načrte mobilnosti. </a:t>
            </a:r>
          </a:p>
        </p:txBody>
      </p:sp>
    </p:spTree>
    <p:extLst>
      <p:ext uri="{BB962C8B-B14F-4D97-AF65-F5344CB8AC3E}">
        <p14:creationId xmlns:p14="http://schemas.microsoft.com/office/powerpoint/2010/main" val="28114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C539DBB-345C-F00E-75E7-F3A966C3B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88" y="0"/>
            <a:ext cx="9004624" cy="4836974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DCA2261-94A9-D01D-4DC9-3F2A80476E63}"/>
              </a:ext>
            </a:extLst>
          </p:cNvPr>
          <p:cNvSpPr txBox="1"/>
          <p:nvPr/>
        </p:nvSpPr>
        <p:spPr>
          <a:xfrm>
            <a:off x="7807390" y="4945424"/>
            <a:ext cx="28575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2030: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avtomatizirana mobilnost se bo uporabljala v velikem obsegu,</a:t>
            </a:r>
          </a:p>
        </p:txBody>
      </p:sp>
    </p:spTree>
    <p:extLst>
      <p:ext uri="{BB962C8B-B14F-4D97-AF65-F5344CB8AC3E}">
        <p14:creationId xmlns:p14="http://schemas.microsoft.com/office/powerpoint/2010/main" val="2824038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EC143B4-FD99-0C1A-DAA7-E86F0B3DC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53" y="114301"/>
            <a:ext cx="8833694" cy="6399145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07A17AE-0436-AFFE-201F-E2350304A013}"/>
              </a:ext>
            </a:extLst>
          </p:cNvPr>
          <p:cNvSpPr txBox="1"/>
          <p:nvPr/>
        </p:nvSpPr>
        <p:spPr>
          <a:xfrm>
            <a:off x="1" y="3544126"/>
            <a:ext cx="2015412" cy="3293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2050: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multimodalno</a:t>
            </a: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 vseevropsko prometno omrežje (TEN-T), opremljeno za trajnosten in pameten promet s povezljivostjo za visoke hitrosti, bo delovalo v celotnem omrežju.</a:t>
            </a:r>
          </a:p>
        </p:txBody>
      </p:sp>
      <p:sp>
        <p:nvSpPr>
          <p:cNvPr id="2" name="Leva puščica 1"/>
          <p:cNvSpPr/>
          <p:nvPr/>
        </p:nvSpPr>
        <p:spPr>
          <a:xfrm rot="2428936">
            <a:off x="9552769" y="5702609"/>
            <a:ext cx="902825" cy="509286"/>
          </a:xfrm>
          <a:prstGeom prst="left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0061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EF3305A-7E13-62D4-F81B-AC55773A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56" y="15514"/>
            <a:ext cx="9505627" cy="674917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D26F5A0-C9F3-7CDC-2644-19B13BEA7E81}"/>
              </a:ext>
            </a:extLst>
          </p:cNvPr>
          <p:cNvSpPr txBox="1"/>
          <p:nvPr/>
        </p:nvSpPr>
        <p:spPr>
          <a:xfrm>
            <a:off x="2547257" y="6581001"/>
            <a:ext cx="97784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618d29b3d06c81de72c38fdc_CoMoUK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Mobility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hub 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guidance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_</a:t>
            </a:r>
            <a:r>
              <a:rPr lang="sl-SI" sz="12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Oct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2019.pdf (website-files.com)</a:t>
            </a:r>
            <a:endParaRPr lang="sl-S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3EE8988-4136-36BA-854A-3DE8ED3DB2D6}"/>
              </a:ext>
            </a:extLst>
          </p:cNvPr>
          <p:cNvSpPr txBox="1"/>
          <p:nvPr/>
        </p:nvSpPr>
        <p:spPr>
          <a:xfrm>
            <a:off x="314930" y="2474893"/>
            <a:ext cx="1672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Mobilna vozlišča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38EA853-C80A-A01A-5C82-D3FEB115048E}"/>
              </a:ext>
            </a:extLst>
          </p:cNvPr>
          <p:cNvSpPr txBox="1"/>
          <p:nvPr/>
        </p:nvSpPr>
        <p:spPr>
          <a:xfrm>
            <a:off x="314930" y="442983"/>
            <a:ext cx="225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Nekatere rešitve</a:t>
            </a:r>
          </a:p>
        </p:txBody>
      </p:sp>
    </p:spTree>
    <p:extLst>
      <p:ext uri="{BB962C8B-B14F-4D97-AF65-F5344CB8AC3E}">
        <p14:creationId xmlns:p14="http://schemas.microsoft.com/office/powerpoint/2010/main" val="2554475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1509AB0-4674-AAAD-1FF0-9ED03D9EE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29" y="1221252"/>
            <a:ext cx="8093141" cy="4679085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97C07B8-F22C-1F71-0312-E10498F121D6}"/>
              </a:ext>
            </a:extLst>
          </p:cNvPr>
          <p:cNvSpPr txBox="1"/>
          <p:nvPr/>
        </p:nvSpPr>
        <p:spPr>
          <a:xfrm>
            <a:off x="2049429" y="599686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Resources – Share North (share-north.eu)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3EE8988-4136-36BA-854A-3DE8ED3DB2D6}"/>
              </a:ext>
            </a:extLst>
          </p:cNvPr>
          <p:cNvSpPr txBox="1"/>
          <p:nvPr/>
        </p:nvSpPr>
        <p:spPr>
          <a:xfrm>
            <a:off x="557032" y="388159"/>
            <a:ext cx="381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Deljenje vozil</a:t>
            </a:r>
          </a:p>
        </p:txBody>
      </p:sp>
    </p:spTree>
    <p:extLst>
      <p:ext uri="{BB962C8B-B14F-4D97-AF65-F5344CB8AC3E}">
        <p14:creationId xmlns:p14="http://schemas.microsoft.com/office/powerpoint/2010/main" val="1856244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15D3604-DE81-9274-B4AF-1991DE63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24" y="821803"/>
            <a:ext cx="7545246" cy="6036197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8B727AD-574D-9E34-1C6B-C4B91DDD1B5C}"/>
              </a:ext>
            </a:extLst>
          </p:cNvPr>
          <p:cNvSpPr txBox="1"/>
          <p:nvPr/>
        </p:nvSpPr>
        <p:spPr>
          <a:xfrm>
            <a:off x="9109739" y="5746030"/>
            <a:ext cx="2824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Število električnih vozil | </a:t>
            </a:r>
            <a:r>
              <a:rPr lang="sl-S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Okoljski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 kazalci. 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https://kazalci.arso.gov.si/sl/content/stevilo-elektricnih-vozil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0A20A1D-3FB7-CEEF-141D-E56D32544B0F}"/>
              </a:ext>
            </a:extLst>
          </p:cNvPr>
          <p:cNvSpPr txBox="1"/>
          <p:nvPr/>
        </p:nvSpPr>
        <p:spPr>
          <a:xfrm>
            <a:off x="9354270" y="975493"/>
            <a:ext cx="2123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2021 je bilo v Sloveniji registriranih okrog 7000 električnih  in hibridnih vozil, med novo registriranimi pa 4,5 % (in l. 2022 4,9 %). 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208345" y="138897"/>
            <a:ext cx="401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Vozila na električni pogon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24C405E-85D8-44FD-BB5B-0BD9D2766874}"/>
              </a:ext>
            </a:extLst>
          </p:cNvPr>
          <p:cNvSpPr txBox="1"/>
          <p:nvPr/>
        </p:nvSpPr>
        <p:spPr>
          <a:xfrm>
            <a:off x="9354270" y="3837815"/>
            <a:ext cx="24977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11.6 Delež avtomobilov na električni in hibridni pogon med prvič registriranimi novimi osebnimi avtomobili (stat.si)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49AD69ED-8DDD-68A0-450A-BA2F53B79211}"/>
              </a:ext>
            </a:extLst>
          </p:cNvPr>
          <p:cNvSpPr/>
          <p:nvPr/>
        </p:nvSpPr>
        <p:spPr>
          <a:xfrm>
            <a:off x="995866" y="4871645"/>
            <a:ext cx="522515" cy="295407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0988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8483871" y="5814311"/>
            <a:ext cx="3576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err="1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Jochem</a:t>
            </a:r>
            <a:r>
              <a:rPr lang="sl-SI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P., </a:t>
            </a:r>
            <a:r>
              <a:rPr lang="sl-SI" sz="1400" dirty="0" err="1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Szimba</a:t>
            </a:r>
            <a:r>
              <a:rPr lang="sl-SI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E., Reuter-</a:t>
            </a:r>
            <a:r>
              <a:rPr lang="sl-SI" sz="1400" dirty="0" err="1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Oppermann</a:t>
            </a:r>
            <a:r>
              <a:rPr lang="sl-SI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(2019). </a:t>
            </a:r>
            <a:r>
              <a:rPr lang="en-US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fast-charging stations do we need along European highways</a:t>
            </a:r>
            <a:r>
              <a:rPr lang="sl-SI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400" dirty="0" err="1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ScienceDirect</a:t>
            </a:r>
            <a:r>
              <a:rPr lang="sl-SI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https://doi.org/10.1016/j.trd.2019.06.005</a:t>
            </a:r>
            <a:r>
              <a:rPr lang="sl-SI" sz="14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b="0" i="0" dirty="0">
              <a:solidFill>
                <a:srgbClr val="1F1F1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83871" cy="6870091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738886" y="405114"/>
            <a:ext cx="332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 pa polnjenje EV?</a:t>
            </a:r>
          </a:p>
        </p:txBody>
      </p:sp>
    </p:spTree>
    <p:extLst>
      <p:ext uri="{BB962C8B-B14F-4D97-AF65-F5344CB8AC3E}">
        <p14:creationId xmlns:p14="http://schemas.microsoft.com/office/powerpoint/2010/main" val="1129584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751068" y="939736"/>
            <a:ext cx="1068986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Globalizacija in </a:t>
            </a:r>
            <a:r>
              <a:rPr lang="sl-SI" sz="36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trajnostnost</a:t>
            </a:r>
            <a:r>
              <a:rPr lang="sl-SI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sl-SI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Kje so proizvedeni sestavni deli avtomobila, ki ga sestavijo v  Nemčiji, Španiji na Češkem ali v Braziliji? Od kod so surovine, polizdelki?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Katere materiale potrebujemo za izdelavo električnega avtomobila? Od kod izvirajo?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Katere so druge vrste trajnostnih vozil? Vodik?*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Kako je možno reciklirati baterije električnega avtomobila?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8B9E973-22D1-1435-31AE-7456597B3CBC}"/>
              </a:ext>
            </a:extLst>
          </p:cNvPr>
          <p:cNvSpPr txBox="1"/>
          <p:nvPr/>
        </p:nvSpPr>
        <p:spPr>
          <a:xfrm>
            <a:off x="810984" y="5226784"/>
            <a:ext cx="1057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r>
              <a:rPr lang="sl-SI" sz="1600" b="0" i="0" dirty="0">
                <a:solidFill>
                  <a:srgbClr val="0513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*Danes </a:t>
            </a:r>
            <a:r>
              <a:rPr lang="sl-SI" sz="1600" dirty="0">
                <a:solidFill>
                  <a:srgbClr val="0513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večino</a:t>
            </a:r>
            <a:r>
              <a:rPr lang="sl-SI" sz="1600" b="0" i="0" dirty="0">
                <a:solidFill>
                  <a:srgbClr val="0513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vodika proizvedejo iz metana, iz zemeljskega plina, s postopkom parnega </a:t>
            </a:r>
            <a:r>
              <a:rPr lang="sl-SI" sz="1600" b="0" i="0" dirty="0" err="1">
                <a:solidFill>
                  <a:srgbClr val="0513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reforminga</a:t>
            </a:r>
            <a:r>
              <a:rPr lang="sl-SI" sz="1600" b="0" i="0" dirty="0">
                <a:solidFill>
                  <a:srgbClr val="0513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To je povezano z velikimi izpusti, zaradi katerih proizvodnja vodika predstavlja kar približno dva odstotka vseh svetovnih izpustov toplogrednih plinov.</a:t>
            </a:r>
          </a:p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Zgonik, S. (9. 3. 2024).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Razmere so dramatične. Dogaja se nam deindustrializacija</a:t>
            </a:r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N1.  </a:t>
            </a:r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https://n1info.si/poglobljeno/razmere-so-dramaticne-dogaja-se-nam-deindustrializacija/?utm_medium=Social&amp;utm_source=Facebook&amp;fbclid=IwAR2vzdJfNYYIolvZpn75JR5wCsVtihV6sgEV6kDF6tEvMKeeXQ8xyuHs0ow#Echobox=1709965475</a:t>
            </a:r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sl-SI" sz="1200" dirty="0" err="1"/>
              <a:t>Steam</a:t>
            </a:r>
            <a:r>
              <a:rPr lang="sl-SI" sz="1200" dirty="0"/>
              <a:t> reforming – Wikipedia</a:t>
            </a:r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https://en.wikipedia.org/wiki/Steam_reforming</a:t>
            </a:r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0262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870968-31DF-F66D-8F02-878030EB4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96" y="10418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Ključne surovine 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izdelavo avtomobilskih baterij:</a:t>
            </a:r>
          </a:p>
          <a:p>
            <a:pPr marL="0" indent="0">
              <a:buNone/>
            </a:pP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800"/>
              </a:spcBef>
            </a:pP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litij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(glavni vir za litij-ionske baterije; pridobivanje: Avstralija, Čile, Kitajska, </a:t>
            </a:r>
            <a:r>
              <a:rPr lang="sl-S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Argenitna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velike zaloge Bolivija, Argentina, ZDA, Čile …);</a:t>
            </a:r>
          </a:p>
          <a:p>
            <a:pPr>
              <a:spcBef>
                <a:spcPts val="1800"/>
              </a:spcBef>
            </a:pP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nikelj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(največ za nerjaveča jekla, 5 % proizvodnje gre za baterije), pomembna za rafiniranje niklja je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Rusija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Bef>
                <a:spcPts val="1800"/>
              </a:spcBef>
            </a:pP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kobalt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(podpira delovanje katod v baterijah, pojavlja se vzporedno v nikljevo-bakrovih rudnikih,  70 % pridobivanja v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Kongu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skoraj ves se predeluje na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Kitajskem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sl-SI" dirty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984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25802D4-6F21-A677-6E50-FF821CB45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74" y="323728"/>
            <a:ext cx="7323455" cy="6378493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1E665F1-629B-A390-225C-23D890436762}"/>
              </a:ext>
            </a:extLst>
          </p:cNvPr>
          <p:cNvSpPr txBox="1"/>
          <p:nvPr/>
        </p:nvSpPr>
        <p:spPr>
          <a:xfrm>
            <a:off x="8989268" y="6332889"/>
            <a:ext cx="3202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Energetska statistika, 2021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uščica: levo 7">
            <a:extLst>
              <a:ext uri="{FF2B5EF4-FFF2-40B4-BE49-F238E27FC236}">
                <a16:creationId xmlns:a16="http://schemas.microsoft.com/office/drawing/2014/main" id="{A26D0821-B6BA-B7A6-804D-007534AD35E5}"/>
              </a:ext>
            </a:extLst>
          </p:cNvPr>
          <p:cNvSpPr/>
          <p:nvPr/>
        </p:nvSpPr>
        <p:spPr>
          <a:xfrm>
            <a:off x="8264829" y="1119674"/>
            <a:ext cx="1957095" cy="54117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40 %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8989268" y="4907666"/>
            <a:ext cx="224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Promet v končni porabi energije v Sloveniji.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0BBC2E6-BBB5-ED24-528F-EAA889BB64E4}"/>
              </a:ext>
            </a:extLst>
          </p:cNvPr>
          <p:cNvSpPr txBox="1"/>
          <p:nvPr/>
        </p:nvSpPr>
        <p:spPr>
          <a:xfrm>
            <a:off x="6779845" y="155779"/>
            <a:ext cx="5170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Promet kot porabnik energije</a:t>
            </a:r>
          </a:p>
        </p:txBody>
      </p:sp>
    </p:spTree>
    <p:extLst>
      <p:ext uri="{BB962C8B-B14F-4D97-AF65-F5344CB8AC3E}">
        <p14:creationId xmlns:p14="http://schemas.microsoft.com/office/powerpoint/2010/main" val="2878537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EA0E191-A3C4-9CD8-03E7-E2282B232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2" y="1184083"/>
            <a:ext cx="6005080" cy="473243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385" y="531715"/>
            <a:ext cx="5135942" cy="342116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8CF1F32-5233-EB14-7A6C-23B1B54FC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796" y="4305300"/>
            <a:ext cx="6364204" cy="1517408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01E680E-F290-6634-1041-D3EBF52DD667}"/>
              </a:ext>
            </a:extLst>
          </p:cNvPr>
          <p:cNvSpPr txBox="1"/>
          <p:nvPr/>
        </p:nvSpPr>
        <p:spPr>
          <a:xfrm>
            <a:off x="5894481" y="611504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Lithium – Wikipedia. 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https://en.wikipedia.org/wiki/Lithium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C98CAD8A-E122-A377-5980-4ABD48C5C1FC}"/>
              </a:ext>
            </a:extLst>
          </p:cNvPr>
          <p:cNvSpPr txBox="1"/>
          <p:nvPr/>
        </p:nvSpPr>
        <p:spPr>
          <a:xfrm>
            <a:off x="314131" y="61150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What will it take to recycle millions of worn-out EV batteries? | Knowable Magazine</a:t>
            </a:r>
            <a:endParaRPr lang="sl-SI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19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4143E2A-4C0E-4D96-C492-3F9FFEC9E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76" y="252191"/>
            <a:ext cx="9916659" cy="5075587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2A0841A-9124-9C4D-CF9D-7FD26F0CC468}"/>
              </a:ext>
            </a:extLst>
          </p:cNvPr>
          <p:cNvSpPr txBox="1"/>
          <p:nvPr/>
        </p:nvSpPr>
        <p:spPr>
          <a:xfrm>
            <a:off x="316576" y="5327778"/>
            <a:ext cx="10609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will it take to recycle millions of worn-out EV batteries? | Knowable Magazine</a:t>
            </a:r>
            <a:r>
              <a:rPr lang="sl-SI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https://knowablemagazine.org/content/article/technology/2022/what-will-it-take-to-recycle-ev-batteries</a:t>
            </a:r>
            <a:r>
              <a:rPr lang="sl-SI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76F572B-D23F-CDF9-AB7F-8E28B0016561}"/>
              </a:ext>
            </a:extLst>
          </p:cNvPr>
          <p:cNvSpPr txBox="1"/>
          <p:nvPr/>
        </p:nvSpPr>
        <p:spPr>
          <a:xfrm>
            <a:off x="8961161" y="4851483"/>
            <a:ext cx="3029339" cy="14773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sl-SI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Trajnostna mobilnost </a:t>
            </a:r>
            <a:r>
              <a:rPr lang="sl-SI" sz="1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tista, </a:t>
            </a: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ki je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hkrati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okoljsko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sprejemljiva</a:t>
            </a: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, socialno pravična in spodbuja razvoj gospodarstva.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953D234-0678-D825-F4CC-7BBE59731BD2}"/>
              </a:ext>
            </a:extLst>
          </p:cNvPr>
          <p:cNvSpPr txBox="1"/>
          <p:nvPr/>
        </p:nvSpPr>
        <p:spPr>
          <a:xfrm>
            <a:off x="8961161" y="2957899"/>
            <a:ext cx="3029339" cy="175432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sl-SI" b="1" i="0" dirty="0">
                <a:solidFill>
                  <a:schemeClr val="accent6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Trajnostni razvoj</a:t>
            </a:r>
            <a:r>
              <a:rPr lang="sl-SI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zadovoljuje potrebe sedanje generacije, ne da bi pri tem ogrozil zmožnost prihodnjih generacij, da zadovoljijo svoje potrebe.</a:t>
            </a:r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7F594EA-0530-F4B4-07BE-A121F42A4F61}"/>
              </a:ext>
            </a:extLst>
          </p:cNvPr>
          <p:cNvSpPr txBox="1"/>
          <p:nvPr/>
        </p:nvSpPr>
        <p:spPr>
          <a:xfrm>
            <a:off x="10475830" y="1713525"/>
            <a:ext cx="74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0589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079817" y="586666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These parts are made by Volkswagen Group Components for the ID.3 | Volkswagen Newsroom (volkswagen-newsroom.com)</a:t>
            </a:r>
            <a:endParaRPr lang="sl-S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2601FCF-1818-1406-4CD3-60BD28AE4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01" y="235979"/>
            <a:ext cx="9883997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7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Begivenhed and bunker life cycle of electric car batteries nikkel Støvet  metallisk">
            <a:extLst>
              <a:ext uri="{FF2B5EF4-FFF2-40B4-BE49-F238E27FC236}">
                <a16:creationId xmlns:a16="http://schemas.microsoft.com/office/drawing/2014/main" id="{A6040A40-D399-1C45-3584-A631673AC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98" y="214604"/>
            <a:ext cx="7103910" cy="60616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33D1697-CD6B-925F-A1DA-3E3CA37E33A7}"/>
              </a:ext>
            </a:extLst>
          </p:cNvPr>
          <p:cNvSpPr txBox="1"/>
          <p:nvPr/>
        </p:nvSpPr>
        <p:spPr>
          <a:xfrm>
            <a:off x="1471024" y="6407998"/>
            <a:ext cx="10164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https://www.google.com/url?sa=i&amp;url=https%3A%2F%2Fwww.oracom.fr%2Flife-cycle-of-electric-car-batteries-k.html&amp;psig=AOvVaw0HoGW5lsTPBLIQCkGDGMPu&amp;ust=1709843108323000&amp;source=images&amp;cd=vfe&amp;opi=89978449&amp;ved=0CBUQjhxqFwoTCNiL24q84IQDFQAAAAAdAAAAABAl</a:t>
            </a:r>
            <a:r>
              <a:rPr lang="sl-SI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3AECF6C-AE87-9CE8-0893-F32BF41BA400}"/>
              </a:ext>
            </a:extLst>
          </p:cNvPr>
          <p:cNvSpPr txBox="1"/>
          <p:nvPr/>
        </p:nvSpPr>
        <p:spPr>
          <a:xfrm>
            <a:off x="242595" y="406402"/>
            <a:ext cx="3732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</a:rPr>
              <a:t>Recikliranje in ponovna uporaba</a:t>
            </a:r>
          </a:p>
        </p:txBody>
      </p:sp>
    </p:spTree>
    <p:extLst>
      <p:ext uri="{BB962C8B-B14F-4D97-AF65-F5344CB8AC3E}">
        <p14:creationId xmlns:p14="http://schemas.microsoft.com/office/powerpoint/2010/main" val="602757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CE41DC2-A41C-8AE0-0CEC-A3B823A6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455" y="1178825"/>
            <a:ext cx="6379603" cy="428333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ED4D177-0BBA-27AE-EB0B-3C1E5932866F}"/>
              </a:ext>
            </a:extLst>
          </p:cNvPr>
          <p:cNvSpPr txBox="1"/>
          <p:nvPr/>
        </p:nvSpPr>
        <p:spPr>
          <a:xfrm>
            <a:off x="485192" y="1550775"/>
            <a:ext cx="5610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bo Evropi uspelo?</a:t>
            </a:r>
          </a:p>
          <a:p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bo Sloveniji uspelo?</a:t>
            </a:r>
          </a:p>
          <a:p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Kaj lahko storim kot posameznik?</a:t>
            </a:r>
          </a:p>
          <a:p>
            <a:endParaRPr lang="sl-SI" sz="3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z vidika TR dovolj, da EU zmanjša emisije TGP za 99 %?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9539AD6-01D6-A44D-80DB-AA7A816B796D}"/>
              </a:ext>
            </a:extLst>
          </p:cNvPr>
          <p:cNvSpPr txBox="1"/>
          <p:nvPr/>
        </p:nvSpPr>
        <p:spPr>
          <a:xfrm>
            <a:off x="485192" y="5703140"/>
            <a:ext cx="10870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i="1" dirty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  <a:cs typeface="Calibri" panose="020F0502020204030204" pitchFamily="34" charset="0"/>
              </a:rPr>
              <a:t>Prispevek geografije je, da skuša na ta vprašanja odgovoriti celostno.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BD80E93-47A8-8C1E-35B9-136AA30975B9}"/>
              </a:ext>
            </a:extLst>
          </p:cNvPr>
          <p:cNvSpPr txBox="1"/>
          <p:nvPr/>
        </p:nvSpPr>
        <p:spPr>
          <a:xfrm>
            <a:off x="485192" y="416863"/>
            <a:ext cx="86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Namesto zaključka za razmislek: </a:t>
            </a:r>
          </a:p>
        </p:txBody>
      </p:sp>
    </p:spTree>
    <p:extLst>
      <p:ext uri="{BB962C8B-B14F-4D97-AF65-F5344CB8AC3E}">
        <p14:creationId xmlns:p14="http://schemas.microsoft.com/office/powerpoint/2010/main" val="415479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B9C572C-14E2-5AA4-C2AB-C54D9748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184" y="1142802"/>
            <a:ext cx="6645216" cy="457239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DEFFB91-1D03-20C4-E73C-3C848EE2F9EF}"/>
              </a:ext>
            </a:extLst>
          </p:cNvPr>
          <p:cNvSpPr txBox="1"/>
          <p:nvPr/>
        </p:nvSpPr>
        <p:spPr>
          <a:xfrm>
            <a:off x="1553803" y="5835582"/>
            <a:ext cx="9716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Vir: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spatial organization of transportation and mobility (b. d.). The Geography of Transport Systems. </a:t>
            </a:r>
            <a:r>
              <a:rPr lang="en-US" sz="14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https://transportgeography.org/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endParaRPr lang="sl-SI" sz="14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E9DFAC2-8868-A08C-05F8-7DFFACAB70FF}"/>
              </a:ext>
            </a:extLst>
          </p:cNvPr>
          <p:cNvSpPr txBox="1"/>
          <p:nvPr/>
        </p:nvSpPr>
        <p:spPr>
          <a:xfrm>
            <a:off x="542475" y="437643"/>
            <a:ext cx="5229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Promet kot porabnik prostora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A741EB4-B876-0AA2-EC18-E6CAFCD4D1C9}"/>
              </a:ext>
            </a:extLst>
          </p:cNvPr>
          <p:cNvSpPr txBox="1"/>
          <p:nvPr/>
        </p:nvSpPr>
        <p:spPr>
          <a:xfrm>
            <a:off x="8682390" y="947319"/>
            <a:ext cx="2967135" cy="18269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Slovenija (2014):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1092 km</a:t>
            </a:r>
            <a:r>
              <a:rPr lang="sl-SI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(5,5 %) pozidano od tega </a:t>
            </a:r>
            <a:r>
              <a:rPr lang="sl-SI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 km</a:t>
            </a:r>
            <a:r>
              <a:rPr lang="sl-SI" sz="20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ali </a:t>
            </a:r>
            <a:r>
              <a:rPr lang="sl-SI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0,25</a:t>
            </a:r>
            <a:r>
              <a:rPr lang="sl-SI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%</a:t>
            </a:r>
            <a:r>
              <a:rPr lang="sl-SI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vseh površin</a:t>
            </a:r>
            <a:r>
              <a:rPr lang="sl-S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ceste in železnice.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16DB0E9-D3B0-2519-3CEE-C2541A695749}"/>
              </a:ext>
            </a:extLst>
          </p:cNvPr>
          <p:cNvSpPr txBox="1"/>
          <p:nvPr/>
        </p:nvSpPr>
        <p:spPr>
          <a:xfrm>
            <a:off x="8682390" y="2951946"/>
            <a:ext cx="27338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POKROVNOST_IN_RABA_TAL_V_SLOVENIJI_TER_ANALIZA_UPORABNOSTI_RAZLICNIH_PROSTORSKIH_PODATKOV.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http://nfp-si.eionet.europa.eu/Podatki_in_informacije/F1084793794/F1432113195/POKROVNOST_IN_RABA_TAL_V_SLOVENIJI_TER_ANALIZA_UPORABNOSTI_RAZLICNIH_PROSTORSKIH_PODATKOV.pdf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52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63245" y="424968"/>
            <a:ext cx="687528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Globalne razsežnosti prometa:</a:t>
            </a:r>
          </a:p>
          <a:p>
            <a:endParaRPr lang="sl-SI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Kako je videti globalni morski promet?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Kako je videti globalni letalski promet?</a:t>
            </a:r>
          </a:p>
        </p:txBody>
      </p:sp>
      <p:pic>
        <p:nvPicPr>
          <p:cNvPr id="1026" name="Picture 2" descr="Delays">
            <a:extLst>
              <a:ext uri="{FF2B5EF4-FFF2-40B4-BE49-F238E27FC236}">
                <a16:creationId xmlns:a16="http://schemas.microsoft.com/office/drawing/2014/main" id="{CF20D8D0-22C2-59FC-D952-458CA637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34052"/>
            <a:ext cx="5126355" cy="30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2690A57-3CC3-F351-DA32-CFD2945ABCBA}"/>
              </a:ext>
            </a:extLst>
          </p:cNvPr>
          <p:cNvSpPr txBox="1"/>
          <p:nvPr/>
        </p:nvSpPr>
        <p:spPr>
          <a:xfrm>
            <a:off x="6273165" y="61714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Delays in air traffic control could cloud the summer holiday season (internationalairportreview.com)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76A79B4-D32E-3114-B727-FD55CDF1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68" y="3034052"/>
            <a:ext cx="4101084" cy="30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DAADE8C-B46E-84A7-57F4-CCF53DE4A7D1}"/>
              </a:ext>
            </a:extLst>
          </p:cNvPr>
          <p:cNvSpPr txBox="1"/>
          <p:nvPr/>
        </p:nvSpPr>
        <p:spPr>
          <a:xfrm>
            <a:off x="909705" y="6248366"/>
            <a:ext cx="6182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File:Strait </a:t>
            </a:r>
            <a:r>
              <a:rPr lang="sl-SI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of</a:t>
            </a:r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malacca.jpg - </a:t>
            </a:r>
            <a:r>
              <a:rPr lang="sl-SI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Openwaterpedia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1323B10-D371-6596-2717-8E7A4046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17"/>
            <a:ext cx="12192000" cy="5997465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ECEFDBC-E44D-BE8B-5FA6-590731063214}"/>
              </a:ext>
            </a:extLst>
          </p:cNvPr>
          <p:cNvSpPr txBox="1"/>
          <p:nvPr/>
        </p:nvSpPr>
        <p:spPr>
          <a:xfrm>
            <a:off x="0" y="6248991"/>
            <a:ext cx="9629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Global </a:t>
            </a:r>
            <a:r>
              <a:rPr lang="sl-SI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Maritime</a:t>
            </a:r>
            <a:r>
              <a:rPr lang="sl-SI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l-SI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Traffic</a:t>
            </a:r>
            <a:r>
              <a:rPr lang="sl-SI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sl-SI" sz="12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https://globalmaritimetraffic.org/index.html</a:t>
            </a:r>
            <a:r>
              <a:rPr lang="sl-SI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3285427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546E16C-F9AD-DAD8-2C38-7DB331F9FC56}"/>
              </a:ext>
            </a:extLst>
          </p:cNvPr>
          <p:cNvSpPr txBox="1"/>
          <p:nvPr/>
        </p:nvSpPr>
        <p:spPr>
          <a:xfrm>
            <a:off x="169042" y="6196984"/>
            <a:ext cx="8819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JRC reveals global traffic routes using LRIT ship tracking data (youtube.com)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500F4BB-2862-5F17-6C09-F50C31A43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354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8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69BDDE5-10C4-7F5E-3DFA-AC7C55F56F0C}"/>
              </a:ext>
            </a:extLst>
          </p:cNvPr>
          <p:cNvSpPr txBox="1"/>
          <p:nvPr/>
        </p:nvSpPr>
        <p:spPr>
          <a:xfrm>
            <a:off x="693304" y="6345760"/>
            <a:ext cx="108053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MarineTraffic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Global Ship Tracking Intelligence. </a:t>
            </a:r>
            <a:r>
              <a:rPr lang="en-US" sz="12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https://www.marinetraffic.com/en/ais/home/centerx:121.2/centery:31.5/zoom:11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endParaRPr lang="sl-SI" sz="12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2E42971-553B-44F1-10E4-6FB96C3BB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4" y="0"/>
            <a:ext cx="11644132" cy="617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83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1768</Words>
  <Application>Microsoft Office PowerPoint</Application>
  <PresentationFormat>Širokozaslonsko</PresentationFormat>
  <Paragraphs>194</Paragraphs>
  <Slides>44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44</vt:i4>
      </vt:variant>
    </vt:vector>
  </HeadingPairs>
  <TitlesOfParts>
    <vt:vector size="52" baseType="lpstr">
      <vt:lpstr>Aptos</vt:lpstr>
      <vt:lpstr>Aptos Display</vt:lpstr>
      <vt:lpstr>Arial</vt:lpstr>
      <vt:lpstr>Bodoni MT</vt:lpstr>
      <vt:lpstr>Calibri</vt:lpstr>
      <vt:lpstr>Open Sans</vt:lpstr>
      <vt:lpstr>Roboto</vt:lpstr>
      <vt:lpstr>Officeova tema</vt:lpstr>
      <vt:lpstr>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AP</dc:creator>
  <cp:lastModifiedBy>Marta Novak</cp:lastModifiedBy>
  <cp:revision>56</cp:revision>
  <dcterms:created xsi:type="dcterms:W3CDTF">2024-03-05T07:14:05Z</dcterms:created>
  <dcterms:modified xsi:type="dcterms:W3CDTF">2024-04-05T08:48:53Z</dcterms:modified>
</cp:coreProperties>
</file>