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7" r:id="rId2"/>
    <p:sldId id="256" r:id="rId3"/>
    <p:sldId id="315" r:id="rId4"/>
    <p:sldId id="312" r:id="rId5"/>
    <p:sldId id="307" r:id="rId6"/>
    <p:sldId id="306" r:id="rId7"/>
    <p:sldId id="311" r:id="rId8"/>
    <p:sldId id="309" r:id="rId9"/>
    <p:sldId id="310" r:id="rId10"/>
    <p:sldId id="263" r:id="rId11"/>
    <p:sldId id="298" r:id="rId12"/>
    <p:sldId id="299" r:id="rId13"/>
    <p:sldId id="300" r:id="rId14"/>
    <p:sldId id="302" r:id="rId15"/>
    <p:sldId id="303" r:id="rId16"/>
    <p:sldId id="304" r:id="rId17"/>
    <p:sldId id="305" r:id="rId18"/>
    <p:sldId id="313"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181" autoAdjust="0"/>
  </p:normalViewPr>
  <p:slideViewPr>
    <p:cSldViewPr snapToGrid="0">
      <p:cViewPr varScale="1">
        <p:scale>
          <a:sx n="65" d="100"/>
          <a:sy n="65" d="100"/>
        </p:scale>
        <p:origin x="5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648F5-5643-44A2-AF2F-BC5DCF0B1EB6}" type="datetimeFigureOut">
              <a:rPr lang="en-US" smtClean="0"/>
              <a:t>10/6/2014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83E8A-A9E6-487C-8BB0-07D4F0035129}" type="slidenum">
              <a:rPr lang="en-US" smtClean="0"/>
              <a:t>‹#›</a:t>
            </a:fld>
            <a:endParaRPr lang="en-US"/>
          </a:p>
        </p:txBody>
      </p:sp>
    </p:spTree>
    <p:extLst>
      <p:ext uri="{BB962C8B-B14F-4D97-AF65-F5344CB8AC3E}">
        <p14:creationId xmlns:p14="http://schemas.microsoft.com/office/powerpoint/2010/main" val="130775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437F9-A2C8-4D23-B919-DCE5C3906439}" type="slidenum">
              <a:rPr lang="en-US" smtClean="0"/>
              <a:t>1</a:t>
            </a:fld>
            <a:endParaRPr lang="en-US"/>
          </a:p>
        </p:txBody>
      </p:sp>
    </p:spTree>
    <p:extLst>
      <p:ext uri="{BB962C8B-B14F-4D97-AF65-F5344CB8AC3E}">
        <p14:creationId xmlns:p14="http://schemas.microsoft.com/office/powerpoint/2010/main" val="282295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83E8A-A9E6-487C-8BB0-07D4F0035129}" type="slidenum">
              <a:rPr lang="en-US" smtClean="0"/>
              <a:t>11</a:t>
            </a:fld>
            <a:endParaRPr lang="en-US"/>
          </a:p>
        </p:txBody>
      </p:sp>
    </p:spTree>
    <p:extLst>
      <p:ext uri="{BB962C8B-B14F-4D97-AF65-F5344CB8AC3E}">
        <p14:creationId xmlns:p14="http://schemas.microsoft.com/office/powerpoint/2010/main" val="120090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this type of testing only allows you to examine the effect of entire event handlers. The app will perform all the blocks in the event handler for the button click before allowing you to examine your watch variables or the user interface.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Do It tool lets you slow down the testing process and examine the state of the app after any block. The general scheme is to initiate user interface events until you get to the problem point in the app. After discovering that the third question wasn’t appearing in the quiz app, you might click the </a:t>
            </a:r>
            <a:r>
              <a:rPr lang="en-US" dirty="0" err="1" smtClean="0"/>
              <a:t>NextButton</a:t>
            </a:r>
            <a:r>
              <a:rPr lang="en-US" sz="1200" b="0" i="0" kern="1200" dirty="0" smtClean="0">
                <a:solidFill>
                  <a:schemeClr val="tx1"/>
                </a:solidFill>
                <a:effectLst/>
                <a:latin typeface="+mn-lt"/>
                <a:ea typeface="+mn-ea"/>
                <a:cs typeface="+mn-cs"/>
              </a:rPr>
              <a:t> once to get to the second question. Then, instead of clicking the </a:t>
            </a:r>
            <a:r>
              <a:rPr lang="en-US" dirty="0" err="1" smtClean="0"/>
              <a:t>NextButton</a:t>
            </a:r>
            <a:r>
              <a:rPr lang="en-US" sz="1200" b="0" i="0" kern="1200" dirty="0" smtClean="0">
                <a:solidFill>
                  <a:schemeClr val="tx1"/>
                </a:solidFill>
                <a:effectLst/>
                <a:latin typeface="+mn-lt"/>
                <a:ea typeface="+mn-ea"/>
                <a:cs typeface="+mn-cs"/>
              </a:rPr>
              <a:t> again and having the entire event handler performed in one swoop, you could use Do It to perform the blocks within the </a:t>
            </a:r>
            <a:r>
              <a:rPr lang="en-US" sz="1200" b="1" i="0" kern="1200" dirty="0" err="1" smtClean="0">
                <a:solidFill>
                  <a:schemeClr val="tx1"/>
                </a:solidFill>
                <a:effectLst/>
                <a:latin typeface="+mn-lt"/>
                <a:ea typeface="+mn-ea"/>
                <a:cs typeface="+mn-cs"/>
              </a:rPr>
              <a:t>NextButton.Click</a:t>
            </a:r>
            <a:r>
              <a:rPr lang="en-US" sz="1200" b="0" i="0" kern="1200" dirty="0" smtClean="0">
                <a:solidFill>
                  <a:schemeClr val="tx1"/>
                </a:solidFill>
                <a:effectLst/>
                <a:latin typeface="+mn-lt"/>
                <a:ea typeface="+mn-ea"/>
                <a:cs typeface="+mn-cs"/>
              </a:rPr>
              <a:t> event handler one at a time. You’d start by right-clicking the top row of blocks (the increment of </a:t>
            </a:r>
            <a:r>
              <a:rPr lang="en-US" dirty="0" err="1" smtClean="0"/>
              <a:t>currentQuestionIndex</a:t>
            </a:r>
            <a:r>
              <a:rPr lang="en-US" sz="1200" b="0" i="0" kern="1200" dirty="0" smtClean="0">
                <a:solidFill>
                  <a:schemeClr val="tx1"/>
                </a:solidFill>
                <a:effectLst/>
                <a:latin typeface="+mn-lt"/>
                <a:ea typeface="+mn-ea"/>
                <a:cs typeface="+mn-cs"/>
              </a:rPr>
              <a:t>) and choosing Do It, as illustrated in </a:t>
            </a:r>
            <a:r>
              <a:rPr lang="en-US" sz="1200" b="1" i="0" kern="1200" dirty="0" smtClean="0">
                <a:solidFill>
                  <a:schemeClr val="tx1"/>
                </a:solidFill>
                <a:effectLst/>
                <a:latin typeface="+mn-lt"/>
                <a:ea typeface="+mn-ea"/>
                <a:cs typeface="+mn-cs"/>
              </a:rPr>
              <a:t>Figure 15-7</a:t>
            </a:r>
            <a:r>
              <a:rPr lang="en-US" sz="1200" b="0" i="0" kern="1200" dirty="0" smtClean="0">
                <a:solidFill>
                  <a:schemeClr val="tx1"/>
                </a:solidFill>
                <a:effectLst/>
                <a:latin typeface="+mn-lt"/>
                <a:ea typeface="+mn-ea"/>
                <a:cs typeface="+mn-cs"/>
              </a:rPr>
              <a: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This would change the index to 3. App execution would then stop—Do It causes only the chosen block and any subordinate blocks to be performed. This allows you, the tester, to examine the watched variables and the user interface. When you’re ready, you can choose the next row of blocks (the </a:t>
            </a:r>
            <a:r>
              <a:rPr lang="en-US" sz="1200" b="1" i="0" kern="1200" dirty="0" smtClean="0">
                <a:solidFill>
                  <a:schemeClr val="tx1"/>
                </a:solidFill>
                <a:effectLst/>
                <a:latin typeface="+mn-lt"/>
                <a:ea typeface="+mn-ea"/>
                <a:cs typeface="+mn-cs"/>
              </a:rPr>
              <a:t>if</a:t>
            </a:r>
            <a:r>
              <a:rPr lang="en-US" sz="1200" b="0" i="0" kern="1200" dirty="0" smtClean="0">
                <a:solidFill>
                  <a:schemeClr val="tx1"/>
                </a:solidFill>
                <a:effectLst/>
                <a:latin typeface="+mn-lt"/>
                <a:ea typeface="+mn-ea"/>
                <a:cs typeface="+mn-cs"/>
              </a:rPr>
              <a:t> test) and select Do It so that it’s performed. At every step of the way, you can see the effect of each block.</a:t>
            </a:r>
            <a:endParaRPr lang="en-US" dirty="0"/>
          </a:p>
        </p:txBody>
      </p:sp>
      <p:sp>
        <p:nvSpPr>
          <p:cNvPr id="4" name="Slide Number Placeholder 3"/>
          <p:cNvSpPr>
            <a:spLocks noGrp="1"/>
          </p:cNvSpPr>
          <p:nvPr>
            <p:ph type="sldNum" sz="quarter" idx="10"/>
          </p:nvPr>
        </p:nvSpPr>
        <p:spPr/>
        <p:txBody>
          <a:bodyPr/>
          <a:lstStyle/>
          <a:p>
            <a:fld id="{94D83E8A-A9E6-487C-8BB0-07D4F0035129}" type="slidenum">
              <a:rPr lang="en-US" smtClean="0"/>
              <a:t>15</a:t>
            </a:fld>
            <a:endParaRPr lang="en-US"/>
          </a:p>
        </p:txBody>
      </p:sp>
    </p:spTree>
    <p:extLst>
      <p:ext uri="{BB962C8B-B14F-4D97-AF65-F5344CB8AC3E}">
        <p14:creationId xmlns:p14="http://schemas.microsoft.com/office/powerpoint/2010/main" val="267595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D675E-8D9D-410A-B4AA-DF112684756E}"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52257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D675E-8D9D-410A-B4AA-DF112684756E}"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227413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D675E-8D9D-410A-B4AA-DF112684756E}"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180323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943" y="116930"/>
            <a:ext cx="10515600" cy="888909"/>
          </a:xfrm>
        </p:spPr>
        <p:txBody>
          <a:bodyPr>
            <a:normAutofit/>
          </a:bodyPr>
          <a:lstStyle>
            <a:lvl1pPr>
              <a:defRPr sz="3600"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943" y="1505425"/>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D675E-8D9D-410A-B4AA-DF112684756E}"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34585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D675E-8D9D-410A-B4AA-DF112684756E}"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245643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D675E-8D9D-410A-B4AA-DF112684756E}"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49977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D675E-8D9D-410A-B4AA-DF112684756E}" type="datetimeFigureOut">
              <a:rPr lang="en-US" smtClean="0"/>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393614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D675E-8D9D-410A-B4AA-DF112684756E}"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120422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D675E-8D9D-410A-B4AA-DF112684756E}"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80973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D675E-8D9D-410A-B4AA-DF112684756E}"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372985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D675E-8D9D-410A-B4AA-DF112684756E}"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A8AB4-FE6D-4067-8451-332717FDE089}" type="slidenum">
              <a:rPr lang="en-US" smtClean="0"/>
              <a:t>‹#›</a:t>
            </a:fld>
            <a:endParaRPr lang="en-US"/>
          </a:p>
        </p:txBody>
      </p:sp>
    </p:spTree>
    <p:extLst>
      <p:ext uri="{BB962C8B-B14F-4D97-AF65-F5344CB8AC3E}">
        <p14:creationId xmlns:p14="http://schemas.microsoft.com/office/powerpoint/2010/main" val="120678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D675E-8D9D-410A-B4AA-DF112684756E}" type="datetimeFigureOut">
              <a:rPr lang="en-US" smtClean="0"/>
              <a:t>10/6/2014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A8AB4-FE6D-4067-8451-332717FDE089}" type="slidenum">
              <a:rPr lang="en-US" smtClean="0"/>
              <a:t>‹#›</a:t>
            </a:fld>
            <a:endParaRPr lang="en-US"/>
          </a:p>
        </p:txBody>
      </p:sp>
    </p:spTree>
    <p:extLst>
      <p:ext uri="{BB962C8B-B14F-4D97-AF65-F5344CB8AC3E}">
        <p14:creationId xmlns:p14="http://schemas.microsoft.com/office/powerpoint/2010/main" val="122222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ppinvtinywebdb.appspot.co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AA_GRADIVA/INTERNO/APP_INVENTOR/TinyWebDB/Creating%20a%20Custom%20TinyWebDB%20Service.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PRIMERI/LOKACIJA/zemljevidLokacij.apk" TargetMode="External"/><Relationship Id="rId2" Type="http://schemas.openxmlformats.org/officeDocument/2006/relationships/hyperlink" Target="PRIMERI/LOKACIJA/zemljevidLokacij.aia"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811" y="895530"/>
            <a:ext cx="11691257" cy="946333"/>
          </a:xfrm>
        </p:spPr>
        <p:txBody>
          <a:bodyPr>
            <a:normAutofit/>
          </a:bodyPr>
          <a:lstStyle/>
          <a:p>
            <a:pPr>
              <a:lnSpc>
                <a:spcPct val="100000"/>
              </a:lnSpc>
            </a:pPr>
            <a:r>
              <a:rPr lang="sl-SI" sz="4800" dirty="0" smtClean="0">
                <a:solidFill>
                  <a:srgbClr val="FF0000"/>
                </a:solidFill>
              </a:rPr>
              <a:t>Programiranje za  učitelje - </a:t>
            </a:r>
            <a:r>
              <a:rPr lang="sl-SI" sz="4800" dirty="0" err="1" smtClean="0">
                <a:solidFill>
                  <a:srgbClr val="FF0000"/>
                </a:solidFill>
              </a:rPr>
              <a:t>neprogramerje</a:t>
            </a:r>
            <a:endParaRPr lang="en-US" sz="4800" dirty="0">
              <a:solidFill>
                <a:srgbClr val="FF0000"/>
              </a:solidFill>
            </a:endParaRPr>
          </a:p>
        </p:txBody>
      </p:sp>
      <p:sp>
        <p:nvSpPr>
          <p:cNvPr id="3" name="Subtitle 2"/>
          <p:cNvSpPr>
            <a:spLocks noGrp="1"/>
          </p:cNvSpPr>
          <p:nvPr>
            <p:ph type="subTitle" idx="1"/>
          </p:nvPr>
        </p:nvSpPr>
        <p:spPr>
          <a:xfrm>
            <a:off x="1288869" y="97447"/>
            <a:ext cx="9144000" cy="499699"/>
          </a:xfrm>
        </p:spPr>
        <p:txBody>
          <a:bodyPr/>
          <a:lstStyle/>
          <a:p>
            <a:r>
              <a:rPr lang="sl-SI" dirty="0" smtClean="0"/>
              <a:t>Saša Divjak</a:t>
            </a:r>
            <a:endParaRPr lang="en-US" dirty="0"/>
          </a:p>
        </p:txBody>
      </p:sp>
      <p:sp>
        <p:nvSpPr>
          <p:cNvPr id="5" name="TextBox 4"/>
          <p:cNvSpPr txBox="1"/>
          <p:nvPr/>
        </p:nvSpPr>
        <p:spPr>
          <a:xfrm>
            <a:off x="1044182" y="2715251"/>
            <a:ext cx="3026213" cy="584775"/>
          </a:xfrm>
          <a:prstGeom prst="rect">
            <a:avLst/>
          </a:prstGeom>
          <a:noFill/>
        </p:spPr>
        <p:txBody>
          <a:bodyPr wrap="none" rtlCol="0">
            <a:spAutoFit/>
          </a:bodyPr>
          <a:lstStyle/>
          <a:p>
            <a:r>
              <a:rPr lang="sl-SI" sz="3200" dirty="0" smtClean="0"/>
              <a:t>Začetek ob 20.00</a:t>
            </a:r>
            <a:endParaRPr lang="en-US" sz="3200" dirty="0"/>
          </a:p>
        </p:txBody>
      </p:sp>
      <p:pic>
        <p:nvPicPr>
          <p:cNvPr id="7" name="Picture 6"/>
          <p:cNvPicPr>
            <a:picLocks noChangeAspect="1"/>
          </p:cNvPicPr>
          <p:nvPr/>
        </p:nvPicPr>
        <p:blipFill>
          <a:blip r:embed="rId3"/>
          <a:stretch>
            <a:fillRect/>
          </a:stretch>
        </p:blipFill>
        <p:spPr>
          <a:xfrm flipH="1">
            <a:off x="7428769" y="3491581"/>
            <a:ext cx="3743325" cy="3095625"/>
          </a:xfrm>
          <a:prstGeom prst="rect">
            <a:avLst/>
          </a:prstGeom>
        </p:spPr>
      </p:pic>
    </p:spTree>
    <p:extLst>
      <p:ext uri="{BB962C8B-B14F-4D97-AF65-F5344CB8AC3E}">
        <p14:creationId xmlns:p14="http://schemas.microsoft.com/office/powerpoint/2010/main" val="1818800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Odpravljanje napak</a:t>
            </a:r>
            <a:endParaRPr lang="en-US" dirty="0"/>
          </a:p>
        </p:txBody>
      </p:sp>
      <p:sp>
        <p:nvSpPr>
          <p:cNvPr id="4" name="Content Placeholder 3"/>
          <p:cNvSpPr>
            <a:spLocks noGrp="1"/>
          </p:cNvSpPr>
          <p:nvPr>
            <p:ph idx="1"/>
          </p:nvPr>
        </p:nvSpPr>
        <p:spPr/>
        <p:txBody>
          <a:bodyPr/>
          <a:lstStyle/>
          <a:p>
            <a:r>
              <a:rPr lang="sl-SI" dirty="0" smtClean="0"/>
              <a:t>Opazovanje spremenljivk</a:t>
            </a:r>
            <a:endParaRPr lang="en-US" dirty="0"/>
          </a:p>
        </p:txBody>
      </p:sp>
      <p:pic>
        <p:nvPicPr>
          <p:cNvPr id="6150" name="Picture 6" descr="http://sr.photos1.fotosearch.com/bthumb/ILW/ILW507/coultj0257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293" y="1416904"/>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834743" y="3036155"/>
            <a:ext cx="3181350" cy="3267075"/>
          </a:xfrm>
          <a:prstGeom prst="rect">
            <a:avLst/>
          </a:prstGeom>
        </p:spPr>
      </p:pic>
    </p:spTree>
    <p:extLst>
      <p:ext uri="{BB962C8B-B14F-4D97-AF65-F5344CB8AC3E}">
        <p14:creationId xmlns:p14="http://schemas.microsoft.com/office/powerpoint/2010/main" val="3742812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Opazovanje spremenljivk</a:t>
            </a:r>
            <a:endParaRPr lang="en-US" dirty="0"/>
          </a:p>
        </p:txBody>
      </p:sp>
      <p:sp>
        <p:nvSpPr>
          <p:cNvPr id="4" name="Rectangle 1"/>
          <p:cNvSpPr>
            <a:spLocks noGrp="1" noChangeArrowheads="1"/>
          </p:cNvSpPr>
          <p:nvPr>
            <p:ph idx="1"/>
          </p:nvPr>
        </p:nvSpPr>
        <p:spPr bwMode="auto">
          <a:xfrm>
            <a:off x="820615" y="1783986"/>
            <a:ext cx="10271928"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en-US" sz="2000" b="0" i="0" u="none" strike="noStrike" cap="none" normalizeH="0" baseline="0" dirty="0" smtClean="0">
                <a:ln>
                  <a:noFill/>
                </a:ln>
                <a:solidFill>
                  <a:srgbClr val="333333"/>
                </a:solidFill>
                <a:effectLst/>
                <a:cs typeface="Arial" panose="020B0604020202020204" pitchFamily="34" charset="0"/>
              </a:rPr>
              <a:t>Med potekom programa opazujemo vrednosti spremenljivk</a:t>
            </a:r>
            <a:r>
              <a:rPr kumimoji="0" lang="en-US" altLang="en-US" sz="2000" b="0" i="0" u="none" strike="noStrike" cap="none" normalizeH="0" baseline="0" dirty="0" smtClean="0">
                <a:ln>
                  <a:noFill/>
                </a:ln>
                <a:solidFill>
                  <a:srgbClr val="333333"/>
                </a:solidFill>
                <a:effectLst/>
                <a:cs typeface="Arial" panose="020B0604020202020204" pitchFamily="34" charset="0"/>
              </a:rPr>
              <a:t>.</a:t>
            </a:r>
            <a:r>
              <a:rPr kumimoji="0" lang="en-US" altLang="en-US" sz="2000" b="0" i="0" u="none" strike="noStrike" cap="none" normalizeH="0" baseline="0" dirty="0" smtClean="0">
                <a:ln>
                  <a:noFill/>
                </a:ln>
                <a:solidFill>
                  <a:schemeClr val="tx1"/>
                </a:solidFill>
                <a:effectLst/>
              </a:rPr>
              <a:t/>
            </a:r>
            <a:br>
              <a:rPr kumimoji="0" lang="en-US" altLang="en-US" sz="20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chemeClr val="tx1"/>
                </a:solidFill>
                <a:effectLst/>
              </a:rPr>
              <a:t/>
            </a:r>
            <a:br>
              <a:rPr kumimoji="0" lang="en-US" altLang="en-US" sz="20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333333"/>
                </a:solidFill>
                <a:effectLst/>
                <a:cs typeface="Arial" panose="020B0604020202020204" pitchFamily="34" charset="0"/>
              </a:rPr>
              <a:t>App Inventor </a:t>
            </a:r>
            <a:r>
              <a:rPr kumimoji="0" lang="sl-SI" altLang="en-US" sz="2000" b="0" i="0" u="none" strike="noStrike" cap="none" normalizeH="0" baseline="0" dirty="0" smtClean="0">
                <a:ln>
                  <a:noFill/>
                </a:ln>
                <a:solidFill>
                  <a:srgbClr val="333333"/>
                </a:solidFill>
                <a:effectLst/>
                <a:cs typeface="Arial" panose="020B0604020202020204" pitchFamily="34" charset="0"/>
              </a:rPr>
              <a:t>ima v ta namen mehanizem „</a:t>
            </a:r>
            <a:r>
              <a:rPr kumimoji="0" lang="en-US" altLang="en-US" sz="2000" b="0" i="0" u="none" strike="noStrike" cap="none" normalizeH="0" baseline="0" dirty="0" err="1" smtClean="0">
                <a:ln>
                  <a:noFill/>
                </a:ln>
                <a:solidFill>
                  <a:srgbClr val="333333"/>
                </a:solidFill>
                <a:effectLst/>
                <a:cs typeface="Arial" panose="020B0604020202020204" pitchFamily="34" charset="0"/>
              </a:rPr>
              <a:t>Watc</a:t>
            </a:r>
            <a:r>
              <a:rPr kumimoji="0" lang="sl-SI" altLang="en-US" sz="2000" b="0" i="0" u="none" strike="noStrike" cap="none" normalizeH="0" baseline="0" dirty="0" smtClean="0">
                <a:ln>
                  <a:noFill/>
                </a:ln>
                <a:solidFill>
                  <a:srgbClr val="333333"/>
                </a:solidFill>
                <a:effectLst/>
                <a:cs typeface="Arial" panose="020B0604020202020204" pitchFamily="34" charset="0"/>
              </a:rPr>
              <a:t>h“</a:t>
            </a:r>
            <a:r>
              <a:rPr kumimoji="0" lang="en-US" altLang="en-US" sz="2000" b="0" i="0" u="none" strike="noStrike" cap="none" normalizeH="0" baseline="0" dirty="0" smtClean="0">
                <a:ln>
                  <a:noFill/>
                </a:ln>
                <a:solidFill>
                  <a:srgbClr val="333333"/>
                </a:solidFill>
                <a:effectLst/>
                <a:cs typeface="Arial" panose="020B0604020202020204" pitchFamily="34" charset="0"/>
              </a:rPr>
              <a:t>. </a:t>
            </a:r>
            <a:endParaRPr kumimoji="0" lang="sl-SI" altLang="en-US" sz="2000" b="0" i="0" u="none" strike="noStrike" cap="none" normalizeH="0" baseline="0" dirty="0" smtClean="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l-SI" altLang="en-US" sz="2000" dirty="0">
              <a:solidFill>
                <a:srgbClr val="333333"/>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en-US" sz="2000" b="0" i="0" u="none" strike="noStrike" cap="none" normalizeH="0" baseline="0" dirty="0" smtClean="0">
                <a:ln>
                  <a:noFill/>
                </a:ln>
                <a:solidFill>
                  <a:srgbClr val="333333"/>
                </a:solidFill>
                <a:effectLst/>
                <a:cs typeface="Arial" panose="020B0604020202020204" pitchFamily="34" charset="0"/>
              </a:rPr>
              <a:t>Primer: Imamo kviz in opazujmo spremenljivko </a:t>
            </a:r>
            <a:r>
              <a:rPr kumimoji="0" lang="en-US" altLang="en-US" sz="2000" b="0" i="0" u="none" strike="noStrike" cap="none" normalizeH="0" baseline="0" dirty="0" smtClean="0">
                <a:ln>
                  <a:noFill/>
                </a:ln>
                <a:solidFill>
                  <a:srgbClr val="333333"/>
                </a:solidFill>
                <a:effectLst/>
                <a:cs typeface="Arial" panose="020B0604020202020204" pitchFamily="34" charset="0"/>
              </a:rPr>
              <a:t> </a:t>
            </a:r>
            <a:r>
              <a:rPr kumimoji="0" lang="en-US" altLang="en-US" sz="2000" b="0" i="0" u="none" strike="noStrike" cap="none" normalizeH="0" baseline="0" dirty="0" err="1" smtClean="0">
                <a:ln>
                  <a:noFill/>
                </a:ln>
                <a:solidFill>
                  <a:srgbClr val="003366"/>
                </a:solidFill>
                <a:effectLst/>
                <a:latin typeface="andale mono"/>
              </a:rPr>
              <a:t>currentQuestionIndex</a:t>
            </a:r>
            <a:r>
              <a:rPr kumimoji="0" lang="en-US" altLang="en-US" sz="2000" b="0" i="0" u="none" strike="noStrike" cap="none" normalizeH="0" baseline="0" dirty="0" smtClean="0">
                <a:ln>
                  <a:noFill/>
                </a:ln>
                <a:solidFill>
                  <a:srgbClr val="333333"/>
                </a:solidFill>
                <a:effectLst/>
                <a:cs typeface="Arial" panose="020B0604020202020204" pitchFamily="34" charset="0"/>
              </a:rPr>
              <a:t>. </a:t>
            </a:r>
            <a:r>
              <a:rPr kumimoji="0" lang="sl-SI" altLang="en-US" sz="2000" b="0" i="0" u="none" strike="noStrike" cap="none" normalizeH="0" baseline="0" dirty="0" smtClean="0">
                <a:ln>
                  <a:noFill/>
                </a:ln>
                <a:solidFill>
                  <a:srgbClr val="333333"/>
                </a:solidFill>
                <a:effectLst/>
                <a:cs typeface="Arial" panose="020B0604020202020204" pitchFamily="34" charset="0"/>
              </a:rPr>
              <a:t>Medtem, ko  preskušamo program na telefonu ali </a:t>
            </a:r>
            <a:r>
              <a:rPr kumimoji="0" lang="sl-SI" altLang="en-US" sz="2000" b="0" i="0" u="none" strike="noStrike" cap="none" normalizeH="0" baseline="0" dirty="0" err="1" smtClean="0">
                <a:ln>
                  <a:noFill/>
                </a:ln>
                <a:solidFill>
                  <a:srgbClr val="333333"/>
                </a:solidFill>
                <a:effectLst/>
                <a:cs typeface="Arial" panose="020B0604020202020204" pitchFamily="34" charset="0"/>
              </a:rPr>
              <a:t>emulatorju</a:t>
            </a:r>
            <a:r>
              <a:rPr kumimoji="0" lang="sl-SI" altLang="en-US" sz="2000" b="0" i="0" u="none" strike="noStrike" cap="none" normalizeH="0" baseline="0" dirty="0" smtClean="0">
                <a:ln>
                  <a:noFill/>
                </a:ln>
                <a:solidFill>
                  <a:srgbClr val="333333"/>
                </a:solidFill>
                <a:effectLst/>
                <a:cs typeface="Arial" panose="020B0604020202020204" pitchFamily="34" charset="0"/>
              </a:rPr>
              <a:t> z</a:t>
            </a:r>
            <a:r>
              <a:rPr kumimoji="0" lang="sl-SI" altLang="en-US" sz="2000" b="0" i="0" u="none" strike="noStrike" cap="none" normalizeH="0" dirty="0" smtClean="0">
                <a:ln>
                  <a:noFill/>
                </a:ln>
                <a:solidFill>
                  <a:srgbClr val="333333"/>
                </a:solidFill>
                <a:effectLst/>
                <a:cs typeface="Arial" panose="020B0604020202020204" pitchFamily="34" charset="0"/>
              </a:rPr>
              <a:t> </a:t>
            </a:r>
            <a:r>
              <a:rPr kumimoji="0" lang="sl-SI" altLang="en-US" sz="2000" b="0" i="0" u="none" strike="noStrike" cap="none" normalizeH="0" dirty="0" smtClean="0">
                <a:ln>
                  <a:noFill/>
                </a:ln>
                <a:solidFill>
                  <a:srgbClr val="FF0000"/>
                </a:solidFill>
                <a:effectLst/>
                <a:cs typeface="Arial" panose="020B0604020202020204" pitchFamily="34" charset="0"/>
              </a:rPr>
              <a:t>desnim mišjim gumbom </a:t>
            </a:r>
            <a:r>
              <a:rPr kumimoji="0" lang="sl-SI" altLang="en-US" sz="2000" b="0" i="0" u="none" strike="noStrike" cap="none" normalizeH="0" dirty="0" err="1" smtClean="0">
                <a:ln>
                  <a:noFill/>
                </a:ln>
                <a:solidFill>
                  <a:srgbClr val="333333"/>
                </a:solidFill>
                <a:effectLst/>
                <a:cs typeface="Arial" panose="020B0604020202020204" pitchFamily="34" charset="0"/>
              </a:rPr>
              <a:t>kilknemo</a:t>
            </a:r>
            <a:r>
              <a:rPr kumimoji="0" lang="sl-SI" altLang="en-US" sz="2000" b="0" i="0" u="none" strike="noStrike" cap="none" normalizeH="0" dirty="0" smtClean="0">
                <a:ln>
                  <a:noFill/>
                </a:ln>
                <a:solidFill>
                  <a:srgbClr val="333333"/>
                </a:solidFill>
                <a:effectLst/>
                <a:cs typeface="Arial" panose="020B0604020202020204" pitchFamily="34" charset="0"/>
              </a:rPr>
              <a:t> na blok, ki definira spremenljivko v </a:t>
            </a:r>
            <a:r>
              <a:rPr kumimoji="0" lang="en-US" altLang="en-US" sz="2000" b="0" i="0" u="none" strike="noStrike" cap="none" normalizeH="0" baseline="0" dirty="0" smtClean="0">
                <a:ln>
                  <a:noFill/>
                </a:ln>
                <a:solidFill>
                  <a:srgbClr val="FF0000"/>
                </a:solidFill>
                <a:effectLst/>
                <a:cs typeface="Arial" panose="020B0604020202020204" pitchFamily="34" charset="0"/>
              </a:rPr>
              <a:t>Blocks</a:t>
            </a:r>
            <a:r>
              <a:rPr kumimoji="0" lang="en-US" altLang="en-US" sz="2000" b="0" i="0" u="none" strike="noStrike" cap="none" normalizeH="0" baseline="0" dirty="0" smtClean="0">
                <a:ln>
                  <a:noFill/>
                </a:ln>
                <a:solidFill>
                  <a:srgbClr val="333333"/>
                </a:solidFill>
                <a:effectLst/>
                <a:cs typeface="Arial" panose="020B0604020202020204" pitchFamily="34" charset="0"/>
              </a:rPr>
              <a:t> Editor </a:t>
            </a:r>
            <a:r>
              <a:rPr kumimoji="0" lang="sl-SI" altLang="en-US" sz="2000" b="0" i="0" u="none" strike="noStrike" cap="none" normalizeH="0" baseline="0" dirty="0" smtClean="0">
                <a:ln>
                  <a:noFill/>
                </a:ln>
                <a:solidFill>
                  <a:srgbClr val="333333"/>
                </a:solidFill>
                <a:effectLst/>
                <a:cs typeface="Arial" panose="020B0604020202020204" pitchFamily="34" charset="0"/>
              </a:rPr>
              <a:t>in izberemo </a:t>
            </a:r>
            <a:r>
              <a:rPr kumimoji="0" lang="en-US" altLang="en-US" sz="2000" b="0" i="0" u="none" strike="noStrike" cap="none" normalizeH="0" baseline="0" dirty="0" smtClean="0">
                <a:ln>
                  <a:noFill/>
                </a:ln>
                <a:solidFill>
                  <a:srgbClr val="FF0000"/>
                </a:solidFill>
                <a:effectLst/>
                <a:cs typeface="Arial" panose="020B0604020202020204" pitchFamily="34" charset="0"/>
              </a:rPr>
              <a:t>Watch</a:t>
            </a:r>
            <a:r>
              <a:rPr kumimoji="0" lang="en-US" altLang="en-US" sz="2000" b="0" i="0" u="none" strike="noStrike" cap="none" normalizeH="0" baseline="0" dirty="0" smtClean="0">
                <a:ln>
                  <a:noFill/>
                </a:ln>
                <a:solidFill>
                  <a:srgbClr val="333333"/>
                </a:solidFill>
                <a:effectLst/>
                <a:cs typeface="Arial" panose="020B0604020202020204" pitchFamily="34" charset="0"/>
              </a:rPr>
              <a:t>.</a:t>
            </a:r>
            <a:r>
              <a:rPr kumimoji="0" lang="en-US" altLang="en-US" sz="2000" b="0" i="0" u="none" strike="noStrike" cap="none" normalizeH="0" baseline="0" dirty="0" smtClean="0">
                <a:ln>
                  <a:noFill/>
                </a:ln>
                <a:solidFill>
                  <a:schemeClr val="tx1"/>
                </a:solidFill>
                <a:effectLst/>
              </a:rPr>
              <a:t> </a:t>
            </a:r>
          </a:p>
        </p:txBody>
      </p:sp>
      <p:pic>
        <p:nvPicPr>
          <p:cNvPr id="1027" name="Picture 3" descr="Attach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15" y="4030755"/>
            <a:ext cx="4080865" cy="1748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4743" y="4307720"/>
            <a:ext cx="4829907" cy="646331"/>
          </a:xfrm>
          <a:prstGeom prst="rect">
            <a:avLst/>
          </a:prstGeom>
          <a:noFill/>
        </p:spPr>
        <p:txBody>
          <a:bodyPr wrap="square" rtlCol="0">
            <a:spAutoFit/>
          </a:bodyPr>
          <a:lstStyle/>
          <a:p>
            <a:r>
              <a:rPr lang="sl-SI" dirty="0" smtClean="0"/>
              <a:t>Pojavil naj bi se okvirček s prikazom trenutne vrednosti </a:t>
            </a:r>
            <a:r>
              <a:rPr lang="sl-SI" dirty="0" err="1" smtClean="0"/>
              <a:t>mopazovane</a:t>
            </a:r>
            <a:r>
              <a:rPr lang="sl-SI" dirty="0" smtClean="0"/>
              <a:t> spremenljivke</a:t>
            </a:r>
            <a:r>
              <a:rPr lang="en-US" dirty="0" smtClean="0"/>
              <a:t>.</a:t>
            </a:r>
            <a:endParaRPr lang="en-US" dirty="0"/>
          </a:p>
        </p:txBody>
      </p:sp>
      <p:pic>
        <p:nvPicPr>
          <p:cNvPr id="6" name="Picture 6" descr="http://sr.photos1.fotosearch.com/bthumb/ILW/ILW507/coultj0257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2893" y="10847"/>
            <a:ext cx="161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04477" y="5122677"/>
            <a:ext cx="3578416" cy="369332"/>
          </a:xfrm>
          <a:prstGeom prst="rect">
            <a:avLst/>
          </a:prstGeom>
          <a:noFill/>
        </p:spPr>
        <p:txBody>
          <a:bodyPr wrap="none" rtlCol="0">
            <a:spAutoFit/>
          </a:bodyPr>
          <a:lstStyle/>
          <a:p>
            <a:r>
              <a:rPr lang="sl-SI" dirty="0" smtClean="0"/>
              <a:t>Tega trenutno v </a:t>
            </a:r>
            <a:r>
              <a:rPr lang="sl-SI" dirty="0" err="1" smtClean="0"/>
              <a:t>App</a:t>
            </a:r>
            <a:r>
              <a:rPr lang="sl-SI" dirty="0" smtClean="0"/>
              <a:t> </a:t>
            </a:r>
            <a:r>
              <a:rPr lang="sl-SI" dirty="0" err="1" smtClean="0"/>
              <a:t>Inventor</a:t>
            </a:r>
            <a:r>
              <a:rPr lang="sl-SI" dirty="0" smtClean="0"/>
              <a:t> 2 še ni</a:t>
            </a:r>
            <a:endParaRPr lang="en-US" dirty="0"/>
          </a:p>
        </p:txBody>
      </p:sp>
      <p:sp>
        <p:nvSpPr>
          <p:cNvPr id="7" name="AutoShape 2" descr="Rezultat iskanja slik za warning sig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Rezultat iskanja slik za warning sig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ptpower.com/wp-content/uploads/2012/01/11/fitness-franchise-opportunity-red-flags/warning-sig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0373" y="5122677"/>
            <a:ext cx="965200" cy="85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8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Kako je to izgledalo v </a:t>
            </a:r>
            <a:r>
              <a:rPr lang="sl-SI" dirty="0" err="1" smtClean="0"/>
              <a:t>App</a:t>
            </a:r>
            <a:r>
              <a:rPr lang="sl-SI" dirty="0" smtClean="0"/>
              <a:t> </a:t>
            </a:r>
            <a:r>
              <a:rPr lang="sl-SI" dirty="0" err="1" smtClean="0"/>
              <a:t>Inventor</a:t>
            </a:r>
            <a:r>
              <a:rPr lang="sl-SI" dirty="0" smtClean="0"/>
              <a:t> </a:t>
            </a:r>
            <a:r>
              <a:rPr lang="sl-SI" dirty="0" err="1" smtClean="0"/>
              <a:t>Classic</a:t>
            </a:r>
            <a:endParaRPr lang="en-US" dirty="0"/>
          </a:p>
        </p:txBody>
      </p:sp>
      <p:pic>
        <p:nvPicPr>
          <p:cNvPr id="2051" name="Picture 3" descr="Attach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28" y="1191524"/>
            <a:ext cx="10113841" cy="544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4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Mehanizem </a:t>
            </a:r>
            <a:r>
              <a:rPr lang="sl-SI" dirty="0" err="1" smtClean="0"/>
              <a:t>Watch</a:t>
            </a:r>
            <a:endParaRPr lang="en-US" dirty="0"/>
          </a:p>
        </p:txBody>
      </p:sp>
      <p:sp>
        <p:nvSpPr>
          <p:cNvPr id="4" name="TextBox 3"/>
          <p:cNvSpPr txBox="1"/>
          <p:nvPr/>
        </p:nvSpPr>
        <p:spPr>
          <a:xfrm>
            <a:off x="576943" y="1266092"/>
            <a:ext cx="8839200" cy="1015663"/>
          </a:xfrm>
          <a:prstGeom prst="rect">
            <a:avLst/>
          </a:prstGeom>
          <a:noFill/>
        </p:spPr>
        <p:txBody>
          <a:bodyPr wrap="square" rtlCol="0">
            <a:spAutoFit/>
          </a:bodyPr>
          <a:lstStyle/>
          <a:p>
            <a:r>
              <a:rPr lang="sl-SI" sz="2000" dirty="0" smtClean="0"/>
              <a:t>Mehanizem „</a:t>
            </a:r>
            <a:r>
              <a:rPr lang="sl-SI" sz="2000" dirty="0" err="1" smtClean="0"/>
              <a:t>Watch</a:t>
            </a:r>
            <a:r>
              <a:rPr lang="sl-SI" sz="2000" dirty="0" smtClean="0"/>
              <a:t>“ v bistvo predstavlja sledenje programu s pisanjem po papirju, kaj se dogaja korak za korakom našega programa</a:t>
            </a:r>
            <a:r>
              <a:rPr lang="en-US" sz="2000" dirty="0" smtClean="0"/>
              <a:t>!</a:t>
            </a:r>
            <a:r>
              <a:rPr lang="en-US" sz="2000" dirty="0"/>
              <a:t/>
            </a:r>
            <a:br>
              <a:rPr lang="en-US" sz="2000" dirty="0"/>
            </a:br>
            <a:endParaRPr lang="en-US" sz="2000" dirty="0"/>
          </a:p>
        </p:txBody>
      </p:sp>
      <p:pic>
        <p:nvPicPr>
          <p:cNvPr id="3074" name="Picture 2" descr="https://encrypted-tbn3.gstatic.com/images?q=tbn:ANd9GcQQXWltIZ-zUEMlhVMPQ-RRnxkzZScqL2XVcXwKr6Vd8W4iwoG0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807" y="2417028"/>
            <a:ext cx="5811471" cy="386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35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Preskušanje posameznih blokov</a:t>
            </a:r>
            <a:endParaRPr lang="en-US" dirty="0"/>
          </a:p>
        </p:txBody>
      </p:sp>
      <p:sp>
        <p:nvSpPr>
          <p:cNvPr id="4" name="Rectangle 1"/>
          <p:cNvSpPr>
            <a:spLocks noGrp="1" noChangeArrowheads="1"/>
          </p:cNvSpPr>
          <p:nvPr>
            <p:ph idx="1"/>
          </p:nvPr>
        </p:nvSpPr>
        <p:spPr bwMode="auto">
          <a:xfrm>
            <a:off x="576943" y="1401911"/>
            <a:ext cx="10384134" cy="3477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en-US" sz="2000" b="0" i="0" u="none" strike="noStrike" cap="none" normalizeH="0" baseline="0" dirty="0" smtClean="0">
                <a:ln>
                  <a:noFill/>
                </a:ln>
                <a:solidFill>
                  <a:srgbClr val="333333"/>
                </a:solidFill>
                <a:effectLst/>
                <a:cs typeface="Arial" panose="020B0604020202020204" pitchFamily="34" charset="0"/>
              </a:rPr>
              <a:t>Mehanizem</a:t>
            </a:r>
            <a:r>
              <a:rPr kumimoji="0" lang="sl-SI" altLang="en-US" sz="2000" b="0" i="0" u="none" strike="noStrike" cap="none" normalizeH="0" dirty="0" smtClean="0">
                <a:ln>
                  <a:noFill/>
                </a:ln>
                <a:solidFill>
                  <a:srgbClr val="333333"/>
                </a:solidFill>
                <a:effectLst/>
                <a:cs typeface="Arial" panose="020B0604020202020204" pitchFamily="34" charset="0"/>
              </a:rPr>
              <a:t> „</a:t>
            </a:r>
            <a:r>
              <a:rPr kumimoji="0" lang="en-US" altLang="en-US" sz="2000" b="0" i="0" u="none" strike="noStrike" cap="none" normalizeH="0" baseline="0" dirty="0" smtClean="0">
                <a:ln>
                  <a:noFill/>
                </a:ln>
                <a:solidFill>
                  <a:srgbClr val="333333"/>
                </a:solidFill>
                <a:effectLst/>
                <a:cs typeface="Arial" panose="020B0604020202020204" pitchFamily="34" charset="0"/>
              </a:rPr>
              <a:t>Watch</a:t>
            </a:r>
            <a:r>
              <a:rPr kumimoji="0" lang="sl-SI" altLang="en-US" sz="2000" b="0" i="0" u="none" strike="noStrike" cap="none" normalizeH="0" baseline="0" dirty="0" smtClean="0">
                <a:ln>
                  <a:noFill/>
                </a:ln>
                <a:solidFill>
                  <a:srgbClr val="333333"/>
                </a:solidFill>
                <a:effectLst/>
                <a:cs typeface="Arial" panose="020B0604020202020204" pitchFamily="34" charset="0"/>
              </a:rPr>
              <a:t>“ omogoča opazovanje spremenljivk med potekom programa. </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en-US" sz="2000" dirty="0">
              <a:solidFill>
                <a:srgbClr val="333333"/>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en-US" sz="2000" b="0" i="0" u="none" strike="noStrike" cap="none" normalizeH="0" baseline="0" dirty="0" smtClean="0">
                <a:ln>
                  <a:noFill/>
                </a:ln>
                <a:solidFill>
                  <a:srgbClr val="333333"/>
                </a:solidFill>
                <a:effectLst/>
                <a:cs typeface="Arial" panose="020B0604020202020204" pitchFamily="34" charset="0"/>
              </a:rPr>
              <a:t>Drug mehanizem je „</a:t>
            </a:r>
            <a:r>
              <a:rPr kumimoji="0" lang="en-US" altLang="en-US" sz="2000" b="0" i="0" u="none" strike="noStrike" cap="none" normalizeH="0" baseline="0" dirty="0" smtClean="0">
                <a:ln>
                  <a:noFill/>
                </a:ln>
                <a:solidFill>
                  <a:srgbClr val="333333"/>
                </a:solidFill>
                <a:effectLst/>
                <a:cs typeface="Arial" panose="020B0604020202020204" pitchFamily="34" charset="0"/>
              </a:rPr>
              <a:t>Do It</a:t>
            </a:r>
            <a:r>
              <a:rPr kumimoji="0" lang="sl-SI" altLang="en-US" sz="2000" b="0" i="0" u="none" strike="noStrike" cap="none" normalizeH="0" baseline="0" dirty="0" smtClean="0">
                <a:ln>
                  <a:noFill/>
                </a:ln>
                <a:solidFill>
                  <a:srgbClr val="333333"/>
                </a:solidFill>
                <a:effectLst/>
                <a:cs typeface="Arial" panose="020B0604020202020204" pitchFamily="34" charset="0"/>
              </a:rPr>
              <a:t>“ (naredi to in to). Tako lahko </a:t>
            </a:r>
            <a:r>
              <a:rPr lang="sl-SI" altLang="en-US" sz="2000" dirty="0" smtClean="0">
                <a:solidFill>
                  <a:srgbClr val="333333"/>
                </a:solidFill>
                <a:cs typeface="Arial" panose="020B0604020202020204" pitchFamily="34" charset="0"/>
              </a:rPr>
              <a:t>ločeno, izven običajnega izvajanja programa </a:t>
            </a:r>
            <a:r>
              <a:rPr kumimoji="0" lang="sl-SI" altLang="en-US" sz="2000" b="0" i="0" u="none" strike="noStrike" cap="none" normalizeH="0" baseline="0" dirty="0" smtClean="0">
                <a:ln>
                  <a:noFill/>
                </a:ln>
                <a:solidFill>
                  <a:srgbClr val="333333"/>
                </a:solidFill>
                <a:effectLst/>
                <a:cs typeface="Arial" panose="020B0604020202020204" pitchFamily="34" charset="0"/>
              </a:rPr>
              <a:t>preskušamo, kaj delajo posamezni bloki.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en-US" sz="2000" b="0" i="0" u="none" strike="noStrike" cap="none" normalizeH="0" baseline="0" dirty="0" smtClean="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sl-SI" altLang="en-US" sz="2000" dirty="0" smtClean="0">
                <a:solidFill>
                  <a:srgbClr val="333333"/>
                </a:solidFill>
                <a:cs typeface="Arial" panose="020B0604020202020204" pitchFamily="34" charset="0"/>
              </a:rPr>
              <a:t>Z desnim mišjim gumbom kliknemo na blok in izberemo možnost „Do 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en-US" sz="2000" b="0" i="0" u="none" strike="noStrike" cap="none" normalizeH="0" baseline="0" dirty="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sl-SI" altLang="en-US" sz="2000" dirty="0" smtClean="0">
                <a:solidFill>
                  <a:srgbClr val="333333"/>
                </a:solidFill>
                <a:cs typeface="Arial" panose="020B0604020202020204" pitchFamily="34" charset="0"/>
              </a:rPr>
              <a:t>Če blok predstavlja izraz, dobimo vrednost tega izraza prikazano v okvirčku nad blokom.</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en-US" sz="2000" dirty="0">
              <a:solidFill>
                <a:srgbClr val="333333"/>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sl-SI" altLang="en-US" sz="2000" dirty="0" smtClean="0">
                <a:solidFill>
                  <a:srgbClr val="333333"/>
                </a:solidFill>
                <a:cs typeface="Arial" panose="020B0604020202020204" pitchFamily="34" charset="0"/>
              </a:rPr>
              <a:t>Tako lahko preverjamo tudi delovanje procedur.</a:t>
            </a:r>
          </a:p>
          <a:p>
            <a:pPr marL="0" marR="0" lvl="0" indent="0" algn="l" defTabSz="914400" rtl="0" eaLnBrk="0" fontAlgn="base" latinLnBrk="0" hangingPunct="0">
              <a:lnSpc>
                <a:spcPct val="100000"/>
              </a:lnSpc>
              <a:spcBef>
                <a:spcPct val="0"/>
              </a:spcBef>
              <a:spcAft>
                <a:spcPct val="0"/>
              </a:spcAft>
              <a:buClrTx/>
              <a:buSzTx/>
              <a:buFontTx/>
              <a:buNone/>
              <a:tabLst/>
            </a:pPr>
            <a:endParaRPr lang="sl-SI" altLang="en-US" sz="2000" dirty="0" smtClean="0">
              <a:solidFill>
                <a:srgbClr val="333333"/>
              </a:solidFill>
              <a:cs typeface="Arial" panose="020B0604020202020204" pitchFamily="34" charset="0"/>
            </a:endParaRPr>
          </a:p>
        </p:txBody>
      </p:sp>
    </p:spTree>
    <p:extLst>
      <p:ext uri="{BB962C8B-B14F-4D97-AF65-F5344CB8AC3E}">
        <p14:creationId xmlns:p14="http://schemas.microsoft.com/office/powerpoint/2010/main" val="3102214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Orodje do it</a:t>
            </a:r>
            <a:endParaRPr lang="en-US" dirty="0"/>
          </a:p>
        </p:txBody>
      </p:sp>
      <p:pic>
        <p:nvPicPr>
          <p:cNvPr id="4098" name="Picture 2" descr="Attach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42" y="1287829"/>
            <a:ext cx="8180195" cy="459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97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a:t>
            </a:r>
            <a:r>
              <a:rPr lang="sl-SI" dirty="0" err="1" smtClean="0"/>
              <a:t>krementalni</a:t>
            </a:r>
            <a:r>
              <a:rPr lang="sl-SI" dirty="0" smtClean="0"/>
              <a:t> razvoj s pomočjo </a:t>
            </a:r>
            <a:r>
              <a:rPr lang="en-US" dirty="0" smtClean="0"/>
              <a:t> </a:t>
            </a:r>
            <a:r>
              <a:rPr lang="en-US" dirty="0"/>
              <a:t>Do It</a:t>
            </a:r>
          </a:p>
        </p:txBody>
      </p:sp>
      <p:sp>
        <p:nvSpPr>
          <p:cNvPr id="3" name="Content Placeholder 2"/>
          <p:cNvSpPr>
            <a:spLocks noGrp="1"/>
          </p:cNvSpPr>
          <p:nvPr>
            <p:ph idx="1"/>
          </p:nvPr>
        </p:nvSpPr>
        <p:spPr>
          <a:xfrm>
            <a:off x="576943" y="1505425"/>
            <a:ext cx="10515600" cy="1108821"/>
          </a:xfrm>
        </p:spPr>
        <p:txBody>
          <a:bodyPr>
            <a:normAutofit/>
          </a:bodyPr>
          <a:lstStyle/>
          <a:p>
            <a:pPr marL="0" indent="0">
              <a:buNone/>
            </a:pPr>
            <a:r>
              <a:rPr lang="sl-SI" dirty="0" smtClean="0"/>
              <a:t>Izvajanje posameznih blokov (Do it) ni le iskanje napak. To je tudi način programiranja bolj obsežnih programov ali bolj kompleksnih formul.</a:t>
            </a:r>
          </a:p>
          <a:p>
            <a:pPr marL="0" indent="0">
              <a:buNone/>
            </a:pPr>
            <a:endParaRPr lang="sl-SI" dirty="0"/>
          </a:p>
        </p:txBody>
      </p:sp>
      <p:pic>
        <p:nvPicPr>
          <p:cNvPr id="5122" name="Picture 2" descr="http://upload.wikimedia.org/wikipedia/commons/5/50/Agile_Project_Management_by_Plan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938" y="2614246"/>
            <a:ext cx="5978770" cy="366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18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a:t>
            </a:r>
            <a:r>
              <a:rPr lang="sl-SI" dirty="0" err="1" smtClean="0"/>
              <a:t>ktiviranje</a:t>
            </a:r>
            <a:r>
              <a:rPr lang="sl-SI" dirty="0" smtClean="0"/>
              <a:t> ali </a:t>
            </a:r>
            <a:r>
              <a:rPr lang="sl-SI" dirty="0" err="1" smtClean="0"/>
              <a:t>deaktiviranje</a:t>
            </a:r>
            <a:r>
              <a:rPr lang="sl-SI" dirty="0" smtClean="0"/>
              <a:t> blokov</a:t>
            </a:r>
            <a:endParaRPr lang="en-US" dirty="0"/>
          </a:p>
        </p:txBody>
      </p:sp>
      <p:sp>
        <p:nvSpPr>
          <p:cNvPr id="3" name="Content Placeholder 2"/>
          <p:cNvSpPr>
            <a:spLocks noGrp="1"/>
          </p:cNvSpPr>
          <p:nvPr>
            <p:ph idx="1"/>
          </p:nvPr>
        </p:nvSpPr>
        <p:spPr/>
        <p:txBody>
          <a:bodyPr>
            <a:normAutofit/>
          </a:bodyPr>
          <a:lstStyle/>
          <a:p>
            <a:pPr marL="0" indent="0">
              <a:buNone/>
            </a:pPr>
            <a:r>
              <a:rPr lang="en-US" dirty="0"/>
              <a:t/>
            </a:r>
            <a:br>
              <a:rPr lang="en-US" dirty="0"/>
            </a:br>
            <a:r>
              <a:rPr lang="sl-SI" dirty="0" err="1" smtClean="0"/>
              <a:t>Inkrementalni</a:t>
            </a:r>
            <a:r>
              <a:rPr lang="sl-SI" dirty="0" smtClean="0"/>
              <a:t> razvoj aplikacije omogoča tudi aktiviranje in </a:t>
            </a:r>
            <a:r>
              <a:rPr lang="sl-SI" dirty="0" err="1" smtClean="0"/>
              <a:t>deaktiviranje</a:t>
            </a:r>
            <a:r>
              <a:rPr lang="sl-SI" dirty="0" smtClean="0"/>
              <a:t> blokov.</a:t>
            </a:r>
          </a:p>
          <a:p>
            <a:pPr marL="0" indent="0">
              <a:buNone/>
            </a:pPr>
            <a:r>
              <a:rPr lang="sl-SI" dirty="0" smtClean="0"/>
              <a:t>Tako lahko problematične ali nepreverjene bloke </a:t>
            </a:r>
            <a:r>
              <a:rPr lang="sl-SI" dirty="0" err="1" smtClean="0"/>
              <a:t>deaktiviramo</a:t>
            </a:r>
            <a:r>
              <a:rPr lang="sl-SI" dirty="0" smtClean="0"/>
              <a:t> in sistemu povemo, naj jih ignorira.</a:t>
            </a:r>
          </a:p>
          <a:p>
            <a:pPr marL="0" indent="0">
              <a:buNone/>
            </a:pPr>
            <a:r>
              <a:rPr lang="sl-SI" dirty="0" smtClean="0"/>
              <a:t>Preverimo le aktivirane bloke in se kasneje povrnemo k preskušanju nepreverjenih.</a:t>
            </a:r>
          </a:p>
          <a:p>
            <a:pPr marL="0" indent="0">
              <a:buNone/>
            </a:pPr>
            <a:r>
              <a:rPr lang="sl-SI" dirty="0" err="1" smtClean="0"/>
              <a:t>Deaktivirane</a:t>
            </a:r>
            <a:r>
              <a:rPr lang="sl-SI" dirty="0" smtClean="0"/>
              <a:t> bloke spoznamo po tem, da posivijo.</a:t>
            </a:r>
          </a:p>
          <a:p>
            <a:pPr marL="0" indent="0">
              <a:buNone/>
            </a:pPr>
            <a:endParaRPr lang="sl-SI" dirty="0"/>
          </a:p>
        </p:txBody>
      </p:sp>
    </p:spTree>
    <p:extLst>
      <p:ext uri="{BB962C8B-B14F-4D97-AF65-F5344CB8AC3E}">
        <p14:creationId xmlns:p14="http://schemas.microsoft.com/office/powerpoint/2010/main" val="1162078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Komentiranje programa</a:t>
            </a:r>
            <a:endParaRPr lang="en-US" dirty="0"/>
          </a:p>
        </p:txBody>
      </p:sp>
      <p:pic>
        <p:nvPicPr>
          <p:cNvPr id="4" name="Picture 3"/>
          <p:cNvPicPr>
            <a:picLocks noChangeAspect="1"/>
          </p:cNvPicPr>
          <p:nvPr/>
        </p:nvPicPr>
        <p:blipFill>
          <a:blip r:embed="rId2"/>
          <a:stretch>
            <a:fillRect/>
          </a:stretch>
        </p:blipFill>
        <p:spPr>
          <a:xfrm>
            <a:off x="1263097" y="1957753"/>
            <a:ext cx="6448490" cy="2221889"/>
          </a:xfrm>
          <a:prstGeom prst="rect">
            <a:avLst/>
          </a:prstGeom>
        </p:spPr>
      </p:pic>
      <p:pic>
        <p:nvPicPr>
          <p:cNvPr id="5" name="Picture 4"/>
          <p:cNvPicPr>
            <a:picLocks noChangeAspect="1"/>
          </p:cNvPicPr>
          <p:nvPr/>
        </p:nvPicPr>
        <p:blipFill>
          <a:blip r:embed="rId3"/>
          <a:stretch>
            <a:fillRect/>
          </a:stretch>
        </p:blipFill>
        <p:spPr>
          <a:xfrm>
            <a:off x="4250348" y="4005627"/>
            <a:ext cx="3131506" cy="2641357"/>
          </a:xfrm>
          <a:prstGeom prst="rect">
            <a:avLst/>
          </a:prstGeom>
        </p:spPr>
      </p:pic>
      <p:sp>
        <p:nvSpPr>
          <p:cNvPr id="6" name="TextBox 5"/>
          <p:cNvSpPr txBox="1"/>
          <p:nvPr/>
        </p:nvSpPr>
        <p:spPr>
          <a:xfrm>
            <a:off x="8118848" y="881632"/>
            <a:ext cx="2468941" cy="1200329"/>
          </a:xfrm>
          <a:prstGeom prst="rect">
            <a:avLst/>
          </a:prstGeom>
          <a:noFill/>
        </p:spPr>
        <p:txBody>
          <a:bodyPr wrap="square" rtlCol="0">
            <a:spAutoFit/>
          </a:bodyPr>
          <a:lstStyle/>
          <a:p>
            <a:r>
              <a:rPr lang="sl-SI" dirty="0" smtClean="0"/>
              <a:t>Na blok kliknemo z desnim mišjim gumbom in dodamo ali odstranimo komentar</a:t>
            </a:r>
            <a:endParaRPr lang="en-US" dirty="0"/>
          </a:p>
        </p:txBody>
      </p:sp>
    </p:spTree>
    <p:extLst>
      <p:ext uri="{BB962C8B-B14F-4D97-AF65-F5344CB8AC3E}">
        <p14:creationId xmlns:p14="http://schemas.microsoft.com/office/powerpoint/2010/main" val="264241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Povzemimo principe programiranja</a:t>
            </a:r>
            <a:endParaRPr lang="en-US" dirty="0"/>
          </a:p>
        </p:txBody>
      </p:sp>
      <p:sp>
        <p:nvSpPr>
          <p:cNvPr id="3" name="Content Placeholder 2"/>
          <p:cNvSpPr>
            <a:spLocks noGrp="1"/>
          </p:cNvSpPr>
          <p:nvPr>
            <p:ph idx="1"/>
          </p:nvPr>
        </p:nvSpPr>
        <p:spPr/>
        <p:txBody>
          <a:bodyPr>
            <a:normAutofit lnSpcReduction="10000"/>
          </a:bodyPr>
          <a:lstStyle/>
          <a:p>
            <a:r>
              <a:rPr lang="sl-SI" dirty="0" smtClean="0"/>
              <a:t>Vključi uporabnike čimprej in čimbolj pogosto</a:t>
            </a:r>
            <a:r>
              <a:rPr lang="en-US" dirty="0" smtClean="0"/>
              <a:t>.</a:t>
            </a:r>
            <a:endParaRPr lang="en-US" dirty="0"/>
          </a:p>
          <a:p>
            <a:r>
              <a:rPr lang="sl-SI" dirty="0" smtClean="0"/>
              <a:t>Razvij začeten, preprost prototip in ga počasi izboljšuj</a:t>
            </a:r>
            <a:r>
              <a:rPr lang="en-US" dirty="0" smtClean="0"/>
              <a:t>.</a:t>
            </a:r>
            <a:endParaRPr lang="en-US" dirty="0"/>
          </a:p>
          <a:p>
            <a:r>
              <a:rPr lang="sl-SI" dirty="0" smtClean="0"/>
              <a:t>Kodiraj in testiraj v majhnih inkrementih. Ne več kot nekaj blokov v danem času</a:t>
            </a:r>
            <a:r>
              <a:rPr lang="en-US" dirty="0" smtClean="0"/>
              <a:t>.</a:t>
            </a:r>
            <a:endParaRPr lang="en-US" dirty="0"/>
          </a:p>
          <a:p>
            <a:r>
              <a:rPr lang="sl-SI" dirty="0" smtClean="0"/>
              <a:t>Zamisli si logiko aplikacije pred začetkom kodiranja</a:t>
            </a:r>
            <a:r>
              <a:rPr lang="en-US" dirty="0" smtClean="0"/>
              <a:t>.</a:t>
            </a:r>
            <a:endParaRPr lang="en-US" dirty="0"/>
          </a:p>
          <a:p>
            <a:r>
              <a:rPr lang="sl-SI" dirty="0" err="1" smtClean="0"/>
              <a:t>Divide</a:t>
            </a:r>
            <a:r>
              <a:rPr lang="sl-SI" dirty="0" smtClean="0"/>
              <a:t> et </a:t>
            </a:r>
            <a:r>
              <a:rPr lang="sl-SI" dirty="0" err="1" smtClean="0"/>
              <a:t>impera</a:t>
            </a:r>
            <a:r>
              <a:rPr lang="en-US" dirty="0" smtClean="0"/>
              <a:t>.</a:t>
            </a:r>
            <a:endParaRPr lang="en-US" dirty="0"/>
          </a:p>
          <a:p>
            <a:r>
              <a:rPr lang="sl-SI" dirty="0" smtClean="0"/>
              <a:t>Komentiraj svoje bloke tako, da jih bodo razumeli tudi drugi (in ti kasneje)</a:t>
            </a:r>
            <a:r>
              <a:rPr lang="en-US" dirty="0" smtClean="0"/>
              <a:t>.</a:t>
            </a:r>
            <a:endParaRPr lang="en-US" dirty="0"/>
          </a:p>
          <a:p>
            <a:r>
              <a:rPr lang="sl-SI" dirty="0" smtClean="0"/>
              <a:t>Sledi poteku blokov s papirjem in svinčnikom, da boš razumel njihovo mehaniko</a:t>
            </a:r>
            <a:r>
              <a:rPr lang="en-US" dirty="0" smtClean="0"/>
              <a:t>.</a:t>
            </a:r>
            <a:endParaRPr lang="en-US" dirty="0"/>
          </a:p>
        </p:txBody>
      </p:sp>
    </p:spTree>
    <p:extLst>
      <p:ext uri="{BB962C8B-B14F-4D97-AF65-F5344CB8AC3E}">
        <p14:creationId xmlns:p14="http://schemas.microsoft.com/office/powerpoint/2010/main" val="363656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l-SI" sz="8800" dirty="0" err="1" smtClean="0">
                <a:solidFill>
                  <a:srgbClr val="FF0000"/>
                </a:solidFill>
              </a:rPr>
              <a:t>App</a:t>
            </a:r>
            <a:r>
              <a:rPr lang="sl-SI" sz="8800" dirty="0" smtClean="0">
                <a:solidFill>
                  <a:srgbClr val="FF0000"/>
                </a:solidFill>
              </a:rPr>
              <a:t> </a:t>
            </a:r>
            <a:r>
              <a:rPr lang="sl-SI" sz="8800" dirty="0" err="1" smtClean="0">
                <a:solidFill>
                  <a:srgbClr val="FF0000"/>
                </a:solidFill>
              </a:rPr>
              <a:t>Inventor</a:t>
            </a:r>
            <a:endParaRPr lang="en-US" sz="8800" dirty="0">
              <a:solidFill>
                <a:srgbClr val="FF0000"/>
              </a:solidFill>
            </a:endParaRPr>
          </a:p>
        </p:txBody>
      </p:sp>
      <p:sp>
        <p:nvSpPr>
          <p:cNvPr id="3" name="Subtitle 2"/>
          <p:cNvSpPr>
            <a:spLocks noGrp="1"/>
          </p:cNvSpPr>
          <p:nvPr>
            <p:ph type="subTitle" idx="1"/>
          </p:nvPr>
        </p:nvSpPr>
        <p:spPr>
          <a:xfrm>
            <a:off x="1524000" y="4059238"/>
            <a:ext cx="9144000" cy="473573"/>
          </a:xfrm>
        </p:spPr>
        <p:txBody>
          <a:bodyPr/>
          <a:lstStyle/>
          <a:p>
            <a:r>
              <a:rPr lang="sl-SI" dirty="0" smtClean="0"/>
              <a:t>Saša Divjak</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3642" y="376827"/>
            <a:ext cx="181610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07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Kaj bomo danes delali?</a:t>
            </a:r>
            <a:endParaRPr lang="en-US" dirty="0"/>
          </a:p>
        </p:txBody>
      </p:sp>
      <p:sp>
        <p:nvSpPr>
          <p:cNvPr id="3" name="Content Placeholder 2"/>
          <p:cNvSpPr>
            <a:spLocks noGrp="1"/>
          </p:cNvSpPr>
          <p:nvPr>
            <p:ph idx="1"/>
          </p:nvPr>
        </p:nvSpPr>
        <p:spPr/>
        <p:txBody>
          <a:bodyPr/>
          <a:lstStyle/>
          <a:p>
            <a:r>
              <a:rPr lang="sl-SI" dirty="0" smtClean="0"/>
              <a:t>Primeri dobrih rešitev domačih nalog</a:t>
            </a:r>
          </a:p>
          <a:p>
            <a:r>
              <a:rPr lang="sl-SI" dirty="0" smtClean="0"/>
              <a:t>Kako naj si računalnik zapomni naše podatke</a:t>
            </a:r>
          </a:p>
          <a:p>
            <a:r>
              <a:rPr lang="sl-SI" dirty="0" smtClean="0"/>
              <a:t>Kako iščem in odpravljam napake v svojem programu</a:t>
            </a:r>
            <a:endParaRPr lang="en-US" dirty="0"/>
          </a:p>
        </p:txBody>
      </p:sp>
    </p:spTree>
    <p:extLst>
      <p:ext uri="{BB962C8B-B14F-4D97-AF65-F5344CB8AC3E}">
        <p14:creationId xmlns:p14="http://schemas.microsoft.com/office/powerpoint/2010/main" val="302546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16930"/>
            <a:ext cx="7383026" cy="888909"/>
          </a:xfrm>
        </p:spPr>
        <p:txBody>
          <a:bodyPr/>
          <a:lstStyle/>
          <a:p>
            <a:r>
              <a:rPr lang="sl-SI" dirty="0" smtClean="0"/>
              <a:t>Rad bi, da si aplikacija podatke zapomni</a:t>
            </a:r>
            <a:endParaRPr lang="en-US" dirty="0"/>
          </a:p>
        </p:txBody>
      </p:sp>
      <p:pic>
        <p:nvPicPr>
          <p:cNvPr id="1028" name="Picture 4" descr="http://imagineiti.cdn.bypronto.com/wp-content/uploads/sites/427/2014/04/cloud-s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98" y="1617785"/>
            <a:ext cx="6123431" cy="42671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126522" y="4923692"/>
            <a:ext cx="1301262" cy="11019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89229" y="1289538"/>
            <a:ext cx="2743201" cy="24970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2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Pomnenje</a:t>
            </a:r>
            <a:r>
              <a:rPr lang="sl-SI" dirty="0" smtClean="0"/>
              <a:t> podatkov</a:t>
            </a:r>
            <a:endParaRPr lang="en-US" dirty="0"/>
          </a:p>
        </p:txBody>
      </p:sp>
      <p:sp>
        <p:nvSpPr>
          <p:cNvPr id="3" name="Content Placeholder 2"/>
          <p:cNvSpPr>
            <a:spLocks noGrp="1"/>
          </p:cNvSpPr>
          <p:nvPr>
            <p:ph idx="1"/>
          </p:nvPr>
        </p:nvSpPr>
        <p:spPr>
          <a:xfrm>
            <a:off x="576943" y="1254438"/>
            <a:ext cx="10515600" cy="1472237"/>
          </a:xfrm>
        </p:spPr>
        <p:txBody>
          <a:bodyPr/>
          <a:lstStyle/>
          <a:p>
            <a:pPr marL="0" indent="0">
              <a:spcAft>
                <a:spcPts val="600"/>
              </a:spcAft>
              <a:buNone/>
            </a:pPr>
            <a:r>
              <a:rPr lang="sl-SI" dirty="0" smtClean="0"/>
              <a:t>Podatke lahko shranjujemo s komponentama </a:t>
            </a:r>
            <a:r>
              <a:rPr lang="en-US" dirty="0" err="1" smtClean="0"/>
              <a:t>TinyDB</a:t>
            </a:r>
            <a:r>
              <a:rPr lang="en-US" dirty="0" smtClean="0"/>
              <a:t> </a:t>
            </a:r>
            <a:r>
              <a:rPr lang="sl-SI" dirty="0" smtClean="0"/>
              <a:t>in</a:t>
            </a:r>
            <a:r>
              <a:rPr lang="en-US" dirty="0" smtClean="0"/>
              <a:t> </a:t>
            </a:r>
            <a:r>
              <a:rPr lang="en-US" dirty="0" err="1" smtClean="0"/>
              <a:t>TinyWebDB</a:t>
            </a:r>
            <a:r>
              <a:rPr lang="en-US" dirty="0" smtClean="0"/>
              <a:t>. </a:t>
            </a:r>
            <a:r>
              <a:rPr lang="sl-SI" dirty="0" smtClean="0"/>
              <a:t>Podatke pomnimo kot pare „oznaka – vrednost“. Oznaka omogoča kasnejše iskanje vrednosti</a:t>
            </a:r>
            <a:r>
              <a:rPr lang="en-US" dirty="0" smtClean="0"/>
              <a:t>. </a:t>
            </a:r>
            <a:endParaRPr lang="sl-SI" dirty="0" smtClean="0"/>
          </a:p>
        </p:txBody>
      </p:sp>
      <p:pic>
        <p:nvPicPr>
          <p:cNvPr id="4" name="Picture 3"/>
          <p:cNvPicPr>
            <a:picLocks noChangeAspect="1"/>
          </p:cNvPicPr>
          <p:nvPr/>
        </p:nvPicPr>
        <p:blipFill>
          <a:blip r:embed="rId2"/>
          <a:stretch>
            <a:fillRect/>
          </a:stretch>
        </p:blipFill>
        <p:spPr>
          <a:xfrm>
            <a:off x="8020897" y="4536831"/>
            <a:ext cx="2696193" cy="2226285"/>
          </a:xfrm>
          <a:prstGeom prst="rect">
            <a:avLst/>
          </a:prstGeom>
        </p:spPr>
      </p:pic>
      <p:pic>
        <p:nvPicPr>
          <p:cNvPr id="5" name="Picture 4"/>
          <p:cNvPicPr>
            <a:picLocks noChangeAspect="1"/>
          </p:cNvPicPr>
          <p:nvPr/>
        </p:nvPicPr>
        <p:blipFill>
          <a:blip r:embed="rId3"/>
          <a:stretch>
            <a:fillRect/>
          </a:stretch>
        </p:blipFill>
        <p:spPr>
          <a:xfrm>
            <a:off x="1758461" y="3218973"/>
            <a:ext cx="1800637" cy="1317858"/>
          </a:xfrm>
          <a:prstGeom prst="rect">
            <a:avLst/>
          </a:prstGeom>
        </p:spPr>
      </p:pic>
      <p:pic>
        <p:nvPicPr>
          <p:cNvPr id="6" name="Picture 5"/>
          <p:cNvPicPr>
            <a:picLocks noChangeAspect="1"/>
          </p:cNvPicPr>
          <p:nvPr/>
        </p:nvPicPr>
        <p:blipFill>
          <a:blip r:embed="rId4"/>
          <a:stretch>
            <a:fillRect/>
          </a:stretch>
        </p:blipFill>
        <p:spPr>
          <a:xfrm>
            <a:off x="4536831" y="3051385"/>
            <a:ext cx="1524000" cy="2046209"/>
          </a:xfrm>
          <a:prstGeom prst="rect">
            <a:avLst/>
          </a:prstGeom>
        </p:spPr>
      </p:pic>
      <p:sp>
        <p:nvSpPr>
          <p:cNvPr id="7" name="TextBox 6"/>
          <p:cNvSpPr txBox="1"/>
          <p:nvPr/>
        </p:nvSpPr>
        <p:spPr>
          <a:xfrm>
            <a:off x="1477108" y="5188308"/>
            <a:ext cx="2227384" cy="1477328"/>
          </a:xfrm>
          <a:prstGeom prst="rect">
            <a:avLst/>
          </a:prstGeom>
          <a:noFill/>
        </p:spPr>
        <p:txBody>
          <a:bodyPr wrap="square" rtlCol="0">
            <a:spAutoFit/>
          </a:bodyPr>
          <a:lstStyle/>
          <a:p>
            <a:r>
              <a:rPr lang="sl-SI" dirty="0" smtClean="0"/>
              <a:t>Boljši primeri:</a:t>
            </a:r>
          </a:p>
          <a:p>
            <a:r>
              <a:rPr lang="sl-SI" dirty="0" smtClean="0"/>
              <a:t>EMŠO</a:t>
            </a:r>
          </a:p>
          <a:p>
            <a:r>
              <a:rPr lang="sl-SI" dirty="0" smtClean="0"/>
              <a:t>Davčna številka</a:t>
            </a:r>
          </a:p>
          <a:p>
            <a:r>
              <a:rPr lang="sl-SI" dirty="0" smtClean="0"/>
              <a:t>Slovarji</a:t>
            </a:r>
          </a:p>
          <a:p>
            <a:r>
              <a:rPr lang="sl-SI" dirty="0" smtClean="0"/>
              <a:t>……</a:t>
            </a:r>
            <a:endParaRPr lang="en-US" dirty="0"/>
          </a:p>
        </p:txBody>
      </p:sp>
      <p:sp>
        <p:nvSpPr>
          <p:cNvPr id="8" name="Right Arrow 7"/>
          <p:cNvSpPr/>
          <p:nvPr/>
        </p:nvSpPr>
        <p:spPr>
          <a:xfrm>
            <a:off x="3706791" y="3713707"/>
            <a:ext cx="832339" cy="246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450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16930"/>
            <a:ext cx="7383026" cy="888909"/>
          </a:xfrm>
        </p:spPr>
        <p:txBody>
          <a:bodyPr/>
          <a:lstStyle/>
          <a:p>
            <a:r>
              <a:rPr lang="sl-SI" dirty="0" err="1" smtClean="0"/>
              <a:t>Pomnenje</a:t>
            </a:r>
            <a:r>
              <a:rPr lang="sl-SI" dirty="0" smtClean="0"/>
              <a:t> podatkov na napravi</a:t>
            </a:r>
            <a:endParaRPr lang="en-US" dirty="0"/>
          </a:p>
        </p:txBody>
      </p:sp>
      <p:pic>
        <p:nvPicPr>
          <p:cNvPr id="4" name="Picture 3"/>
          <p:cNvPicPr>
            <a:picLocks noChangeAspect="1"/>
          </p:cNvPicPr>
          <p:nvPr/>
        </p:nvPicPr>
        <p:blipFill>
          <a:blip r:embed="rId2"/>
          <a:stretch>
            <a:fillRect/>
          </a:stretch>
        </p:blipFill>
        <p:spPr>
          <a:xfrm>
            <a:off x="8206154" y="1213668"/>
            <a:ext cx="3113942" cy="5300699"/>
          </a:xfrm>
          <a:prstGeom prst="rect">
            <a:avLst/>
          </a:prstGeom>
        </p:spPr>
      </p:pic>
      <p:sp>
        <p:nvSpPr>
          <p:cNvPr id="5" name="Rounded Rectangle 4"/>
          <p:cNvSpPr/>
          <p:nvPr/>
        </p:nvSpPr>
        <p:spPr>
          <a:xfrm>
            <a:off x="8661117" y="335191"/>
            <a:ext cx="2658979" cy="45238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TinyDB1.aia</a:t>
            </a:r>
            <a:endParaRPr lang="en-US" dirty="0"/>
          </a:p>
        </p:txBody>
      </p:sp>
      <p:sp>
        <p:nvSpPr>
          <p:cNvPr id="3" name="Rectangle 2"/>
          <p:cNvSpPr/>
          <p:nvPr/>
        </p:nvSpPr>
        <p:spPr>
          <a:xfrm>
            <a:off x="797169" y="1464604"/>
            <a:ext cx="6881446" cy="830997"/>
          </a:xfrm>
          <a:prstGeom prst="rect">
            <a:avLst/>
          </a:prstGeom>
        </p:spPr>
        <p:txBody>
          <a:bodyPr wrap="square">
            <a:spAutoFit/>
          </a:bodyPr>
          <a:lstStyle/>
          <a:p>
            <a:pPr>
              <a:spcAft>
                <a:spcPts val="600"/>
              </a:spcAft>
            </a:pPr>
            <a:r>
              <a:rPr lang="sl-SI" sz="2400" dirty="0"/>
              <a:t>Za </a:t>
            </a:r>
            <a:r>
              <a:rPr lang="sl-SI" sz="2400" dirty="0" err="1"/>
              <a:t>pomnenje</a:t>
            </a:r>
            <a:r>
              <a:rPr lang="sl-SI" sz="2400" dirty="0"/>
              <a:t> podatkov direktno na napravi uporabljamo </a:t>
            </a:r>
            <a:r>
              <a:rPr lang="sl-SI" sz="2400" dirty="0" err="1">
                <a:solidFill>
                  <a:srgbClr val="FF0000"/>
                </a:solidFill>
              </a:rPr>
              <a:t>TinyDB</a:t>
            </a:r>
            <a:r>
              <a:rPr lang="sl-SI" sz="2400" dirty="0">
                <a:solidFill>
                  <a:srgbClr val="FF0000"/>
                </a:solidFill>
              </a:rPr>
              <a:t>.</a:t>
            </a:r>
          </a:p>
        </p:txBody>
      </p:sp>
    </p:spTree>
    <p:extLst>
      <p:ext uri="{BB962C8B-B14F-4D97-AF65-F5344CB8AC3E}">
        <p14:creationId xmlns:p14="http://schemas.microsoft.com/office/powerpoint/2010/main" val="583292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Pomnenje</a:t>
            </a:r>
            <a:r>
              <a:rPr lang="sl-SI" dirty="0" smtClean="0"/>
              <a:t> podatkov na strežniku</a:t>
            </a:r>
            <a:endParaRPr lang="en-US" dirty="0"/>
          </a:p>
        </p:txBody>
      </p:sp>
      <p:pic>
        <p:nvPicPr>
          <p:cNvPr id="4" name="Picture 3"/>
          <p:cNvPicPr>
            <a:picLocks noChangeAspect="1"/>
          </p:cNvPicPr>
          <p:nvPr/>
        </p:nvPicPr>
        <p:blipFill>
          <a:blip r:embed="rId2"/>
          <a:stretch>
            <a:fillRect/>
          </a:stretch>
        </p:blipFill>
        <p:spPr>
          <a:xfrm>
            <a:off x="8857693" y="1207477"/>
            <a:ext cx="2941217" cy="5393713"/>
          </a:xfrm>
          <a:prstGeom prst="rect">
            <a:avLst/>
          </a:prstGeom>
        </p:spPr>
      </p:pic>
      <p:sp>
        <p:nvSpPr>
          <p:cNvPr id="5" name="Rounded Rectangle 4"/>
          <p:cNvSpPr/>
          <p:nvPr/>
        </p:nvSpPr>
        <p:spPr>
          <a:xfrm>
            <a:off x="8911355" y="335191"/>
            <a:ext cx="2658979" cy="45238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smtClean="0"/>
              <a:t>TinyWebDBTest.aia</a:t>
            </a:r>
            <a:endParaRPr lang="en-US" dirty="0"/>
          </a:p>
        </p:txBody>
      </p:sp>
      <p:sp>
        <p:nvSpPr>
          <p:cNvPr id="6" name="Rectangle 5"/>
          <p:cNvSpPr/>
          <p:nvPr/>
        </p:nvSpPr>
        <p:spPr>
          <a:xfrm>
            <a:off x="926123" y="1359097"/>
            <a:ext cx="6424246" cy="4247317"/>
          </a:xfrm>
          <a:prstGeom prst="rect">
            <a:avLst/>
          </a:prstGeom>
        </p:spPr>
        <p:txBody>
          <a:bodyPr wrap="square">
            <a:spAutoFit/>
          </a:bodyPr>
          <a:lstStyle/>
          <a:p>
            <a:pPr>
              <a:spcAft>
                <a:spcPts val="600"/>
              </a:spcAft>
            </a:pPr>
            <a:r>
              <a:rPr lang="sl-SI" sz="2400" dirty="0"/>
              <a:t>Za souporabo podatkov (na primer med telefoni, na primer pri igrah ali glasovanju), uporabljamo </a:t>
            </a:r>
            <a:r>
              <a:rPr lang="en-US" sz="2400" dirty="0" err="1">
                <a:solidFill>
                  <a:srgbClr val="FF0000"/>
                </a:solidFill>
              </a:rPr>
              <a:t>TinyWebDB</a:t>
            </a:r>
            <a:r>
              <a:rPr lang="en-US" sz="2400" dirty="0"/>
              <a:t>. </a:t>
            </a:r>
            <a:endParaRPr lang="sl-SI" sz="2400" dirty="0" smtClean="0"/>
          </a:p>
          <a:p>
            <a:pPr>
              <a:spcAft>
                <a:spcPts val="600"/>
              </a:spcAft>
            </a:pPr>
            <a:endParaRPr lang="sl-SI" sz="2400" dirty="0"/>
          </a:p>
          <a:p>
            <a:pPr>
              <a:spcAft>
                <a:spcPts val="600"/>
              </a:spcAft>
            </a:pPr>
            <a:r>
              <a:rPr lang="sl-SI" sz="2400" dirty="0" smtClean="0"/>
              <a:t>Za testiranje lahko uporabimo </a:t>
            </a:r>
            <a:r>
              <a:rPr lang="sl-SI" sz="2400" dirty="0" err="1" smtClean="0"/>
              <a:t>App</a:t>
            </a:r>
            <a:r>
              <a:rPr lang="sl-SI" sz="2400" dirty="0" smtClean="0"/>
              <a:t> </a:t>
            </a:r>
            <a:r>
              <a:rPr lang="sl-SI" sz="2400" dirty="0" err="1" smtClean="0"/>
              <a:t>Inventorjev</a:t>
            </a:r>
            <a:r>
              <a:rPr lang="sl-SI" sz="2400" dirty="0" smtClean="0"/>
              <a:t> strežnik:</a:t>
            </a:r>
          </a:p>
          <a:p>
            <a:pPr>
              <a:spcAft>
                <a:spcPts val="600"/>
              </a:spcAft>
            </a:pPr>
            <a:r>
              <a:rPr lang="en-US" sz="2400" dirty="0"/>
              <a:t> </a:t>
            </a:r>
            <a:r>
              <a:rPr lang="en-US" sz="2400" dirty="0">
                <a:hlinkClick r:id="rId3"/>
              </a:rPr>
              <a:t>http://appinvtinywebdb.appspot.com</a:t>
            </a:r>
            <a:r>
              <a:rPr lang="en-US" sz="2400" dirty="0" smtClean="0">
                <a:hlinkClick r:id="rId3"/>
              </a:rPr>
              <a:t>/</a:t>
            </a:r>
            <a:endParaRPr lang="sl-SI" sz="2400" dirty="0" smtClean="0"/>
          </a:p>
          <a:p>
            <a:pPr>
              <a:spcAft>
                <a:spcPts val="600"/>
              </a:spcAft>
            </a:pPr>
            <a:endParaRPr lang="sl-SI" sz="2400" dirty="0"/>
          </a:p>
          <a:p>
            <a:pPr>
              <a:spcAft>
                <a:spcPts val="600"/>
              </a:spcAft>
            </a:pPr>
            <a:endParaRPr lang="sl-SI" sz="2400" dirty="0" smtClean="0"/>
          </a:p>
          <a:p>
            <a:pPr>
              <a:spcAft>
                <a:spcPts val="600"/>
              </a:spcAft>
            </a:pPr>
            <a:r>
              <a:rPr lang="sl-SI" sz="2400" dirty="0" smtClean="0"/>
              <a:t>Bolj spretni si lahko naredijo </a:t>
            </a:r>
            <a:r>
              <a:rPr lang="sl-SI" sz="2400" dirty="0" smtClean="0">
                <a:hlinkClick r:id="rId4" action="ppaction://hlinkfile"/>
              </a:rPr>
              <a:t>svoj strežnik</a:t>
            </a:r>
            <a:endParaRPr lang="sl-SI" sz="2400" dirty="0"/>
          </a:p>
        </p:txBody>
      </p:sp>
    </p:spTree>
    <p:extLst>
      <p:ext uri="{BB962C8B-B14F-4D97-AF65-F5344CB8AC3E}">
        <p14:creationId xmlns:p14="http://schemas.microsoft.com/office/powerpoint/2010/main" val="113826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Podatki, baza podatkov</a:t>
            </a:r>
            <a:endParaRPr lang="en-US" dirty="0"/>
          </a:p>
        </p:txBody>
      </p:sp>
      <p:sp>
        <p:nvSpPr>
          <p:cNvPr id="3" name="Content Placeholder 2"/>
          <p:cNvSpPr>
            <a:spLocks noGrp="1"/>
          </p:cNvSpPr>
          <p:nvPr>
            <p:ph idx="1"/>
          </p:nvPr>
        </p:nvSpPr>
        <p:spPr/>
        <p:txBody>
          <a:bodyPr/>
          <a:lstStyle/>
          <a:p>
            <a:r>
              <a:rPr lang="sl-SI" dirty="0" smtClean="0"/>
              <a:t>Lokacije na zemljevidu (uporaba seznama) (</a:t>
            </a:r>
            <a:r>
              <a:rPr lang="sl-SI" dirty="0" smtClean="0">
                <a:hlinkClick r:id="rId2" action="ppaction://hlinkfile"/>
              </a:rPr>
              <a:t>projekt</a:t>
            </a:r>
            <a:r>
              <a:rPr lang="sl-SI" dirty="0" smtClean="0"/>
              <a:t>, </a:t>
            </a:r>
            <a:r>
              <a:rPr lang="sl-SI" dirty="0" err="1" smtClean="0">
                <a:hlinkClick r:id="rId3" action="ppaction://hlinkfile"/>
              </a:rPr>
              <a:t>apk</a:t>
            </a:r>
            <a:r>
              <a:rPr lang="sl-SI" dirty="0" smtClean="0"/>
              <a:t>)</a:t>
            </a:r>
            <a:endParaRPr lang="en-US" dirty="0"/>
          </a:p>
        </p:txBody>
      </p:sp>
      <p:sp>
        <p:nvSpPr>
          <p:cNvPr id="4" name="Rounded Rectangle 3"/>
          <p:cNvSpPr/>
          <p:nvPr/>
        </p:nvSpPr>
        <p:spPr>
          <a:xfrm>
            <a:off x="8546123" y="504092"/>
            <a:ext cx="2239108" cy="5017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zemljevidLokacij.aia</a:t>
            </a:r>
          </a:p>
        </p:txBody>
      </p:sp>
      <p:pic>
        <p:nvPicPr>
          <p:cNvPr id="5" name="Picture 4"/>
          <p:cNvPicPr>
            <a:picLocks noChangeAspect="1"/>
          </p:cNvPicPr>
          <p:nvPr/>
        </p:nvPicPr>
        <p:blipFill>
          <a:blip r:embed="rId4"/>
          <a:stretch>
            <a:fillRect/>
          </a:stretch>
        </p:blipFill>
        <p:spPr>
          <a:xfrm>
            <a:off x="4725155" y="2145322"/>
            <a:ext cx="2226630" cy="4328013"/>
          </a:xfrm>
          <a:prstGeom prst="rect">
            <a:avLst/>
          </a:prstGeom>
        </p:spPr>
      </p:pic>
      <p:pic>
        <p:nvPicPr>
          <p:cNvPr id="6" name="Picture 5"/>
          <p:cNvPicPr>
            <a:picLocks noChangeAspect="1"/>
          </p:cNvPicPr>
          <p:nvPr/>
        </p:nvPicPr>
        <p:blipFill>
          <a:blip r:embed="rId5"/>
          <a:stretch>
            <a:fillRect/>
          </a:stretch>
        </p:blipFill>
        <p:spPr>
          <a:xfrm>
            <a:off x="7229217" y="2147696"/>
            <a:ext cx="2489214" cy="4303641"/>
          </a:xfrm>
          <a:prstGeom prst="rect">
            <a:avLst/>
          </a:prstGeom>
        </p:spPr>
      </p:pic>
    </p:spTree>
    <p:extLst>
      <p:ext uri="{BB962C8B-B14F-4D97-AF65-F5344CB8AC3E}">
        <p14:creationId xmlns:p14="http://schemas.microsoft.com/office/powerpoint/2010/main" val="76525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Kaj še sledi?</a:t>
            </a:r>
            <a:endParaRPr lang="en-US" dirty="0"/>
          </a:p>
        </p:txBody>
      </p:sp>
      <p:sp>
        <p:nvSpPr>
          <p:cNvPr id="3" name="Content Placeholder 2"/>
          <p:cNvSpPr>
            <a:spLocks noGrp="1"/>
          </p:cNvSpPr>
          <p:nvPr>
            <p:ph idx="1"/>
          </p:nvPr>
        </p:nvSpPr>
        <p:spPr>
          <a:xfrm>
            <a:off x="576943" y="1505425"/>
            <a:ext cx="10515600" cy="1026760"/>
          </a:xfrm>
        </p:spPr>
        <p:txBody>
          <a:bodyPr/>
          <a:lstStyle/>
          <a:p>
            <a:r>
              <a:rPr lang="sl-SI" dirty="0" smtClean="0"/>
              <a:t>Moj program ne dela… kako naj najdem napako?</a:t>
            </a:r>
            <a:endParaRPr lang="en-US" dirty="0"/>
          </a:p>
        </p:txBody>
      </p:sp>
      <p:pic>
        <p:nvPicPr>
          <p:cNvPr id="5" name="Picture 4"/>
          <p:cNvPicPr>
            <a:picLocks noChangeAspect="1"/>
          </p:cNvPicPr>
          <p:nvPr/>
        </p:nvPicPr>
        <p:blipFill>
          <a:blip r:embed="rId2"/>
          <a:stretch>
            <a:fillRect/>
          </a:stretch>
        </p:blipFill>
        <p:spPr>
          <a:xfrm>
            <a:off x="1212981" y="2702838"/>
            <a:ext cx="3579568" cy="3579568"/>
          </a:xfrm>
          <a:prstGeom prst="rect">
            <a:avLst/>
          </a:prstGeom>
        </p:spPr>
      </p:pic>
    </p:spTree>
    <p:extLst>
      <p:ext uri="{BB962C8B-B14F-4D97-AF65-F5344CB8AC3E}">
        <p14:creationId xmlns:p14="http://schemas.microsoft.com/office/powerpoint/2010/main" val="2448530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3199</TotalTime>
  <Words>483</Words>
  <Application>Microsoft Office PowerPoint</Application>
  <PresentationFormat>Widescreen</PresentationFormat>
  <Paragraphs>77</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andale mono</vt:lpstr>
      <vt:lpstr>Arial</vt:lpstr>
      <vt:lpstr>Calibri</vt:lpstr>
      <vt:lpstr>Calibri Light</vt:lpstr>
      <vt:lpstr>Office Theme</vt:lpstr>
      <vt:lpstr>Programiranje za  učitelje - neprogramerje</vt:lpstr>
      <vt:lpstr>App Inventor</vt:lpstr>
      <vt:lpstr>Kaj bomo danes delali?</vt:lpstr>
      <vt:lpstr>Rad bi, da si aplikacija podatke zapomni</vt:lpstr>
      <vt:lpstr>Pomnenje podatkov</vt:lpstr>
      <vt:lpstr>Pomnenje podatkov na napravi</vt:lpstr>
      <vt:lpstr>Pomnenje podatkov na strežniku</vt:lpstr>
      <vt:lpstr>Podatki, baza podatkov</vt:lpstr>
      <vt:lpstr>Kaj še sledi?</vt:lpstr>
      <vt:lpstr>Odpravljanje napak</vt:lpstr>
      <vt:lpstr>Opazovanje spremenljivk</vt:lpstr>
      <vt:lpstr>Kako je to izgledalo v App Inventor Classic</vt:lpstr>
      <vt:lpstr>Mehanizem Watch</vt:lpstr>
      <vt:lpstr>Preskušanje posameznih blokov</vt:lpstr>
      <vt:lpstr>Orodje do it</vt:lpstr>
      <vt:lpstr>Inkrementalni razvoj s pomočjo  Do It</vt:lpstr>
      <vt:lpstr>Aktiviranje ali deaktiviranje blokov</vt:lpstr>
      <vt:lpstr>Komentiranje programa</vt:lpstr>
      <vt:lpstr>Povzemimo principe programiranja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Inventor</dc:title>
  <dc:creator>sasa</dc:creator>
  <cp:lastModifiedBy>Microsoft account</cp:lastModifiedBy>
  <cp:revision>100</cp:revision>
  <dcterms:created xsi:type="dcterms:W3CDTF">2014-06-04T08:43:14Z</dcterms:created>
  <dcterms:modified xsi:type="dcterms:W3CDTF">2014-10-06T17:36:34Z</dcterms:modified>
</cp:coreProperties>
</file>