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7" r:id="rId2"/>
    <p:sldId id="321" r:id="rId3"/>
    <p:sldId id="322" r:id="rId4"/>
    <p:sldId id="286" r:id="rId5"/>
    <p:sldId id="283" r:id="rId6"/>
    <p:sldId id="314" r:id="rId7"/>
    <p:sldId id="311" r:id="rId8"/>
    <p:sldId id="292" r:id="rId9"/>
    <p:sldId id="299" r:id="rId10"/>
    <p:sldId id="296" r:id="rId11"/>
    <p:sldId id="259" r:id="rId12"/>
    <p:sldId id="301" r:id="rId13"/>
    <p:sldId id="260" r:id="rId14"/>
    <p:sldId id="313" r:id="rId15"/>
    <p:sldId id="266" r:id="rId16"/>
    <p:sldId id="316" r:id="rId17"/>
    <p:sldId id="262" r:id="rId18"/>
    <p:sldId id="263" r:id="rId19"/>
    <p:sldId id="267" r:id="rId20"/>
    <p:sldId id="293" r:id="rId21"/>
    <p:sldId id="264" r:id="rId22"/>
    <p:sldId id="268" r:id="rId23"/>
    <p:sldId id="265" r:id="rId24"/>
    <p:sldId id="269" r:id="rId25"/>
    <p:sldId id="325" r:id="rId26"/>
    <p:sldId id="271" r:id="rId27"/>
    <p:sldId id="306" r:id="rId28"/>
    <p:sldId id="298" r:id="rId29"/>
    <p:sldId id="274" r:id="rId30"/>
    <p:sldId id="304" r:id="rId31"/>
    <p:sldId id="295" r:id="rId32"/>
    <p:sldId id="275" r:id="rId33"/>
    <p:sldId id="290" r:id="rId34"/>
    <p:sldId id="276" r:id="rId35"/>
    <p:sldId id="272" r:id="rId36"/>
    <p:sldId id="273" r:id="rId37"/>
    <p:sldId id="307" r:id="rId38"/>
    <p:sldId id="277" r:id="rId39"/>
    <p:sldId id="278" r:id="rId40"/>
    <p:sldId id="280" r:id="rId41"/>
    <p:sldId id="279" r:id="rId42"/>
    <p:sldId id="297" r:id="rId43"/>
    <p:sldId id="282" r:id="rId44"/>
    <p:sldId id="324" r:id="rId45"/>
    <p:sldId id="323" r:id="rId46"/>
    <p:sldId id="281" r:id="rId47"/>
  </p:sldIdLst>
  <p:sldSz cx="9144000" cy="6858000" type="screen4x3"/>
  <p:notesSz cx="6888163" cy="100187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B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>
      <p:cViewPr varScale="1">
        <p:scale>
          <a:sx n="69" d="100"/>
          <a:sy n="69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3156" y="-9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B5D37B7B-2367-4140-B997-8E73A3184EB2}" type="datetimeFigureOut">
              <a:rPr lang="sl-SI" smtClean="0"/>
              <a:t>27. 11. 2018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1" y="9516038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11A1EA5F-2175-4B3E-8054-CBE27D77D8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3378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6BD6FD8-94A2-4E99-A9AC-4AB364D543FC}" type="datetimeFigureOut">
              <a:rPr lang="sl-SI" smtClean="0"/>
              <a:t>27. 11. 2018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1" y="9516038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2A36350-1BBC-4710-BE51-9D68CF44E5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055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36350-1BBC-4710-BE51-9D68CF44E521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124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2284413"/>
            <a:ext cx="91408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sl-SI" altLang="sl-SI" sz="1800" smtClean="0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0" y="1152525"/>
            <a:ext cx="9144000" cy="1844675"/>
          </a:xfrm>
        </p:spPr>
        <p:txBody>
          <a:bodyPr lIns="0" tIns="0" rIns="0" bIns="0" anchor="b"/>
          <a:lstStyle>
            <a:lvl1pPr algn="just">
              <a:defRPr sz="4000" b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sl-SI"/>
              <a:t>Kliknite, in vpišite naslov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437063"/>
            <a:ext cx="7448550" cy="792162"/>
          </a:xfrm>
        </p:spPr>
        <p:txBody>
          <a:bodyPr lIns="0" tIns="0" rIns="0" bIns="0"/>
          <a:lstStyle>
            <a:lvl1pPr marL="0" indent="0" algn="r">
              <a:buFont typeface="Arial" charset="0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sl-SI"/>
              <a:t>Kliknite, in vpišite avtorja</a:t>
            </a:r>
          </a:p>
        </p:txBody>
      </p:sp>
    </p:spTree>
    <p:extLst>
      <p:ext uri="{BB962C8B-B14F-4D97-AF65-F5344CB8AC3E}">
        <p14:creationId xmlns:p14="http://schemas.microsoft.com/office/powerpoint/2010/main" val="1841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728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229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898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19489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351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22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840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21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50548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2662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pic>
        <p:nvPicPr>
          <p:cNvPr id="1028" name="Picture 8" descr="11_noga_druga_str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89625"/>
            <a:ext cx="9144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68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400">
          <a:solidFill>
            <a:schemeClr val="tx1"/>
          </a:solidFill>
          <a:latin typeface="+mn-lt"/>
        </a:defRPr>
      </a:lvl2pPr>
      <a:lvl3pPr marL="901700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3pPr>
      <a:lvl4pPr marL="1262063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4pPr>
      <a:lvl5pPr marL="1609725" indent="-1682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5pPr>
      <a:lvl6pPr marL="2066925" indent="-1682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6pPr>
      <a:lvl7pPr marL="2524125" indent="-1682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7pPr>
      <a:lvl8pPr marL="2981325" indent="-1682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8pPr>
      <a:lvl9pPr marL="3438525" indent="-1682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155575" y="12411"/>
            <a:ext cx="8687869" cy="1503040"/>
          </a:xfrm>
        </p:spPr>
        <p:txBody>
          <a:bodyPr/>
          <a:lstStyle/>
          <a:p>
            <a:pPr algn="ctr"/>
            <a:r>
              <a:rPr lang="sl-SI" altLang="sl-SI" sz="4400" dirty="0">
                <a:solidFill>
                  <a:srgbClr val="92D050"/>
                </a:solidFill>
              </a:rPr>
              <a:t/>
            </a:r>
            <a:br>
              <a:rPr lang="sl-SI" altLang="sl-SI" sz="4400" dirty="0">
                <a:solidFill>
                  <a:srgbClr val="92D050"/>
                </a:solidFill>
              </a:rPr>
            </a:br>
            <a:r>
              <a:rPr lang="sl-SI" altLang="sl-SI" sz="3600" dirty="0" smtClean="0">
                <a:solidFill>
                  <a:srgbClr val="002060"/>
                </a:solidFill>
              </a:rPr>
              <a:t>VZGOJITELJ KOT PODPORA OTROKU V SVETU VARNE MOBILNOSTI</a:t>
            </a:r>
            <a:r>
              <a:rPr lang="sl-SI" sz="3600" dirty="0">
                <a:solidFill>
                  <a:srgbClr val="002060"/>
                </a:solidFill>
              </a:rPr>
              <a:t/>
            </a:r>
            <a:br>
              <a:rPr lang="sl-SI" sz="3600" dirty="0">
                <a:solidFill>
                  <a:srgbClr val="002060"/>
                </a:solidFill>
              </a:rPr>
            </a:br>
            <a:endParaRPr lang="sl-SI" sz="3600" dirty="0">
              <a:solidFill>
                <a:srgbClr val="00206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308316" y="5233555"/>
            <a:ext cx="8512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 smtClean="0">
                <a:solidFill>
                  <a:srgbClr val="002060"/>
                </a:solidFill>
              </a:rPr>
              <a:t>Manica Žnidaršič, dipl.vzg., Vrtec Otona Župančiča, Ljubljana</a:t>
            </a:r>
          </a:p>
          <a:p>
            <a:pPr algn="ctr"/>
            <a:r>
              <a:rPr lang="sl-SI" sz="1600" b="1" dirty="0" smtClean="0">
                <a:solidFill>
                  <a:srgbClr val="002060"/>
                </a:solidFill>
              </a:rPr>
              <a:t>november, 2018</a:t>
            </a:r>
            <a:endParaRPr lang="sl-SI" sz="1600" b="1" dirty="0">
              <a:solidFill>
                <a:srgbClr val="002060"/>
              </a:solidFill>
            </a:endParaRPr>
          </a:p>
        </p:txBody>
      </p:sp>
      <p:sp>
        <p:nvSpPr>
          <p:cNvPr id="3" name="AutoShape 4" descr="Rezultat iskanja slik za otrok preÄka ces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Picture 9" descr="Rezultat iskanja slik za kid in trafic clipar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0297" y="1443949"/>
            <a:ext cx="5448191" cy="380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28" y="1908764"/>
            <a:ext cx="1800225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23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anica\slike vrtec februar 2018\FOTOGRAFIJE TAČKE 1\20170328_1017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4" y="1190170"/>
            <a:ext cx="3679588" cy="20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Manica\slike vrtec februar 2018\FOTOGRAFIJE TAČKE 1\20170329_1027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969512" y="2111422"/>
            <a:ext cx="4363044" cy="24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Manica\slike vrtec februar 2018\FOTOGRAFIJE TAČKE 1\20170329_1027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77871" y="2111421"/>
            <a:ext cx="4363045" cy="24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OKOLJU PRIJAZNO ALI NE?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0" y="3645024"/>
            <a:ext cx="40138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solidFill>
                  <a:srgbClr val="002060"/>
                </a:solidFill>
              </a:rPr>
              <a:t>O</a:t>
            </a:r>
            <a:r>
              <a:rPr lang="sl-SI" sz="1600" dirty="0" smtClean="0">
                <a:solidFill>
                  <a:srgbClr val="002060"/>
                </a:solidFill>
              </a:rPr>
              <a:t>troci samostojno izbirajo in lepijo ter razvrščajo sličice.</a:t>
            </a:r>
          </a:p>
          <a:p>
            <a:pPr algn="ctr"/>
            <a:endParaRPr lang="sl-SI" sz="1600" dirty="0" smtClean="0">
              <a:solidFill>
                <a:srgbClr val="002060"/>
              </a:solidFill>
            </a:endParaRPr>
          </a:p>
          <a:p>
            <a:pPr algn="ctr"/>
            <a:r>
              <a:rPr lang="sl-SI" sz="1600" dirty="0">
                <a:solidFill>
                  <a:srgbClr val="002060"/>
                </a:solidFill>
              </a:rPr>
              <a:t>R</a:t>
            </a:r>
            <a:r>
              <a:rPr lang="sl-SI" sz="1600" dirty="0" smtClean="0">
                <a:solidFill>
                  <a:srgbClr val="002060"/>
                </a:solidFill>
              </a:rPr>
              <a:t>azmišljajo, so v aktivni vlogi, si podajajo povratne informacije, </a:t>
            </a:r>
            <a:r>
              <a:rPr lang="sl-SI" sz="1600" dirty="0">
                <a:solidFill>
                  <a:srgbClr val="002060"/>
                </a:solidFill>
              </a:rPr>
              <a:t>vrednotijo svoje </a:t>
            </a:r>
            <a:r>
              <a:rPr lang="sl-SI" sz="1600" dirty="0" smtClean="0">
                <a:solidFill>
                  <a:srgbClr val="002060"/>
                </a:solidFill>
              </a:rPr>
              <a:t>delo in delo vrstnikov, so kritični, prosijo za pomoč odraslega …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3065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2017_04_15 telefon fotografije\20170413_090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828" y="1008600"/>
            <a:ext cx="3884711" cy="239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863" y="1017359"/>
            <a:ext cx="3063514" cy="477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3372690" y="3371227"/>
            <a:ext cx="57241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u="sng" dirty="0" smtClean="0">
                <a:solidFill>
                  <a:srgbClr val="002060"/>
                </a:solidFill>
              </a:rPr>
              <a:t>Kako </a:t>
            </a:r>
            <a:r>
              <a:rPr lang="sl-SI" sz="1600" u="sng" dirty="0">
                <a:solidFill>
                  <a:srgbClr val="002060"/>
                </a:solidFill>
              </a:rPr>
              <a:t>sem prišel v vrtec?</a:t>
            </a:r>
          </a:p>
          <a:p>
            <a:pPr algn="ctr"/>
            <a:r>
              <a:rPr lang="sl-SI" sz="1600" dirty="0">
                <a:solidFill>
                  <a:srgbClr val="002060"/>
                </a:solidFill>
              </a:rPr>
              <a:t>K</a:t>
            </a:r>
            <a:r>
              <a:rPr lang="sl-SI" sz="1600" dirty="0" smtClean="0">
                <a:solidFill>
                  <a:srgbClr val="002060"/>
                </a:solidFill>
              </a:rPr>
              <a:t>je </a:t>
            </a:r>
            <a:r>
              <a:rPr lang="sl-SI" sz="1600" dirty="0">
                <a:solidFill>
                  <a:srgbClr val="002060"/>
                </a:solidFill>
              </a:rPr>
              <a:t>je vrtec, kako lahko do njega </a:t>
            </a:r>
            <a:r>
              <a:rPr lang="sl-SI" sz="1600" dirty="0" smtClean="0">
                <a:solidFill>
                  <a:srgbClr val="002060"/>
                </a:solidFill>
              </a:rPr>
              <a:t>pridemo.</a:t>
            </a:r>
          </a:p>
          <a:p>
            <a:pPr algn="ctr"/>
            <a:endParaRPr lang="sl-SI" sz="1600" dirty="0" smtClean="0">
              <a:solidFill>
                <a:srgbClr val="002060"/>
              </a:solidFill>
            </a:endParaRP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Aktivna </a:t>
            </a:r>
            <a:r>
              <a:rPr lang="sl-SI" sz="1600" dirty="0">
                <a:solidFill>
                  <a:srgbClr val="002060"/>
                </a:solidFill>
              </a:rPr>
              <a:t>vloga </a:t>
            </a:r>
            <a:r>
              <a:rPr lang="sl-SI" sz="1600" dirty="0" smtClean="0">
                <a:solidFill>
                  <a:srgbClr val="002060"/>
                </a:solidFill>
              </a:rPr>
              <a:t>otrok - </a:t>
            </a:r>
            <a:r>
              <a:rPr lang="sl-SI" sz="1600" dirty="0">
                <a:solidFill>
                  <a:srgbClr val="002060"/>
                </a:solidFill>
              </a:rPr>
              <a:t>v predpripravi, pripravi in </a:t>
            </a:r>
            <a:r>
              <a:rPr lang="sl-SI" sz="1600" dirty="0" smtClean="0">
                <a:solidFill>
                  <a:srgbClr val="002060"/>
                </a:solidFill>
              </a:rPr>
              <a:t>izvedbi: </a:t>
            </a: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podajanje idej možnih prevoznih sredstev, barvanje narisanih vozil, postavitev slik na tleh z zapisi, prirejanje krogca sliki, razmišljanje, stik z matematiko v življenju.</a:t>
            </a: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Aktivna vloga vzgojitelja - opazovanje odzivov otrok ob ustvarjanju, poslušanje, podajanju povratnih informacij, beleženje.</a:t>
            </a:r>
          </a:p>
          <a:p>
            <a:endParaRPr lang="sl-SI" sz="1600" dirty="0" smtClean="0">
              <a:solidFill>
                <a:srgbClr val="002060"/>
              </a:solidFill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KAKO PRIDEMO V VRTEC?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NOVA IZHODIŠČA – BICIKE(LJ)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0" y="4293096"/>
            <a:ext cx="90719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u="sng" dirty="0" smtClean="0">
                <a:solidFill>
                  <a:srgbClr val="002060"/>
                </a:solidFill>
              </a:rPr>
              <a:t>Otroke je navdušilo: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002060"/>
                </a:solidFill>
              </a:rPr>
              <a:t>na novo </a:t>
            </a:r>
            <a:r>
              <a:rPr lang="sl-SI" sz="1600" dirty="0">
                <a:solidFill>
                  <a:srgbClr val="002060"/>
                </a:solidFill>
              </a:rPr>
              <a:t>postavljena postaja izposoje </a:t>
            </a:r>
            <a:r>
              <a:rPr lang="sl-SI" sz="1600" dirty="0" err="1" smtClean="0">
                <a:solidFill>
                  <a:srgbClr val="002060"/>
                </a:solidFill>
              </a:rPr>
              <a:t>Bicik</a:t>
            </a:r>
            <a:r>
              <a:rPr lang="sl-SI" sz="1600" dirty="0" smtClean="0">
                <a:solidFill>
                  <a:srgbClr val="002060"/>
                </a:solidFill>
              </a:rPr>
              <a:t>(</a:t>
            </a:r>
            <a:r>
              <a:rPr lang="sl-SI" sz="1600" dirty="0" err="1" smtClean="0">
                <a:solidFill>
                  <a:srgbClr val="002060"/>
                </a:solidFill>
              </a:rPr>
              <a:t>lj</a:t>
            </a:r>
            <a:r>
              <a:rPr lang="sl-SI" sz="1600" dirty="0" smtClean="0">
                <a:solidFill>
                  <a:srgbClr val="002060"/>
                </a:solidFill>
              </a:rPr>
              <a:t>)a,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002060"/>
                </a:solidFill>
              </a:rPr>
              <a:t>srečanje </a:t>
            </a:r>
            <a:r>
              <a:rPr lang="sl-SI" sz="1600" dirty="0">
                <a:solidFill>
                  <a:srgbClr val="002060"/>
                </a:solidFill>
              </a:rPr>
              <a:t>z delavcem, ki je </a:t>
            </a:r>
            <a:r>
              <a:rPr lang="sl-SI" sz="1600" dirty="0" smtClean="0">
                <a:solidFill>
                  <a:srgbClr val="002060"/>
                </a:solidFill>
              </a:rPr>
              <a:t>postavljal postajo </a:t>
            </a:r>
            <a:r>
              <a:rPr lang="sl-SI" sz="1600" dirty="0" err="1" smtClean="0">
                <a:solidFill>
                  <a:srgbClr val="002060"/>
                </a:solidFill>
              </a:rPr>
              <a:t>Bicilk</a:t>
            </a:r>
            <a:r>
              <a:rPr lang="sl-SI" sz="1600" dirty="0" smtClean="0">
                <a:solidFill>
                  <a:srgbClr val="002060"/>
                </a:solidFill>
              </a:rPr>
              <a:t>(</a:t>
            </a:r>
            <a:r>
              <a:rPr lang="sl-SI" sz="1600" dirty="0" err="1" smtClean="0">
                <a:solidFill>
                  <a:srgbClr val="002060"/>
                </a:solidFill>
              </a:rPr>
              <a:t>lj</a:t>
            </a:r>
            <a:r>
              <a:rPr lang="sl-SI" sz="1600" dirty="0" smtClean="0">
                <a:solidFill>
                  <a:srgbClr val="002060"/>
                </a:solidFill>
              </a:rPr>
              <a:t>)a </a:t>
            </a:r>
            <a:r>
              <a:rPr lang="sl-SI" sz="1600" dirty="0">
                <a:solidFill>
                  <a:srgbClr val="002060"/>
                </a:solidFill>
              </a:rPr>
              <a:t>in </a:t>
            </a:r>
            <a:r>
              <a:rPr lang="sl-SI" sz="1600" dirty="0" smtClean="0">
                <a:solidFill>
                  <a:srgbClr val="002060"/>
                </a:solidFill>
              </a:rPr>
              <a:t>vse pokazal.</a:t>
            </a:r>
          </a:p>
          <a:p>
            <a:pPr algn="ctr"/>
            <a:r>
              <a:rPr lang="sl-SI" sz="1600" u="sng" dirty="0" smtClean="0">
                <a:solidFill>
                  <a:srgbClr val="002060"/>
                </a:solidFill>
              </a:rPr>
              <a:t>Načrtovanje: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002060"/>
                </a:solidFill>
              </a:rPr>
              <a:t>kaj </a:t>
            </a:r>
            <a:r>
              <a:rPr lang="sl-SI" sz="1600" dirty="0">
                <a:solidFill>
                  <a:srgbClr val="002060"/>
                </a:solidFill>
              </a:rPr>
              <a:t>že vemo, kaj bi radi </a:t>
            </a:r>
            <a:r>
              <a:rPr lang="sl-SI" sz="1600" dirty="0" smtClean="0">
                <a:solidFill>
                  <a:srgbClr val="002060"/>
                </a:solidFill>
              </a:rPr>
              <a:t>še izvedeli</a:t>
            </a:r>
            <a:r>
              <a:rPr lang="sl-SI" sz="1600" dirty="0">
                <a:solidFill>
                  <a:srgbClr val="002060"/>
                </a:solidFill>
              </a:rPr>
              <a:t>, </a:t>
            </a:r>
            <a:r>
              <a:rPr lang="sl-SI" sz="1600" dirty="0" smtClean="0">
                <a:solidFill>
                  <a:srgbClr val="002060"/>
                </a:solidFill>
              </a:rPr>
              <a:t>kje </a:t>
            </a:r>
            <a:r>
              <a:rPr lang="sl-SI" sz="1600" dirty="0">
                <a:solidFill>
                  <a:srgbClr val="002060"/>
                </a:solidFill>
              </a:rPr>
              <a:t>in kako bi informacije </a:t>
            </a:r>
            <a:r>
              <a:rPr lang="sl-SI" sz="1600" dirty="0" smtClean="0">
                <a:solidFill>
                  <a:srgbClr val="002060"/>
                </a:solidFill>
              </a:rPr>
              <a:t>dobili, kaj </a:t>
            </a:r>
            <a:r>
              <a:rPr lang="sl-SI" sz="1600" dirty="0">
                <a:solidFill>
                  <a:srgbClr val="002060"/>
                </a:solidFill>
              </a:rPr>
              <a:t>bi se </a:t>
            </a:r>
            <a:r>
              <a:rPr lang="sl-SI" sz="1600" dirty="0" smtClean="0">
                <a:solidFill>
                  <a:srgbClr val="002060"/>
                </a:solidFill>
              </a:rPr>
              <a:t>igrali,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002060"/>
                </a:solidFill>
              </a:rPr>
              <a:t>vključitev </a:t>
            </a:r>
            <a:r>
              <a:rPr lang="sl-SI" sz="1600" dirty="0">
                <a:solidFill>
                  <a:srgbClr val="002060"/>
                </a:solidFill>
              </a:rPr>
              <a:t>vseh področij dejavnosti, priprava sredstev – uporaba </a:t>
            </a:r>
            <a:r>
              <a:rPr lang="sl-SI" sz="1600" dirty="0" smtClean="0">
                <a:solidFill>
                  <a:srgbClr val="002060"/>
                </a:solidFill>
              </a:rPr>
              <a:t>računalnika.</a:t>
            </a:r>
            <a:endParaRPr lang="sl-SI" sz="1600" dirty="0">
              <a:solidFill>
                <a:srgbClr val="002060"/>
              </a:solidFill>
            </a:endParaRPr>
          </a:p>
          <a:p>
            <a:endParaRPr lang="sl-SI" dirty="0"/>
          </a:p>
        </p:txBody>
      </p:sp>
      <p:pic>
        <p:nvPicPr>
          <p:cNvPr id="3074" name="Picture 2" descr="Rezultat iskanja slik za BICIKELJ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7423" y="1313578"/>
            <a:ext cx="503537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cotic\Documents\2017\ŠS ZRSŠ 2017_2018\ZAJETE SLIKE iz posnetkov_13april2017\skupno branje_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4920" y="3595864"/>
            <a:ext cx="4464496" cy="217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jcotic\Documents\2017\ŠS ZRSŠ 2017_2018\ZAJETE SLIKE iz posnetkov_13april2017\skupno branje_kolesar jak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4920" y="1066363"/>
            <a:ext cx="4393898" cy="237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251520" y="4484252"/>
            <a:ext cx="36724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>
                <a:solidFill>
                  <a:srgbClr val="002060"/>
                </a:solidFill>
              </a:rPr>
              <a:t>B</a:t>
            </a:r>
            <a:r>
              <a:rPr lang="sl-SI" sz="1600" dirty="0" smtClean="0">
                <a:solidFill>
                  <a:srgbClr val="002060"/>
                </a:solidFill>
              </a:rPr>
              <a:t>ranje </a:t>
            </a:r>
            <a:r>
              <a:rPr lang="sl-SI" sz="1600" dirty="0">
                <a:solidFill>
                  <a:srgbClr val="002060"/>
                </a:solidFill>
              </a:rPr>
              <a:t>zgodbe </a:t>
            </a:r>
            <a:r>
              <a:rPr lang="sl-SI" sz="1600" dirty="0" smtClean="0">
                <a:solidFill>
                  <a:srgbClr val="002060"/>
                </a:solidFill>
              </a:rPr>
              <a:t>„Kolesar Jaka“.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1600" dirty="0" smtClean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>
                <a:solidFill>
                  <a:srgbClr val="002060"/>
                </a:solidFill>
              </a:rPr>
              <a:t>P</a:t>
            </a:r>
            <a:r>
              <a:rPr lang="sl-SI" sz="1600" dirty="0" smtClean="0">
                <a:solidFill>
                  <a:srgbClr val="002060"/>
                </a:solidFill>
              </a:rPr>
              <a:t>ogovor </a:t>
            </a:r>
            <a:r>
              <a:rPr lang="sl-SI" sz="1600" dirty="0">
                <a:solidFill>
                  <a:srgbClr val="002060"/>
                </a:solidFill>
              </a:rPr>
              <a:t>o </a:t>
            </a:r>
            <a:r>
              <a:rPr lang="sl-SI" sz="1600" dirty="0" smtClean="0">
                <a:solidFill>
                  <a:srgbClr val="002060"/>
                </a:solidFill>
              </a:rPr>
              <a:t>zgodbi, o varnosti</a:t>
            </a:r>
            <a:r>
              <a:rPr lang="sl-SI" sz="1600" dirty="0">
                <a:solidFill>
                  <a:srgbClr val="002060"/>
                </a:solidFill>
              </a:rPr>
              <a:t>, opremi, lastnih izkušnjah, </a:t>
            </a:r>
            <a:r>
              <a:rPr lang="sl-SI" sz="1600" dirty="0" smtClean="0">
                <a:solidFill>
                  <a:srgbClr val="002060"/>
                </a:solidFill>
              </a:rPr>
              <a:t>znanju, samorefleksije/a otrok  …</a:t>
            </a:r>
            <a:endParaRPr lang="sl-SI" sz="1600" dirty="0">
              <a:solidFill>
                <a:srgbClr val="00206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77981" y="89450"/>
            <a:ext cx="8229600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ZGODBA „KOLESAR JAKA“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69725"/>
            <a:ext cx="2398889" cy="33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1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sl-SI" sz="2800" dirty="0" smtClean="0">
                <a:solidFill>
                  <a:srgbClr val="002060"/>
                </a:solidFill>
              </a:rPr>
              <a:t>USTVARJANJE</a:t>
            </a:r>
            <a:endParaRPr lang="sl-SI" sz="2800" dirty="0">
              <a:solidFill>
                <a:srgbClr val="00206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62665" y="3933056"/>
            <a:ext cx="8568952" cy="4205288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sl-SI" sz="1600" dirty="0">
                <a:solidFill>
                  <a:srgbClr val="002060"/>
                </a:solidFill>
              </a:rPr>
              <a:t>O</a:t>
            </a:r>
            <a:r>
              <a:rPr lang="sl-SI" sz="1600" dirty="0" smtClean="0">
                <a:solidFill>
                  <a:srgbClr val="002060"/>
                </a:solidFill>
              </a:rPr>
              <a:t>pazovanje </a:t>
            </a:r>
            <a:r>
              <a:rPr lang="sl-SI" sz="1600" dirty="0">
                <a:solidFill>
                  <a:srgbClr val="002060"/>
                </a:solidFill>
              </a:rPr>
              <a:t>pravega </a:t>
            </a:r>
            <a:r>
              <a:rPr lang="sl-SI" sz="1600" dirty="0" smtClean="0">
                <a:solidFill>
                  <a:srgbClr val="002060"/>
                </a:solidFill>
              </a:rPr>
              <a:t>kolesa in obvezne opreme, primerjanje in poimenovanje </a:t>
            </a:r>
            <a:r>
              <a:rPr lang="sl-SI" sz="1600" dirty="0">
                <a:solidFill>
                  <a:srgbClr val="002060"/>
                </a:solidFill>
              </a:rPr>
              <a:t>posameznih delov </a:t>
            </a:r>
            <a:r>
              <a:rPr lang="sl-SI" sz="1600" dirty="0" smtClean="0">
                <a:solidFill>
                  <a:srgbClr val="002060"/>
                </a:solidFill>
              </a:rPr>
              <a:t>s sliko kolesa (bogatenje besedišča, pomen varnosti vožnje s kolesom).</a:t>
            </a:r>
            <a:endParaRPr lang="sl-SI" sz="1600" dirty="0">
              <a:solidFill>
                <a:srgbClr val="002060"/>
              </a:solidFill>
            </a:endParaRPr>
          </a:p>
          <a:p>
            <a:r>
              <a:rPr lang="sl-SI" sz="1600" dirty="0">
                <a:solidFill>
                  <a:srgbClr val="002060"/>
                </a:solidFill>
              </a:rPr>
              <a:t>R</a:t>
            </a:r>
            <a:r>
              <a:rPr lang="sl-SI" sz="1600" dirty="0" smtClean="0">
                <a:solidFill>
                  <a:srgbClr val="002060"/>
                </a:solidFill>
              </a:rPr>
              <a:t>isanje </a:t>
            </a:r>
            <a:r>
              <a:rPr lang="sl-SI" sz="1600" dirty="0">
                <a:solidFill>
                  <a:srgbClr val="002060"/>
                </a:solidFill>
              </a:rPr>
              <a:t>kolesa ob </a:t>
            </a:r>
            <a:r>
              <a:rPr lang="sl-SI" sz="1600" dirty="0" smtClean="0">
                <a:solidFill>
                  <a:srgbClr val="002060"/>
                </a:solidFill>
              </a:rPr>
              <a:t>opazovanju pravega kolesa v igralnici.</a:t>
            </a:r>
          </a:p>
          <a:p>
            <a:r>
              <a:rPr lang="sl-SI" sz="1600" dirty="0" smtClean="0">
                <a:solidFill>
                  <a:srgbClr val="002060"/>
                </a:solidFill>
              </a:rPr>
              <a:t>Izdelava sporočil voznikom v naselju – kje naj ne parkirajo (pešpoti, kolesarske steze, pločniki), svojih odsevnikov (lastna varnost).</a:t>
            </a:r>
          </a:p>
          <a:p>
            <a:r>
              <a:rPr lang="sl-SI" sz="1600" dirty="0">
                <a:solidFill>
                  <a:srgbClr val="002060"/>
                </a:solidFill>
              </a:rPr>
              <a:t>S</a:t>
            </a:r>
            <a:r>
              <a:rPr lang="sl-SI" sz="1600" dirty="0" smtClean="0">
                <a:solidFill>
                  <a:srgbClr val="002060"/>
                </a:solidFill>
              </a:rPr>
              <a:t>poznavanje lastnosti koles – poskusi z barvo – kako kolo pusti sled.</a:t>
            </a:r>
          </a:p>
          <a:p>
            <a:pPr lvl="0"/>
            <a:endParaRPr lang="sl-SI" sz="1800" dirty="0" smtClean="0"/>
          </a:p>
        </p:txBody>
      </p:sp>
      <p:pic>
        <p:nvPicPr>
          <p:cNvPr id="4" name="Picture 2" descr="D:\Manica\slike vrtec februar 2018\FOTOGRAFIJE TAČKE 2\20171124_100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236485"/>
            <a:ext cx="4339223" cy="244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zultat iskanja slik za izpravno k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7" descr="Rezultat iskanja slik za izpravno kol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048" y="1730414"/>
            <a:ext cx="2331295" cy="145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0" descr="Rezultat iskanja slik za Äelada za kol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8435" y="1623586"/>
            <a:ext cx="1728192" cy="172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cotic\Documents\2017\ŠS ZRSŠ 2017_2018\ZAJETE SLIKE iz posnetkov_13april2017\pesem kol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209" y="836712"/>
            <a:ext cx="4248795" cy="257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Users\jcotic\Documents\2017\ŠS ZRSŠ 2017_2018\ZAJETE SLIKE iz posnetkov_13april2017\vozijo kol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831226"/>
            <a:ext cx="4032250" cy="248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273184" y="3435103"/>
            <a:ext cx="50040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16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>
                <a:solidFill>
                  <a:srgbClr val="002060"/>
                </a:solidFill>
              </a:rPr>
              <a:t>P</a:t>
            </a:r>
            <a:r>
              <a:rPr lang="sl-SI" sz="1600" dirty="0" smtClean="0">
                <a:solidFill>
                  <a:srgbClr val="002060"/>
                </a:solidFill>
              </a:rPr>
              <a:t>etje </a:t>
            </a:r>
            <a:r>
              <a:rPr lang="sl-SI" sz="1600" dirty="0">
                <a:solidFill>
                  <a:srgbClr val="002060"/>
                </a:solidFill>
              </a:rPr>
              <a:t>pesmi </a:t>
            </a:r>
            <a:r>
              <a:rPr lang="sl-SI" sz="1600" dirty="0" smtClean="0">
                <a:solidFill>
                  <a:srgbClr val="002060"/>
                </a:solidFill>
              </a:rPr>
              <a:t>„Jaz </a:t>
            </a:r>
            <a:r>
              <a:rPr lang="sl-SI" sz="1600" dirty="0">
                <a:solidFill>
                  <a:srgbClr val="002060"/>
                </a:solidFill>
              </a:rPr>
              <a:t>imam </a:t>
            </a:r>
            <a:r>
              <a:rPr lang="sl-SI" sz="1600" dirty="0" smtClean="0">
                <a:solidFill>
                  <a:srgbClr val="002060"/>
                </a:solidFill>
              </a:rPr>
              <a:t>kolo“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smtClean="0">
                <a:solidFill>
                  <a:srgbClr val="002060"/>
                </a:solidFill>
              </a:rPr>
              <a:t>ob gibalni upodobitvi vožnje kolesa.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smtClean="0">
                <a:solidFill>
                  <a:srgbClr val="002060"/>
                </a:solidFill>
              </a:rPr>
              <a:t>Aktivnost vseh otrok (v skupini, parih, individualno)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1600" dirty="0" smtClean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smtClean="0">
                <a:solidFill>
                  <a:srgbClr val="002060"/>
                </a:solidFill>
              </a:rPr>
              <a:t>Socialne </a:t>
            </a:r>
            <a:r>
              <a:rPr lang="sl-SI" sz="1600" dirty="0">
                <a:solidFill>
                  <a:srgbClr val="002060"/>
                </a:solidFill>
              </a:rPr>
              <a:t>igre in igre </a:t>
            </a:r>
            <a:r>
              <a:rPr lang="sl-SI" sz="1600" dirty="0" smtClean="0">
                <a:solidFill>
                  <a:srgbClr val="002060"/>
                </a:solidFill>
              </a:rPr>
              <a:t>čuječnosti - </a:t>
            </a:r>
            <a:endParaRPr lang="sl-SI" sz="1600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>
                <a:solidFill>
                  <a:srgbClr val="002060"/>
                </a:solidFill>
              </a:rPr>
              <a:t>t</a:t>
            </a:r>
            <a:r>
              <a:rPr lang="sl-SI" sz="1600" dirty="0" smtClean="0">
                <a:solidFill>
                  <a:srgbClr val="002060"/>
                </a:solidFill>
              </a:rPr>
              <a:t>emelj </a:t>
            </a:r>
            <a:r>
              <a:rPr lang="sl-SI" sz="1600" dirty="0">
                <a:solidFill>
                  <a:srgbClr val="002060"/>
                </a:solidFill>
              </a:rPr>
              <a:t>dobrih </a:t>
            </a:r>
            <a:r>
              <a:rPr lang="sl-SI" sz="1600" dirty="0" smtClean="0">
                <a:solidFill>
                  <a:srgbClr val="002060"/>
                </a:solidFill>
              </a:rPr>
              <a:t>odnosov.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smtClean="0">
                <a:solidFill>
                  <a:srgbClr val="002060"/>
                </a:solidFill>
              </a:rPr>
              <a:t>Hoja s pozdravom, </a:t>
            </a:r>
            <a:r>
              <a:rPr lang="sl-SI" sz="1600" dirty="0">
                <a:solidFill>
                  <a:srgbClr val="002060"/>
                </a:solidFill>
              </a:rPr>
              <a:t>srečevanje, </a:t>
            </a:r>
            <a:r>
              <a:rPr lang="sl-SI" sz="1600" dirty="0" smtClean="0">
                <a:solidFill>
                  <a:srgbClr val="002060"/>
                </a:solidFill>
              </a:rPr>
              <a:t>igra semafor …</a:t>
            </a:r>
            <a:endParaRPr lang="sl-SI" sz="1600" dirty="0">
              <a:solidFill>
                <a:srgbClr val="002060"/>
              </a:solidFill>
            </a:endParaRPr>
          </a:p>
        </p:txBody>
      </p:sp>
      <p:pic>
        <p:nvPicPr>
          <p:cNvPr id="5" name="Picture 2" descr="D:\Manica\slike vrtec februar 2018\FOTOGRAFIJE TAČKE 1\20170328_09281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3"/>
          <a:stretch/>
        </p:blipFill>
        <p:spPr bwMode="auto">
          <a:xfrm>
            <a:off x="218209" y="3645024"/>
            <a:ext cx="4248795" cy="194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736057" y="22821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KOLESARJI V IGRALNICI</a:t>
            </a:r>
            <a:endParaRPr lang="sl-SI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748464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KOTIČKI – </a:t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>RAZISKOVALNA VLOGA OTROK </a:t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dirty="0">
                <a:solidFill>
                  <a:srgbClr val="002060"/>
                </a:solidFill>
              </a:rPr>
              <a:t/>
            </a:r>
            <a:br>
              <a:rPr lang="sl-SI" dirty="0">
                <a:solidFill>
                  <a:srgbClr val="002060"/>
                </a:solidFill>
              </a:rPr>
            </a:b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49304"/>
          </a:xfrm>
        </p:spPr>
        <p:txBody>
          <a:bodyPr/>
          <a:lstStyle/>
          <a:p>
            <a:pPr marL="0" indent="0" algn="ctr">
              <a:buNone/>
            </a:pPr>
            <a:r>
              <a:rPr lang="sl-SI" sz="1600" u="sng" dirty="0">
                <a:solidFill>
                  <a:srgbClr val="002060"/>
                </a:solidFill>
              </a:rPr>
              <a:t>Prostor:</a:t>
            </a:r>
          </a:p>
          <a:p>
            <a:pPr marL="0" indent="0" algn="ctr">
              <a:buNone/>
            </a:pPr>
            <a:r>
              <a:rPr lang="sl-SI" sz="1600" dirty="0">
                <a:solidFill>
                  <a:srgbClr val="002060"/>
                </a:solidFill>
              </a:rPr>
              <a:t>ustvarjalna uporaba površin miz, tal, sten …</a:t>
            </a:r>
          </a:p>
          <a:p>
            <a:pPr algn="ctr"/>
            <a:r>
              <a:rPr lang="sl-SI" sz="1600" u="sng" dirty="0" smtClean="0">
                <a:solidFill>
                  <a:srgbClr val="002060"/>
                </a:solidFill>
              </a:rPr>
              <a:t>Didaktični pripomočki, sredstva:</a:t>
            </a:r>
          </a:p>
          <a:p>
            <a:pPr marL="0" indent="0" algn="ctr">
              <a:buNone/>
            </a:pPr>
            <a:r>
              <a:rPr lang="sl-SI" sz="1600" dirty="0" smtClean="0">
                <a:solidFill>
                  <a:srgbClr val="002060"/>
                </a:solidFill>
              </a:rPr>
              <a:t>izdelani </a:t>
            </a:r>
            <a:r>
              <a:rPr lang="sl-SI" sz="1600" dirty="0">
                <a:solidFill>
                  <a:srgbClr val="002060"/>
                </a:solidFill>
              </a:rPr>
              <a:t>iz odpadnega, </a:t>
            </a:r>
            <a:r>
              <a:rPr lang="sl-SI" sz="1600" dirty="0" err="1">
                <a:solidFill>
                  <a:srgbClr val="002060"/>
                </a:solidFill>
              </a:rPr>
              <a:t>neskturkturiranega</a:t>
            </a:r>
            <a:r>
              <a:rPr lang="sl-SI" sz="1600" dirty="0">
                <a:solidFill>
                  <a:srgbClr val="002060"/>
                </a:solidFill>
              </a:rPr>
              <a:t> materiala, ki otrokom </a:t>
            </a:r>
            <a:r>
              <a:rPr lang="sl-SI" sz="1600" dirty="0" smtClean="0">
                <a:solidFill>
                  <a:srgbClr val="002060"/>
                </a:solidFill>
              </a:rPr>
              <a:t>omogočajo </a:t>
            </a:r>
            <a:r>
              <a:rPr lang="sl-SI" sz="1600" dirty="0">
                <a:solidFill>
                  <a:srgbClr val="002060"/>
                </a:solidFill>
              </a:rPr>
              <a:t>manipulacijo, rokovanje, </a:t>
            </a:r>
            <a:r>
              <a:rPr lang="sl-SI" sz="1600" dirty="0" smtClean="0">
                <a:solidFill>
                  <a:srgbClr val="002060"/>
                </a:solidFill>
              </a:rPr>
              <a:t>aktivno učenje, ponavljanje.</a:t>
            </a:r>
          </a:p>
          <a:p>
            <a:pPr algn="ctr"/>
            <a:r>
              <a:rPr lang="sl-SI" sz="1600" u="sng" dirty="0" smtClean="0">
                <a:solidFill>
                  <a:srgbClr val="002060"/>
                </a:solidFill>
              </a:rPr>
              <a:t>Uporaba </a:t>
            </a:r>
            <a:r>
              <a:rPr lang="sl-SI" sz="1600" u="sng" dirty="0">
                <a:solidFill>
                  <a:srgbClr val="002060"/>
                </a:solidFill>
              </a:rPr>
              <a:t>računalnika, </a:t>
            </a:r>
            <a:r>
              <a:rPr lang="sl-SI" sz="1600" u="sng" dirty="0" smtClean="0">
                <a:solidFill>
                  <a:srgbClr val="002060"/>
                </a:solidFill>
              </a:rPr>
              <a:t>spletnih povezav, tiskalnika:</a:t>
            </a:r>
          </a:p>
          <a:p>
            <a:pPr marL="0" indent="0" algn="ctr">
              <a:buNone/>
            </a:pPr>
            <a:r>
              <a:rPr lang="sl-SI" sz="1600" dirty="0" smtClean="0">
                <a:solidFill>
                  <a:srgbClr val="002060"/>
                </a:solidFill>
              </a:rPr>
              <a:t>kot </a:t>
            </a:r>
            <a:r>
              <a:rPr lang="sl-SI" sz="1600" dirty="0">
                <a:solidFill>
                  <a:srgbClr val="002060"/>
                </a:solidFill>
              </a:rPr>
              <a:t>sredstvo pridobivanja informacij, </a:t>
            </a:r>
            <a:r>
              <a:rPr lang="sl-SI" sz="1600" dirty="0" smtClean="0">
                <a:solidFill>
                  <a:srgbClr val="002060"/>
                </a:solidFill>
              </a:rPr>
              <a:t>pridobitev sličic in materiala za nadaljnjo igro.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sl-SI" sz="1600" u="sng" dirty="0" smtClean="0">
                <a:solidFill>
                  <a:srgbClr val="002060"/>
                </a:solidFill>
              </a:rPr>
              <a:t>Raznolike dejavnosti</a:t>
            </a:r>
            <a:r>
              <a:rPr lang="sl-SI" sz="1600" dirty="0" smtClean="0">
                <a:solidFill>
                  <a:srgbClr val="00206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sl-SI" sz="1600" dirty="0" smtClean="0">
                <a:solidFill>
                  <a:srgbClr val="002060"/>
                </a:solidFill>
              </a:rPr>
              <a:t>iz vseh področij dejavnosti </a:t>
            </a:r>
            <a:r>
              <a:rPr lang="sl-SI" sz="1600" dirty="0" err="1" smtClean="0">
                <a:solidFill>
                  <a:srgbClr val="002060"/>
                </a:solidFill>
              </a:rPr>
              <a:t>Kurikula</a:t>
            </a:r>
            <a:r>
              <a:rPr lang="sl-SI" sz="16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endParaRPr lang="sl-SI" sz="1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sl-SI" sz="1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l-SI" sz="1600" dirty="0" smtClean="0">
                <a:solidFill>
                  <a:srgbClr val="002060"/>
                </a:solidFill>
              </a:rPr>
              <a:t>VZGOJITELJ PRIKAŽE IGRO IN SREDSTVA V </a:t>
            </a:r>
            <a:r>
              <a:rPr lang="sl-SI" sz="1600" dirty="0">
                <a:solidFill>
                  <a:srgbClr val="002060"/>
                </a:solidFill>
              </a:rPr>
              <a:t>KOTIČKIH. </a:t>
            </a:r>
            <a:endParaRPr lang="sl-SI" sz="1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l-SI" sz="1600" dirty="0" smtClean="0">
                <a:solidFill>
                  <a:srgbClr val="002060"/>
                </a:solidFill>
              </a:rPr>
              <a:t>Otroci </a:t>
            </a:r>
            <a:r>
              <a:rPr lang="sl-SI" sz="1600" dirty="0">
                <a:solidFill>
                  <a:srgbClr val="002060"/>
                </a:solidFill>
              </a:rPr>
              <a:t>na enak način pridobijo informacije.</a:t>
            </a:r>
          </a:p>
          <a:p>
            <a:pPr marL="0" indent="0" algn="ctr">
              <a:buNone/>
            </a:pPr>
            <a:r>
              <a:rPr lang="sl-SI" sz="1600" dirty="0" smtClean="0">
                <a:solidFill>
                  <a:srgbClr val="002060"/>
                </a:solidFill>
              </a:rPr>
              <a:t>OTORCI SAMOSTOJNO IZBIRAJO IN PREHAJAJO MED KOTIČKI.</a:t>
            </a:r>
          </a:p>
          <a:p>
            <a:pPr marL="0" indent="0" algn="ctr">
              <a:buNone/>
            </a:pPr>
            <a:r>
              <a:rPr lang="sl-SI" sz="1600" dirty="0" smtClean="0">
                <a:solidFill>
                  <a:srgbClr val="002060"/>
                </a:solidFill>
              </a:rPr>
              <a:t>Igro razvijajo v lastnem ritmu, tempu in sposobnostih.</a:t>
            </a:r>
          </a:p>
          <a:p>
            <a:pPr marL="0" indent="0">
              <a:buNone/>
            </a:pPr>
            <a:endParaRPr lang="sl-SI" sz="1600" dirty="0" smtClean="0"/>
          </a:p>
          <a:p>
            <a:pPr marL="0" indent="0">
              <a:buNone/>
            </a:pPr>
            <a:endParaRPr lang="sl-SI" sz="1600" dirty="0" smtClean="0"/>
          </a:p>
          <a:p>
            <a:pPr marL="0" indent="0">
              <a:buNone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9877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2017_04_15 telefon fotografije\20170413_0910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268760"/>
            <a:ext cx="6024168" cy="43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63053" y="476672"/>
            <a:ext cx="8229600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IGRA </a:t>
            </a:r>
            <a:r>
              <a:rPr lang="sl-SI" noProof="1">
                <a:solidFill>
                  <a:srgbClr val="002060"/>
                </a:solidFill>
              </a:rPr>
              <a:t>BICIKE(LJ) </a:t>
            </a:r>
            <a:br>
              <a:rPr lang="sl-SI" noProof="1">
                <a:solidFill>
                  <a:srgbClr val="002060"/>
                </a:solidFill>
              </a:rPr>
            </a:b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6392072" y="4365104"/>
            <a:ext cx="28294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sl-SI" sz="1600" dirty="0" smtClean="0"/>
          </a:p>
          <a:p>
            <a:pPr lvl="0" algn="ctr"/>
            <a:r>
              <a:rPr lang="sl-SI" sz="1600" dirty="0" smtClean="0">
                <a:solidFill>
                  <a:srgbClr val="002060"/>
                </a:solidFill>
              </a:rPr>
              <a:t>Otroci poslušajo, razmišljajo </a:t>
            </a:r>
            <a:r>
              <a:rPr lang="sl-SI" sz="1600" dirty="0">
                <a:solidFill>
                  <a:srgbClr val="002060"/>
                </a:solidFill>
              </a:rPr>
              <a:t>in </a:t>
            </a:r>
            <a:r>
              <a:rPr lang="sl-SI" sz="1600" dirty="0" smtClean="0">
                <a:solidFill>
                  <a:srgbClr val="002060"/>
                </a:solidFill>
              </a:rPr>
              <a:t>so </a:t>
            </a:r>
            <a:r>
              <a:rPr lang="sl-SI" sz="1600" dirty="0">
                <a:solidFill>
                  <a:srgbClr val="002060"/>
                </a:solidFill>
              </a:rPr>
              <a:t>aktivno </a:t>
            </a:r>
            <a:r>
              <a:rPr lang="sl-SI" sz="1600" dirty="0" smtClean="0">
                <a:solidFill>
                  <a:srgbClr val="002060"/>
                </a:solidFill>
              </a:rPr>
              <a:t>vključeni </a:t>
            </a:r>
            <a:r>
              <a:rPr lang="sl-SI" sz="1600" dirty="0">
                <a:solidFill>
                  <a:srgbClr val="002060"/>
                </a:solidFill>
              </a:rPr>
              <a:t>v procesu </a:t>
            </a:r>
            <a:r>
              <a:rPr lang="sl-SI" sz="1600" dirty="0" smtClean="0">
                <a:solidFill>
                  <a:srgbClr val="002060"/>
                </a:solidFill>
              </a:rPr>
              <a:t>razmišljanja, izvajanja </a:t>
            </a:r>
            <a:r>
              <a:rPr lang="sl-SI" sz="1600" dirty="0">
                <a:solidFill>
                  <a:srgbClr val="002060"/>
                </a:solidFill>
              </a:rPr>
              <a:t>in vrednotenja. </a:t>
            </a:r>
          </a:p>
        </p:txBody>
      </p:sp>
      <p:pic>
        <p:nvPicPr>
          <p:cNvPr id="3074" name="Picture 2" descr="Rezultat iskanja slik za naÄrt postaj bicikelj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839" y="1268760"/>
            <a:ext cx="1878590" cy="32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2017_04_15 telefon fotografije\20170413_09111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277" y="808398"/>
            <a:ext cx="3062288" cy="493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C:\Users\jcotic\Documents\2017\ŠS ZRSŠ 2017_2018\ZAJETE SLIKE iz posnetkov_13april2017\prikaz igre kolesar in pešec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373" y="2996952"/>
            <a:ext cx="5296518" cy="274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656885" y="815470"/>
            <a:ext cx="264330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smtClean="0">
                <a:solidFill>
                  <a:srgbClr val="002060"/>
                </a:solidFill>
              </a:rPr>
              <a:t>Učenje z opazovanjem - spoznavanje prometnih znakov.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1600" dirty="0" smtClean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>
                <a:solidFill>
                  <a:srgbClr val="002060"/>
                </a:solidFill>
              </a:rPr>
              <a:t>R</a:t>
            </a:r>
            <a:r>
              <a:rPr lang="sl-SI" sz="1600" dirty="0" smtClean="0">
                <a:solidFill>
                  <a:srgbClr val="002060"/>
                </a:solidFill>
              </a:rPr>
              <a:t>azlične igralne površine </a:t>
            </a:r>
            <a:r>
              <a:rPr lang="sl-SI" sz="1600" dirty="0">
                <a:solidFill>
                  <a:srgbClr val="002060"/>
                </a:solidFill>
              </a:rPr>
              <a:t>otrokom omogočajo širše </a:t>
            </a:r>
            <a:r>
              <a:rPr lang="sl-SI" sz="1600" dirty="0" smtClean="0">
                <a:solidFill>
                  <a:srgbClr val="002060"/>
                </a:solidFill>
              </a:rPr>
              <a:t>razmišljanje, raziskovalne možnosti.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3826" y="1551628"/>
            <a:ext cx="636488" cy="120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7816" y="536108"/>
            <a:ext cx="913146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521" y="511098"/>
            <a:ext cx="914117" cy="91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2541" y="1717026"/>
            <a:ext cx="979041" cy="92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Rezultat iskanja slik za prehod za peÅ¡ce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0366" y="1698251"/>
            <a:ext cx="674214" cy="95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cotic\Documents\2017\ŠS ZRSŠ 2017_2018\ZAJETE SLIKE iz posnetkov_13april2017\napoved sestavljan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3611823" cy="254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Pravokotnik 2"/>
          <p:cNvSpPr>
            <a:spLocks noChangeArrowheads="1"/>
          </p:cNvSpPr>
          <p:nvPr/>
        </p:nvSpPr>
        <p:spPr bwMode="auto">
          <a:xfrm>
            <a:off x="323528" y="1124744"/>
            <a:ext cx="85689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l-SI" sz="1600" dirty="0">
                <a:solidFill>
                  <a:srgbClr val="002060"/>
                </a:solidFill>
              </a:rPr>
              <a:t>O</a:t>
            </a:r>
            <a:r>
              <a:rPr lang="sl-SI" sz="1600" dirty="0" smtClean="0">
                <a:solidFill>
                  <a:srgbClr val="002060"/>
                </a:solidFill>
              </a:rPr>
              <a:t>pazovanje konkretnega prikaza možnih </a:t>
            </a:r>
            <a:r>
              <a:rPr lang="sl-SI" sz="1600" dirty="0">
                <a:solidFill>
                  <a:srgbClr val="002060"/>
                </a:solidFill>
              </a:rPr>
              <a:t>načinov reševanja </a:t>
            </a:r>
            <a:r>
              <a:rPr lang="sl-SI" sz="1600" dirty="0" smtClean="0">
                <a:solidFill>
                  <a:srgbClr val="002060"/>
                </a:solidFill>
              </a:rPr>
              <a:t>problema</a:t>
            </a:r>
            <a:endParaRPr lang="sl-SI" sz="1600" dirty="0">
              <a:solidFill>
                <a:srgbClr val="002060"/>
              </a:solidFill>
            </a:endParaRPr>
          </a:p>
          <a:p>
            <a:pPr algn="ctr"/>
            <a:r>
              <a:rPr lang="sl-SI" sz="1600" dirty="0">
                <a:solidFill>
                  <a:srgbClr val="002060"/>
                </a:solidFill>
              </a:rPr>
              <a:t>o</a:t>
            </a:r>
            <a:r>
              <a:rPr lang="sl-SI" sz="1600" dirty="0" smtClean="0">
                <a:solidFill>
                  <a:srgbClr val="002060"/>
                </a:solidFill>
              </a:rPr>
              <a:t>troke vključuje </a:t>
            </a:r>
            <a:r>
              <a:rPr lang="sl-SI" sz="1600" dirty="0">
                <a:solidFill>
                  <a:srgbClr val="002060"/>
                </a:solidFill>
              </a:rPr>
              <a:t>v razmišljanju, </a:t>
            </a:r>
            <a:r>
              <a:rPr lang="sl-SI" sz="1600" dirty="0" smtClean="0">
                <a:solidFill>
                  <a:srgbClr val="002060"/>
                </a:solidFill>
              </a:rPr>
              <a:t>iskanju rešitev, daje uvid</a:t>
            </a:r>
            <a:r>
              <a:rPr lang="sl-SI" sz="1600" dirty="0">
                <a:solidFill>
                  <a:srgbClr val="002060"/>
                </a:solidFill>
              </a:rPr>
              <a:t>, da se tudi vzgojitelj trudi, zmoti, </a:t>
            </a:r>
            <a:r>
              <a:rPr lang="sl-SI" sz="1600" dirty="0" smtClean="0">
                <a:solidFill>
                  <a:srgbClr val="002060"/>
                </a:solidFill>
              </a:rPr>
              <a:t>vztraja in je zgled.</a:t>
            </a:r>
          </a:p>
          <a:p>
            <a:pPr algn="ctr"/>
            <a:endParaRPr lang="sl-SI" sz="1600" dirty="0" smtClean="0">
              <a:solidFill>
                <a:srgbClr val="002060"/>
              </a:solidFill>
            </a:endParaRPr>
          </a:p>
          <a:p>
            <a:pPr algn="ctr"/>
            <a:r>
              <a:rPr lang="sl-SI" altLang="sl-SI" sz="1600" dirty="0">
                <a:solidFill>
                  <a:srgbClr val="002060"/>
                </a:solidFill>
              </a:rPr>
              <a:t>S</a:t>
            </a:r>
            <a:r>
              <a:rPr lang="sl-SI" altLang="sl-SI" sz="1600" dirty="0" smtClean="0">
                <a:solidFill>
                  <a:srgbClr val="002060"/>
                </a:solidFill>
              </a:rPr>
              <a:t>estavljanke </a:t>
            </a:r>
            <a:r>
              <a:rPr lang="sl-SI" altLang="sl-SI" sz="1600" dirty="0">
                <a:solidFill>
                  <a:srgbClr val="002060"/>
                </a:solidFill>
              </a:rPr>
              <a:t>so različnih težavnostnih </a:t>
            </a:r>
            <a:r>
              <a:rPr lang="sl-SI" altLang="sl-SI" sz="1600" dirty="0" smtClean="0">
                <a:solidFill>
                  <a:srgbClr val="002060"/>
                </a:solidFill>
              </a:rPr>
              <a:t>stopenj – možnost diferenciacije.</a:t>
            </a:r>
            <a:endParaRPr lang="sl-SI" altLang="sl-SI" sz="1600" dirty="0">
              <a:solidFill>
                <a:srgbClr val="002060"/>
              </a:solidFill>
            </a:endParaRPr>
          </a:p>
          <a:p>
            <a:pPr algn="ctr"/>
            <a:endParaRPr lang="sl-SI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b="1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204" y="125760"/>
            <a:ext cx="8229600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SESTAVLJANKE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6" name="Picture 3" descr="D:\Manica\slike vrtec februar 2018\FOTOGRAFIJE TAČKE 1\20170328_0946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621437"/>
            <a:ext cx="5342772" cy="300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OTROCI IN VARNOST V PROMETU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205288"/>
          </a:xfrm>
        </p:spPr>
        <p:txBody>
          <a:bodyPr/>
          <a:lstStyle/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Ministrstvo za izobraževanje, znanost in šport, Zavod za šolstvo, Varna mobilnost:</a:t>
            </a:r>
            <a:endParaRPr lang="sl-SI" sz="1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l-SI" sz="1600" dirty="0" smtClean="0">
                <a:solidFill>
                  <a:srgbClr val="002060"/>
                </a:solidFill>
              </a:rPr>
              <a:t>smernice in navodila, projekti, natečaji ….</a:t>
            </a:r>
          </a:p>
          <a:p>
            <a:pPr algn="ctr"/>
            <a:endParaRPr lang="sl-SI" sz="1600" dirty="0" smtClean="0">
              <a:solidFill>
                <a:srgbClr val="002060"/>
              </a:solidFill>
            </a:endParaRP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MOL </a:t>
            </a:r>
          </a:p>
          <a:p>
            <a:pPr marL="0" indent="0" algn="ctr">
              <a:buNone/>
            </a:pPr>
            <a:r>
              <a:rPr lang="sl-SI" sz="1600" dirty="0" smtClean="0">
                <a:solidFill>
                  <a:srgbClr val="002060"/>
                </a:solidFill>
              </a:rPr>
              <a:t>vrtec </a:t>
            </a:r>
            <a:r>
              <a:rPr lang="sl-SI" sz="1600" dirty="0">
                <a:solidFill>
                  <a:srgbClr val="002060"/>
                </a:solidFill>
              </a:rPr>
              <a:t>kot del </a:t>
            </a:r>
            <a:r>
              <a:rPr lang="sl-SI" sz="1600" dirty="0" smtClean="0">
                <a:solidFill>
                  <a:srgbClr val="002060"/>
                </a:solidFill>
              </a:rPr>
              <a:t>MOL, varna in trajnostna mobilnost, Ljubljana zelena prestolnica. </a:t>
            </a:r>
          </a:p>
          <a:p>
            <a:pPr algn="ctr"/>
            <a:endParaRPr lang="sl-SI" sz="1600" dirty="0">
              <a:solidFill>
                <a:srgbClr val="002060"/>
              </a:solidFill>
            </a:endParaRP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OŽJE IN ŠIRŠE OKOLJE VRTCA</a:t>
            </a:r>
            <a:endParaRPr lang="sl-SI" sz="1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l-SI" sz="1600" dirty="0" smtClean="0">
                <a:solidFill>
                  <a:srgbClr val="002060"/>
                </a:solidFill>
              </a:rPr>
              <a:t>vrtec v Ljubljani, vpetost  </a:t>
            </a:r>
            <a:r>
              <a:rPr lang="sl-SI" sz="1600" dirty="0">
                <a:solidFill>
                  <a:srgbClr val="002060"/>
                </a:solidFill>
              </a:rPr>
              <a:t>v </a:t>
            </a:r>
            <a:r>
              <a:rPr lang="sl-SI" sz="1600" dirty="0" smtClean="0">
                <a:solidFill>
                  <a:srgbClr val="002060"/>
                </a:solidFill>
              </a:rPr>
              <a:t>javni prevoz, </a:t>
            </a:r>
            <a:r>
              <a:rPr lang="sl-SI" sz="1600" dirty="0">
                <a:solidFill>
                  <a:srgbClr val="002060"/>
                </a:solidFill>
              </a:rPr>
              <a:t>mestni </a:t>
            </a:r>
            <a:r>
              <a:rPr lang="sl-SI" sz="1600" dirty="0" smtClean="0">
                <a:solidFill>
                  <a:srgbClr val="002060"/>
                </a:solidFill>
              </a:rPr>
              <a:t>prevoz, v </a:t>
            </a:r>
            <a:r>
              <a:rPr lang="sl-SI" sz="1600" dirty="0">
                <a:solidFill>
                  <a:srgbClr val="002060"/>
                </a:solidFill>
              </a:rPr>
              <a:t>center mesta, izven </a:t>
            </a:r>
            <a:r>
              <a:rPr lang="sl-SI" sz="1600" dirty="0" smtClean="0">
                <a:solidFill>
                  <a:srgbClr val="002060"/>
                </a:solidFill>
              </a:rPr>
              <a:t>Ljubljane, sprehode po mestu, izleti, obisk gasilcev, policistov …</a:t>
            </a:r>
            <a:endParaRPr lang="sl-SI" sz="1600" dirty="0">
              <a:solidFill>
                <a:srgbClr val="002060"/>
              </a:solidFill>
            </a:endParaRPr>
          </a:p>
          <a:p>
            <a:pPr algn="ctr"/>
            <a:endParaRPr lang="sl-SI" sz="1600" dirty="0" smtClean="0">
              <a:solidFill>
                <a:srgbClr val="002060"/>
              </a:solidFill>
            </a:endParaRP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STARŠI </a:t>
            </a:r>
            <a:endParaRPr lang="sl-SI" sz="1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l-SI" sz="1600" dirty="0" smtClean="0">
                <a:solidFill>
                  <a:srgbClr val="002060"/>
                </a:solidFill>
              </a:rPr>
              <a:t>prihajanje in odhajanje z otrokom</a:t>
            </a:r>
            <a:r>
              <a:rPr lang="sl-SI" sz="1600" dirty="0">
                <a:solidFill>
                  <a:srgbClr val="002060"/>
                </a:solidFill>
              </a:rPr>
              <a:t>, </a:t>
            </a:r>
            <a:r>
              <a:rPr lang="sl-SI" sz="1600" dirty="0" smtClean="0">
                <a:solidFill>
                  <a:srgbClr val="002060"/>
                </a:solidFill>
              </a:rPr>
              <a:t>ozaveščanje o varni mobilnosti </a:t>
            </a:r>
            <a:r>
              <a:rPr lang="sl-SI" sz="1600" dirty="0">
                <a:solidFill>
                  <a:srgbClr val="002060"/>
                </a:solidFill>
              </a:rPr>
              <a:t>prek </a:t>
            </a:r>
            <a:r>
              <a:rPr lang="sl-SI" sz="1600" dirty="0" smtClean="0">
                <a:solidFill>
                  <a:srgbClr val="002060"/>
                </a:solidFill>
              </a:rPr>
              <a:t>aktivnosti v vrtcu in </a:t>
            </a:r>
            <a:r>
              <a:rPr lang="sl-SI" sz="1600" dirty="0">
                <a:solidFill>
                  <a:srgbClr val="002060"/>
                </a:solidFill>
              </a:rPr>
              <a:t>odzivov otrok</a:t>
            </a:r>
            <a:r>
              <a:rPr lang="sl-SI" sz="1600" dirty="0" smtClean="0">
                <a:solidFill>
                  <a:srgbClr val="002060"/>
                </a:solidFill>
              </a:rPr>
              <a:t>, vključevanje v dejavnosti vrtca in okolja </a:t>
            </a:r>
          </a:p>
          <a:p>
            <a:pPr marL="0" indent="0" algn="ctr">
              <a:buNone/>
            </a:pPr>
            <a:r>
              <a:rPr lang="sl-SI" sz="1600" dirty="0">
                <a:solidFill>
                  <a:srgbClr val="002060"/>
                </a:solidFill>
              </a:rPr>
              <a:t> </a:t>
            </a:r>
            <a:r>
              <a:rPr lang="sl-SI" sz="1600" dirty="0" smtClean="0">
                <a:solidFill>
                  <a:srgbClr val="002060"/>
                </a:solidFill>
              </a:rPr>
              <a:t>         (obiski v skupini, prinašanje </a:t>
            </a:r>
            <a:r>
              <a:rPr lang="sl-SI" sz="1600" dirty="0">
                <a:solidFill>
                  <a:srgbClr val="002060"/>
                </a:solidFill>
              </a:rPr>
              <a:t>materiala, sličic, iskanje </a:t>
            </a:r>
            <a:r>
              <a:rPr lang="sl-SI" sz="1600" dirty="0" smtClean="0">
                <a:solidFill>
                  <a:srgbClr val="002060"/>
                </a:solidFill>
              </a:rPr>
              <a:t>informacij, pogovori </a:t>
            </a:r>
            <a:r>
              <a:rPr lang="sl-SI" sz="1600" dirty="0">
                <a:solidFill>
                  <a:srgbClr val="002060"/>
                </a:solidFill>
              </a:rPr>
              <a:t>z otrokom </a:t>
            </a:r>
            <a:r>
              <a:rPr lang="sl-SI" sz="1600" dirty="0" smtClean="0">
                <a:solidFill>
                  <a:srgbClr val="002060"/>
                </a:solidFill>
              </a:rPr>
              <a:t>    doma</a:t>
            </a:r>
            <a:r>
              <a:rPr lang="sl-SI" sz="1600" dirty="0">
                <a:solidFill>
                  <a:srgbClr val="002060"/>
                </a:solidFill>
              </a:rPr>
              <a:t>, razstave </a:t>
            </a:r>
            <a:r>
              <a:rPr lang="sl-SI" sz="1600" dirty="0" smtClean="0">
                <a:solidFill>
                  <a:srgbClr val="002060"/>
                </a:solidFill>
              </a:rPr>
              <a:t>izdelkov, nastopi, zaključki).</a:t>
            </a:r>
          </a:p>
          <a:p>
            <a:pPr algn="ctr"/>
            <a:endParaRPr lang="sl-SI" sz="2400" dirty="0"/>
          </a:p>
          <a:p>
            <a:pPr algn="ctr"/>
            <a:endParaRPr lang="sl-SI" sz="2400" dirty="0" smtClean="0"/>
          </a:p>
          <a:p>
            <a:pPr algn="ctr"/>
            <a:endParaRPr lang="sl-SI" sz="2400" dirty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730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Manica\slike vrtec februar 2018\FOTOGRAFIJE TAČKE 1\20170328_1006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426" y="260648"/>
            <a:ext cx="3976441" cy="22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Manica\slike vrtec februar 2018\FOTOGRAFIJE TAČKE 1\20170328_1007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900958" y="1956026"/>
            <a:ext cx="3800147" cy="213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Manica\slike vrtec februar 2018\FOTOGRAFIJE TAČKE 1\20170328_1007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426" y="2801980"/>
            <a:ext cx="3879720" cy="218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Manica\slike vrtec februar 2018\FOTOGRAFIJE TAČKE 1\20170328_1007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60582" y="1721859"/>
            <a:ext cx="38404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79510" y="5157192"/>
            <a:ext cx="8690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solidFill>
                  <a:srgbClr val="002060"/>
                </a:solidFill>
              </a:rPr>
              <a:t>O</a:t>
            </a:r>
            <a:r>
              <a:rPr lang="sl-SI" sz="1600" dirty="0" smtClean="0">
                <a:solidFill>
                  <a:srgbClr val="002060"/>
                </a:solidFill>
              </a:rPr>
              <a:t>trok lahko sestavlja </a:t>
            </a:r>
            <a:r>
              <a:rPr lang="sl-SI" sz="1600" dirty="0">
                <a:solidFill>
                  <a:srgbClr val="002060"/>
                </a:solidFill>
              </a:rPr>
              <a:t>s </a:t>
            </a:r>
            <a:r>
              <a:rPr lang="sl-SI" sz="1600" dirty="0" smtClean="0">
                <a:solidFill>
                  <a:srgbClr val="002060"/>
                </a:solidFill>
              </a:rPr>
              <a:t>podlago (podlaga </a:t>
            </a:r>
            <a:r>
              <a:rPr lang="sl-SI" sz="1600" dirty="0">
                <a:solidFill>
                  <a:srgbClr val="002060"/>
                </a:solidFill>
              </a:rPr>
              <a:t>je prilepljena ter omogoča </a:t>
            </a:r>
            <a:r>
              <a:rPr lang="sl-SI" sz="1600" dirty="0" smtClean="0">
                <a:solidFill>
                  <a:srgbClr val="002060"/>
                </a:solidFill>
              </a:rPr>
              <a:t>stabilnost)</a:t>
            </a:r>
            <a:endParaRPr lang="sl-SI" sz="1600" dirty="0">
              <a:solidFill>
                <a:srgbClr val="002060"/>
              </a:solidFill>
            </a:endParaRP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ali brez nje, izbira med lažjimi in težjimi sestavljankami.</a:t>
            </a:r>
          </a:p>
          <a:p>
            <a:pPr algn="ctr"/>
            <a:endParaRPr lang="sl-SI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21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cotic\Documents\2017\ŠS ZRSŠ 2017_2018\ZAJETE SLIKE iz posnetkov_13april2017\začarane slič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5" y="2093739"/>
            <a:ext cx="4363604" cy="272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jcotic\Documents\2017\ŠS ZRSŠ 2017_2018\ZAJETE SLIKE iz posnetkov_13april2017\začarane sličice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1420" y="1101677"/>
            <a:ext cx="4287586" cy="374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212857" y="1565339"/>
            <a:ext cx="4088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ZAČARANE SLIČICE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619672" y="5085184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sz="1600" dirty="0">
                <a:solidFill>
                  <a:srgbClr val="002060"/>
                </a:solidFill>
              </a:rPr>
              <a:t>N</a:t>
            </a:r>
            <a:r>
              <a:rPr lang="sl-SI" sz="1600" dirty="0" smtClean="0">
                <a:solidFill>
                  <a:srgbClr val="002060"/>
                </a:solidFill>
              </a:rPr>
              <a:t>estrukturiran </a:t>
            </a:r>
            <a:r>
              <a:rPr lang="sl-SI" sz="1600" dirty="0">
                <a:solidFill>
                  <a:srgbClr val="002060"/>
                </a:solidFill>
              </a:rPr>
              <a:t>material je vedno uporaben in zanimiv ter otroka spodbuja v raziskovanju ter aktivni </a:t>
            </a:r>
            <a:r>
              <a:rPr lang="sl-SI" sz="1600" dirty="0" smtClean="0">
                <a:solidFill>
                  <a:srgbClr val="002060"/>
                </a:solidFill>
              </a:rPr>
              <a:t>vlogi.</a:t>
            </a:r>
            <a:endParaRPr lang="sl-SI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cotic\Documents\2017\ŠS ZRSŠ 2017_2018\ZAJETE SLIKE iz posnetkov_13april2017\slike za plaka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27" y="1681449"/>
            <a:ext cx="4150829" cy="314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:\Users\jcotic\Documents\2017\ŠS ZRSŠ 2017_2018\ZAJETE SLIKE iz posnetkov_13april2017\slike za plakat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363" y="1782825"/>
            <a:ext cx="4572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08228" y="4853695"/>
            <a:ext cx="8761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smtClean="0">
                <a:solidFill>
                  <a:srgbClr val="002060"/>
                </a:solidFill>
              </a:rPr>
              <a:t>Iz fotografij, slik </a:t>
            </a:r>
            <a:r>
              <a:rPr lang="sl-SI" sz="1600" dirty="0">
                <a:solidFill>
                  <a:srgbClr val="002060"/>
                </a:solidFill>
              </a:rPr>
              <a:t>lahko izdelamo plakat. </a:t>
            </a:r>
            <a:endParaRPr lang="sl-SI" sz="1600" dirty="0" smtClean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smtClean="0">
                <a:solidFill>
                  <a:srgbClr val="002060"/>
                </a:solidFill>
              </a:rPr>
              <a:t>Uporaba </a:t>
            </a:r>
            <a:r>
              <a:rPr lang="sl-SI" sz="1600" dirty="0">
                <a:solidFill>
                  <a:srgbClr val="002060"/>
                </a:solidFill>
              </a:rPr>
              <a:t>računalnika (izbor sličic, tiskanje)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smtClean="0">
                <a:solidFill>
                  <a:srgbClr val="002060"/>
                </a:solidFill>
              </a:rPr>
              <a:t>Sodelovanje s starši (prinašanje sličic – vozila, kaj je dobro, slabo za okolje),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IZDELAVA PLAKATA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2017_04_15 telefon fotografije\20170413_0953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337" y="1258879"/>
            <a:ext cx="2443714" cy="434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jcotic\Documents\2017\ŠS ZRSŠ 2017_2018\ZAJETE SLIKE iz posnetkov_13april2017\bicikelj in urban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282370"/>
            <a:ext cx="4654728" cy="332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0" y="1124744"/>
            <a:ext cx="66609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noProof="1">
                <a:solidFill>
                  <a:srgbClr val="002060"/>
                </a:solidFill>
              </a:rPr>
              <a:t>Prenos urbanega okolja v sobo na ustvarjalen </a:t>
            </a:r>
            <a:r>
              <a:rPr lang="sl-SI" sz="1600" noProof="1" smtClean="0">
                <a:solidFill>
                  <a:srgbClr val="002060"/>
                </a:solidFill>
              </a:rPr>
              <a:t>način.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1600" noProof="1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noProof="1" smtClean="0">
                <a:solidFill>
                  <a:srgbClr val="002060"/>
                </a:solidFill>
              </a:rPr>
              <a:t>Izposoja </a:t>
            </a:r>
            <a:r>
              <a:rPr lang="sl-SI" sz="1600" noProof="1">
                <a:solidFill>
                  <a:srgbClr val="002060"/>
                </a:solidFill>
              </a:rPr>
              <a:t>kolesa z </a:t>
            </a:r>
            <a:r>
              <a:rPr lang="sl-SI" sz="1600" noProof="1" smtClean="0">
                <a:solidFill>
                  <a:srgbClr val="002060"/>
                </a:solidFill>
              </a:rPr>
              <a:t>Urbano in vožnja otrokom omogoča </a:t>
            </a:r>
            <a:r>
              <a:rPr lang="sl-SI" sz="1600" noProof="1">
                <a:solidFill>
                  <a:srgbClr val="002060"/>
                </a:solidFill>
              </a:rPr>
              <a:t>aktivno vlogo</a:t>
            </a:r>
            <a:r>
              <a:rPr lang="sl-SI" sz="1600" noProof="1" smtClean="0">
                <a:solidFill>
                  <a:srgbClr val="002060"/>
                </a:solidFill>
              </a:rPr>
              <a:t>, igro vlog, gibanje, sodelovanje </a:t>
            </a:r>
            <a:r>
              <a:rPr lang="sl-SI" sz="1600" noProof="1">
                <a:solidFill>
                  <a:srgbClr val="002060"/>
                </a:solidFill>
              </a:rPr>
              <a:t>in </a:t>
            </a:r>
            <a:r>
              <a:rPr lang="sl-SI" sz="1600" noProof="1" smtClean="0">
                <a:solidFill>
                  <a:srgbClr val="002060"/>
                </a:solidFill>
              </a:rPr>
              <a:t>učenje.</a:t>
            </a:r>
          </a:p>
        </p:txBody>
      </p:sp>
      <p:pic>
        <p:nvPicPr>
          <p:cNvPr id="5122" name="Picture 2" descr="D:\Manica\slike vrtec februar 2018\FOTOGRAFIJE TAČKE 1\20170320_1019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435073" y="2989863"/>
            <a:ext cx="2601028" cy="14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24405"/>
            <a:ext cx="8229600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GREM NA BICIKE(LJ)</a:t>
            </a:r>
            <a:endParaRPr lang="sl-SI" dirty="0">
              <a:solidFill>
                <a:srgbClr val="002060"/>
              </a:solidFill>
            </a:endParaRPr>
          </a:p>
        </p:txBody>
      </p:sp>
      <p:cxnSp>
        <p:nvCxnSpPr>
          <p:cNvPr id="5" name="Kolenski povezovalnik 4"/>
          <p:cNvCxnSpPr/>
          <p:nvPr/>
        </p:nvCxnSpPr>
        <p:spPr>
          <a:xfrm>
            <a:off x="5735587" y="5157192"/>
            <a:ext cx="731539" cy="2880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0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54119" y="4509120"/>
            <a:ext cx="78488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>
                <a:solidFill>
                  <a:srgbClr val="002060"/>
                </a:solidFill>
              </a:rPr>
              <a:t>R</a:t>
            </a:r>
            <a:r>
              <a:rPr lang="sl-SI" sz="1600" dirty="0" smtClean="0">
                <a:solidFill>
                  <a:srgbClr val="002060"/>
                </a:solidFill>
              </a:rPr>
              <a:t>aziskovanje </a:t>
            </a:r>
            <a:r>
              <a:rPr lang="sl-SI" sz="1600" dirty="0">
                <a:solidFill>
                  <a:srgbClr val="002060"/>
                </a:solidFill>
              </a:rPr>
              <a:t>s sipkimi </a:t>
            </a:r>
            <a:r>
              <a:rPr lang="sl-SI" sz="1600" dirty="0" smtClean="0">
                <a:solidFill>
                  <a:srgbClr val="002060"/>
                </a:solidFill>
              </a:rPr>
              <a:t>materiali otrokom omogoča razvijanje senzornih občutkov, urjenje motorike, koordinacije oko-roka, sproščanje, sodelovanje.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1600" dirty="0" smtClean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>
                <a:solidFill>
                  <a:srgbClr val="002060"/>
                </a:solidFill>
              </a:rPr>
              <a:t>U</a:t>
            </a:r>
            <a:r>
              <a:rPr lang="sl-SI" sz="1600" dirty="0" smtClean="0">
                <a:solidFill>
                  <a:srgbClr val="002060"/>
                </a:solidFill>
              </a:rPr>
              <a:t>speh je zagotovljen.</a:t>
            </a:r>
            <a:endParaRPr lang="sl-SI" sz="1600" dirty="0">
              <a:solidFill>
                <a:srgbClr val="002060"/>
              </a:solidFill>
            </a:endParaRPr>
          </a:p>
        </p:txBody>
      </p:sp>
      <p:pic>
        <p:nvPicPr>
          <p:cNvPr id="6" name="Picture 4" descr="C:\Users\jcotic\Documents\2017\ŠS ZRSŠ 2017_2018\ZAJETE SLIKE iz posnetkov_13april2017\presipanj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844824"/>
            <a:ext cx="5348157" cy="22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KJE SE SKRIVA?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7" name="Picture 3" descr="C:\Users\jcotic\Documents\2017\ŠS ZRSŠ 2017_2018\ZAJETE SLIKE iz posnetkov_13april2017\presipanje3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1027" y="1569393"/>
            <a:ext cx="2913261" cy="27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215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/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dirty="0">
                <a:solidFill>
                  <a:srgbClr val="002060"/>
                </a:solidFill>
              </a:rPr>
              <a:t/>
            </a:r>
            <a:br>
              <a:rPr lang="sl-SI" dirty="0">
                <a:solidFill>
                  <a:srgbClr val="002060"/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/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sz="4000" dirty="0" smtClean="0">
                <a:solidFill>
                  <a:srgbClr val="002060"/>
                </a:solidFill>
              </a:rPr>
              <a:t>KO SE IGRA PRIČNE …</a:t>
            </a:r>
            <a:br>
              <a:rPr lang="sl-SI" sz="4000" dirty="0" smtClean="0">
                <a:solidFill>
                  <a:srgbClr val="002060"/>
                </a:solidFill>
              </a:rPr>
            </a:br>
            <a:r>
              <a:rPr lang="sl-SI" sz="4000" dirty="0" smtClean="0">
                <a:solidFill>
                  <a:srgbClr val="002060"/>
                </a:solidFill>
              </a:rPr>
              <a:t/>
            </a:r>
            <a:br>
              <a:rPr lang="sl-SI" sz="4000" dirty="0" smtClean="0">
                <a:solidFill>
                  <a:srgbClr val="002060"/>
                </a:solidFill>
              </a:rPr>
            </a:br>
            <a:endParaRPr lang="sl-SI" sz="4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Rezultat iskanja slik za game clipart semaf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449047"/>
            <a:ext cx="2664296" cy="390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46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cotic\Documents\2017\ŠS ZRSŠ 2017_2018\ZAJETE SLIKE iz posnetkov_13april2017\izposoja kolesa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1561" y="1556792"/>
            <a:ext cx="2379345" cy="24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jcotic\Documents\2017\ŠS ZRSŠ 2017_2018\ZAJETE SLIKE iz posnetkov_13april2017\vozim kol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55"/>
          <a:stretch/>
        </p:blipFill>
        <p:spPr bwMode="auto">
          <a:xfrm>
            <a:off x="5417363" y="260648"/>
            <a:ext cx="3726637" cy="417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Pravokotnik 2"/>
          <p:cNvSpPr>
            <a:spLocks noChangeArrowheads="1"/>
          </p:cNvSpPr>
          <p:nvPr/>
        </p:nvSpPr>
        <p:spPr bwMode="auto">
          <a:xfrm>
            <a:off x="2764710" y="4459726"/>
            <a:ext cx="63792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600" dirty="0">
                <a:solidFill>
                  <a:srgbClr val="002060"/>
                </a:solidFill>
              </a:rPr>
              <a:t>Učenje </a:t>
            </a:r>
            <a:r>
              <a:rPr lang="sl-SI" altLang="sl-SI" sz="1600" dirty="0" smtClean="0">
                <a:solidFill>
                  <a:srgbClr val="002060"/>
                </a:solidFill>
              </a:rPr>
              <a:t>za življenje – igra vlog.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600" dirty="0">
                <a:solidFill>
                  <a:srgbClr val="002060"/>
                </a:solidFill>
              </a:rPr>
              <a:t>K</a:t>
            </a:r>
            <a:r>
              <a:rPr lang="sl-SI" altLang="sl-SI" sz="1600" dirty="0" smtClean="0">
                <a:solidFill>
                  <a:srgbClr val="002060"/>
                </a:solidFill>
              </a:rPr>
              <a:t>ako s kolesom – z Urbano </a:t>
            </a:r>
            <a:r>
              <a:rPr lang="sl-SI" altLang="sl-SI" sz="1600" dirty="0">
                <a:solidFill>
                  <a:srgbClr val="002060"/>
                </a:solidFill>
              </a:rPr>
              <a:t>si izposodim </a:t>
            </a:r>
            <a:r>
              <a:rPr lang="sl-SI" altLang="sl-SI" sz="1600" dirty="0" smtClean="0">
                <a:solidFill>
                  <a:srgbClr val="002060"/>
                </a:solidFill>
              </a:rPr>
              <a:t>kolo, se odpeljem </a:t>
            </a:r>
            <a:r>
              <a:rPr lang="sl-SI" altLang="sl-SI" sz="1600" dirty="0">
                <a:solidFill>
                  <a:srgbClr val="002060"/>
                </a:solidFill>
              </a:rPr>
              <a:t>vmes si prepevam </a:t>
            </a:r>
            <a:r>
              <a:rPr lang="sl-SI" altLang="sl-SI" sz="1600" dirty="0" smtClean="0">
                <a:solidFill>
                  <a:srgbClr val="002060"/>
                </a:solidFill>
              </a:rPr>
              <a:t>…ter ga vrnem. Učim se prometne varnosti.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600" dirty="0">
                <a:solidFill>
                  <a:srgbClr val="002060"/>
                </a:solidFill>
              </a:rPr>
              <a:t>I</a:t>
            </a:r>
            <a:r>
              <a:rPr lang="sl-SI" altLang="sl-SI" sz="1600" dirty="0" smtClean="0">
                <a:solidFill>
                  <a:srgbClr val="002060"/>
                </a:solidFill>
              </a:rPr>
              <a:t>gra ne zahteva posebnih rekvizitov in sredstev, domišljija najde svojo pot.</a:t>
            </a:r>
          </a:p>
        </p:txBody>
      </p:sp>
      <p:pic>
        <p:nvPicPr>
          <p:cNvPr id="3074" name="Picture 2" descr="D:\Manica\slike vrtec februar 2018\FOTOGRAFIJE TAČKE 1\20170328_10132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5" y="843813"/>
            <a:ext cx="2736304" cy="48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2444277" y="404083"/>
            <a:ext cx="331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GREM NA BICIKE(LJ) … 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nica\slike vrtec februar 2018\FOTOGRAFIJE TAČKE 1\20170328_10075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908720"/>
            <a:ext cx="3096344" cy="47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anica\slike vrtec februar 2018\FOTOGRAFIJE TAČKE 1\20170328_1003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2149843"/>
            <a:ext cx="5239831" cy="354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721208" y="620688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GREM NA AVTOBUS …</a:t>
            </a:r>
          </a:p>
          <a:p>
            <a:pPr algn="ctr"/>
            <a:endParaRPr lang="sl-SI" sz="1600" dirty="0">
              <a:solidFill>
                <a:srgbClr val="002060"/>
              </a:solidFill>
            </a:endParaRPr>
          </a:p>
          <a:p>
            <a:pPr algn="ctr"/>
            <a:r>
              <a:rPr lang="sl-SI" sz="1600" dirty="0">
                <a:solidFill>
                  <a:srgbClr val="002060"/>
                </a:solidFill>
              </a:rPr>
              <a:t>O</a:t>
            </a:r>
            <a:r>
              <a:rPr lang="sl-SI" sz="1600" dirty="0" smtClean="0">
                <a:solidFill>
                  <a:srgbClr val="002060"/>
                </a:solidFill>
              </a:rPr>
              <a:t>troci </a:t>
            </a:r>
            <a:r>
              <a:rPr lang="sl-SI" sz="1600" dirty="0">
                <a:solidFill>
                  <a:srgbClr val="002060"/>
                </a:solidFill>
              </a:rPr>
              <a:t>sodelujejo, se dogovarjajo, učijo </a:t>
            </a:r>
            <a:r>
              <a:rPr lang="sl-SI" sz="1600" dirty="0" smtClean="0">
                <a:solidFill>
                  <a:srgbClr val="002060"/>
                </a:solidFill>
              </a:rPr>
              <a:t>komunikacije, drug od drugega, vzpostavljajo odnose, se zabavajo, rešujejo konflikte …</a:t>
            </a:r>
            <a:endParaRPr lang="sl-SI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58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Manica\slike vrtec februar 2018\FOTOGRAFIJE TAČKE 1\20170328_10134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818628" y="1711756"/>
            <a:ext cx="3429069" cy="209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Manica\slike vrtec februar 2018\FOTOGRAFIJE TAČKE 1\20170328_10001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24" y="1014647"/>
            <a:ext cx="2720816" cy="462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2864324" y="4653136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solidFill>
                  <a:srgbClr val="002060"/>
                </a:solidFill>
              </a:rPr>
              <a:t>O</a:t>
            </a:r>
            <a:r>
              <a:rPr lang="sl-SI" sz="1600" dirty="0" smtClean="0">
                <a:solidFill>
                  <a:srgbClr val="002060"/>
                </a:solidFill>
              </a:rPr>
              <a:t>troci imajo </a:t>
            </a:r>
            <a:r>
              <a:rPr lang="sl-SI" sz="1600" dirty="0">
                <a:solidFill>
                  <a:srgbClr val="002060"/>
                </a:solidFill>
              </a:rPr>
              <a:t>možnost </a:t>
            </a:r>
            <a:r>
              <a:rPr lang="sl-SI" sz="1600" dirty="0" smtClean="0">
                <a:solidFill>
                  <a:srgbClr val="002060"/>
                </a:solidFill>
              </a:rPr>
              <a:t>izbire,</a:t>
            </a:r>
            <a:r>
              <a:rPr lang="sl-SI" sz="1600" dirty="0">
                <a:solidFill>
                  <a:srgbClr val="002060"/>
                </a:solidFill>
              </a:rPr>
              <a:t> </a:t>
            </a:r>
            <a:r>
              <a:rPr lang="sl-SI" sz="1600" dirty="0" smtClean="0">
                <a:solidFill>
                  <a:srgbClr val="002060"/>
                </a:solidFill>
              </a:rPr>
              <a:t>spoznavajo dele </a:t>
            </a:r>
            <a:r>
              <a:rPr lang="sl-SI" sz="1600" dirty="0">
                <a:solidFill>
                  <a:srgbClr val="002060"/>
                </a:solidFill>
              </a:rPr>
              <a:t>kolesa, vozil</a:t>
            </a: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zmorejo sami ali „prosijo“ za pomoč - </a:t>
            </a: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vzgojitelj kot </a:t>
            </a:r>
            <a:r>
              <a:rPr lang="sl-SI" sz="1600" dirty="0">
                <a:solidFill>
                  <a:srgbClr val="002060"/>
                </a:solidFill>
              </a:rPr>
              <a:t>dober </a:t>
            </a:r>
            <a:r>
              <a:rPr lang="sl-SI" sz="1600" dirty="0" smtClean="0">
                <a:solidFill>
                  <a:srgbClr val="002060"/>
                </a:solidFill>
              </a:rPr>
              <a:t>opazovalec.</a:t>
            </a:r>
            <a:endParaRPr lang="sl-SI" sz="1600" dirty="0" smtClean="0"/>
          </a:p>
        </p:txBody>
      </p:sp>
      <p:sp>
        <p:nvSpPr>
          <p:cNvPr id="3" name="Pravokotnik 2"/>
          <p:cNvSpPr/>
          <p:nvPr/>
        </p:nvSpPr>
        <p:spPr>
          <a:xfrm>
            <a:off x="827584" y="26064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dirty="0" smtClean="0">
                <a:solidFill>
                  <a:srgbClr val="002060"/>
                </a:solidFill>
              </a:rPr>
              <a:t>SESTAVLJANKE: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400" dirty="0" smtClean="0">
                <a:solidFill>
                  <a:srgbClr val="002060"/>
                </a:solidFill>
              </a:rPr>
              <a:t>VOZILA</a:t>
            </a:r>
            <a:r>
              <a:rPr lang="sl-SI" sz="1400" dirty="0">
                <a:solidFill>
                  <a:srgbClr val="002060"/>
                </a:solidFill>
              </a:rPr>
              <a:t>, </a:t>
            </a:r>
            <a:r>
              <a:rPr lang="sl-SI" sz="1400" dirty="0" smtClean="0">
                <a:solidFill>
                  <a:srgbClr val="002060"/>
                </a:solidFill>
              </a:rPr>
              <a:t>KOLO Z OPREMO, </a:t>
            </a:r>
            <a:r>
              <a:rPr lang="sl-SI" sz="1400" dirty="0">
                <a:solidFill>
                  <a:srgbClr val="002060"/>
                </a:solidFill>
              </a:rPr>
              <a:t>DELI </a:t>
            </a:r>
            <a:r>
              <a:rPr lang="sl-SI" sz="1400" dirty="0" smtClean="0">
                <a:solidFill>
                  <a:srgbClr val="002060"/>
                </a:solidFill>
              </a:rPr>
              <a:t>KOLESA, OKOLJU PRIJAZNO …</a:t>
            </a:r>
            <a:endParaRPr lang="sl-SI" sz="1400" dirty="0">
              <a:solidFill>
                <a:srgbClr val="002060"/>
              </a:solidFill>
            </a:endParaRPr>
          </a:p>
        </p:txBody>
      </p:sp>
      <p:pic>
        <p:nvPicPr>
          <p:cNvPr id="6" name="Picture 2" descr="D:\Manica\slike vrtec februar 2018\FOTOGRAFIJE TAČKE 1\20170328_09591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433848" y="1990903"/>
            <a:ext cx="4629205" cy="273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60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2017_04_15 telefon fotografije\20170413_094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48" y="554615"/>
            <a:ext cx="41148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425" y="3248025"/>
            <a:ext cx="398462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C:\Users\jcotic\Documents\2017\ŠS ZRSŠ 2017_2018\ZAJETE SLIKE iz posnetkov_13april2017\sestavljan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248025"/>
            <a:ext cx="41148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4520239" y="764704"/>
            <a:ext cx="45365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Otroci so aktivni </a:t>
            </a:r>
            <a:r>
              <a:rPr lang="sl-SI" sz="1600" dirty="0">
                <a:solidFill>
                  <a:srgbClr val="002060"/>
                </a:solidFill>
              </a:rPr>
              <a:t>v razmišljanju, </a:t>
            </a:r>
            <a:r>
              <a:rPr lang="sl-SI" sz="1600" dirty="0" smtClean="0">
                <a:solidFill>
                  <a:srgbClr val="002060"/>
                </a:solidFill>
              </a:rPr>
              <a:t>igri, nudenju </a:t>
            </a:r>
            <a:r>
              <a:rPr lang="sl-SI" sz="1600" dirty="0" err="1" smtClean="0">
                <a:solidFill>
                  <a:srgbClr val="002060"/>
                </a:solidFill>
              </a:rPr>
              <a:t>medvrstniške</a:t>
            </a:r>
            <a:r>
              <a:rPr lang="sl-SI" sz="1600" dirty="0" smtClean="0">
                <a:solidFill>
                  <a:srgbClr val="002060"/>
                </a:solidFill>
              </a:rPr>
              <a:t> pomoči, vključevanju v </a:t>
            </a:r>
            <a:r>
              <a:rPr lang="sl-SI" sz="1600" dirty="0">
                <a:solidFill>
                  <a:srgbClr val="002060"/>
                </a:solidFill>
              </a:rPr>
              <a:t>komunikacijske </a:t>
            </a:r>
            <a:r>
              <a:rPr lang="sl-SI" sz="1600" dirty="0" smtClean="0">
                <a:solidFill>
                  <a:srgbClr val="002060"/>
                </a:solidFill>
              </a:rPr>
              <a:t>procese z otroki in odraslimi.</a:t>
            </a:r>
            <a:endParaRPr lang="sl-SI" sz="1600" dirty="0">
              <a:solidFill>
                <a:srgbClr val="002060"/>
              </a:solidFill>
            </a:endParaRPr>
          </a:p>
          <a:p>
            <a:pPr algn="ctr"/>
            <a:endParaRPr lang="sl-SI" sz="1600" dirty="0" smtClean="0">
              <a:solidFill>
                <a:srgbClr val="002060"/>
              </a:solidFill>
            </a:endParaRPr>
          </a:p>
          <a:p>
            <a:pPr algn="ctr"/>
            <a:r>
              <a:rPr lang="sl-SI" sz="1600" dirty="0">
                <a:solidFill>
                  <a:srgbClr val="002060"/>
                </a:solidFill>
              </a:rPr>
              <a:t>V</a:t>
            </a:r>
            <a:r>
              <a:rPr lang="sl-SI" sz="1600" dirty="0" smtClean="0">
                <a:solidFill>
                  <a:srgbClr val="002060"/>
                </a:solidFill>
              </a:rPr>
              <a:t>zgojitelj opazuje,</a:t>
            </a:r>
            <a:endParaRPr lang="sl-SI" sz="1600" dirty="0">
              <a:solidFill>
                <a:srgbClr val="002060"/>
              </a:solidFill>
            </a:endParaRP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otrokom podaja povratne informacije, konkretna navodila, spodbuja, nudi pomoč</a:t>
            </a:r>
            <a:r>
              <a:rPr lang="sl-SI" sz="1600" dirty="0">
                <a:solidFill>
                  <a:srgbClr val="002060"/>
                </a:solidFill>
              </a:rPr>
              <a:t>.</a:t>
            </a:r>
            <a:endParaRPr lang="sl-SI" sz="1600" dirty="0"/>
          </a:p>
          <a:p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0036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2060"/>
                </a:solidFill>
              </a:rPr>
              <a:t>SOUSTVARJANJE VZGOJNO – IZOBRAŽEVALNEGA PROCESA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470446"/>
            <a:ext cx="8723312" cy="4205288"/>
          </a:xfrm>
        </p:spPr>
        <p:txBody>
          <a:bodyPr/>
          <a:lstStyle/>
          <a:p>
            <a:pPr marL="0" indent="0" algn="ctr">
              <a:buNone/>
            </a:pPr>
            <a:r>
              <a:rPr lang="sl-SI" sz="1600" u="sng" dirty="0">
                <a:solidFill>
                  <a:srgbClr val="002060"/>
                </a:solidFill>
              </a:rPr>
              <a:t>I</a:t>
            </a:r>
            <a:r>
              <a:rPr lang="sl-SI" sz="1600" u="sng" dirty="0" smtClean="0">
                <a:solidFill>
                  <a:srgbClr val="002060"/>
                </a:solidFill>
              </a:rPr>
              <a:t>zhajanje </a:t>
            </a:r>
            <a:r>
              <a:rPr lang="sl-SI" sz="1600" u="sng" dirty="0">
                <a:solidFill>
                  <a:srgbClr val="002060"/>
                </a:solidFill>
              </a:rPr>
              <a:t>iz otrok </a:t>
            </a:r>
            <a:endParaRPr lang="sl-SI" sz="1600" u="sng" dirty="0" smtClean="0">
              <a:solidFill>
                <a:srgbClr val="002060"/>
              </a:solidFill>
            </a:endParaRP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Otroke </a:t>
            </a:r>
            <a:r>
              <a:rPr lang="sl-SI" sz="1600" dirty="0">
                <a:solidFill>
                  <a:srgbClr val="002060"/>
                </a:solidFill>
              </a:rPr>
              <a:t>promet zanima, saj so nehote dnevno od rojstva naprej </a:t>
            </a:r>
            <a:r>
              <a:rPr lang="sl-SI" sz="1600" dirty="0" smtClean="0">
                <a:solidFill>
                  <a:srgbClr val="002060"/>
                </a:solidFill>
              </a:rPr>
              <a:t>vključeni </a:t>
            </a:r>
            <a:r>
              <a:rPr lang="sl-SI" sz="1600" dirty="0">
                <a:solidFill>
                  <a:srgbClr val="002060"/>
                </a:solidFill>
              </a:rPr>
              <a:t>v </a:t>
            </a:r>
            <a:r>
              <a:rPr lang="sl-SI" sz="1600" dirty="0" smtClean="0">
                <a:solidFill>
                  <a:srgbClr val="002060"/>
                </a:solidFill>
              </a:rPr>
              <a:t>življenje </a:t>
            </a:r>
            <a:r>
              <a:rPr lang="sl-SI" sz="1600" dirty="0">
                <a:solidFill>
                  <a:srgbClr val="002060"/>
                </a:solidFill>
              </a:rPr>
              <a:t>povezano z njim </a:t>
            </a:r>
            <a:r>
              <a:rPr lang="sl-SI" sz="1600" dirty="0" smtClean="0">
                <a:solidFill>
                  <a:srgbClr val="002060"/>
                </a:solidFill>
              </a:rPr>
              <a:t>(udeleženec </a:t>
            </a:r>
            <a:r>
              <a:rPr lang="sl-SI" sz="1600" dirty="0">
                <a:solidFill>
                  <a:srgbClr val="002060"/>
                </a:solidFill>
              </a:rPr>
              <a:t>v prometu kot pešec, </a:t>
            </a:r>
            <a:r>
              <a:rPr lang="sl-SI" sz="1600" dirty="0" smtClean="0">
                <a:solidFill>
                  <a:srgbClr val="002060"/>
                </a:solidFill>
              </a:rPr>
              <a:t>potnik, kolesar).</a:t>
            </a:r>
            <a:endParaRPr lang="sl-SI" sz="1600" dirty="0">
              <a:solidFill>
                <a:srgbClr val="002060"/>
              </a:solidFill>
            </a:endParaRPr>
          </a:p>
          <a:p>
            <a:pPr algn="ctr"/>
            <a:r>
              <a:rPr lang="sl-SI" sz="1600" dirty="0">
                <a:solidFill>
                  <a:srgbClr val="002060"/>
                </a:solidFill>
              </a:rPr>
              <a:t>O</a:t>
            </a:r>
            <a:r>
              <a:rPr lang="sl-SI" sz="1600" dirty="0" smtClean="0">
                <a:solidFill>
                  <a:srgbClr val="002060"/>
                </a:solidFill>
              </a:rPr>
              <a:t>trokom </a:t>
            </a:r>
            <a:r>
              <a:rPr lang="sl-SI" sz="1600" dirty="0">
                <a:solidFill>
                  <a:srgbClr val="002060"/>
                </a:solidFill>
              </a:rPr>
              <a:t>približati promet, varnost v prometu, mobilnost - trajnostno </a:t>
            </a:r>
            <a:r>
              <a:rPr lang="sl-SI" sz="1600" dirty="0" smtClean="0">
                <a:solidFill>
                  <a:srgbClr val="002060"/>
                </a:solidFill>
              </a:rPr>
              <a:t>mobilnost.</a:t>
            </a:r>
            <a:endParaRPr lang="sl-SI" sz="1600" dirty="0">
              <a:solidFill>
                <a:srgbClr val="002060"/>
              </a:solidFill>
            </a:endParaRPr>
          </a:p>
          <a:p>
            <a:pPr algn="ctr"/>
            <a:r>
              <a:rPr lang="sl-SI" sz="1600" dirty="0">
                <a:solidFill>
                  <a:srgbClr val="002060"/>
                </a:solidFill>
              </a:rPr>
              <a:t>U</a:t>
            </a:r>
            <a:r>
              <a:rPr lang="sl-SI" sz="1600" dirty="0" smtClean="0">
                <a:solidFill>
                  <a:srgbClr val="002060"/>
                </a:solidFill>
              </a:rPr>
              <a:t>poštevanje starosti, interesov </a:t>
            </a:r>
            <a:r>
              <a:rPr lang="sl-SI" sz="1600" dirty="0">
                <a:solidFill>
                  <a:srgbClr val="002060"/>
                </a:solidFill>
              </a:rPr>
              <a:t>in razvoja otrok, sestave skupine, </a:t>
            </a:r>
            <a:r>
              <a:rPr lang="sl-SI" sz="1600" dirty="0" smtClean="0">
                <a:solidFill>
                  <a:srgbClr val="002060"/>
                </a:solidFill>
              </a:rPr>
              <a:t>okolja.</a:t>
            </a:r>
          </a:p>
          <a:p>
            <a:pPr marL="0" indent="0" algn="ctr">
              <a:buNone/>
            </a:pPr>
            <a:r>
              <a:rPr lang="sl-SI" sz="1600" u="sng" dirty="0" smtClean="0">
                <a:solidFill>
                  <a:srgbClr val="002060"/>
                </a:solidFill>
              </a:rPr>
              <a:t>Kako?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002060"/>
                </a:solidFill>
              </a:rPr>
              <a:t>Načrtovano, nenačrtovano (dnevno, tematski sklopi, vse leto).</a:t>
            </a:r>
            <a:endParaRPr lang="sl-SI" sz="1600" dirty="0">
              <a:solidFill>
                <a:srgbClr val="002060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002060"/>
                </a:solidFill>
              </a:rPr>
              <a:t>Urbano okolje </a:t>
            </a:r>
            <a:r>
              <a:rPr lang="sl-SI" sz="1600" dirty="0">
                <a:solidFill>
                  <a:srgbClr val="002060"/>
                </a:solidFill>
              </a:rPr>
              <a:t>– </a:t>
            </a:r>
            <a:r>
              <a:rPr lang="sl-SI" sz="1600" dirty="0" smtClean="0">
                <a:solidFill>
                  <a:srgbClr val="002060"/>
                </a:solidFill>
              </a:rPr>
              <a:t>narava.</a:t>
            </a:r>
            <a:endParaRPr lang="sl-SI" sz="1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l-SI" sz="1600" dirty="0" smtClean="0">
                <a:solidFill>
                  <a:srgbClr val="002060"/>
                </a:solidFill>
              </a:rPr>
              <a:t>(kot </a:t>
            </a:r>
            <a:r>
              <a:rPr lang="sl-SI" sz="1600" dirty="0">
                <a:solidFill>
                  <a:srgbClr val="002060"/>
                </a:solidFill>
              </a:rPr>
              <a:t>pešci – </a:t>
            </a:r>
            <a:r>
              <a:rPr lang="sl-SI" sz="1600" dirty="0" smtClean="0">
                <a:solidFill>
                  <a:srgbClr val="002060"/>
                </a:solidFill>
              </a:rPr>
              <a:t>potniki, sprehodi</a:t>
            </a:r>
            <a:r>
              <a:rPr lang="sl-SI" sz="1600" dirty="0">
                <a:solidFill>
                  <a:srgbClr val="002060"/>
                </a:solidFill>
              </a:rPr>
              <a:t>, izleti, </a:t>
            </a:r>
            <a:r>
              <a:rPr lang="sl-SI" sz="1600" dirty="0" smtClean="0">
                <a:solidFill>
                  <a:srgbClr val="002060"/>
                </a:solidFill>
              </a:rPr>
              <a:t>pohodi, obiski dogodkov).</a:t>
            </a:r>
          </a:p>
          <a:p>
            <a:pPr marL="0" indent="0" algn="ctr">
              <a:buNone/>
            </a:pPr>
            <a:r>
              <a:rPr lang="sl-SI" sz="1600" u="sng" dirty="0" smtClean="0">
                <a:solidFill>
                  <a:srgbClr val="002060"/>
                </a:solidFill>
              </a:rPr>
              <a:t>Kaj razvijamo?</a:t>
            </a: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Vidne, slušne zaznave, koncentracija, pozornost, </a:t>
            </a:r>
            <a:r>
              <a:rPr lang="sl-SI" sz="1600" dirty="0">
                <a:solidFill>
                  <a:srgbClr val="002060"/>
                </a:solidFill>
              </a:rPr>
              <a:t>zavedanje </a:t>
            </a:r>
            <a:r>
              <a:rPr lang="sl-SI" sz="1600" dirty="0" smtClean="0">
                <a:solidFill>
                  <a:srgbClr val="002060"/>
                </a:solidFill>
              </a:rPr>
              <a:t>in orientacija v prostoru, spoznavanje in razumevanje </a:t>
            </a:r>
            <a:r>
              <a:rPr lang="sl-SI" sz="1600" dirty="0">
                <a:solidFill>
                  <a:srgbClr val="002060"/>
                </a:solidFill>
              </a:rPr>
              <a:t>pravil varnosti, hoje, prečkanja </a:t>
            </a:r>
            <a:r>
              <a:rPr lang="sl-SI" sz="1600" dirty="0" smtClean="0">
                <a:solidFill>
                  <a:srgbClr val="002060"/>
                </a:solidFill>
              </a:rPr>
              <a:t>ceste …</a:t>
            </a: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Usvajamo pravila in postavljamo temelje varne mobilnosti in skrb </a:t>
            </a:r>
            <a:r>
              <a:rPr lang="sl-SI" sz="1600" dirty="0">
                <a:solidFill>
                  <a:srgbClr val="002060"/>
                </a:solidFill>
              </a:rPr>
              <a:t>za </a:t>
            </a:r>
            <a:r>
              <a:rPr lang="sl-SI" sz="1600" dirty="0" smtClean="0">
                <a:solidFill>
                  <a:srgbClr val="002060"/>
                </a:solidFill>
              </a:rPr>
              <a:t>okolje - trajnostna mobilnost.</a:t>
            </a:r>
            <a:endParaRPr lang="sl-SI" sz="1600" dirty="0">
              <a:solidFill>
                <a:srgbClr val="002060"/>
              </a:solidFill>
            </a:endParaRPr>
          </a:p>
          <a:p>
            <a:pPr algn="ctr"/>
            <a:endParaRPr lang="sl-SI" sz="1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sl-SI" sz="1400" dirty="0" smtClean="0">
              <a:solidFill>
                <a:srgbClr val="002060"/>
              </a:solidFill>
            </a:endParaRPr>
          </a:p>
          <a:p>
            <a:pPr algn="ctr"/>
            <a:endParaRPr lang="sl-SI" sz="2400" dirty="0"/>
          </a:p>
          <a:p>
            <a:pPr algn="ctr"/>
            <a:endParaRPr lang="sl-SI" sz="2400" dirty="0" smtClean="0"/>
          </a:p>
          <a:p>
            <a:pPr marL="0" indent="0" algn="ctr">
              <a:buNone/>
            </a:pPr>
            <a:endParaRPr lang="sl-SI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332656"/>
            <a:ext cx="134831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0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nica\slike vrtec februar 2018\FOTOGRAFIJE TAČKE 1\20170328_1025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656" y="902598"/>
            <a:ext cx="6417833" cy="36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43508" y="465313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solidFill>
                  <a:srgbClr val="002060"/>
                </a:solidFill>
              </a:rPr>
              <a:t>Priprava sredstev po pogovoru z otroki, njihove ideje in pobude – iskanje na </a:t>
            </a:r>
            <a:r>
              <a:rPr lang="sl-SI" sz="1600" dirty="0" smtClean="0">
                <a:solidFill>
                  <a:srgbClr val="002060"/>
                </a:solidFill>
              </a:rPr>
              <a:t>spletu. Izločitev </a:t>
            </a:r>
            <a:r>
              <a:rPr lang="sl-SI" sz="1600" dirty="0">
                <a:solidFill>
                  <a:srgbClr val="002060"/>
                </a:solidFill>
              </a:rPr>
              <a:t>takih, ki se jim ne zdijo </a:t>
            </a:r>
            <a:r>
              <a:rPr lang="sl-SI" sz="1600" dirty="0" smtClean="0">
                <a:solidFill>
                  <a:srgbClr val="002060"/>
                </a:solidFill>
              </a:rPr>
              <a:t>primerne.</a:t>
            </a:r>
            <a:endParaRPr lang="sl-SI" sz="1600" dirty="0">
              <a:solidFill>
                <a:srgbClr val="002060"/>
              </a:solidFill>
            </a:endParaRP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Prostor </a:t>
            </a:r>
            <a:r>
              <a:rPr lang="sl-SI" sz="1600" dirty="0">
                <a:solidFill>
                  <a:srgbClr val="002060"/>
                </a:solidFill>
              </a:rPr>
              <a:t>omogoča različne dimenzije – tokrat na </a:t>
            </a:r>
            <a:r>
              <a:rPr lang="sl-SI" sz="1600" dirty="0" smtClean="0">
                <a:solidFill>
                  <a:srgbClr val="002060"/>
                </a:solidFill>
              </a:rPr>
              <a:t>vertikali.</a:t>
            </a:r>
            <a:endParaRPr lang="sl-SI" sz="1600" dirty="0">
              <a:solidFill>
                <a:srgbClr val="002060"/>
              </a:solidFill>
            </a:endParaRP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Otroci si sličice ogledujejo, v mislih opredelijo kam spadajo ter jih razvrstijo in priredijo.</a:t>
            </a:r>
          </a:p>
          <a:p>
            <a:pPr algn="ctr"/>
            <a:endParaRPr lang="sl-SI" sz="1600" dirty="0">
              <a:solidFill>
                <a:srgbClr val="00206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603648" y="293067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ZAČARANE SLIČICE POIŠČEM IN RAZVRSTIM …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72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Manica\slike vrtec februar 2018\FOTOGRAFIJE TAČKE 1\20170328_1009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866648" y="1929246"/>
            <a:ext cx="4791587" cy="278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:\Manica\slike vrtec februar 2018\FOTOGRAFIJE TAČKE 1\20170328_10093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494254" y="1845705"/>
            <a:ext cx="4754292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475007" y="2996952"/>
            <a:ext cx="22705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solidFill>
                  <a:srgbClr val="002060"/>
                </a:solidFill>
              </a:rPr>
              <a:t>O</a:t>
            </a:r>
            <a:r>
              <a:rPr lang="sl-SI" sz="1600" dirty="0" smtClean="0">
                <a:solidFill>
                  <a:srgbClr val="002060"/>
                </a:solidFill>
              </a:rPr>
              <a:t>trok je aktiven, išče in se veseli uspeha.</a:t>
            </a:r>
          </a:p>
          <a:p>
            <a:pPr algn="ctr"/>
            <a:endParaRPr lang="sl-SI" sz="1600" dirty="0">
              <a:solidFill>
                <a:srgbClr val="002060"/>
              </a:solidFill>
            </a:endParaRPr>
          </a:p>
          <a:p>
            <a:pPr algn="ctr"/>
            <a:r>
              <a:rPr lang="sl-SI" sz="1600" dirty="0">
                <a:solidFill>
                  <a:srgbClr val="002060"/>
                </a:solidFill>
              </a:rPr>
              <a:t>V</a:t>
            </a:r>
            <a:r>
              <a:rPr lang="sl-SI" sz="1600" dirty="0" smtClean="0">
                <a:solidFill>
                  <a:srgbClr val="002060"/>
                </a:solidFill>
              </a:rPr>
              <a:t>zgojitelj podaja pozitivno povratno informacijo, ga spodbuja, komentira ali pa zgolj opazuje.</a:t>
            </a:r>
          </a:p>
        </p:txBody>
      </p:sp>
      <p:sp>
        <p:nvSpPr>
          <p:cNvPr id="3" name="Desna puščica 2"/>
          <p:cNvSpPr/>
          <p:nvPr/>
        </p:nvSpPr>
        <p:spPr>
          <a:xfrm>
            <a:off x="3818174" y="1772816"/>
            <a:ext cx="158417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9273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2017_04_15 telefon fotografije\20170413_094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28600"/>
            <a:ext cx="438626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2017_04_15 telefon fotografije\20170413_0939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4282" y="2819426"/>
            <a:ext cx="4392612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C:\2017_04_15 telefon fotografije\20170413_0946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738" y="239713"/>
            <a:ext cx="4278312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908800" y="5329626"/>
            <a:ext cx="55835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>
                <a:solidFill>
                  <a:srgbClr val="002060"/>
                </a:solidFill>
              </a:rPr>
              <a:t>P</a:t>
            </a:r>
            <a:r>
              <a:rPr lang="sl-SI" sz="1600" dirty="0" smtClean="0">
                <a:solidFill>
                  <a:srgbClr val="002060"/>
                </a:solidFill>
              </a:rPr>
              <a:t>omen </a:t>
            </a:r>
            <a:r>
              <a:rPr lang="sl-SI" sz="1600" dirty="0">
                <a:solidFill>
                  <a:srgbClr val="002060"/>
                </a:solidFill>
              </a:rPr>
              <a:t>sodelovanja </a:t>
            </a:r>
            <a:r>
              <a:rPr lang="sl-SI" sz="1600" dirty="0" smtClean="0">
                <a:solidFill>
                  <a:srgbClr val="002060"/>
                </a:solidFill>
              </a:rPr>
              <a:t>in medsebojne pomoči v </a:t>
            </a:r>
            <a:r>
              <a:rPr lang="sl-SI" sz="1600" dirty="0">
                <a:solidFill>
                  <a:srgbClr val="002060"/>
                </a:solidFill>
              </a:rPr>
              <a:t>igralni </a:t>
            </a:r>
            <a:r>
              <a:rPr lang="sl-SI" sz="1600" dirty="0" smtClean="0">
                <a:solidFill>
                  <a:srgbClr val="002060"/>
                </a:solidFill>
              </a:rPr>
              <a:t>skupini.</a:t>
            </a:r>
            <a:endParaRPr lang="sl-SI" sz="1600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anica\slike vrtec februar 2018\FOTOGRAFIJE TAČKE 1\20170328_0959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489" y="455503"/>
            <a:ext cx="4018532" cy="265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459559" y="3576122"/>
            <a:ext cx="35283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sl-SI" dirty="0" smtClean="0"/>
          </a:p>
          <a:p>
            <a:pPr lvl="0" algn="ctr"/>
            <a:r>
              <a:rPr lang="sl-SI" sz="1600" dirty="0">
                <a:solidFill>
                  <a:srgbClr val="002060"/>
                </a:solidFill>
              </a:rPr>
              <a:t>K</a:t>
            </a:r>
            <a:r>
              <a:rPr lang="sl-SI" sz="1600" dirty="0" smtClean="0">
                <a:solidFill>
                  <a:srgbClr val="002060"/>
                </a:solidFill>
              </a:rPr>
              <a:t>o otroci potrebujejo </a:t>
            </a:r>
          </a:p>
          <a:p>
            <a:pPr lvl="0" algn="ctr"/>
            <a:r>
              <a:rPr lang="sl-SI" sz="1600" dirty="0" smtClean="0">
                <a:solidFill>
                  <a:srgbClr val="002060"/>
                </a:solidFill>
              </a:rPr>
              <a:t>povratno informacijo odraslega, pohvalo, opogumljanje, spodbudo, naj jo dobijo.</a:t>
            </a:r>
          </a:p>
          <a:p>
            <a:pPr lvl="0" algn="ctr"/>
            <a:endParaRPr lang="sl-SI" sz="1600" dirty="0" smtClean="0">
              <a:solidFill>
                <a:srgbClr val="002060"/>
              </a:solidFill>
            </a:endParaRPr>
          </a:p>
          <a:p>
            <a:pPr lvl="0" algn="ctr"/>
            <a:r>
              <a:rPr lang="sl-SI" sz="1600" dirty="0">
                <a:solidFill>
                  <a:srgbClr val="002060"/>
                </a:solidFill>
              </a:rPr>
              <a:t>V</a:t>
            </a:r>
            <a:r>
              <a:rPr lang="sl-SI" sz="1600" dirty="0" smtClean="0">
                <a:solidFill>
                  <a:srgbClr val="002060"/>
                </a:solidFill>
              </a:rPr>
              <a:t>erbalno - Neverbalno</a:t>
            </a:r>
            <a:endParaRPr lang="sl-SI" sz="1600" dirty="0">
              <a:solidFill>
                <a:srgbClr val="002060"/>
              </a:solidFill>
            </a:endParaRPr>
          </a:p>
          <a:p>
            <a:pPr lvl="0"/>
            <a:endParaRPr lang="sl-SI" dirty="0"/>
          </a:p>
          <a:p>
            <a:pPr lvl="0"/>
            <a:endParaRPr lang="sl-SI" dirty="0"/>
          </a:p>
        </p:txBody>
      </p:sp>
      <p:pic>
        <p:nvPicPr>
          <p:cNvPr id="5" name="Picture 5" descr="C:\2017_04_15 telefon fotografije\20170413_0933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55503"/>
            <a:ext cx="4328981" cy="253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Manica\slike vrtec februar 2018\FOTOGRAFIJE TAČKE 1\20170328_1019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7992" y="3160844"/>
            <a:ext cx="4280981" cy="25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27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cotic\Documents\2017\ŠS ZRSŠ 2017_2018\ZAJETE SLIKE iz posnetkov_13april2017\začarane sličice_sodelovanje 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414" y="273985"/>
            <a:ext cx="4306602" cy="243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:\Users\jcotic\Documents\2017\ŠS ZRSŠ 2017_2018\ZAJETE SLIKE iz posnetkov_13april2017\začarane sličice_sodelovanj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48980"/>
            <a:ext cx="3240360" cy="297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Users\jcotic\Documents\2017\ŠS ZRSŠ 2017_2018\ZAJETE SLIKE iz posnetkov_13april2017\začarane sličice_sodelovanj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414" y="2924943"/>
            <a:ext cx="4306602" cy="28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860032" y="3287379"/>
            <a:ext cx="410445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1600" dirty="0" smtClean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smtClean="0">
                <a:solidFill>
                  <a:srgbClr val="002060"/>
                </a:solidFill>
              </a:rPr>
              <a:t>Kaj igra vse ponuja?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2000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>
                <a:solidFill>
                  <a:srgbClr val="002060"/>
                </a:solidFill>
              </a:rPr>
              <a:t>P</a:t>
            </a:r>
            <a:r>
              <a:rPr lang="sl-SI" sz="1600" dirty="0" smtClean="0">
                <a:solidFill>
                  <a:srgbClr val="002060"/>
                </a:solidFill>
              </a:rPr>
              <a:t>odajanje povratnih informacij otrok-otroku,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err="1" smtClean="0">
                <a:solidFill>
                  <a:srgbClr val="002060"/>
                </a:solidFill>
              </a:rPr>
              <a:t>medvrstniška</a:t>
            </a:r>
            <a:r>
              <a:rPr lang="sl-SI" sz="1600" dirty="0" smtClean="0">
                <a:solidFill>
                  <a:srgbClr val="002060"/>
                </a:solidFill>
              </a:rPr>
              <a:t> pomoč,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smtClean="0">
                <a:solidFill>
                  <a:srgbClr val="002060"/>
                </a:solidFill>
              </a:rPr>
              <a:t>učenje drug od druga,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smtClean="0">
                <a:solidFill>
                  <a:srgbClr val="002060"/>
                </a:solidFill>
              </a:rPr>
              <a:t>usvajanje novega,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err="1" smtClean="0">
                <a:solidFill>
                  <a:srgbClr val="002060"/>
                </a:solidFill>
              </a:rPr>
              <a:t>vrednotnenje</a:t>
            </a:r>
            <a:r>
              <a:rPr lang="sl-SI" sz="1600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9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2017_04_15 telefon fotografije\20170413_09325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2866568"/>
            <a:ext cx="4857768" cy="290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C:\Users\jcotic\Documents\2017\ŠS ZRSŠ 2017_2018\ZAJETE SLIKE iz posnetkov_13april2017\izdelava plakat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759" y="708441"/>
            <a:ext cx="3801949" cy="400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955708" y="658981"/>
            <a:ext cx="51882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000" dirty="0" smtClean="0">
                <a:solidFill>
                  <a:srgbClr val="002060"/>
                </a:solidFill>
              </a:rPr>
              <a:t>IZDELUJEMO PLAKAT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2000" dirty="0" smtClean="0">
              <a:solidFill>
                <a:srgbClr val="002060"/>
              </a:solidFill>
            </a:endParaRPr>
          </a:p>
          <a:p>
            <a:pPr lvl="0" algn="ctr"/>
            <a:r>
              <a:rPr lang="sl-SI" sz="1600" dirty="0" smtClean="0">
                <a:solidFill>
                  <a:srgbClr val="002060"/>
                </a:solidFill>
              </a:rPr>
              <a:t>Učenje, </a:t>
            </a:r>
            <a:r>
              <a:rPr lang="sl-SI" sz="1600" dirty="0" err="1" smtClean="0">
                <a:solidFill>
                  <a:srgbClr val="002060"/>
                </a:solidFill>
              </a:rPr>
              <a:t>ponotranjanje</a:t>
            </a:r>
            <a:r>
              <a:rPr lang="sl-SI" sz="1600" dirty="0" smtClean="0">
                <a:solidFill>
                  <a:srgbClr val="002060"/>
                </a:solidFill>
              </a:rPr>
              <a:t> vsebine – varnost v prometu.</a:t>
            </a:r>
          </a:p>
          <a:p>
            <a:pPr lvl="0" algn="ctr"/>
            <a:r>
              <a:rPr lang="sl-SI" sz="1600" dirty="0" smtClean="0">
                <a:solidFill>
                  <a:srgbClr val="002060"/>
                </a:solidFill>
              </a:rPr>
              <a:t>Urjenje </a:t>
            </a:r>
            <a:r>
              <a:rPr lang="sl-SI" sz="1600" dirty="0">
                <a:solidFill>
                  <a:srgbClr val="002060"/>
                </a:solidFill>
              </a:rPr>
              <a:t>v </a:t>
            </a:r>
            <a:r>
              <a:rPr lang="sl-SI" sz="1600" dirty="0" err="1" smtClean="0">
                <a:solidFill>
                  <a:srgbClr val="002060"/>
                </a:solidFill>
              </a:rPr>
              <a:t>grafomotoriki</a:t>
            </a:r>
            <a:r>
              <a:rPr lang="sl-SI" sz="1600" dirty="0" smtClean="0">
                <a:solidFill>
                  <a:srgbClr val="002060"/>
                </a:solidFill>
              </a:rPr>
              <a:t>, lepljenju, rokovanju z lepilom, prostorska orientacija, komentiranje, podajanje </a:t>
            </a:r>
            <a:r>
              <a:rPr lang="sl-SI" sz="1600" dirty="0">
                <a:solidFill>
                  <a:srgbClr val="002060"/>
                </a:solidFill>
              </a:rPr>
              <a:t>povratnih informacij, </a:t>
            </a:r>
            <a:r>
              <a:rPr lang="sl-SI" sz="1600" dirty="0" smtClean="0">
                <a:solidFill>
                  <a:srgbClr val="002060"/>
                </a:solidFill>
              </a:rPr>
              <a:t>možnost </a:t>
            </a:r>
            <a:r>
              <a:rPr lang="sl-SI" sz="1600" dirty="0">
                <a:solidFill>
                  <a:srgbClr val="002060"/>
                </a:solidFill>
              </a:rPr>
              <a:t>vračanja, preverjanja, </a:t>
            </a:r>
          </a:p>
          <a:p>
            <a:pPr lvl="0" algn="ctr"/>
            <a:r>
              <a:rPr lang="sl-SI" sz="1600" dirty="0">
                <a:solidFill>
                  <a:srgbClr val="002060"/>
                </a:solidFill>
              </a:rPr>
              <a:t>u</a:t>
            </a:r>
            <a:r>
              <a:rPr lang="sl-SI" sz="1600" dirty="0" smtClean="0">
                <a:solidFill>
                  <a:srgbClr val="002060"/>
                </a:solidFill>
              </a:rPr>
              <a:t>čenja </a:t>
            </a:r>
            <a:r>
              <a:rPr lang="sl-SI" sz="1600" dirty="0">
                <a:solidFill>
                  <a:srgbClr val="002060"/>
                </a:solidFill>
              </a:rPr>
              <a:t>v lastnem </a:t>
            </a:r>
            <a:r>
              <a:rPr lang="sl-SI" sz="1600" dirty="0" smtClean="0">
                <a:solidFill>
                  <a:srgbClr val="002060"/>
                </a:solidFill>
              </a:rPr>
              <a:t>ritmu.</a:t>
            </a:r>
            <a:endParaRPr lang="sl-SI" sz="1600" dirty="0">
              <a:solidFill>
                <a:srgbClr val="00206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6950075" y="1224786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l-SI" sz="1600" dirty="0">
                <a:solidFill>
                  <a:srgbClr val="002060"/>
                </a:solidFill>
              </a:rPr>
              <a:t/>
            </a:r>
            <a:br>
              <a:rPr lang="sl-SI" sz="1600" dirty="0">
                <a:solidFill>
                  <a:srgbClr val="002060"/>
                </a:solidFill>
              </a:rPr>
            </a:br>
            <a:endParaRPr lang="sl-SI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2017_04_15 telefon fotografije\20170413_093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226" y="375740"/>
            <a:ext cx="46085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C:\2017_04_15 telefon fotografije\20170413_093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26" y="3068960"/>
            <a:ext cx="4595812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9035" y="2392135"/>
            <a:ext cx="3905961" cy="338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875909" y="116632"/>
            <a:ext cx="428396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000" noProof="1" smtClean="0">
                <a:solidFill>
                  <a:srgbClr val="002060"/>
                </a:solidFill>
              </a:rPr>
              <a:t>BICIKE(LJ) in POSTAJA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2000" noProof="1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noProof="1">
                <a:solidFill>
                  <a:srgbClr val="002060"/>
                </a:solidFill>
              </a:rPr>
              <a:t>O</a:t>
            </a:r>
            <a:r>
              <a:rPr lang="sl-SI" sz="1600" noProof="1" smtClean="0">
                <a:solidFill>
                  <a:srgbClr val="002060"/>
                </a:solidFill>
              </a:rPr>
              <a:t>troci se učijo pravil varnosti v prometu, varne mobilnosti.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noProof="1" smtClean="0">
                <a:solidFill>
                  <a:srgbClr val="002060"/>
                </a:solidFill>
              </a:rPr>
              <a:t>Ponotranjajo, sodelujejo, se učijo </a:t>
            </a:r>
            <a:r>
              <a:rPr lang="sl-SI" sz="1600" noProof="1">
                <a:solidFill>
                  <a:srgbClr val="002060"/>
                </a:solidFill>
              </a:rPr>
              <a:t>na konkretnem primeru in drug od </a:t>
            </a:r>
            <a:r>
              <a:rPr lang="sl-SI" sz="1600" noProof="1" smtClean="0">
                <a:solidFill>
                  <a:srgbClr val="002060"/>
                </a:solidFill>
              </a:rPr>
              <a:t>drugega, načrtujejo, </a:t>
            </a:r>
            <a:r>
              <a:rPr lang="sl-SI" sz="1600" noProof="1">
                <a:solidFill>
                  <a:srgbClr val="002060"/>
                </a:solidFill>
              </a:rPr>
              <a:t>rešujejo </a:t>
            </a:r>
            <a:r>
              <a:rPr lang="sl-SI" sz="1600" noProof="1" smtClean="0">
                <a:solidFill>
                  <a:srgbClr val="002060"/>
                </a:solidFill>
              </a:rPr>
              <a:t>konflikte,</a:t>
            </a:r>
            <a:endParaRPr lang="sl-SI" sz="1600" noProof="1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noProof="1" smtClean="0">
                <a:solidFill>
                  <a:srgbClr val="002060"/>
                </a:solidFill>
              </a:rPr>
              <a:t>se dogovarjajo, si pomagajo, poslušajo. </a:t>
            </a:r>
            <a:endParaRPr lang="sl-SI" sz="1600" noProof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525890" y="1268760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Otroci se urijo v finomotoričnih spretnostih.</a:t>
            </a: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Opazujejo, se </a:t>
            </a:r>
            <a:r>
              <a:rPr lang="sl-SI" sz="1600" dirty="0">
                <a:solidFill>
                  <a:srgbClr val="002060"/>
                </a:solidFill>
              </a:rPr>
              <a:t>poglobijo </a:t>
            </a:r>
            <a:r>
              <a:rPr lang="sl-SI" sz="1600" dirty="0" smtClean="0">
                <a:solidFill>
                  <a:srgbClr val="002060"/>
                </a:solidFill>
              </a:rPr>
              <a:t>vase in so pozorni ter zbrani.</a:t>
            </a: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Se veselijo uspeha, se sproščajo in se nevede učijo.</a:t>
            </a:r>
            <a:endParaRPr lang="sl-SI" sz="1600" dirty="0">
              <a:solidFill>
                <a:srgbClr val="002060"/>
              </a:solidFill>
            </a:endParaRPr>
          </a:p>
        </p:txBody>
      </p:sp>
      <p:pic>
        <p:nvPicPr>
          <p:cNvPr id="5" name="Picture 2" descr="D:\Manica\slike vrtec februar 2018\FOTOGRAFIJE TAČKE 1\20170328_09585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7781" y="2632507"/>
            <a:ext cx="4856818" cy="2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149615" y="43602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2060"/>
                </a:solidFill>
              </a:rPr>
              <a:t>ISKANJE V SIPKIH MATERIALIH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Manica\slike vrtec februar 2018\FOTOGRAFIJE TAČKE 1\20170328_1005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24600" y="1584149"/>
            <a:ext cx="52485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3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2017_04_15 telefon fotografije\20170413_093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188913"/>
            <a:ext cx="465296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575" y="1569956"/>
            <a:ext cx="2347608" cy="417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 descr="C:\Users\jcotic\Documents\2017\ŠS ZRSŠ 2017_2018\ZAJETE SLIKE iz posnetkov_13april2017\ri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467995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5148263" y="408524"/>
            <a:ext cx="38882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>
                <a:solidFill>
                  <a:srgbClr val="002060"/>
                </a:solidFill>
              </a:rPr>
              <a:t>P</a:t>
            </a:r>
            <a:r>
              <a:rPr lang="sl-SI" sz="1600" dirty="0" smtClean="0">
                <a:solidFill>
                  <a:srgbClr val="002060"/>
                </a:solidFill>
              </a:rPr>
              <a:t>resipanje </a:t>
            </a:r>
            <a:r>
              <a:rPr lang="sl-SI" sz="1600" dirty="0">
                <a:solidFill>
                  <a:srgbClr val="002060"/>
                </a:solidFill>
              </a:rPr>
              <a:t>je super, tudi če ne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>
                <a:solidFill>
                  <a:srgbClr val="002060"/>
                </a:solidFill>
              </a:rPr>
              <a:t>opaziš, kaj se skriva </a:t>
            </a:r>
            <a:r>
              <a:rPr lang="sl-SI" sz="1600" dirty="0" smtClean="0">
                <a:solidFill>
                  <a:srgbClr val="002060"/>
                </a:solidFill>
              </a:rPr>
              <a:t>spodaj -</a:t>
            </a:r>
            <a:endParaRPr lang="sl-SI" sz="1600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>
                <a:solidFill>
                  <a:srgbClr val="002060"/>
                </a:solidFill>
              </a:rPr>
              <a:t>o</a:t>
            </a:r>
            <a:r>
              <a:rPr lang="sl-SI" sz="1600" dirty="0" smtClean="0">
                <a:solidFill>
                  <a:srgbClr val="002060"/>
                </a:solidFill>
              </a:rPr>
              <a:t>mogoča tudi sodelovanje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smtClean="0">
                <a:solidFill>
                  <a:srgbClr val="002060"/>
                </a:solidFill>
              </a:rPr>
              <a:t>In uspeh je vedno tu.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2017_04_15 telefon fotografije\20170413_0935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911245"/>
            <a:ext cx="693383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23528" y="4583653"/>
            <a:ext cx="84249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>
                <a:solidFill>
                  <a:srgbClr val="002060"/>
                </a:solidFill>
              </a:rPr>
              <a:t>Otroci so ob spodbudnem učnem okolju notranje motivirani in vztrajni.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smtClean="0">
                <a:solidFill>
                  <a:srgbClr val="002060"/>
                </a:solidFill>
              </a:rPr>
              <a:t>Prostor </a:t>
            </a:r>
            <a:r>
              <a:rPr lang="sl-SI" sz="1600" dirty="0">
                <a:solidFill>
                  <a:srgbClr val="002060"/>
                </a:solidFill>
              </a:rPr>
              <a:t>je spodbuda in </a:t>
            </a:r>
            <a:r>
              <a:rPr lang="sl-SI" sz="1600" dirty="0" smtClean="0">
                <a:solidFill>
                  <a:srgbClr val="002060"/>
                </a:solidFill>
              </a:rPr>
              <a:t>motivacija za igro in raziskovanje (različne postavitve).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>
                <a:solidFill>
                  <a:srgbClr val="002060"/>
                </a:solidFill>
              </a:rPr>
              <a:t>Ustvarjena, izdelana sredstva kažejo ustvarjalnost </a:t>
            </a:r>
            <a:r>
              <a:rPr lang="sl-SI" sz="1600" dirty="0" smtClean="0">
                <a:solidFill>
                  <a:srgbClr val="002060"/>
                </a:solidFill>
              </a:rPr>
              <a:t>vzgojitelja.</a:t>
            </a:r>
            <a:endParaRPr lang="sl-SI" sz="1600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smtClean="0">
                <a:solidFill>
                  <a:srgbClr val="002060"/>
                </a:solidFill>
              </a:rPr>
              <a:t>Raznolikost sredstev omogoča vsem otrokom učenje na njihovi ravni razvoja, aktivno vlogo na različnih težavnostnih stopnjah (diferenciacija znotraj kotičkov).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2000" dirty="0">
              <a:solidFill>
                <a:srgbClr val="00206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1196" y="12723"/>
            <a:ext cx="8229600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UTRINEK IGRE …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107504" y="189921"/>
            <a:ext cx="8714537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SPREHOD Z OPAZOVANJEM – iz nog …</a:t>
            </a:r>
            <a:br>
              <a:rPr lang="sl-SI" dirty="0" smtClean="0">
                <a:solidFill>
                  <a:srgbClr val="002060"/>
                </a:solidFill>
              </a:rPr>
            </a:b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7171" name="Picture 3" descr="D:\Manica\slike vrtec februar 2018\FOTOGRAFIJE TAČKE 1\20170320_10244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596391" y="1941456"/>
            <a:ext cx="4108830" cy="2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Manica\slike vrtec februar 2018\FOTOGRAFIJE TAČKE 2\IMG_20170928_10143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917633"/>
            <a:ext cx="2236129" cy="33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2808544" y="906708"/>
            <a:ext cx="3635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600" dirty="0" smtClean="0">
              <a:solidFill>
                <a:srgbClr val="002060"/>
              </a:solidFill>
            </a:endParaRP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Zasnova </a:t>
            </a:r>
            <a:r>
              <a:rPr lang="sl-SI" sz="1600" dirty="0">
                <a:solidFill>
                  <a:srgbClr val="002060"/>
                </a:solidFill>
              </a:rPr>
              <a:t>poti izhaja iz </a:t>
            </a:r>
            <a:r>
              <a:rPr lang="sl-SI" sz="1600" dirty="0" smtClean="0">
                <a:solidFill>
                  <a:srgbClr val="002060"/>
                </a:solidFill>
              </a:rPr>
              <a:t>otrok:</a:t>
            </a:r>
          </a:p>
          <a:p>
            <a:pPr algn="ctr"/>
            <a:r>
              <a:rPr lang="sl-SI" sz="1600" dirty="0">
                <a:solidFill>
                  <a:srgbClr val="002060"/>
                </a:solidFill>
              </a:rPr>
              <a:t>k</a:t>
            </a:r>
            <a:r>
              <a:rPr lang="sl-SI" sz="1600" dirty="0" smtClean="0">
                <a:solidFill>
                  <a:srgbClr val="002060"/>
                </a:solidFill>
              </a:rPr>
              <a:t>am </a:t>
            </a:r>
            <a:r>
              <a:rPr lang="sl-SI" sz="1600" dirty="0">
                <a:solidFill>
                  <a:srgbClr val="002060"/>
                </a:solidFill>
              </a:rPr>
              <a:t>naj gremo, da </a:t>
            </a:r>
            <a:r>
              <a:rPr lang="sl-SI" sz="1600" dirty="0" smtClean="0">
                <a:solidFill>
                  <a:srgbClr val="002060"/>
                </a:solidFill>
              </a:rPr>
              <a:t>najdemo, vidimo </a:t>
            </a:r>
            <a:r>
              <a:rPr lang="sl-SI" sz="1600" dirty="0">
                <a:solidFill>
                  <a:srgbClr val="002060"/>
                </a:solidFill>
              </a:rPr>
              <a:t>prevozna </a:t>
            </a:r>
            <a:r>
              <a:rPr lang="sl-SI" sz="1600" dirty="0" smtClean="0">
                <a:solidFill>
                  <a:srgbClr val="002060"/>
                </a:solidFill>
              </a:rPr>
              <a:t>sredstva, da </a:t>
            </a:r>
            <a:r>
              <a:rPr lang="sl-SI" sz="1600" dirty="0">
                <a:solidFill>
                  <a:srgbClr val="002060"/>
                </a:solidFill>
              </a:rPr>
              <a:t>izvemo kaj je dobro in kaj ne za </a:t>
            </a:r>
            <a:r>
              <a:rPr lang="sl-SI" sz="1600" dirty="0" smtClean="0">
                <a:solidFill>
                  <a:srgbClr val="002060"/>
                </a:solidFill>
              </a:rPr>
              <a:t>okolje?</a:t>
            </a:r>
          </a:p>
          <a:p>
            <a:pPr algn="ctr"/>
            <a:endParaRPr lang="sl-SI" sz="1600" dirty="0">
              <a:solidFill>
                <a:srgbClr val="002060"/>
              </a:solidFill>
            </a:endParaRPr>
          </a:p>
          <a:p>
            <a:pPr algn="ctr"/>
            <a:r>
              <a:rPr lang="sl-SI" sz="1600" dirty="0">
                <a:solidFill>
                  <a:srgbClr val="002060"/>
                </a:solidFill>
              </a:rPr>
              <a:t>V </a:t>
            </a:r>
            <a:r>
              <a:rPr lang="sl-SI" sz="1600" dirty="0" smtClean="0">
                <a:solidFill>
                  <a:srgbClr val="002060"/>
                </a:solidFill>
              </a:rPr>
              <a:t>naravo, </a:t>
            </a:r>
            <a:r>
              <a:rPr lang="sl-SI" sz="1600" dirty="0">
                <a:solidFill>
                  <a:srgbClr val="002060"/>
                </a:solidFill>
              </a:rPr>
              <a:t>po naselju, </a:t>
            </a:r>
            <a:r>
              <a:rPr lang="sl-SI" sz="1600" dirty="0" smtClean="0">
                <a:solidFill>
                  <a:srgbClr val="002060"/>
                </a:solidFill>
              </a:rPr>
              <a:t>med bloki, k </a:t>
            </a:r>
            <a:r>
              <a:rPr lang="sl-SI" sz="1600" dirty="0">
                <a:solidFill>
                  <a:srgbClr val="002060"/>
                </a:solidFill>
              </a:rPr>
              <a:t>cesti, na križišče, na parkirišče, na grič, da </a:t>
            </a:r>
            <a:r>
              <a:rPr lang="sl-SI" sz="1600" dirty="0" smtClean="0">
                <a:solidFill>
                  <a:srgbClr val="002060"/>
                </a:solidFill>
              </a:rPr>
              <a:t>vidimo </a:t>
            </a:r>
            <a:r>
              <a:rPr lang="sl-SI" sz="1600" dirty="0">
                <a:solidFill>
                  <a:srgbClr val="002060"/>
                </a:solidFill>
              </a:rPr>
              <a:t>dol</a:t>
            </a:r>
            <a:r>
              <a:rPr lang="sl-SI" sz="16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sl-SI" sz="1600" dirty="0" smtClean="0">
              <a:solidFill>
                <a:srgbClr val="002060"/>
              </a:solidFill>
            </a:endParaRP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Vključimo </a:t>
            </a:r>
            <a:r>
              <a:rPr lang="sl-SI" sz="1600" dirty="0">
                <a:solidFill>
                  <a:srgbClr val="002060"/>
                </a:solidFill>
              </a:rPr>
              <a:t>vsa </a:t>
            </a:r>
            <a:r>
              <a:rPr lang="sl-SI" sz="1600" dirty="0" smtClean="0">
                <a:solidFill>
                  <a:srgbClr val="002060"/>
                </a:solidFill>
              </a:rPr>
              <a:t>čutila: </a:t>
            </a: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sluh</a:t>
            </a:r>
            <a:r>
              <a:rPr lang="sl-SI" sz="1600" dirty="0">
                <a:solidFill>
                  <a:srgbClr val="002060"/>
                </a:solidFill>
              </a:rPr>
              <a:t>, vonj, </a:t>
            </a:r>
            <a:r>
              <a:rPr lang="sl-SI" sz="1600" dirty="0" smtClean="0">
                <a:solidFill>
                  <a:srgbClr val="002060"/>
                </a:solidFill>
              </a:rPr>
              <a:t>tip in gibanje, razmišljamo, ugotavljamo, se pogovarjamo ...</a:t>
            </a:r>
          </a:p>
          <a:p>
            <a:pPr algn="ctr"/>
            <a:endParaRPr lang="sl-SI" sz="1600" dirty="0" smtClean="0">
              <a:solidFill>
                <a:srgbClr val="002060"/>
              </a:solidFill>
            </a:endParaRPr>
          </a:p>
          <a:p>
            <a:pPr algn="ctr"/>
            <a:r>
              <a:rPr lang="sl-SI" sz="1600" u="sng" dirty="0" smtClean="0">
                <a:solidFill>
                  <a:srgbClr val="002060"/>
                </a:solidFill>
              </a:rPr>
              <a:t>Usvajamo pravila varnosti:</a:t>
            </a: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hoja po pločniku, prečkanje </a:t>
            </a:r>
            <a:r>
              <a:rPr lang="sl-SI" sz="1600" dirty="0">
                <a:solidFill>
                  <a:srgbClr val="002060"/>
                </a:solidFill>
              </a:rPr>
              <a:t>prehoda za </a:t>
            </a:r>
            <a:r>
              <a:rPr lang="sl-SI" sz="1600" dirty="0" smtClean="0">
                <a:solidFill>
                  <a:srgbClr val="002060"/>
                </a:solidFill>
              </a:rPr>
              <a:t>pešce, semaforizirane ceste, v naselju brez vozil, v gozdu …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8" name="Picture 2" descr="D:\Manica\slike vrtec februar 2018\FOTOGRAFIJE TAČKE 2\IMG_20170928_1028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4422840"/>
            <a:ext cx="2664296" cy="13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2017_04_15 telefon fotografije\20170413_09472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32" y="1412776"/>
            <a:ext cx="4330797" cy="270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-108520" y="4509120"/>
            <a:ext cx="93245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>
                <a:solidFill>
                  <a:srgbClr val="002060"/>
                </a:solidFill>
              </a:rPr>
              <a:t>V</a:t>
            </a:r>
            <a:r>
              <a:rPr lang="sl-SI" sz="1600" dirty="0" smtClean="0">
                <a:solidFill>
                  <a:srgbClr val="002060"/>
                </a:solidFill>
              </a:rPr>
              <a:t>zgojitelj </a:t>
            </a:r>
            <a:r>
              <a:rPr lang="sl-SI" sz="1600" dirty="0">
                <a:solidFill>
                  <a:srgbClr val="002060"/>
                </a:solidFill>
              </a:rPr>
              <a:t>kot </a:t>
            </a:r>
            <a:r>
              <a:rPr lang="sl-SI" sz="1600" dirty="0" smtClean="0">
                <a:solidFill>
                  <a:srgbClr val="002060"/>
                </a:solidFill>
              </a:rPr>
              <a:t>voditelj </a:t>
            </a:r>
            <a:r>
              <a:rPr lang="sl-SI" sz="1600" dirty="0">
                <a:solidFill>
                  <a:srgbClr val="002060"/>
                </a:solidFill>
              </a:rPr>
              <a:t>v pogovoru, </a:t>
            </a:r>
            <a:r>
              <a:rPr lang="sl-SI" sz="1600" dirty="0" smtClean="0">
                <a:solidFill>
                  <a:srgbClr val="002060"/>
                </a:solidFill>
              </a:rPr>
              <a:t>poslušalec, tolažnik</a:t>
            </a:r>
            <a:endParaRPr lang="sl-SI" sz="1600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smtClean="0">
                <a:solidFill>
                  <a:srgbClr val="002060"/>
                </a:solidFill>
              </a:rPr>
              <a:t>(povratne </a:t>
            </a:r>
            <a:r>
              <a:rPr lang="sl-SI" sz="1600" dirty="0">
                <a:solidFill>
                  <a:srgbClr val="002060"/>
                </a:solidFill>
              </a:rPr>
              <a:t>informacije, utrjevanje znanja, pripovedovanje in poslušanje, tolažba in učenje </a:t>
            </a:r>
            <a:r>
              <a:rPr lang="sl-SI" sz="1600" dirty="0" smtClean="0">
                <a:solidFill>
                  <a:srgbClr val="002060"/>
                </a:solidFill>
              </a:rPr>
              <a:t>strpnosti).</a:t>
            </a:r>
            <a:endParaRPr lang="sl-SI" sz="2000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1600" dirty="0" smtClean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600" dirty="0" smtClean="0">
                <a:solidFill>
                  <a:srgbClr val="002060"/>
                </a:solidFill>
              </a:rPr>
              <a:t>Pogovori</a:t>
            </a:r>
            <a:r>
              <a:rPr lang="sl-SI" sz="1600" dirty="0">
                <a:solidFill>
                  <a:srgbClr val="002060"/>
                </a:solidFill>
              </a:rPr>
              <a:t>, refleksije, vrednotenja in samo-vrednotenja </a:t>
            </a:r>
            <a:r>
              <a:rPr lang="sl-SI" sz="1600" dirty="0" smtClean="0">
                <a:solidFill>
                  <a:srgbClr val="002060"/>
                </a:solidFill>
              </a:rPr>
              <a:t>so </a:t>
            </a:r>
            <a:r>
              <a:rPr lang="sl-SI" sz="1600" dirty="0">
                <a:solidFill>
                  <a:srgbClr val="002060"/>
                </a:solidFill>
              </a:rPr>
              <a:t>dober pokazatelj usvojenega, razumljenega in temelja dela </a:t>
            </a:r>
            <a:r>
              <a:rPr lang="sl-SI" sz="1600" dirty="0" smtClean="0">
                <a:solidFill>
                  <a:srgbClr val="002060"/>
                </a:solidFill>
              </a:rPr>
              <a:t>vnaprej.</a:t>
            </a:r>
            <a:endParaRPr lang="sl-SI" sz="1600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1600" dirty="0" smtClean="0">
              <a:solidFill>
                <a:srgbClr val="002060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249" y="1442119"/>
            <a:ext cx="4352790" cy="267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03607" y="116632"/>
            <a:ext cx="8437243" cy="1143000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PREHODI MED DEJANOSTMI, ZAKLJUČKI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580112" y="1219398"/>
            <a:ext cx="302270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dirty="0">
                <a:solidFill>
                  <a:srgbClr val="002060"/>
                </a:solidFill>
              </a:rPr>
              <a:t>D</a:t>
            </a:r>
            <a:r>
              <a:rPr lang="sl-SI" dirty="0" smtClean="0">
                <a:solidFill>
                  <a:srgbClr val="002060"/>
                </a:solidFill>
              </a:rPr>
              <a:t>obri odnosi, sodelovanje in </a:t>
            </a:r>
            <a:r>
              <a:rPr lang="sl-SI" dirty="0">
                <a:solidFill>
                  <a:srgbClr val="002060"/>
                </a:solidFill>
              </a:rPr>
              <a:t>spoštovanje </a:t>
            </a:r>
            <a:endParaRPr lang="sl-SI" dirty="0" smtClean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u="sng" dirty="0" smtClean="0">
                <a:solidFill>
                  <a:srgbClr val="002060"/>
                </a:solidFill>
              </a:rPr>
              <a:t>vseh</a:t>
            </a:r>
            <a:r>
              <a:rPr lang="sl-SI" dirty="0" smtClean="0">
                <a:solidFill>
                  <a:srgbClr val="002060"/>
                </a:solidFill>
              </a:rPr>
              <a:t> v </a:t>
            </a:r>
            <a:r>
              <a:rPr lang="sl-SI" dirty="0">
                <a:solidFill>
                  <a:srgbClr val="002060"/>
                </a:solidFill>
              </a:rPr>
              <a:t>skupini </a:t>
            </a:r>
            <a:endParaRPr lang="sl-SI" dirty="0" smtClean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dirty="0">
                <a:solidFill>
                  <a:srgbClr val="002060"/>
                </a:solidFill>
              </a:rPr>
              <a:t>s</a:t>
            </a:r>
            <a:r>
              <a:rPr lang="sl-SI" dirty="0" smtClean="0">
                <a:solidFill>
                  <a:srgbClr val="002060"/>
                </a:solidFill>
              </a:rPr>
              <a:t>o temelj </a:t>
            </a:r>
            <a:r>
              <a:rPr lang="sl-SI" dirty="0">
                <a:solidFill>
                  <a:srgbClr val="002060"/>
                </a:solidFill>
              </a:rPr>
              <a:t>in vodilo napredka in razvoja </a:t>
            </a:r>
            <a:r>
              <a:rPr lang="sl-SI" dirty="0" smtClean="0">
                <a:solidFill>
                  <a:srgbClr val="002060"/>
                </a:solidFill>
              </a:rPr>
              <a:t>otrok.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2000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2000" dirty="0" smtClean="0">
              <a:solidFill>
                <a:srgbClr val="002060"/>
              </a:solidFill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72606"/>
            <a:ext cx="5256584" cy="473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5297" y="303528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Manica\slike vrtec februar 2018\FOTOGRAFIJE TAČKE 1\20170407_10284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3908" y="1124744"/>
            <a:ext cx="5161757" cy="327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385192" y="23114"/>
            <a:ext cx="8229600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OD IGRE K ŽIVLJENJU … s kolesom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8" name="Picture 2" descr="D:\Manica\slike vrtec februar 2018\FOTOGRAFIJE TAČKE 1\20170328_0928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44592" y="2048848"/>
            <a:ext cx="42244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esna puščica 6"/>
          <p:cNvSpPr/>
          <p:nvPr/>
        </p:nvSpPr>
        <p:spPr>
          <a:xfrm>
            <a:off x="2657113" y="2420888"/>
            <a:ext cx="1008112" cy="420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2657113" y="4405643"/>
            <a:ext cx="64535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dirty="0">
                <a:solidFill>
                  <a:srgbClr val="002060"/>
                </a:solidFill>
              </a:rPr>
              <a:t>V</a:t>
            </a:r>
            <a:r>
              <a:rPr lang="sl-SI" sz="1600" dirty="0" smtClean="0">
                <a:solidFill>
                  <a:srgbClr val="002060"/>
                </a:solidFill>
              </a:rPr>
              <a:t>ožnja s kolesi – gibalni izziv, ozaveščanje o varnosti v prometu, </a:t>
            </a:r>
            <a:r>
              <a:rPr lang="sl-SI" sz="1600" dirty="0">
                <a:solidFill>
                  <a:srgbClr val="002060"/>
                </a:solidFill>
              </a:rPr>
              <a:t>obvezni opremi, pravilih v prometu, upoštevanje </a:t>
            </a:r>
            <a:r>
              <a:rPr lang="sl-SI" sz="1600" dirty="0" smtClean="0">
                <a:solidFill>
                  <a:srgbClr val="002060"/>
                </a:solidFill>
              </a:rPr>
              <a:t>pravil varnosti v igri. (sodelovanje s starši).</a:t>
            </a:r>
          </a:p>
          <a:p>
            <a:pPr algn="ctr"/>
            <a:endParaRPr lang="sl-SI" sz="1600" dirty="0" smtClean="0">
              <a:solidFill>
                <a:srgbClr val="002060"/>
              </a:solidFill>
            </a:endParaRPr>
          </a:p>
          <a:p>
            <a:pPr algn="ctr"/>
            <a:r>
              <a:rPr lang="sl-SI" sz="1600" dirty="0">
                <a:solidFill>
                  <a:srgbClr val="002060"/>
                </a:solidFill>
              </a:rPr>
              <a:t>O</a:t>
            </a:r>
            <a:r>
              <a:rPr lang="sl-SI" sz="1600" dirty="0" smtClean="0">
                <a:solidFill>
                  <a:srgbClr val="002060"/>
                </a:solidFill>
              </a:rPr>
              <a:t>troci </a:t>
            </a:r>
            <a:r>
              <a:rPr lang="sl-SI" sz="1600" dirty="0">
                <a:solidFill>
                  <a:srgbClr val="002060"/>
                </a:solidFill>
              </a:rPr>
              <a:t>nosijo znanja in vedenja s </a:t>
            </a:r>
            <a:r>
              <a:rPr lang="sl-SI" sz="1600" dirty="0" smtClean="0">
                <a:solidFill>
                  <a:srgbClr val="002060"/>
                </a:solidFill>
              </a:rPr>
              <a:t>seboj, saj </a:t>
            </a:r>
            <a:r>
              <a:rPr lang="sl-SI" sz="1600" dirty="0">
                <a:solidFill>
                  <a:srgbClr val="002060"/>
                </a:solidFill>
              </a:rPr>
              <a:t>so jih usvajali na različnih </a:t>
            </a:r>
            <a:r>
              <a:rPr lang="sl-SI" sz="1600" dirty="0" smtClean="0">
                <a:solidFill>
                  <a:srgbClr val="002060"/>
                </a:solidFill>
              </a:rPr>
              <a:t>ravneh in nivojih</a:t>
            </a:r>
            <a:r>
              <a:rPr lang="sl-SI" sz="1600" dirty="0">
                <a:solidFill>
                  <a:srgbClr val="002060"/>
                </a:solidFill>
              </a:rPr>
              <a:t>, iz različnih </a:t>
            </a:r>
            <a:r>
              <a:rPr lang="sl-SI" sz="1600" dirty="0" smtClean="0">
                <a:solidFill>
                  <a:srgbClr val="002060"/>
                </a:solidFill>
              </a:rPr>
              <a:t>področij </a:t>
            </a:r>
            <a:r>
              <a:rPr lang="sl-SI" sz="1600" dirty="0">
                <a:solidFill>
                  <a:srgbClr val="002060"/>
                </a:solidFill>
              </a:rPr>
              <a:t>prepletenih </a:t>
            </a:r>
            <a:r>
              <a:rPr lang="sl-SI" sz="1600" dirty="0" smtClean="0">
                <a:solidFill>
                  <a:srgbClr val="002060"/>
                </a:solidFill>
              </a:rPr>
              <a:t>dejavnosti.</a:t>
            </a:r>
            <a:endParaRPr lang="sl-SI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430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nica\slike vrtec februar 2018\FOTOGRAFIJE TAČKE 2\20170523_08583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2304" y="1220752"/>
            <a:ext cx="3927082" cy="24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anica\slike vrtec februar 2018\FOTOGRAFIJE TAČKE 1\20170316_09441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557" y="1487622"/>
            <a:ext cx="4119411" cy="198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7961" y="207577"/>
            <a:ext cx="8229600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OD IGRE K ŽIVLJENJU … z avtobusom 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6387" y="4437112"/>
            <a:ext cx="2111723" cy="14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421353"/>
            <a:ext cx="1861610" cy="13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140" y="4437112"/>
            <a:ext cx="2250870" cy="139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esna puščica 4"/>
          <p:cNvSpPr/>
          <p:nvPr/>
        </p:nvSpPr>
        <p:spPr>
          <a:xfrm>
            <a:off x="4355977" y="2282126"/>
            <a:ext cx="576064" cy="298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2505078" y="371703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Od prometne varnosti v igralnici do varne mobilnosti v pravem prometu.</a:t>
            </a:r>
            <a:endParaRPr lang="sl-SI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54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1219" y="875"/>
            <a:ext cx="8229600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IGRA – VZGOJITELJ – OTROCI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4294967295"/>
          </p:nvPr>
        </p:nvSpPr>
        <p:spPr>
          <a:xfrm>
            <a:off x="5105400" y="1196975"/>
            <a:ext cx="4038600" cy="4205288"/>
          </a:xfrm>
        </p:spPr>
        <p:txBody>
          <a:bodyPr/>
          <a:lstStyle/>
          <a:p>
            <a:pPr marL="0" indent="0">
              <a:buNone/>
            </a:pPr>
            <a:r>
              <a:rPr lang="pl-PL" altLang="sl-SI" sz="1600" dirty="0" smtClean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5" name="Pravokotnik 4"/>
          <p:cNvSpPr/>
          <p:nvPr/>
        </p:nvSpPr>
        <p:spPr>
          <a:xfrm>
            <a:off x="251667" y="908720"/>
            <a:ext cx="87129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u="sng" dirty="0" smtClean="0">
                <a:solidFill>
                  <a:srgbClr val="002060"/>
                </a:solidFill>
              </a:rPr>
              <a:t>Vzgojitelj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u="sng" dirty="0" smtClean="0">
                <a:solidFill>
                  <a:srgbClr val="002060"/>
                </a:solidFill>
              </a:rPr>
              <a:t>j</a:t>
            </a:r>
            <a:r>
              <a:rPr lang="sl-SI" sz="1600" dirty="0" smtClean="0">
                <a:solidFill>
                  <a:srgbClr val="002060"/>
                </a:solidFill>
              </a:rPr>
              <a:t>e </a:t>
            </a:r>
            <a:r>
              <a:rPr lang="sl-SI" sz="1600" dirty="0">
                <a:solidFill>
                  <a:srgbClr val="002060"/>
                </a:solidFill>
              </a:rPr>
              <a:t>aktiven v opazovanju, razmišljanju od načrtovanja do vrednotenja, evalvacije,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002060"/>
                </a:solidFill>
              </a:rPr>
              <a:t>zagotavlja spodbudno učno okolje - od miselnega do ustvarjalno-izvedbenega dela,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002060"/>
                </a:solidFill>
              </a:rPr>
              <a:t>načrtuje </a:t>
            </a:r>
            <a:r>
              <a:rPr lang="sl-SI" sz="1600" dirty="0">
                <a:solidFill>
                  <a:srgbClr val="002060"/>
                </a:solidFill>
              </a:rPr>
              <a:t>ter izdela didaktična sredstva, material </a:t>
            </a:r>
            <a:r>
              <a:rPr lang="sl-SI" sz="1600" dirty="0" smtClean="0">
                <a:solidFill>
                  <a:srgbClr val="002060"/>
                </a:solidFill>
              </a:rPr>
              <a:t>in uporabi </a:t>
            </a:r>
            <a:r>
              <a:rPr lang="sl-SI" altLang="sl-SI" sz="1600" dirty="0" smtClean="0">
                <a:solidFill>
                  <a:srgbClr val="002060"/>
                </a:solidFill>
              </a:rPr>
              <a:t>glede </a:t>
            </a:r>
            <a:r>
              <a:rPr lang="sl-SI" altLang="sl-SI" sz="1600" dirty="0">
                <a:solidFill>
                  <a:srgbClr val="002060"/>
                </a:solidFill>
              </a:rPr>
              <a:t>na temo, sposobnosti, spretnosti in značilnosti otrok v </a:t>
            </a:r>
            <a:r>
              <a:rPr lang="sl-SI" altLang="sl-SI" sz="1600" dirty="0" smtClean="0">
                <a:solidFill>
                  <a:srgbClr val="002060"/>
                </a:solidFill>
              </a:rPr>
              <a:t>skupini,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002060"/>
                </a:solidFill>
              </a:rPr>
              <a:t>vključuje </a:t>
            </a:r>
            <a:r>
              <a:rPr lang="sl-SI" sz="1600" dirty="0">
                <a:solidFill>
                  <a:srgbClr val="002060"/>
                </a:solidFill>
              </a:rPr>
              <a:t>vse čute otrok in zajame vsa področja </a:t>
            </a:r>
            <a:r>
              <a:rPr lang="sl-SI" sz="1600" dirty="0" smtClean="0">
                <a:solidFill>
                  <a:srgbClr val="002060"/>
                </a:solidFill>
              </a:rPr>
              <a:t>dejavnosti in razvoja </a:t>
            </a:r>
            <a:r>
              <a:rPr lang="sl-SI" sz="1600" dirty="0">
                <a:solidFill>
                  <a:srgbClr val="002060"/>
                </a:solidFill>
              </a:rPr>
              <a:t>– vsestranski </a:t>
            </a:r>
            <a:r>
              <a:rPr lang="sl-SI" sz="1600" dirty="0" smtClean="0">
                <a:solidFill>
                  <a:srgbClr val="002060"/>
                </a:solidFill>
              </a:rPr>
              <a:t>razvoj in napredek v lastnem ritmu otroka ter </a:t>
            </a:r>
            <a:r>
              <a:rPr lang="sl-SI" sz="1600" dirty="0">
                <a:solidFill>
                  <a:srgbClr val="002060"/>
                </a:solidFill>
              </a:rPr>
              <a:t>poskrbi za </a:t>
            </a:r>
            <a:r>
              <a:rPr lang="sl-SI" sz="1600" dirty="0" smtClean="0">
                <a:solidFill>
                  <a:srgbClr val="002060"/>
                </a:solidFill>
              </a:rPr>
              <a:t>vse otroke,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002060"/>
                </a:solidFill>
              </a:rPr>
              <a:t>spodbuja </a:t>
            </a:r>
            <a:r>
              <a:rPr lang="sl-SI" sz="1600" dirty="0">
                <a:solidFill>
                  <a:srgbClr val="002060"/>
                </a:solidFill>
              </a:rPr>
              <a:t>veselje in ustvarjalnost otrok, </a:t>
            </a:r>
            <a:r>
              <a:rPr lang="sl-SI" sz="1600" dirty="0" smtClean="0">
                <a:solidFill>
                  <a:srgbClr val="002060"/>
                </a:solidFill>
              </a:rPr>
              <a:t>opazuje, usmerja</a:t>
            </a:r>
            <a:r>
              <a:rPr lang="sl-SI" sz="1600" dirty="0">
                <a:solidFill>
                  <a:srgbClr val="002060"/>
                </a:solidFill>
              </a:rPr>
              <a:t>, pomaga, motivira, podaja primerne povratne informacije, pelje do </a:t>
            </a:r>
            <a:r>
              <a:rPr lang="sl-SI" sz="1600" dirty="0" smtClean="0">
                <a:solidFill>
                  <a:srgbClr val="002060"/>
                </a:solidFill>
              </a:rPr>
              <a:t>uspeha,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002060"/>
                </a:solidFill>
              </a:rPr>
              <a:t>inovativnost </a:t>
            </a:r>
            <a:r>
              <a:rPr lang="sl-SI" sz="1600" dirty="0">
                <a:solidFill>
                  <a:srgbClr val="002060"/>
                </a:solidFill>
              </a:rPr>
              <a:t>ter ustvarjalnost vzgojitelja sta lahko velik </a:t>
            </a:r>
            <a:r>
              <a:rPr lang="sl-SI" sz="1600" dirty="0" smtClean="0">
                <a:solidFill>
                  <a:srgbClr val="002060"/>
                </a:solidFill>
              </a:rPr>
              <a:t>doprinos.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002060"/>
                </a:solidFill>
              </a:rPr>
              <a:t>vzgaja in </a:t>
            </a:r>
            <a:r>
              <a:rPr lang="sl-SI" sz="1600" dirty="0" smtClean="0">
                <a:solidFill>
                  <a:srgbClr val="002060"/>
                </a:solidFill>
              </a:rPr>
              <a:t>uči ter je zgled varne mobilnosti.</a:t>
            </a:r>
          </a:p>
          <a:p>
            <a:r>
              <a:rPr lang="sl-SI" altLang="sl-SI" sz="1600" u="sng" dirty="0" smtClean="0">
                <a:solidFill>
                  <a:srgbClr val="002060"/>
                </a:solidFill>
              </a:rPr>
              <a:t>Otroci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sl-SI" sz="1600" dirty="0">
                <a:solidFill>
                  <a:srgbClr val="002060"/>
                </a:solidFill>
              </a:rPr>
              <a:t>s</a:t>
            </a:r>
            <a:r>
              <a:rPr lang="pl-PL" altLang="sl-SI" sz="1600" dirty="0" smtClean="0">
                <a:solidFill>
                  <a:srgbClr val="002060"/>
                </a:solidFill>
              </a:rPr>
              <a:t>o vključeni v proces od načrtovanja do evalvacije,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sl-SI" sz="1600" u="sng" dirty="0" smtClean="0">
                <a:solidFill>
                  <a:srgbClr val="002060"/>
                </a:solidFill>
              </a:rPr>
              <a:t>samostojno </a:t>
            </a:r>
            <a:r>
              <a:rPr lang="pl-PL" altLang="sl-SI" sz="1600" u="sng" dirty="0">
                <a:solidFill>
                  <a:srgbClr val="002060"/>
                </a:solidFill>
              </a:rPr>
              <a:t>izbirajo </a:t>
            </a:r>
            <a:r>
              <a:rPr lang="pl-PL" altLang="sl-SI" sz="1600" dirty="0">
                <a:solidFill>
                  <a:srgbClr val="002060"/>
                </a:solidFill>
              </a:rPr>
              <a:t>med ponujenimi in predstavljenimi </a:t>
            </a:r>
            <a:r>
              <a:rPr lang="pl-PL" altLang="sl-SI" sz="1600" dirty="0" smtClean="0">
                <a:solidFill>
                  <a:srgbClr val="002060"/>
                </a:solidFill>
              </a:rPr>
              <a:t>dejavnostmi.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sl-SI" sz="1600" dirty="0" smtClean="0">
                <a:solidFill>
                  <a:srgbClr val="002060"/>
                </a:solidFill>
              </a:rPr>
              <a:t>so </a:t>
            </a:r>
            <a:r>
              <a:rPr lang="pl-PL" altLang="sl-SI" sz="1600" dirty="0">
                <a:solidFill>
                  <a:srgbClr val="002060"/>
                </a:solidFill>
              </a:rPr>
              <a:t>v aktivni vlogi, načrtovalci igre, se igrajo, </a:t>
            </a:r>
            <a:r>
              <a:rPr lang="pl-PL" altLang="sl-SI" sz="1600" dirty="0" smtClean="0">
                <a:solidFill>
                  <a:srgbClr val="002060"/>
                </a:solidFill>
              </a:rPr>
              <a:t>učijo novega, </a:t>
            </a:r>
            <a:r>
              <a:rPr lang="sl-SI" sz="1600" dirty="0" smtClean="0">
                <a:solidFill>
                  <a:srgbClr val="002060"/>
                </a:solidFill>
              </a:rPr>
              <a:t>preverjajo svoje </a:t>
            </a:r>
            <a:r>
              <a:rPr lang="sl-SI" sz="1600" dirty="0">
                <a:solidFill>
                  <a:srgbClr val="002060"/>
                </a:solidFill>
              </a:rPr>
              <a:t>sposobnosti in </a:t>
            </a:r>
            <a:r>
              <a:rPr lang="sl-SI" sz="1600" dirty="0" smtClean="0">
                <a:solidFill>
                  <a:srgbClr val="002060"/>
                </a:solidFill>
              </a:rPr>
              <a:t>pozicijo </a:t>
            </a:r>
            <a:r>
              <a:rPr lang="sl-SI" sz="1600" dirty="0">
                <a:solidFill>
                  <a:srgbClr val="002060"/>
                </a:solidFill>
              </a:rPr>
              <a:t>v skupini, </a:t>
            </a:r>
            <a:r>
              <a:rPr lang="pl-PL" altLang="sl-SI" sz="1600" dirty="0" smtClean="0">
                <a:solidFill>
                  <a:srgbClr val="002060"/>
                </a:solidFill>
              </a:rPr>
              <a:t>ustvarjajo</a:t>
            </a:r>
            <a:r>
              <a:rPr lang="pl-PL" altLang="sl-SI" sz="1600" dirty="0">
                <a:solidFill>
                  <a:srgbClr val="002060"/>
                </a:solidFill>
              </a:rPr>
              <a:t>, sodelujejo in se učijo drug od drugega, podarjajo povratne informacije, </a:t>
            </a:r>
            <a:r>
              <a:rPr lang="pl-PL" altLang="sl-SI" sz="1600" dirty="0" smtClean="0">
                <a:solidFill>
                  <a:srgbClr val="002060"/>
                </a:solidFill>
              </a:rPr>
              <a:t>vrednostijo.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sl-SI" sz="1600" dirty="0" smtClean="0">
                <a:solidFill>
                  <a:srgbClr val="002060"/>
                </a:solidFill>
              </a:rPr>
              <a:t>vnaprej </a:t>
            </a:r>
            <a:r>
              <a:rPr lang="pl-PL" altLang="sl-SI" sz="1600" dirty="0">
                <a:solidFill>
                  <a:srgbClr val="002060"/>
                </a:solidFill>
              </a:rPr>
              <a:t>postavljena pravila </a:t>
            </a:r>
            <a:r>
              <a:rPr lang="pl-PL" altLang="sl-SI" sz="1600" dirty="0" smtClean="0">
                <a:solidFill>
                  <a:srgbClr val="002060"/>
                </a:solidFill>
              </a:rPr>
              <a:t>v skupini omogočajo </a:t>
            </a:r>
            <a:r>
              <a:rPr lang="pl-PL" altLang="sl-SI" sz="1600" dirty="0">
                <a:solidFill>
                  <a:srgbClr val="002060"/>
                </a:solidFill>
              </a:rPr>
              <a:t>varnost, mirne prehode, </a:t>
            </a:r>
            <a:r>
              <a:rPr lang="pl-PL" altLang="sl-SI" sz="1600" dirty="0" smtClean="0">
                <a:solidFill>
                  <a:srgbClr val="002060"/>
                </a:solidFill>
              </a:rPr>
              <a:t>sodelovanje, strpnost in zabavo.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sl-SI" sz="1600" dirty="0" smtClean="0">
                <a:solidFill>
                  <a:srgbClr val="002060"/>
                </a:solidFill>
              </a:rPr>
              <a:t>Pridobivajo znanja in vedenja o varni mobilnosti kot pešci, potniki, vozniki.</a:t>
            </a:r>
            <a:endParaRPr lang="pl-PL" altLang="sl-SI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54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845"/>
            <a:ext cx="8229600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KOLIKO LAHKO DOPRINESEMO?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09040" y="4426613"/>
            <a:ext cx="8755448" cy="1728192"/>
          </a:xfrm>
        </p:spPr>
        <p:txBody>
          <a:bodyPr/>
          <a:lstStyle/>
          <a:p>
            <a:pPr algn="ctr"/>
            <a:r>
              <a:rPr lang="sl-SI" sz="1600" u="sng" dirty="0" smtClean="0">
                <a:solidFill>
                  <a:srgbClr val="002060"/>
                </a:solidFill>
              </a:rPr>
              <a:t>Vrtec - vzgojitelj  </a:t>
            </a: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podpora </a:t>
            </a:r>
            <a:r>
              <a:rPr lang="sl-SI" sz="1600" dirty="0">
                <a:solidFill>
                  <a:srgbClr val="002060"/>
                </a:solidFill>
              </a:rPr>
              <a:t>in pomoč </a:t>
            </a:r>
            <a:r>
              <a:rPr lang="sl-SI" sz="1600" dirty="0" smtClean="0">
                <a:solidFill>
                  <a:srgbClr val="002060"/>
                </a:solidFill>
              </a:rPr>
              <a:t>družini.</a:t>
            </a: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Vpliv </a:t>
            </a:r>
            <a:r>
              <a:rPr lang="sl-SI" sz="1600" dirty="0">
                <a:solidFill>
                  <a:srgbClr val="002060"/>
                </a:solidFill>
              </a:rPr>
              <a:t>na </a:t>
            </a:r>
            <a:r>
              <a:rPr lang="sl-SI" sz="1600" dirty="0" smtClean="0">
                <a:solidFill>
                  <a:srgbClr val="002060"/>
                </a:solidFill>
              </a:rPr>
              <a:t>otroke, družino prek </a:t>
            </a:r>
            <a:r>
              <a:rPr lang="sl-SI" sz="1600" dirty="0">
                <a:solidFill>
                  <a:srgbClr val="002060"/>
                </a:solidFill>
              </a:rPr>
              <a:t>otroka, dejavnosti </a:t>
            </a:r>
            <a:r>
              <a:rPr lang="sl-SI" sz="1600" dirty="0" smtClean="0">
                <a:solidFill>
                  <a:srgbClr val="002060"/>
                </a:solidFill>
              </a:rPr>
              <a:t>v vrtcu in okolju.</a:t>
            </a:r>
            <a:endParaRPr lang="sl-SI" sz="1600" dirty="0">
              <a:solidFill>
                <a:srgbClr val="002060"/>
              </a:solidFill>
            </a:endParaRPr>
          </a:p>
          <a:p>
            <a:pPr algn="ctr"/>
            <a:r>
              <a:rPr lang="sl-SI" sz="1600" u="sng" dirty="0" smtClean="0">
                <a:solidFill>
                  <a:srgbClr val="002060"/>
                </a:solidFill>
              </a:rPr>
              <a:t>Družina </a:t>
            </a: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ostaja temelj</a:t>
            </a:r>
            <a:r>
              <a:rPr lang="sl-SI" sz="1600" dirty="0">
                <a:solidFill>
                  <a:srgbClr val="002060"/>
                </a:solidFill>
              </a:rPr>
              <a:t> </a:t>
            </a:r>
            <a:r>
              <a:rPr lang="sl-SI" sz="1600" dirty="0" smtClean="0">
                <a:solidFill>
                  <a:srgbClr val="002060"/>
                </a:solidFill>
              </a:rPr>
              <a:t>in jedro vzgoje otroka.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716577" cy="351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715522" y="3717270"/>
            <a:ext cx="1354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l-SI" sz="1200" dirty="0" smtClean="0">
              <a:solidFill>
                <a:srgbClr val="002060"/>
              </a:solidFill>
            </a:endParaRPr>
          </a:p>
          <a:p>
            <a:pPr algn="ctr"/>
            <a:r>
              <a:rPr lang="sl-SI" sz="1200" dirty="0" smtClean="0">
                <a:solidFill>
                  <a:srgbClr val="002060"/>
                </a:solidFill>
              </a:rPr>
              <a:t>„zaustavi pogled“</a:t>
            </a:r>
          </a:p>
          <a:p>
            <a:pPr algn="ctr"/>
            <a:endParaRPr lang="sl-SI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16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8356" y="116632"/>
            <a:ext cx="8507288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KO SMO VARNO USPEŠNI </a:t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>SMO „TAČJE“ SREČNI …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24578" name="Picture 2" descr="D:\Manica\slike vrtec februar 2018\FOTOGRAFIJE TAČKE 1\20170425_105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22409" cy="400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115616" y="544522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Manica Žnidaršič, dipl.vzg., Bled, november 2018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KO IŠČEMO - NAJDEMO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9" name="Picture 2" descr="D:\Manica\slike vrtec februar 2018\FOTOGRAFIJE TAČKE 1\20170320_10025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652618"/>
            <a:ext cx="3616527" cy="210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Manica\slike vrtec februar 2018\FOTOGRAFIJE TAČKE 1\20170320_10195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3665971"/>
            <a:ext cx="3888431" cy="207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Manica\slike vrtec februar 2018\FOTOGRAFIJE TAČKE 1\20170320_1022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1400314"/>
            <a:ext cx="3616526" cy="203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659691" y="1340768"/>
            <a:ext cx="39964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Opazovanje in ubeseditev videnega: kolo, avtomobili, mestni avtobus, motor, avtobus, tovornjak …</a:t>
            </a:r>
          </a:p>
          <a:p>
            <a:pPr algn="ctr"/>
            <a:endParaRPr lang="sl-SI" sz="1600" dirty="0" smtClean="0">
              <a:solidFill>
                <a:srgbClr val="002060"/>
              </a:solidFill>
            </a:endParaRPr>
          </a:p>
          <a:p>
            <a:pPr algn="ctr"/>
            <a:r>
              <a:rPr lang="sl-SI" sz="1600" dirty="0">
                <a:solidFill>
                  <a:srgbClr val="002060"/>
                </a:solidFill>
              </a:rPr>
              <a:t>P</a:t>
            </a:r>
            <a:r>
              <a:rPr lang="sl-SI" sz="1600" dirty="0" smtClean="0">
                <a:solidFill>
                  <a:srgbClr val="002060"/>
                </a:solidFill>
              </a:rPr>
              <a:t>ogovor o tem, kaj bi še lahko videli na cesti, ob njej …</a:t>
            </a:r>
          </a:p>
          <a:p>
            <a:pPr algn="ctr"/>
            <a:endParaRPr lang="sl-SI" sz="1600" u="sng" dirty="0">
              <a:solidFill>
                <a:srgbClr val="002060"/>
              </a:solidFill>
            </a:endParaRPr>
          </a:p>
          <a:p>
            <a:pPr algn="ctr"/>
            <a:r>
              <a:rPr lang="sl-SI" sz="1600" u="sng" dirty="0" smtClean="0">
                <a:solidFill>
                  <a:srgbClr val="002060"/>
                </a:solidFill>
              </a:rPr>
              <a:t>Upoštevanje pravil cestnega </a:t>
            </a:r>
            <a:r>
              <a:rPr lang="sl-SI" sz="1600" u="sng" dirty="0">
                <a:solidFill>
                  <a:srgbClr val="002060"/>
                </a:solidFill>
              </a:rPr>
              <a:t>prometa in </a:t>
            </a:r>
            <a:r>
              <a:rPr lang="sl-SI" sz="1600" u="sng" dirty="0" smtClean="0">
                <a:solidFill>
                  <a:srgbClr val="002060"/>
                </a:solidFill>
              </a:rPr>
              <a:t>zagotavljanje </a:t>
            </a:r>
            <a:r>
              <a:rPr lang="sl-SI" sz="1600" u="sng" dirty="0">
                <a:solidFill>
                  <a:srgbClr val="002060"/>
                </a:solidFill>
              </a:rPr>
              <a:t>varnosti.</a:t>
            </a:r>
          </a:p>
          <a:p>
            <a:pPr algn="ctr"/>
            <a:endParaRPr lang="sl-SI" sz="1600" dirty="0" smtClean="0">
              <a:solidFill>
                <a:srgbClr val="002060"/>
              </a:solidFill>
            </a:endParaRPr>
          </a:p>
          <a:p>
            <a:pPr algn="ctr"/>
            <a:endParaRPr lang="sl-SI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32970"/>
            <a:ext cx="8229600" cy="1143000"/>
          </a:xfrm>
        </p:spPr>
        <p:txBody>
          <a:bodyPr/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BICIKE(LJ)</a:t>
            </a:r>
          </a:p>
        </p:txBody>
      </p:sp>
      <p:pic>
        <p:nvPicPr>
          <p:cNvPr id="4" name="Picture 2" descr="D:\Manica\slike vrtec februar 2018\FOTOGRAFIJE TAČKE 1\20170320_1002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203456" cy="391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Manica\slike vrtec februar 2018\FOTOGRAFIJE TAČKE 1\20170320_1018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375952" cy="189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13"/>
          <p:cNvSpPr txBox="1">
            <a:spLocks/>
          </p:cNvSpPr>
          <p:nvPr/>
        </p:nvSpPr>
        <p:spPr bwMode="auto">
          <a:xfrm>
            <a:off x="6152728" y="2031102"/>
            <a:ext cx="2962672" cy="346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+mn-lt"/>
              </a:defRPr>
            </a:lvl2pPr>
            <a:lvl3pPr marL="9017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+mn-lt"/>
              </a:defRPr>
            </a:lvl3pPr>
            <a:lvl4pPr marL="12620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+mn-lt"/>
              </a:defRPr>
            </a:lvl4pPr>
            <a:lvl5pPr marL="1609725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+mn-lt"/>
              </a:defRPr>
            </a:lvl5pPr>
            <a:lvl6pPr marL="2066925" indent="-1682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+mn-lt"/>
              </a:defRPr>
            </a:lvl6pPr>
            <a:lvl7pPr marL="2524125" indent="-1682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+mn-lt"/>
              </a:defRPr>
            </a:lvl7pPr>
            <a:lvl8pPr marL="2981325" indent="-1682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+mn-lt"/>
              </a:defRPr>
            </a:lvl8pPr>
            <a:lvl9pPr marL="3438525" indent="-1682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sl-SI" sz="1600" kern="0" dirty="0">
                <a:solidFill>
                  <a:srgbClr val="002060"/>
                </a:solidFill>
              </a:rPr>
              <a:t>Nekaj svežega, novega v okolju je vedno dobra motivacija.</a:t>
            </a:r>
          </a:p>
          <a:p>
            <a:pPr marL="0" indent="0" algn="ctr">
              <a:buNone/>
            </a:pPr>
            <a:endParaRPr lang="sl-SI" sz="1600" kern="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l-SI" sz="1600" kern="0" dirty="0" smtClean="0">
                <a:solidFill>
                  <a:srgbClr val="002060"/>
                </a:solidFill>
              </a:rPr>
              <a:t>Aktivno učenje.</a:t>
            </a:r>
          </a:p>
          <a:p>
            <a:pPr marL="0" indent="0" algn="ctr">
              <a:buNone/>
            </a:pPr>
            <a:endParaRPr lang="sl-SI" sz="1600" kern="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l-SI" sz="1600" kern="0" dirty="0" smtClean="0">
                <a:solidFill>
                  <a:srgbClr val="002060"/>
                </a:solidFill>
              </a:rPr>
              <a:t>Usvajanje novih besed </a:t>
            </a:r>
            <a:r>
              <a:rPr lang="sl-SI" sz="1600" kern="0" dirty="0">
                <a:solidFill>
                  <a:srgbClr val="002060"/>
                </a:solidFill>
              </a:rPr>
              <a:t>(</a:t>
            </a:r>
            <a:r>
              <a:rPr lang="sl-SI" sz="1600" kern="0" dirty="0" err="1">
                <a:solidFill>
                  <a:srgbClr val="002060"/>
                </a:solidFill>
              </a:rPr>
              <a:t>bicikelj</a:t>
            </a:r>
            <a:r>
              <a:rPr lang="sl-SI" sz="1600" kern="0" dirty="0">
                <a:solidFill>
                  <a:srgbClr val="002060"/>
                </a:solidFill>
              </a:rPr>
              <a:t>, postaja, Urbana</a:t>
            </a:r>
            <a:r>
              <a:rPr lang="sl-SI" sz="1600" kern="0" dirty="0" smtClean="0">
                <a:solidFill>
                  <a:srgbClr val="002060"/>
                </a:solidFill>
              </a:rPr>
              <a:t>),</a:t>
            </a:r>
            <a:endParaRPr lang="sl-SI" sz="1600" kern="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l-SI" sz="1600" kern="0" dirty="0" smtClean="0">
                <a:solidFill>
                  <a:srgbClr val="002060"/>
                </a:solidFill>
              </a:rPr>
              <a:t>načinov izposoje in uporabe kolesa.</a:t>
            </a:r>
          </a:p>
          <a:p>
            <a:endParaRPr lang="sl-SI" sz="1600" kern="0" dirty="0" smtClean="0">
              <a:solidFill>
                <a:srgbClr val="0070C0"/>
              </a:solidFill>
            </a:endParaRPr>
          </a:p>
          <a:p>
            <a:endParaRPr lang="sl-SI" sz="2000" kern="0" dirty="0" smtClean="0"/>
          </a:p>
        </p:txBody>
      </p:sp>
      <p:pic>
        <p:nvPicPr>
          <p:cNvPr id="7" name="Picture 2" descr="D:\Manica\slike vrtec februar 2018\FOTOGRAFIJE TAČKE 1\20170320_10195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496350"/>
            <a:ext cx="3375952" cy="18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Manica\slike vrtec februar 2018\FOTOGRAFIJE TAČKE 1\20170320_1010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065" y="1898236"/>
            <a:ext cx="4314495" cy="24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Manica\slike vrtec februar 2018\FOTOGRAFIJE TAČKE 1\20170320_1011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85" y="1898236"/>
            <a:ext cx="4233899" cy="238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slov 12"/>
          <p:cNvSpPr txBox="1"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AVTOMOBIL NA ELEKTRIKO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1619672" y="4856679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Usvajanje novega spodbudi veselje in zanimanje otrok.</a:t>
            </a: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Novi pojmi: polnilnica, elektrika.</a:t>
            </a:r>
            <a:endParaRPr lang="sl-SI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anica\slike vrtec februar 2018\FOTOGRAFIJE TAČKE 1\20170328_100403_0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21659" y="2340555"/>
            <a:ext cx="4119638" cy="231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cotic\Documents\2017\ŠS ZRSŠ 2017_2018\ZAJETE SLIKE iz posnetkov_13april2017\skupno branje_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4925" y="1551189"/>
            <a:ext cx="3607344" cy="194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USTVARJANJE SPODBUDNEGA UČNEGA OKOLJA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13315" name="Picture 3" descr="D:\Manica\slike vrtec februar 2018\FOTOGRAFIJE TAČKE 1\20170413_10054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349409" y="2710358"/>
            <a:ext cx="1728193" cy="3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452596" y="1694495"/>
            <a:ext cx="29523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dirty="0" smtClean="0"/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Kaj smo videli in že vemo?</a:t>
            </a:r>
          </a:p>
          <a:p>
            <a:pPr algn="ctr"/>
            <a:endParaRPr lang="sl-SI" sz="1600" dirty="0">
              <a:solidFill>
                <a:srgbClr val="002060"/>
              </a:solidFill>
            </a:endParaRPr>
          </a:p>
          <a:p>
            <a:pPr algn="ctr"/>
            <a:r>
              <a:rPr lang="sl-SI" sz="1600" dirty="0">
                <a:solidFill>
                  <a:srgbClr val="002060"/>
                </a:solidFill>
              </a:rPr>
              <a:t>I</a:t>
            </a:r>
            <a:r>
              <a:rPr lang="sl-SI" sz="1600" dirty="0" smtClean="0">
                <a:solidFill>
                  <a:srgbClr val="002060"/>
                </a:solidFill>
              </a:rPr>
              <a:t>zdelki otrok so dokazi, ki otrokom </a:t>
            </a:r>
            <a:r>
              <a:rPr lang="sl-SI" sz="1600" dirty="0">
                <a:solidFill>
                  <a:srgbClr val="002060"/>
                </a:solidFill>
              </a:rPr>
              <a:t>omogočajo čas in možnosti za </a:t>
            </a:r>
            <a:r>
              <a:rPr lang="sl-SI" sz="1600" dirty="0" smtClean="0">
                <a:solidFill>
                  <a:srgbClr val="002060"/>
                </a:solidFill>
              </a:rPr>
              <a:t>podoživljanje, vračanje, </a:t>
            </a:r>
            <a:r>
              <a:rPr lang="sl-SI" sz="1600" dirty="0" err="1" smtClean="0">
                <a:solidFill>
                  <a:srgbClr val="002060"/>
                </a:solidFill>
              </a:rPr>
              <a:t>samopreverjanje</a:t>
            </a:r>
            <a:r>
              <a:rPr lang="sl-SI" sz="1600" dirty="0" smtClean="0">
                <a:solidFill>
                  <a:srgbClr val="002060"/>
                </a:solidFill>
              </a:rPr>
              <a:t>, rast </a:t>
            </a:r>
            <a:r>
              <a:rPr lang="sl-SI" sz="1600" dirty="0">
                <a:solidFill>
                  <a:srgbClr val="002060"/>
                </a:solidFill>
              </a:rPr>
              <a:t>in lasten </a:t>
            </a:r>
            <a:r>
              <a:rPr lang="sl-SI" sz="1600" dirty="0" smtClean="0">
                <a:solidFill>
                  <a:srgbClr val="002060"/>
                </a:solidFill>
              </a:rPr>
              <a:t>razvoj v lastnem ritmu.</a:t>
            </a:r>
            <a:endParaRPr lang="sl-SI" sz="1600" dirty="0">
              <a:solidFill>
                <a:srgbClr val="002060"/>
              </a:solidFill>
            </a:endParaRPr>
          </a:p>
          <a:p>
            <a:pPr algn="ctr"/>
            <a:endParaRPr lang="sl-SI" sz="1600" dirty="0" smtClean="0">
              <a:solidFill>
                <a:srgbClr val="002060"/>
              </a:solidFill>
            </a:endParaRPr>
          </a:p>
          <a:p>
            <a:pPr algn="ctr"/>
            <a:r>
              <a:rPr lang="sl-SI" sz="1600" dirty="0">
                <a:solidFill>
                  <a:srgbClr val="002060"/>
                </a:solidFill>
              </a:rPr>
              <a:t>P</a:t>
            </a:r>
            <a:r>
              <a:rPr lang="sl-SI" sz="1600" dirty="0" smtClean="0">
                <a:solidFill>
                  <a:srgbClr val="002060"/>
                </a:solidFill>
              </a:rPr>
              <a:t>ovezava z umetnostjo, jezikom, </a:t>
            </a:r>
            <a:r>
              <a:rPr lang="sl-SI" sz="1600" dirty="0" err="1" smtClean="0">
                <a:solidFill>
                  <a:srgbClr val="002060"/>
                </a:solidFill>
              </a:rPr>
              <a:t>grafomotoriko</a:t>
            </a:r>
            <a:r>
              <a:rPr lang="sl-SI" sz="1600" dirty="0" smtClean="0">
                <a:solidFill>
                  <a:srgbClr val="002060"/>
                </a:solidFill>
              </a:rPr>
              <a:t>, opismenjevanjem.</a:t>
            </a:r>
          </a:p>
        </p:txBody>
      </p:sp>
    </p:spTree>
    <p:extLst>
      <p:ext uri="{BB962C8B-B14F-4D97-AF65-F5344CB8AC3E}">
        <p14:creationId xmlns:p14="http://schemas.microsoft.com/office/powerpoint/2010/main" val="32412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9562" y="-25927"/>
            <a:ext cx="8229600" cy="1143000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KAJ ŽE VEMO? 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20482" name="Picture 2" descr="D:\Manica\slike vrtec februar 2018\FOTOGRAFIJE TAČKE 1\20170328_0939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612" y="980728"/>
            <a:ext cx="6491339" cy="36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0" y="4797152"/>
            <a:ext cx="90364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rgbClr val="002060"/>
                </a:solidFill>
              </a:rPr>
              <a:t>S</a:t>
            </a:r>
            <a:r>
              <a:rPr lang="sl-SI" sz="1600" dirty="0" smtClean="0">
                <a:solidFill>
                  <a:srgbClr val="002060"/>
                </a:solidFill>
              </a:rPr>
              <a:t>kupna dejavnost – razvrščanje sličice glede na „okolju prijazno“ </a:t>
            </a:r>
          </a:p>
          <a:p>
            <a:r>
              <a:rPr lang="sl-SI" sz="1600" dirty="0" smtClean="0">
                <a:solidFill>
                  <a:srgbClr val="002060"/>
                </a:solidFill>
              </a:rPr>
              <a:t>aktivna vloga vzgojitelja - vpogled </a:t>
            </a:r>
            <a:r>
              <a:rPr lang="sl-SI" sz="1600" dirty="0">
                <a:solidFill>
                  <a:srgbClr val="002060"/>
                </a:solidFill>
              </a:rPr>
              <a:t>v predznanje </a:t>
            </a:r>
            <a:r>
              <a:rPr lang="sl-SI" sz="1600" dirty="0" smtClean="0">
                <a:solidFill>
                  <a:srgbClr val="002060"/>
                </a:solidFill>
              </a:rPr>
              <a:t>otrok, </a:t>
            </a:r>
            <a:r>
              <a:rPr lang="sl-SI" sz="1600" dirty="0">
                <a:solidFill>
                  <a:srgbClr val="002060"/>
                </a:solidFill>
              </a:rPr>
              <a:t>razlike med </a:t>
            </a:r>
            <a:r>
              <a:rPr lang="sl-SI" sz="1600" dirty="0" smtClean="0">
                <a:solidFill>
                  <a:srgbClr val="002060"/>
                </a:solidFill>
              </a:rPr>
              <a:t>njimi,</a:t>
            </a:r>
          </a:p>
          <a:p>
            <a:r>
              <a:rPr lang="sl-SI" sz="1600" dirty="0" smtClean="0">
                <a:solidFill>
                  <a:srgbClr val="002060"/>
                </a:solidFill>
              </a:rPr>
              <a:t>aktivna vloga otrok - opazujejo, sodelujejo, razmišljajo, so kritični, </a:t>
            </a:r>
          </a:p>
          <a:p>
            <a:r>
              <a:rPr lang="sl-SI" sz="1600" dirty="0" smtClean="0">
                <a:solidFill>
                  <a:srgbClr val="002060"/>
                </a:solidFill>
              </a:rPr>
              <a:t>komentirajo, vrednotijo svoja in dejanja drugih, se učijo drug od drugega).</a:t>
            </a:r>
          </a:p>
          <a:p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6660232" y="959817"/>
            <a:ext cx="248376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solidFill>
                  <a:srgbClr val="002060"/>
                </a:solidFill>
              </a:rPr>
              <a:t>P</a:t>
            </a:r>
            <a:r>
              <a:rPr lang="sl-SI" sz="1600" dirty="0" smtClean="0">
                <a:solidFill>
                  <a:srgbClr val="002060"/>
                </a:solidFill>
              </a:rPr>
              <a:t>ogovor o sprehodu – vpogled v interes otrok.</a:t>
            </a:r>
          </a:p>
          <a:p>
            <a:pPr algn="ctr"/>
            <a:endParaRPr lang="sl-SI" sz="1600" dirty="0">
              <a:solidFill>
                <a:srgbClr val="002060"/>
              </a:solidFill>
            </a:endParaRPr>
          </a:p>
          <a:p>
            <a:pPr algn="ctr"/>
            <a:r>
              <a:rPr lang="sl-SI" sz="1600" u="sng" dirty="0" smtClean="0">
                <a:solidFill>
                  <a:srgbClr val="002060"/>
                </a:solidFill>
              </a:rPr>
              <a:t>Uporaba </a:t>
            </a:r>
            <a:r>
              <a:rPr lang="sl-SI" sz="1600" u="sng" dirty="0">
                <a:solidFill>
                  <a:srgbClr val="002060"/>
                </a:solidFill>
              </a:rPr>
              <a:t>računalnika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002060"/>
                </a:solidFill>
              </a:rPr>
              <a:t>poslušanje </a:t>
            </a:r>
            <a:r>
              <a:rPr lang="sl-SI" sz="1600" dirty="0">
                <a:solidFill>
                  <a:srgbClr val="002060"/>
                </a:solidFill>
              </a:rPr>
              <a:t>zvokov iz okolja, </a:t>
            </a:r>
            <a:r>
              <a:rPr lang="sl-SI" sz="1600" dirty="0" smtClean="0">
                <a:solidFill>
                  <a:srgbClr val="002060"/>
                </a:solidFill>
              </a:rPr>
              <a:t>prepoznavanje le-teh,</a:t>
            </a:r>
            <a:endParaRPr lang="sl-SI" sz="1600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002060"/>
                </a:solidFill>
              </a:rPr>
              <a:t>ogled filmčkov (mesto</a:t>
            </a:r>
            <a:r>
              <a:rPr lang="sl-SI" sz="1600" dirty="0">
                <a:solidFill>
                  <a:srgbClr val="002060"/>
                </a:solidFill>
              </a:rPr>
              <a:t>, podeželje</a:t>
            </a:r>
            <a:r>
              <a:rPr lang="sl-SI" sz="1600" dirty="0" smtClean="0">
                <a:solidFill>
                  <a:srgbClr val="002060"/>
                </a:solidFill>
              </a:rPr>
              <a:t>),</a:t>
            </a:r>
            <a:endParaRPr lang="sl-SI" sz="1600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002060"/>
                </a:solidFill>
              </a:rPr>
              <a:t>izbor </a:t>
            </a:r>
            <a:r>
              <a:rPr lang="sl-SI" sz="1600" dirty="0">
                <a:solidFill>
                  <a:srgbClr val="002060"/>
                </a:solidFill>
              </a:rPr>
              <a:t>sličic za </a:t>
            </a:r>
            <a:r>
              <a:rPr lang="sl-SI" sz="1600" dirty="0" smtClean="0">
                <a:solidFill>
                  <a:srgbClr val="002060"/>
                </a:solidFill>
              </a:rPr>
              <a:t>igro.</a:t>
            </a:r>
            <a:endParaRPr lang="sl-SI" sz="1600" dirty="0">
              <a:solidFill>
                <a:srgbClr val="002060"/>
              </a:solidFill>
            </a:endParaRPr>
          </a:p>
          <a:p>
            <a:pPr algn="ctr"/>
            <a:endParaRPr lang="sl-SI" sz="1600" dirty="0" smtClean="0">
              <a:solidFill>
                <a:srgbClr val="002060"/>
              </a:solidFill>
            </a:endParaRPr>
          </a:p>
          <a:p>
            <a:pPr algn="ctr"/>
            <a:r>
              <a:rPr lang="sl-SI" sz="1600" dirty="0" smtClean="0">
                <a:solidFill>
                  <a:srgbClr val="002060"/>
                </a:solidFill>
              </a:rPr>
              <a:t>Vzgojitelj </a:t>
            </a:r>
            <a:r>
              <a:rPr lang="sl-SI" sz="1600" dirty="0">
                <a:solidFill>
                  <a:srgbClr val="002060"/>
                </a:solidFill>
              </a:rPr>
              <a:t>pripravi </a:t>
            </a:r>
            <a:r>
              <a:rPr lang="sl-SI" sz="1600" dirty="0" smtClean="0">
                <a:solidFill>
                  <a:srgbClr val="002060"/>
                </a:solidFill>
              </a:rPr>
              <a:t>sredstva, material – izzive.</a:t>
            </a:r>
            <a:endParaRPr lang="sl-SI" sz="1600" dirty="0">
              <a:solidFill>
                <a:srgbClr val="002060"/>
              </a:solidFill>
            </a:endParaRPr>
          </a:p>
          <a:p>
            <a:endParaRPr lang="sl-SI" sz="1600" dirty="0" smtClean="0">
              <a:solidFill>
                <a:srgbClr val="002060"/>
              </a:solidFill>
            </a:endParaRPr>
          </a:p>
          <a:p>
            <a:endParaRPr lang="sl-SI" sz="1600" dirty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396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loga_prosojnice_v14">
  <a:themeElements>
    <a:clrScheme name="predloga_prosojnice_v1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2154</Words>
  <Application>Microsoft Office PowerPoint</Application>
  <PresentationFormat>Diaprojekcija na zaslonu (4:3)</PresentationFormat>
  <Paragraphs>265</Paragraphs>
  <Slides>46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46</vt:i4>
      </vt:variant>
    </vt:vector>
  </HeadingPairs>
  <TitlesOfParts>
    <vt:vector size="50" baseType="lpstr">
      <vt:lpstr>Arial</vt:lpstr>
      <vt:lpstr>Arial Narrow</vt:lpstr>
      <vt:lpstr>Calibri</vt:lpstr>
      <vt:lpstr>predloga_prosojnice_v14</vt:lpstr>
      <vt:lpstr> VZGOJITELJ KOT PODPORA OTROKU V SVETU VARNE MOBILNOSTI </vt:lpstr>
      <vt:lpstr>OTROCI IN VARNOST V PROMETU</vt:lpstr>
      <vt:lpstr>SOUSTVARJANJE VZGOJNO – IZOBRAŽEVALNEGA PROCESA</vt:lpstr>
      <vt:lpstr>SPREHOD Z OPAZOVANJEM – iz nog … </vt:lpstr>
      <vt:lpstr>KO IŠČEMO - NAJDEMO</vt:lpstr>
      <vt:lpstr>BICIKE(LJ)</vt:lpstr>
      <vt:lpstr>AVTOMOBIL NA ELEKTRIKO</vt:lpstr>
      <vt:lpstr>USTVARJANJE SPODBUDNEGA UČNEGA OKOLJA</vt:lpstr>
      <vt:lpstr>KAJ ŽE VEMO? </vt:lpstr>
      <vt:lpstr>OKOLJU PRIJAZNO ALI NE?</vt:lpstr>
      <vt:lpstr>KAKO PRIDEMO V VRTEC?</vt:lpstr>
      <vt:lpstr>NOVA IZHODIŠČA – BICIKE(LJ)</vt:lpstr>
      <vt:lpstr>ZGODBA „KOLESAR JAKA“</vt:lpstr>
      <vt:lpstr>USTVARJANJE</vt:lpstr>
      <vt:lpstr>PowerPointova predstavitev</vt:lpstr>
      <vt:lpstr>KOTIČKI –  RAZISKOVALNA VLOGA OTROK   </vt:lpstr>
      <vt:lpstr>IGRA BICIKE(LJ)  </vt:lpstr>
      <vt:lpstr>PowerPointova predstavitev</vt:lpstr>
      <vt:lpstr>SESTAVLJANKE</vt:lpstr>
      <vt:lpstr>PowerPointova predstavitev</vt:lpstr>
      <vt:lpstr>ZAČARANE SLIČICE</vt:lpstr>
      <vt:lpstr>IZDELAVA PLAKATA</vt:lpstr>
      <vt:lpstr>GREM NA BICIKE(LJ)</vt:lpstr>
      <vt:lpstr>KJE SE SKRIVA?</vt:lpstr>
      <vt:lpstr>   KO SE IGRA PRIČNE …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UTRINEK IGRE …</vt:lpstr>
      <vt:lpstr>PREHODI MED DEJANOSTMI, ZAKLJUČKI</vt:lpstr>
      <vt:lpstr>PowerPointova predstavitev</vt:lpstr>
      <vt:lpstr>OD IGRE K ŽIVLJENJU … s kolesom</vt:lpstr>
      <vt:lpstr>OD IGRE K ŽIVLJENJU … z avtobusom </vt:lpstr>
      <vt:lpstr>IGRA – VZGOJITELJ – OTROCI</vt:lpstr>
      <vt:lpstr>KOLIKO LAHKO DOPRINESEMO?</vt:lpstr>
      <vt:lpstr>KO SMO VARNO USPEŠNI  SMO „TAČJE“ SREČNI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PC doma</dc:creator>
  <cp:lastModifiedBy>Marta Novak</cp:lastModifiedBy>
  <cp:revision>159</cp:revision>
  <cp:lastPrinted>2018-11-20T17:21:46Z</cp:lastPrinted>
  <dcterms:created xsi:type="dcterms:W3CDTF">2018-11-07T18:38:11Z</dcterms:created>
  <dcterms:modified xsi:type="dcterms:W3CDTF">2018-11-27T16:43:51Z</dcterms:modified>
</cp:coreProperties>
</file>