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6"/>
  </p:sldMasterIdLst>
  <p:notesMasterIdLst>
    <p:notesMasterId r:id="rId33"/>
  </p:notesMasterIdLst>
  <p:handoutMasterIdLst>
    <p:handoutMasterId r:id="rId34"/>
  </p:handoutMasterIdLst>
  <p:sldIdLst>
    <p:sldId id="654" r:id="rId7"/>
    <p:sldId id="664" r:id="rId8"/>
    <p:sldId id="665" r:id="rId9"/>
    <p:sldId id="657" r:id="rId10"/>
    <p:sldId id="658" r:id="rId11"/>
    <p:sldId id="659" r:id="rId12"/>
    <p:sldId id="660" r:id="rId13"/>
    <p:sldId id="636" r:id="rId14"/>
    <p:sldId id="637" r:id="rId15"/>
    <p:sldId id="640" r:id="rId16"/>
    <p:sldId id="651" r:id="rId17"/>
    <p:sldId id="652" r:id="rId18"/>
    <p:sldId id="639" r:id="rId19"/>
    <p:sldId id="638" r:id="rId20"/>
    <p:sldId id="663" r:id="rId21"/>
    <p:sldId id="641" r:id="rId22"/>
    <p:sldId id="642" r:id="rId23"/>
    <p:sldId id="646" r:id="rId24"/>
    <p:sldId id="644" r:id="rId25"/>
    <p:sldId id="645" r:id="rId26"/>
    <p:sldId id="647" r:id="rId27"/>
    <p:sldId id="648" r:id="rId28"/>
    <p:sldId id="649" r:id="rId29"/>
    <p:sldId id="650" r:id="rId30"/>
    <p:sldId id="662" r:id="rId31"/>
    <p:sldId id="661" r:id="rId32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864">
          <p15:clr>
            <a:srgbClr val="A4A3A4"/>
          </p15:clr>
        </p15:guide>
        <p15:guide id="3" orient="horz" pos="816">
          <p15:clr>
            <a:srgbClr val="A4A3A4"/>
          </p15:clr>
        </p15:guide>
        <p15:guide id="4" orient="horz" pos="3744">
          <p15:clr>
            <a:srgbClr val="A4A3A4"/>
          </p15:clr>
        </p15:guide>
        <p15:guide id="5" orient="horz" pos="258">
          <p15:clr>
            <a:srgbClr val="A4A3A4"/>
          </p15:clr>
        </p15:guide>
        <p15:guide id="6" pos="2880">
          <p15:clr>
            <a:srgbClr val="A4A3A4"/>
          </p15:clr>
        </p15:guide>
        <p15:guide id="7" pos="288">
          <p15:clr>
            <a:srgbClr val="A4A3A4"/>
          </p15:clr>
        </p15:guide>
        <p15:guide id="8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mma Bluck" initials="" lastIdx="1" clrIdx="0"/>
  <p:cmAuthor id="1" name="CBizjak" initials="C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C5"/>
    <a:srgbClr val="C2D6EF"/>
    <a:srgbClr val="10B2E0"/>
    <a:srgbClr val="FFFF99"/>
    <a:srgbClr val="B90202"/>
    <a:srgbClr val="4DA0D4"/>
    <a:srgbClr val="D00000"/>
    <a:srgbClr val="38DCD6"/>
    <a:srgbClr val="2BBBE0"/>
    <a:srgbClr val="00EB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80" autoAdjust="0"/>
    <p:restoredTop sz="56752" autoAdjust="0"/>
  </p:normalViewPr>
  <p:slideViewPr>
    <p:cSldViewPr snapToGrid="0" showGuides="1">
      <p:cViewPr varScale="1">
        <p:scale>
          <a:sx n="38" d="100"/>
          <a:sy n="38" d="100"/>
        </p:scale>
        <p:origin x="2202" y="54"/>
      </p:cViewPr>
      <p:guideLst>
        <p:guide orient="horz" pos="2160"/>
        <p:guide orient="horz" pos="864"/>
        <p:guide orient="horz" pos="816"/>
        <p:guide orient="horz" pos="3744"/>
        <p:guide orient="horz" pos="258"/>
        <p:guide pos="2880"/>
        <p:guide pos="288"/>
        <p:guide pos="5472"/>
      </p:guideLst>
    </p:cSldViewPr>
  </p:slideViewPr>
  <p:outlineViewPr>
    <p:cViewPr>
      <p:scale>
        <a:sx n="33" d="100"/>
        <a:sy n="33" d="100"/>
      </p:scale>
      <p:origin x="0" y="151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1" d="100"/>
        <a:sy n="71" d="100"/>
      </p:scale>
      <p:origin x="0" y="-6402"/>
    </p:cViewPr>
  </p:sorterViewPr>
  <p:notesViewPr>
    <p:cSldViewPr snapToGrid="0">
      <p:cViewPr varScale="1">
        <p:scale>
          <a:sx n="51" d="100"/>
          <a:sy n="51" d="100"/>
        </p:scale>
        <p:origin x="2928" y="78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575" cy="511175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4021139" y="1"/>
            <a:ext cx="3076575" cy="511175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r">
              <a:defRPr sz="1200"/>
            </a:lvl1pPr>
          </a:lstStyle>
          <a:p>
            <a:fld id="{C5B65229-2B3C-45CD-817C-9837B26FC6C3}" type="datetimeFigureOut">
              <a:rPr lang="sl-SI" smtClean="0"/>
              <a:t>29. 05. 2018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9721851"/>
            <a:ext cx="3076575" cy="511175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4021139" y="9721851"/>
            <a:ext cx="3076575" cy="511175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r">
              <a:defRPr sz="1200"/>
            </a:lvl1pPr>
          </a:lstStyle>
          <a:p>
            <a:fld id="{28879BA0-DD6A-4102-B06B-384E08A3F58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85614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9036" tIns="49518" rIns="99036" bIns="49518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9036" tIns="49518" rIns="99036" bIns="49518" rtlCol="0"/>
          <a:lstStyle>
            <a:lvl1pPr algn="r">
              <a:defRPr sz="1300"/>
            </a:lvl1pPr>
          </a:lstStyle>
          <a:p>
            <a:fld id="{3D41FB95-A9B9-4B18-9622-01AF6211B2AD}" type="datetimeFigureOut">
              <a:rPr lang="en-US" smtClean="0"/>
              <a:pPr/>
              <a:t>5/29/2018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6" tIns="49518" rIns="99036" bIns="4951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861443"/>
            <a:ext cx="5679440" cy="4605576"/>
          </a:xfrm>
          <a:prstGeom prst="rect">
            <a:avLst/>
          </a:prstGeom>
        </p:spPr>
        <p:txBody>
          <a:bodyPr vert="horz" lIns="99036" tIns="49518" rIns="99036" bIns="495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8"/>
            <a:ext cx="3076363" cy="511731"/>
          </a:xfrm>
          <a:prstGeom prst="rect">
            <a:avLst/>
          </a:prstGeom>
        </p:spPr>
        <p:txBody>
          <a:bodyPr vert="horz" lIns="99036" tIns="49518" rIns="99036" bIns="49518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9721108"/>
            <a:ext cx="3076363" cy="511731"/>
          </a:xfrm>
          <a:prstGeom prst="rect">
            <a:avLst/>
          </a:prstGeom>
        </p:spPr>
        <p:txBody>
          <a:bodyPr vert="horz" lIns="99036" tIns="49518" rIns="99036" bIns="49518" rtlCol="0" anchor="b"/>
          <a:lstStyle>
            <a:lvl1pPr algn="r">
              <a:defRPr sz="1300"/>
            </a:lvl1pPr>
          </a:lstStyle>
          <a:p>
            <a:fld id="{B1D41364-15E5-4D19-9F44-7E52E8E6B6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2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252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Dodaj povezavo za ogled programa: https://skupnost.sio.si/pluginfile.php/663530/mod_resource/content/1/Scientix_3rd_Conf_Programme_Full-small.pdf 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917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094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211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Vir</a:t>
            </a:r>
            <a:r>
              <a:rPr lang="sl-SI" baseline="0" dirty="0" smtClean="0"/>
              <a:t> slik: </a:t>
            </a:r>
          </a:p>
          <a:p>
            <a:r>
              <a:rPr lang="sl-SI" baseline="0" dirty="0" smtClean="0"/>
              <a:t>https://www.consumerreports.org/dating-relationships/online-dating-guide-match-me-if-you-can/</a:t>
            </a:r>
          </a:p>
          <a:p>
            <a:r>
              <a:rPr lang="sl-SI" baseline="0" dirty="0" smtClean="0"/>
              <a:t>http://www.thejournal.ie/irish-online-shopping-eu-3830479-Feb2018/</a:t>
            </a:r>
          </a:p>
          <a:p>
            <a:r>
              <a:rPr lang="sl-SI" baseline="0" dirty="0" smtClean="0"/>
              <a:t>https://www.cheatsheet.com/money-career/5-reasons-you-should-not-buy-travel-insurance.html/?a=viewall</a:t>
            </a:r>
          </a:p>
          <a:p>
            <a:r>
              <a:rPr lang="sl-SI" baseline="0" dirty="0" smtClean="0"/>
              <a:t>https://www.westmead1.com/joint-training-29/</a:t>
            </a:r>
          </a:p>
          <a:p>
            <a:r>
              <a:rPr lang="sl-SI" baseline="0" dirty="0" smtClean="0"/>
              <a:t>https://www.kulinarika.net/recepti/8100/sladice/skutino-pecivo-za-pozresne-sosede/</a:t>
            </a: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145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Rešiti prvi </a:t>
            </a:r>
            <a:r>
              <a:rPr lang="sl-SI" dirty="0" err="1" smtClean="0"/>
              <a:t>RoboZZle</a:t>
            </a:r>
            <a:r>
              <a:rPr lang="sl-SI" dirty="0" smtClean="0"/>
              <a:t>:</a:t>
            </a:r>
            <a:r>
              <a:rPr lang="sl-SI" baseline="0" dirty="0" smtClean="0"/>
              <a:t> </a:t>
            </a:r>
          </a:p>
          <a:p>
            <a:r>
              <a:rPr lang="sl-SI" baseline="0" dirty="0" smtClean="0"/>
              <a:t>http://www.robozzle.com/js/play.aspx?puzzle=27</a:t>
            </a:r>
          </a:p>
          <a:p>
            <a:r>
              <a:rPr lang="sl-SI" dirty="0" smtClean="0"/>
              <a:t>http://www.robozzle.com/js/play.aspx?puzzle=140</a:t>
            </a: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924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Vir: https://www.dreamstime.com/stock-image-space-filling-model-ascorbic-acid-molecule-image17243991</a:t>
            </a:r>
          </a:p>
          <a:p>
            <a:r>
              <a:rPr lang="sl-SI" dirty="0" smtClean="0"/>
              <a:t>http://slideplayer.com/slide/8437913/</a:t>
            </a: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956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Rešiti prvi </a:t>
            </a:r>
            <a:r>
              <a:rPr lang="sl-SI" dirty="0" err="1" smtClean="0"/>
              <a:t>RoboZZle</a:t>
            </a:r>
            <a:r>
              <a:rPr lang="sl-SI" dirty="0" smtClean="0"/>
              <a:t>:</a:t>
            </a:r>
            <a:r>
              <a:rPr lang="sl-SI" baseline="0" dirty="0" smtClean="0"/>
              <a:t> </a:t>
            </a:r>
          </a:p>
          <a:p>
            <a:r>
              <a:rPr lang="sl-SI" baseline="0" dirty="0" smtClean="0"/>
              <a:t>http://www.robozzle.com/js/play.aspx?puzzle=27</a:t>
            </a:r>
          </a:p>
          <a:p>
            <a:r>
              <a:rPr lang="sl-SI" dirty="0" smtClean="0"/>
              <a:t>http://www.robozzle.com/js/play.aspx?puzzle=140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624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1364-15E5-4D19-9F44-7E52E8E6B660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680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629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/>
          <a:lstStyle/>
          <a:p>
            <a:fld id="{192D3977-89A4-4195-A786-67BA66F482DD}" type="datetimeFigureOut">
              <a:rPr lang="en-GB" smtClean="0"/>
              <a:t>29/05/2018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/>
          <a:lstStyle/>
          <a:p>
            <a:fld id="{C8CFD913-CCE0-4B12-8C7D-0BF1A1C489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643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/>
          <a:lstStyle/>
          <a:p>
            <a:fld id="{192D3977-89A4-4195-A786-67BA66F482DD}" type="datetimeFigureOut">
              <a:rPr lang="en-GB" smtClean="0"/>
              <a:t>29/05/2018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/>
          <a:lstStyle/>
          <a:p>
            <a:fld id="{C8CFD913-CCE0-4B12-8C7D-0BF1A1C489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123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/>
          <a:lstStyle/>
          <a:p>
            <a:fld id="{192D3977-89A4-4195-A786-67BA66F482DD}" type="datetimeFigureOut">
              <a:rPr lang="en-GB" smtClean="0"/>
              <a:t>29/05/2018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/>
          <a:lstStyle/>
          <a:p>
            <a:fld id="{C8CFD913-CCE0-4B12-8C7D-0BF1A1C489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311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685440" y="380880"/>
            <a:ext cx="7767720" cy="1595880"/>
          </a:xfrm>
          <a:prstGeom prst="rect">
            <a:avLst/>
          </a:prstGeom>
          <a:noFill/>
          <a:ln>
            <a:noFill/>
          </a:ln>
        </p:spPr>
        <p:txBody>
          <a:bodyPr vert="horz" lIns="50760" tIns="50760" rIns="90000" bIns="5076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85440" y="1981080"/>
            <a:ext cx="7767720" cy="4872600"/>
          </a:xfrm>
          <a:prstGeom prst="rect">
            <a:avLst/>
          </a:prstGeom>
          <a:noFill/>
          <a:ln>
            <a:noFill/>
          </a:ln>
        </p:spPr>
        <p:txBody>
          <a:bodyPr vert="horz" lIns="50760" tIns="50760" rIns="90000" bIns="50760" anchor="t" anchorCtr="0" compatLnSpc="1"/>
          <a:lstStyle>
            <a:defPPr marL="342720" marR="0" lvl="0" indent="-34272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GB" sz="32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GB" sz="32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en-GB" sz="28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en-GB" sz="24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en-GB" sz="20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20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20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20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20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20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185605" y="162181"/>
            <a:ext cx="1152360" cy="4330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roup 17"/>
          <p:cNvGrpSpPr/>
          <p:nvPr userDrawn="1"/>
        </p:nvGrpSpPr>
        <p:grpSpPr>
          <a:xfrm>
            <a:off x="297242" y="6013456"/>
            <a:ext cx="1976058" cy="504000"/>
            <a:chOff x="297242" y="6013456"/>
            <a:chExt cx="1976058" cy="504000"/>
          </a:xfrm>
        </p:grpSpPr>
        <p:sp>
          <p:nvSpPr>
            <p:cNvPr id="17" name="Rectangle 16"/>
            <p:cNvSpPr/>
            <p:nvPr userDrawn="1"/>
          </p:nvSpPr>
          <p:spPr>
            <a:xfrm>
              <a:off x="1191732" y="6013456"/>
              <a:ext cx="1081568" cy="504000"/>
            </a:xfrm>
            <a:prstGeom prst="rect">
              <a:avLst/>
            </a:prstGeom>
            <a:solidFill>
              <a:srgbClr val="C2D6EF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8">
              <a:lum/>
              <a:alphaModFix/>
            </a:blip>
            <a:srcRect/>
            <a:stretch>
              <a:fillRect/>
            </a:stretch>
          </p:blipFill>
          <p:spPr>
            <a:xfrm>
              <a:off x="1229832" y="6051400"/>
              <a:ext cx="977561" cy="43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242" y="6013457"/>
              <a:ext cx="714575" cy="4878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8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8" r:id="rId3"/>
    <p:sldLayoutId id="2147483739" r:id="rId4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marL="0" marR="0" indent="0" algn="l" rtl="0" hangingPunct="0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448919" algn="l"/>
          <a:tab pos="898199" algn="l"/>
          <a:tab pos="1347480" algn="l"/>
          <a:tab pos="1796760" algn="l"/>
          <a:tab pos="2246040" algn="l"/>
          <a:tab pos="2695320" algn="l"/>
          <a:tab pos="3144600" algn="l"/>
          <a:tab pos="3593880" algn="l"/>
          <a:tab pos="4043159" algn="l"/>
          <a:tab pos="4492440" algn="l"/>
          <a:tab pos="4941719" algn="l"/>
          <a:tab pos="5391000" algn="l"/>
          <a:tab pos="5840280" algn="l"/>
          <a:tab pos="6289560" algn="l"/>
          <a:tab pos="6738840" algn="l"/>
          <a:tab pos="7188120" algn="l"/>
          <a:tab pos="7637400" algn="l"/>
          <a:tab pos="8086679" algn="l"/>
          <a:tab pos="8535960" algn="l"/>
          <a:tab pos="8985240" algn="l"/>
        </a:tabLst>
        <a:defRPr lang="en-GB" sz="3600" b="0" i="0" u="none" strike="noStrike" kern="1200" baseline="0">
          <a:ln>
            <a:noFill/>
          </a:ln>
          <a:solidFill>
            <a:srgbClr val="011D33"/>
          </a:solidFill>
          <a:latin typeface="Arial Bold" pitchFamily="18"/>
        </a:defRPr>
      </a:lvl1pPr>
    </p:titleStyle>
    <p:bodyStyle>
      <a:lvl1pPr marL="342720" marR="0" indent="-342720" algn="l" rtl="0" hangingPunct="0">
        <a:lnSpc>
          <a:spcPct val="100000"/>
        </a:lnSpc>
        <a:spcBef>
          <a:spcPts val="697"/>
        </a:spcBef>
        <a:spcAft>
          <a:spcPts val="0"/>
        </a:spcAft>
        <a:tabLst>
          <a:tab pos="342720" algn="l"/>
          <a:tab pos="448920" algn="l"/>
          <a:tab pos="898200" algn="l"/>
          <a:tab pos="1347480" algn="l"/>
          <a:tab pos="1796760" algn="l"/>
          <a:tab pos="2246040" algn="l"/>
          <a:tab pos="2695320" algn="l"/>
          <a:tab pos="3144600" algn="l"/>
          <a:tab pos="3593879" algn="l"/>
          <a:tab pos="4043160" algn="l"/>
          <a:tab pos="4492439" algn="l"/>
          <a:tab pos="4941360" algn="l"/>
          <a:tab pos="5390640" algn="l"/>
          <a:tab pos="5839920" algn="l"/>
          <a:tab pos="6289200" algn="l"/>
          <a:tab pos="6738479" algn="l"/>
          <a:tab pos="7187760" algn="l"/>
          <a:tab pos="7637039" algn="l"/>
          <a:tab pos="8086320" algn="l"/>
          <a:tab pos="8535600" algn="l"/>
          <a:tab pos="8984880" algn="l"/>
        </a:tabLst>
        <a:defRPr lang="en-GB" sz="3200" b="0" i="0" u="none" strike="noStrike" kern="1200" baseline="0">
          <a:ln>
            <a:noFill/>
          </a:ln>
          <a:solidFill>
            <a:srgbClr val="646464"/>
          </a:solidFill>
          <a:latin typeface="Arial" pitchFamily="18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jp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bozzle.com/js/" TargetMode="External"/><Relationship Id="rId7" Type="http://schemas.openxmlformats.org/officeDocument/2006/relationships/hyperlink" Target="https://skupnost.sio.si/course/view.php?id=9357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goo.gl/dgfxDS" TargetMode="External"/><Relationship Id="rId5" Type="http://schemas.openxmlformats.org/officeDocument/2006/relationships/hyperlink" Target="https://pinboard.in/search/u:kradovan?query=algoritmi" TargetMode="External"/><Relationship Id="rId4" Type="http://schemas.openxmlformats.org/officeDocument/2006/relationships/hyperlink" Target="https://revisecomputerscience.com/extras/algorithm-day-ocr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hyperlink" Target="http://url.sio.si/nN7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rl.sio.si/xY4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://www.scientix.eu/conference/scx3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url.sio.si/nN7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rl.sio.si/nN7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 txBox="1">
            <a:spLocks/>
          </p:cNvSpPr>
          <p:nvPr/>
        </p:nvSpPr>
        <p:spPr>
          <a:xfrm>
            <a:off x="436488" y="2068300"/>
            <a:ext cx="8405760" cy="147002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 compatLnSpc="1"/>
          <a:lstStyle>
            <a:defPPr lvl="0">
              <a:buNone/>
              <a:defRPr/>
            </a:defPPr>
            <a:lvl1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en-GB" sz="4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SimSun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r>
              <a:rPr lang="sl-SI" sz="3200" b="1" kern="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WEBINARJI SCIENTIX NA-MA 2018</a:t>
            </a:r>
            <a:endParaRPr lang="sl-SI" sz="3200" b="1" kern="0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Podnaslov 2"/>
          <p:cNvSpPr txBox="1">
            <a:spLocks/>
          </p:cNvSpPr>
          <p:nvPr/>
        </p:nvSpPr>
        <p:spPr>
          <a:xfrm>
            <a:off x="374904" y="3677656"/>
            <a:ext cx="8467344" cy="52846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 anchorCtr="0" compatLnSpc="1">
            <a:noAutofit/>
          </a:bodyPr>
          <a:lstStyle>
            <a:def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GB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SimSun" pitchFamily="2"/>
                <a:cs typeface="SimSun" pitchFamily="2"/>
              </a:defRPr>
            </a:defPPr>
            <a:lvl1pPr marL="0" marR="0" lvl="0" indent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GB" sz="2000" b="0" i="0" u="none" strike="noStrike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/>
                <a:ea typeface="SimSun" pitchFamily="2"/>
                <a:cs typeface="SimSun" pitchFamily="2"/>
              </a:defRPr>
            </a:lvl1pPr>
            <a:lvl2pPr marL="457200" marR="0" lvl="1" indent="0" algn="ctr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en-GB" sz="2800" b="0" i="0" u="none" strike="noStrike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latin typeface="Calibri" pitchFamily="34"/>
                <a:ea typeface="SimSun" pitchFamily="2"/>
                <a:cs typeface="SimSun" pitchFamily="2"/>
              </a:defRPr>
            </a:lvl2pPr>
            <a:lvl3pPr marL="914400" marR="0" lvl="2" indent="0" algn="ctr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en-GB" sz="2400" b="0" i="0" u="none" strike="noStrike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latin typeface="Calibri" pitchFamily="34"/>
                <a:ea typeface="SimSun" pitchFamily="2"/>
                <a:cs typeface="SimSun" pitchFamily="2"/>
              </a:defRPr>
            </a:lvl3pPr>
            <a:lvl4pPr marL="1371600" marR="0" lvl="3" indent="0" algn="ctr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en-GB" sz="2000" b="0" i="0" u="none" strike="noStrike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latin typeface="Calibri" pitchFamily="34"/>
                <a:ea typeface="SimSun" pitchFamily="2"/>
                <a:cs typeface="SimSun" pitchFamily="2"/>
              </a:defRPr>
            </a:lvl4pPr>
            <a:lvl5pPr marL="1828800" marR="0" lvl="4" indent="0" algn="ctr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2000" b="0" i="0" u="none" strike="noStrike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latin typeface="Calibri" pitchFamily="34"/>
                <a:ea typeface="SimSun" pitchFamily="2"/>
                <a:cs typeface="SimSun" pitchFamily="2"/>
              </a:defRPr>
            </a:lvl5pPr>
            <a:lvl6pPr marL="2286000" marR="0" lvl="5" indent="0" algn="ctr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2000" b="0" i="0" u="none" strike="noStrike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latin typeface="Calibri" pitchFamily="34"/>
                <a:ea typeface="SimSun" pitchFamily="2"/>
                <a:cs typeface="SimSun" pitchFamily="2"/>
              </a:defRPr>
            </a:lvl6pPr>
            <a:lvl7pPr marL="2743200" marR="0" lvl="6" indent="0" algn="ctr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2000" b="0" i="0" u="none" strike="noStrike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latin typeface="Calibri" pitchFamily="34"/>
                <a:ea typeface="SimSun" pitchFamily="2"/>
                <a:cs typeface="SimSun" pitchFamily="2"/>
              </a:defRPr>
            </a:lvl7pPr>
            <a:lvl8pPr marL="3200400" marR="0" lvl="7" indent="0" algn="ctr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2000" b="0" i="0" u="none" strike="noStrike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latin typeface="Calibri" pitchFamily="34"/>
                <a:ea typeface="SimSun" pitchFamily="2"/>
                <a:cs typeface="SimSun" pitchFamily="2"/>
              </a:defRPr>
            </a:lvl8pPr>
            <a:lvl9pPr marL="3657600" marR="0" lvl="8" indent="0" algn="ctr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2000" b="0" i="0" u="none" strike="noStrike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latin typeface="Calibri" pitchFamily="34"/>
                <a:ea typeface="SimSun" pitchFamily="2"/>
                <a:cs typeface="SimSun" pitchFamily="2"/>
              </a:defRPr>
            </a:lvl9pPr>
          </a:lstStyle>
          <a:p>
            <a:pPr algn="ctr"/>
            <a:r>
              <a:rPr lang="sl-SI" sz="32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Aktivnosti s Scientix NA-MA izobraževalnimi lističi</a:t>
            </a:r>
          </a:p>
        </p:txBody>
      </p:sp>
      <p:sp>
        <p:nvSpPr>
          <p:cNvPr id="6" name="Freeform 1"/>
          <p:cNvSpPr/>
          <p:nvPr/>
        </p:nvSpPr>
        <p:spPr>
          <a:xfrm>
            <a:off x="257055" y="236930"/>
            <a:ext cx="8243999" cy="1692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/>
          <a:lstStyle/>
          <a:p>
            <a:pPr marL="342720" indent="-338040" algn="r">
              <a:spcBef>
                <a:spcPts val="899"/>
              </a:spcBef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r>
              <a:rPr lang="en-GB" sz="4000" b="1" dirty="0" smtClean="0">
                <a:solidFill>
                  <a:schemeClr val="tx2"/>
                </a:solidFill>
                <a:latin typeface="Arial" pitchFamily="18"/>
                <a:ea typeface="Arial" pitchFamily="2"/>
                <a:cs typeface="Arial" pitchFamily="2"/>
              </a:rPr>
              <a:t>Scientix, the community for science education in Europe</a:t>
            </a:r>
            <a:endParaRPr lang="en-GB" sz="2800" b="1" dirty="0">
              <a:solidFill>
                <a:srgbClr val="00B0F0"/>
              </a:solidFill>
              <a:latin typeface="Arial" pitchFamily="18"/>
              <a:ea typeface="Arial" pitchFamily="2"/>
              <a:cs typeface="Arial" pitchFamily="2"/>
            </a:endParaRPr>
          </a:p>
          <a:p>
            <a:pPr marL="342720" indent="-338040" algn="r">
              <a:spcBef>
                <a:spcPts val="899"/>
              </a:spcBef>
              <a:tabLst>
                <a:tab pos="342720" algn="l"/>
                <a:tab pos="791639" algn="l"/>
                <a:tab pos="1240919" algn="l"/>
                <a:tab pos="1690200" algn="l"/>
                <a:tab pos="2139480" algn="l"/>
                <a:tab pos="2588760" algn="l"/>
                <a:tab pos="3038040" algn="l"/>
                <a:tab pos="3487320" algn="l"/>
                <a:tab pos="3936600" algn="l"/>
                <a:tab pos="4385879" algn="l"/>
                <a:tab pos="4835160" algn="l"/>
                <a:tab pos="5284439" algn="l"/>
                <a:tab pos="5733720" algn="l"/>
                <a:tab pos="6183000" algn="l"/>
                <a:tab pos="6632280" algn="l"/>
                <a:tab pos="7081560" algn="l"/>
                <a:tab pos="7530840" algn="l"/>
                <a:tab pos="7980120" algn="l"/>
                <a:tab pos="8429399" algn="l"/>
                <a:tab pos="8878680" algn="l"/>
                <a:tab pos="9327960" algn="l"/>
              </a:tabLst>
            </a:pPr>
            <a:endParaRPr lang="en-IE" sz="3200" b="1" dirty="0">
              <a:solidFill>
                <a:srgbClr val="10B2E0"/>
              </a:solidFill>
              <a:latin typeface="Arial" pitchFamily="18"/>
              <a:ea typeface="Arial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68574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Kaj je algoritem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tabLst>
                <a:tab pos="4445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l-SI" dirty="0" smtClean="0"/>
              <a:t>Algoritem </a:t>
            </a:r>
            <a:r>
              <a:rPr lang="sl-SI" dirty="0"/>
              <a:t>je navodilo, s katerim rešimo neki problem. </a:t>
            </a:r>
            <a:endParaRPr lang="sl-SI" dirty="0" smtClean="0"/>
          </a:p>
          <a:p>
            <a:pPr marL="0" indent="0">
              <a:tabLst>
                <a:tab pos="4445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sl-SI" dirty="0"/>
          </a:p>
          <a:p>
            <a:pPr marL="0" indent="0">
              <a:tabLst>
                <a:tab pos="4445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l-SI" dirty="0" smtClean="0"/>
              <a:t>Običajno </a:t>
            </a:r>
            <a:r>
              <a:rPr lang="sl-SI" dirty="0"/>
              <a:t>je zapisan kot končno zaporedje korakov/ukazov/akcij. </a:t>
            </a:r>
          </a:p>
        </p:txBody>
      </p:sp>
    </p:spTree>
    <p:extLst>
      <p:ext uri="{BB962C8B-B14F-4D97-AF65-F5344CB8AC3E}">
        <p14:creationId xmlns:p14="http://schemas.microsoft.com/office/powerpoint/2010/main" val="306841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440" y="389506"/>
            <a:ext cx="7767720" cy="697422"/>
          </a:xfrm>
        </p:spPr>
        <p:txBody>
          <a:bodyPr/>
          <a:lstStyle/>
          <a:p>
            <a:r>
              <a:rPr lang="sl-SI" dirty="0" smtClean="0"/>
              <a:t>Kako zapisujemo algoritme?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85440" y="1190445"/>
            <a:ext cx="7767720" cy="5663235"/>
          </a:xfrm>
        </p:spPr>
        <p:txBody>
          <a:bodyPr/>
          <a:lstStyle/>
          <a:p>
            <a:r>
              <a:rPr lang="sl-SI" dirty="0" smtClean="0"/>
              <a:t>Za zapis algoritma ni strogih pravil</a:t>
            </a:r>
          </a:p>
          <a:p>
            <a:endParaRPr lang="sl-SI" dirty="0" smtClean="0"/>
          </a:p>
          <a:p>
            <a:r>
              <a:rPr lang="sl-SI" dirty="0" smtClean="0"/>
              <a:t>Algoritem je pogosto: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dirty="0" smtClean="0"/>
              <a:t>mešanica naravnega jezika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dirty="0" smtClean="0"/>
              <a:t>matematičnih izrazov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dirty="0" smtClean="0"/>
              <a:t>kontrolnih ukazov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400" y="1105553"/>
            <a:ext cx="5762625" cy="5261909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163902" y="6596390"/>
            <a:ext cx="40206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100" dirty="0"/>
              <a:t>Vir: http://media.matevzdolenc.com/ul-fgg/ri-2011/algoritmi-0809</a:t>
            </a:r>
          </a:p>
        </p:txBody>
      </p:sp>
      <p:sp>
        <p:nvSpPr>
          <p:cNvPr id="6" name="Pravokotnik 5"/>
          <p:cNvSpPr/>
          <p:nvPr/>
        </p:nvSpPr>
        <p:spPr>
          <a:xfrm>
            <a:off x="4569300" y="2419350"/>
            <a:ext cx="2574450" cy="394811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953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142" y="0"/>
            <a:ext cx="4010025" cy="5629275"/>
          </a:xfrm>
          <a:prstGeom prst="rect">
            <a:avLst/>
          </a:prstGeom>
        </p:spPr>
      </p:pic>
      <p:grpSp>
        <p:nvGrpSpPr>
          <p:cNvPr id="7" name="Skupina 6"/>
          <p:cNvGrpSpPr/>
          <p:nvPr/>
        </p:nvGrpSpPr>
        <p:grpSpPr>
          <a:xfrm>
            <a:off x="112678" y="847815"/>
            <a:ext cx="4629150" cy="2760030"/>
            <a:chOff x="224822" y="2814637"/>
            <a:chExt cx="4629150" cy="2760030"/>
          </a:xfrm>
        </p:grpSpPr>
        <p:pic>
          <p:nvPicPr>
            <p:cNvPr id="5" name="Slika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4822" y="3260092"/>
              <a:ext cx="4629150" cy="2314575"/>
            </a:xfrm>
            <a:prstGeom prst="rect">
              <a:avLst/>
            </a:prstGeom>
          </p:spPr>
        </p:pic>
        <p:sp>
          <p:nvSpPr>
            <p:cNvPr id="6" name="PoljeZBesedilom 5"/>
            <p:cNvSpPr txBox="1"/>
            <p:nvPr/>
          </p:nvSpPr>
          <p:spPr>
            <a:xfrm>
              <a:off x="224822" y="2814637"/>
              <a:ext cx="20018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2800" dirty="0" err="1" smtClean="0"/>
                <a:t>Psevdo</a:t>
              </a:r>
              <a:r>
                <a:rPr lang="sl-SI" sz="2800" dirty="0" smtClean="0"/>
                <a:t> koda</a:t>
              </a:r>
              <a:endParaRPr lang="sl-SI" sz="2800" dirty="0"/>
            </a:p>
          </p:txBody>
        </p:sp>
      </p:grpSp>
      <p:grpSp>
        <p:nvGrpSpPr>
          <p:cNvPr id="10" name="Skupina 9"/>
          <p:cNvGrpSpPr/>
          <p:nvPr/>
        </p:nvGrpSpPr>
        <p:grpSpPr>
          <a:xfrm>
            <a:off x="1703353" y="3205490"/>
            <a:ext cx="3038475" cy="3390900"/>
            <a:chOff x="231924" y="3467100"/>
            <a:chExt cx="3038475" cy="3390900"/>
          </a:xfrm>
        </p:grpSpPr>
        <p:pic>
          <p:nvPicPr>
            <p:cNvPr id="8" name="Slika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1924" y="3467100"/>
              <a:ext cx="3038475" cy="3390900"/>
            </a:xfrm>
            <a:prstGeom prst="rect">
              <a:avLst/>
            </a:prstGeom>
          </p:spPr>
        </p:pic>
        <p:sp>
          <p:nvSpPr>
            <p:cNvPr id="9" name="Pravokotnik 8"/>
            <p:cNvSpPr/>
            <p:nvPr/>
          </p:nvSpPr>
          <p:spPr>
            <a:xfrm>
              <a:off x="603849" y="6314536"/>
              <a:ext cx="1682151" cy="422694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sp>
        <p:nvSpPr>
          <p:cNvPr id="11" name="PoljeZBesedilom 10"/>
          <p:cNvSpPr txBox="1"/>
          <p:nvPr/>
        </p:nvSpPr>
        <p:spPr>
          <a:xfrm>
            <a:off x="163902" y="6596390"/>
            <a:ext cx="40206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100" dirty="0"/>
              <a:t>Vir: http://media.matevzdolenc.com/ul-fgg/ri-2011/algoritmi-0809</a:t>
            </a:r>
          </a:p>
        </p:txBody>
      </p:sp>
    </p:spTree>
    <p:extLst>
      <p:ext uri="{BB962C8B-B14F-4D97-AF65-F5344CB8AC3E}">
        <p14:creationId xmlns:p14="http://schemas.microsoft.com/office/powerpoint/2010/main" val="113214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Primeri iz posameznega predmetnega področja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92281" y="1976760"/>
            <a:ext cx="7767720" cy="48726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800" dirty="0" smtClean="0"/>
              <a:t>Biokemija (algoritmi, ki ugotavljajo pravilnost in učinkovitost novih molekul)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800" dirty="0" smtClean="0"/>
              <a:t>Fizika (algoritmi simulirajo vzorce spreminjanja vremena in podnebja)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800" dirty="0" smtClean="0"/>
              <a:t>Astronomija (algoritmi preverjajo in iščejo nove zvezde posnete z vesoljskimi algoritmi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800" dirty="0" smtClean="0"/>
              <a:t>Podatkovna analiza na spletnih straneh (Google, Facebook, …)</a:t>
            </a:r>
            <a:endParaRPr lang="sl-SI" sz="28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8875" y="208136"/>
            <a:ext cx="3849024" cy="281214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318" y="125057"/>
            <a:ext cx="8196842" cy="3767903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29" y="53046"/>
            <a:ext cx="8599470" cy="4890949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328" y="3020280"/>
            <a:ext cx="6905625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01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54431" y="0"/>
            <a:ext cx="4964733" cy="820123"/>
          </a:xfrm>
        </p:spPr>
        <p:txBody>
          <a:bodyPr/>
          <a:lstStyle/>
          <a:p>
            <a:r>
              <a:rPr lang="sl-SI" dirty="0" smtClean="0"/>
              <a:t>Računalniško mišljenje</a:t>
            </a:r>
            <a:endParaRPr lang="sl-SI" dirty="0"/>
          </a:p>
        </p:txBody>
      </p:sp>
      <p:pic>
        <p:nvPicPr>
          <p:cNvPr id="5" name="image3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79989" y="940841"/>
            <a:ext cx="8013886" cy="5746561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90133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440" y="380880"/>
            <a:ext cx="7767720" cy="749277"/>
          </a:xfrm>
        </p:spPr>
        <p:txBody>
          <a:bodyPr/>
          <a:lstStyle/>
          <a:p>
            <a:r>
              <a:rPr lang="sl-SI" dirty="0" smtClean="0"/>
              <a:t>Koliko preteče hrček v eni noči?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7" r="22547"/>
          <a:stretch/>
        </p:blipFill>
        <p:spPr>
          <a:xfrm rot="5400000">
            <a:off x="-159254" y="1477068"/>
            <a:ext cx="4551455" cy="385762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63" y="1130155"/>
            <a:ext cx="8596741" cy="4835667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61" y="1130153"/>
            <a:ext cx="8812501" cy="4957032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61" y="1130153"/>
            <a:ext cx="9408468" cy="495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6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Lastnost dobrega algoritma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l-SI" dirty="0" smtClean="0"/>
              <a:t>Reši problem</a:t>
            </a:r>
          </a:p>
          <a:p>
            <a:pPr marL="514350" indent="-514350">
              <a:buFont typeface="+mj-lt"/>
              <a:buAutoNum type="arabicPeriod"/>
            </a:pPr>
            <a:endParaRPr lang="sl-SI" dirty="0"/>
          </a:p>
          <a:p>
            <a:pPr marL="514350" indent="-514350">
              <a:buFont typeface="+mj-lt"/>
              <a:buAutoNum type="arabicPeriod"/>
            </a:pPr>
            <a:r>
              <a:rPr lang="sl-SI" dirty="0" smtClean="0"/>
              <a:t>Problem reši učinkovito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8327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15980" y="495300"/>
            <a:ext cx="5430920" cy="698500"/>
          </a:xfrm>
        </p:spPr>
        <p:txBody>
          <a:bodyPr/>
          <a:lstStyle/>
          <a:p>
            <a:r>
              <a:rPr lang="sl-SI" dirty="0" smtClean="0"/>
              <a:t>Problem trgovskega potnika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880100" y="1387475"/>
            <a:ext cx="2992160" cy="4983605"/>
          </a:xfrm>
        </p:spPr>
        <p:txBody>
          <a:bodyPr/>
          <a:lstStyle/>
          <a:p>
            <a:r>
              <a:rPr lang="sl-SI" dirty="0" smtClean="0"/>
              <a:t>1 tovornjak</a:t>
            </a:r>
          </a:p>
          <a:p>
            <a:r>
              <a:rPr lang="sl-SI" dirty="0" smtClean="0"/>
              <a:t>25 lokacij</a:t>
            </a:r>
          </a:p>
          <a:p>
            <a:r>
              <a:rPr lang="sl-SI" dirty="0" smtClean="0"/>
              <a:t>= 24! poti</a:t>
            </a:r>
          </a:p>
          <a:p>
            <a:endParaRPr lang="sl-SI" dirty="0" smtClean="0"/>
          </a:p>
          <a:p>
            <a:r>
              <a:rPr lang="sl-SI" dirty="0" smtClean="0"/>
              <a:t>=620.448.401.</a:t>
            </a:r>
          </a:p>
          <a:p>
            <a:r>
              <a:rPr lang="sl-SI" dirty="0" smtClean="0"/>
              <a:t>733.239.439.</a:t>
            </a:r>
          </a:p>
          <a:p>
            <a:r>
              <a:rPr lang="sl-SI" dirty="0" smtClean="0"/>
              <a:t>360.000 poti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1387475"/>
            <a:ext cx="5619750" cy="5381625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0" y="6488668"/>
            <a:ext cx="3039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Vir: Khan </a:t>
            </a:r>
            <a:r>
              <a:rPr lang="sl-SI" dirty="0" err="1" smtClean="0"/>
              <a:t>Academy</a:t>
            </a:r>
            <a:r>
              <a:rPr lang="sl-SI" dirty="0" smtClean="0"/>
              <a:t> </a:t>
            </a:r>
            <a:r>
              <a:rPr lang="sl-SI" dirty="0" err="1" smtClean="0"/>
              <a:t>Computing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2187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15980" y="495300"/>
            <a:ext cx="5430920" cy="698500"/>
          </a:xfrm>
        </p:spPr>
        <p:txBody>
          <a:bodyPr/>
          <a:lstStyle/>
          <a:p>
            <a:r>
              <a:rPr lang="sl-SI" dirty="0" smtClean="0"/>
              <a:t>Problem trgovskega potnika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880100" y="1387475"/>
            <a:ext cx="2992160" cy="4983605"/>
          </a:xfrm>
        </p:spPr>
        <p:txBody>
          <a:bodyPr/>
          <a:lstStyle/>
          <a:p>
            <a:r>
              <a:rPr lang="sl-SI" dirty="0" smtClean="0"/>
              <a:t>1 tovornjak</a:t>
            </a:r>
          </a:p>
          <a:p>
            <a:r>
              <a:rPr lang="sl-SI" dirty="0" smtClean="0"/>
              <a:t>25 lokacij</a:t>
            </a:r>
          </a:p>
          <a:p>
            <a:endParaRPr lang="sl-SI" dirty="0"/>
          </a:p>
          <a:p>
            <a:pPr marL="0" indent="0"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l-SI" dirty="0" smtClean="0"/>
              <a:t>Ne najbolj optimalna rešitev v nekaj sekundah 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1387475"/>
            <a:ext cx="5600700" cy="5381625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0" y="6488668"/>
            <a:ext cx="3039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Vir: Khan </a:t>
            </a:r>
            <a:r>
              <a:rPr lang="sl-SI" dirty="0" err="1" smtClean="0"/>
              <a:t>Academy</a:t>
            </a:r>
            <a:r>
              <a:rPr lang="sl-SI" dirty="0" smtClean="0"/>
              <a:t> </a:t>
            </a:r>
            <a:r>
              <a:rPr lang="sl-SI" dirty="0" err="1" smtClean="0"/>
              <a:t>Computing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95250" y="2149019"/>
            <a:ext cx="54479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dirty="0"/>
              <a:t>hevristike, ki temeljijo na gradnji cikla (na primer algoritma </a:t>
            </a:r>
            <a:r>
              <a:rPr lang="sl-SI" sz="2400" dirty="0" err="1"/>
              <a:t>Nearest</a:t>
            </a:r>
            <a:r>
              <a:rPr lang="sl-SI" sz="2400" dirty="0"/>
              <a:t> </a:t>
            </a:r>
            <a:r>
              <a:rPr lang="sl-SI" sz="2400" dirty="0" err="1"/>
              <a:t>Neighbor</a:t>
            </a:r>
            <a:r>
              <a:rPr lang="sl-SI" sz="2400" dirty="0"/>
              <a:t>, </a:t>
            </a:r>
            <a:r>
              <a:rPr lang="sl-SI" sz="2400" dirty="0" err="1"/>
              <a:t>Greedy</a:t>
            </a:r>
            <a:r>
              <a:rPr lang="sl-SI" sz="2400" dirty="0"/>
              <a:t>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dirty="0"/>
              <a:t>algoritmi lokalnega iskanja, ki temeljijo na razporejanju delov cikla (na primer algoritem </a:t>
            </a:r>
            <a:r>
              <a:rPr lang="sl-SI" sz="2400" dirty="0" err="1"/>
              <a:t>Kanellakis-Papadimitriou</a:t>
            </a:r>
            <a:r>
              <a:rPr lang="sl-SI" sz="2400" dirty="0"/>
              <a:t>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dirty="0"/>
              <a:t>algoritmi, ki temeljijo na širitvi cikla v smislu minimalnega oboda (variante algoritma, ki jih je predlagal </a:t>
            </a:r>
            <a:r>
              <a:rPr lang="sl-SI" sz="2400" dirty="0" err="1"/>
              <a:t>Zhang</a:t>
            </a:r>
            <a:r>
              <a:rPr lang="sl-SI" sz="2400" dirty="0"/>
              <a:t>).</a:t>
            </a:r>
          </a:p>
          <a:p>
            <a:endParaRPr lang="sl-SI" dirty="0" smtClean="0"/>
          </a:p>
          <a:p>
            <a:r>
              <a:rPr lang="sl-SI" dirty="0" smtClean="0"/>
              <a:t>Vir: Janez </a:t>
            </a:r>
            <a:r>
              <a:rPr lang="sl-SI" dirty="0"/>
              <a:t>Brest, </a:t>
            </a:r>
            <a:r>
              <a:rPr lang="sl-SI" dirty="0" err="1"/>
              <a:t>Štefan</a:t>
            </a:r>
            <a:r>
              <a:rPr lang="sl-SI" dirty="0"/>
              <a:t> Brest, Janez </a:t>
            </a:r>
            <a:r>
              <a:rPr lang="sl-SI" dirty="0" smtClean="0"/>
              <a:t>Žerovnik, </a:t>
            </a:r>
            <a:r>
              <a:rPr lang="it-IT" dirty="0" err="1"/>
              <a:t>Primerjava</a:t>
            </a:r>
            <a:r>
              <a:rPr lang="it-IT" dirty="0"/>
              <a:t> </a:t>
            </a:r>
            <a:r>
              <a:rPr lang="it-IT" dirty="0" err="1"/>
              <a:t>hevrističnih</a:t>
            </a:r>
            <a:r>
              <a:rPr lang="it-IT" dirty="0"/>
              <a:t> </a:t>
            </a:r>
            <a:r>
              <a:rPr lang="it-IT" dirty="0" err="1"/>
              <a:t>algoritmov</a:t>
            </a:r>
            <a:r>
              <a:rPr lang="it-IT" dirty="0"/>
              <a:t> za </a:t>
            </a:r>
            <a:r>
              <a:rPr lang="it-IT" dirty="0" err="1"/>
              <a:t>trgovskega</a:t>
            </a:r>
            <a:r>
              <a:rPr lang="it-IT" dirty="0"/>
              <a:t> </a:t>
            </a:r>
            <a:r>
              <a:rPr lang="it-IT" dirty="0" err="1"/>
              <a:t>potnika</a:t>
            </a:r>
            <a:endParaRPr lang="it-IT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9806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440" y="241300"/>
            <a:ext cx="7767720" cy="1735460"/>
          </a:xfrm>
        </p:spPr>
        <p:txBody>
          <a:bodyPr/>
          <a:lstStyle/>
          <a:p>
            <a:r>
              <a:rPr lang="sl-SI" dirty="0" smtClean="0"/>
              <a:t>Notacija ali dogovor o zapisovanju algoritma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sl-SI" dirty="0">
                <a:solidFill>
                  <a:schemeClr val="tx1"/>
                </a:solidFill>
              </a:rPr>
              <a:t>N - naprej en korak v smeri mravlje</a:t>
            </a:r>
          </a:p>
          <a:p>
            <a:pPr lvl="0" fontAlgn="base"/>
            <a:r>
              <a:rPr lang="sl-SI" dirty="0" smtClean="0">
                <a:solidFill>
                  <a:schemeClr val="tx1"/>
                </a:solidFill>
              </a:rPr>
              <a:t>L </a:t>
            </a:r>
            <a:r>
              <a:rPr lang="sl-SI" dirty="0">
                <a:solidFill>
                  <a:schemeClr val="tx1"/>
                </a:solidFill>
              </a:rPr>
              <a:t>- na mestu se obrneš v levo (za 90 stopinj proti urni smeri)</a:t>
            </a:r>
          </a:p>
          <a:p>
            <a:pPr lvl="0" fontAlgn="base"/>
            <a:r>
              <a:rPr lang="sl-SI" dirty="0">
                <a:solidFill>
                  <a:schemeClr val="tx1"/>
                </a:solidFill>
              </a:rPr>
              <a:t>D - na mestu se obrneš desno (za 90 stopinj v urni smeri)</a:t>
            </a:r>
          </a:p>
          <a:p>
            <a:pPr lvl="0" fontAlgn="base"/>
            <a:r>
              <a:rPr lang="sl-SI" dirty="0" err="1" smtClean="0">
                <a:solidFill>
                  <a:schemeClr val="tx1"/>
                </a:solidFill>
              </a:rPr>
              <a:t>Px</a:t>
            </a:r>
            <a:r>
              <a:rPr lang="sl-SI" dirty="0" smtClean="0">
                <a:solidFill>
                  <a:schemeClr val="tx1"/>
                </a:solidFill>
              </a:rPr>
              <a:t>(A</a:t>
            </a:r>
            <a:r>
              <a:rPr lang="sl-SI" dirty="0">
                <a:solidFill>
                  <a:schemeClr val="tx1"/>
                </a:solidFill>
              </a:rPr>
              <a:t>) - ponovi x krat zaporedje ukazov A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1684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657225"/>
            <a:ext cx="4995892" cy="51114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525" y="1009650"/>
            <a:ext cx="6438900" cy="278587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6679" y="547687"/>
            <a:ext cx="2771775" cy="543747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8067" y="547687"/>
            <a:ext cx="2543219" cy="61626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3038" y="371474"/>
            <a:ext cx="2169636" cy="65151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PoljeZBesedilom 3"/>
          <p:cNvSpPr txBox="1"/>
          <p:nvPr/>
        </p:nvSpPr>
        <p:spPr>
          <a:xfrm>
            <a:off x="1251911" y="-6161"/>
            <a:ext cx="5932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Kaj je novega v skupnosti </a:t>
            </a:r>
            <a:r>
              <a:rPr lang="sl-SI" sz="2800" dirty="0" err="1" smtClean="0"/>
              <a:t>Scientix</a:t>
            </a:r>
            <a:r>
              <a:rPr lang="sl-SI" sz="2800" dirty="0" smtClean="0"/>
              <a:t>?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351038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391150" y="786751"/>
            <a:ext cx="2755900" cy="1236340"/>
          </a:xfrm>
        </p:spPr>
        <p:txBody>
          <a:bodyPr/>
          <a:lstStyle/>
          <a:p>
            <a:r>
              <a:rPr lang="sl-SI" sz="6000" dirty="0" smtClean="0"/>
              <a:t>NDNL</a:t>
            </a:r>
            <a:endParaRPr lang="sl-SI" sz="6000" dirty="0"/>
          </a:p>
        </p:txBody>
      </p:sp>
      <p:grpSp>
        <p:nvGrpSpPr>
          <p:cNvPr id="8" name="Skupina 7"/>
          <p:cNvGrpSpPr/>
          <p:nvPr/>
        </p:nvGrpSpPr>
        <p:grpSpPr>
          <a:xfrm>
            <a:off x="242580" y="744860"/>
            <a:ext cx="4661260" cy="4703440"/>
            <a:chOff x="266340" y="744860"/>
            <a:chExt cx="4661260" cy="4703440"/>
          </a:xfrm>
        </p:grpSpPr>
        <p:pic>
          <p:nvPicPr>
            <p:cNvPr id="4" name="Slika 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66340" y="744860"/>
              <a:ext cx="4661260" cy="4703440"/>
            </a:xfrm>
            <a:prstGeom prst="rect">
              <a:avLst/>
            </a:prstGeom>
          </p:spPr>
        </p:pic>
        <p:sp>
          <p:nvSpPr>
            <p:cNvPr id="7" name="Pravokotnik 6"/>
            <p:cNvSpPr/>
            <p:nvPr/>
          </p:nvSpPr>
          <p:spPr>
            <a:xfrm>
              <a:off x="431800" y="889000"/>
              <a:ext cx="977900" cy="850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40" y="974725"/>
            <a:ext cx="962640" cy="765175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485232" y="997258"/>
            <a:ext cx="962640" cy="765175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1890" y="2014831"/>
            <a:ext cx="1058505" cy="841375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611333" y="2107815"/>
            <a:ext cx="962640" cy="765175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1889" y="2023091"/>
            <a:ext cx="1058505" cy="841375"/>
          </a:xfrm>
          <a:prstGeom prst="rect">
            <a:avLst/>
          </a:prstGeom>
        </p:spPr>
      </p:pic>
      <p:sp>
        <p:nvSpPr>
          <p:cNvPr id="13" name="Označba mesta vsebine 2"/>
          <p:cNvSpPr txBox="1">
            <a:spLocks/>
          </p:cNvSpPr>
          <p:nvPr/>
        </p:nvSpPr>
        <p:spPr>
          <a:xfrm>
            <a:off x="5391150" y="1877981"/>
            <a:ext cx="2755900" cy="1236340"/>
          </a:xfrm>
          <a:prstGeom prst="rect">
            <a:avLst/>
          </a:prstGeom>
          <a:noFill/>
          <a:ln>
            <a:noFill/>
          </a:ln>
        </p:spPr>
        <p:txBody>
          <a:bodyPr vert="horz" lIns="50760" tIns="50760" rIns="90000" bIns="50760" anchor="t" anchorCtr="0" compatLnSpc="1"/>
          <a:lstStyle>
            <a:defPPr marL="342720" marR="0" lvl="0" indent="-34272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GB" sz="32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GB" sz="32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en-GB" sz="28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en-GB" sz="24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en-GB" sz="20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20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lvl5pPr>
            <a:lvl6pPr marL="2514600" marR="0" lvl="5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chemeClr val="tx2"/>
              </a:buClr>
              <a:buSzPct val="101000"/>
              <a:buFont typeface="Courier New" pitchFamily="49" charset="0"/>
              <a:buChar char="o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2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lvl6pPr>
            <a:lvl7pPr marL="2971800" marR="0" lvl="6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Courier New" pitchFamily="49" charset="0"/>
              <a:buChar char="o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2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lvl7pPr>
            <a:lvl8pPr marL="3429000" marR="0" lvl="7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Courier New" pitchFamily="49" charset="0"/>
              <a:buChar char="o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2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lvl8pPr>
            <a:lvl9pPr marL="3886200" marR="0" lvl="8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Courier New" pitchFamily="49" charset="0"/>
              <a:buChar char="o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2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lvl9pPr>
          </a:lstStyle>
          <a:p>
            <a:r>
              <a:rPr lang="sl-SI" sz="6000" dirty="0" smtClean="0"/>
              <a:t>NDNL</a:t>
            </a:r>
            <a:endParaRPr lang="sl-SI" sz="6000" dirty="0"/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3"/>
          <a:srcRect r="3802"/>
          <a:stretch/>
        </p:blipFill>
        <p:spPr>
          <a:xfrm>
            <a:off x="2632997" y="3156807"/>
            <a:ext cx="1018254" cy="841375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101" y="3164429"/>
            <a:ext cx="1093584" cy="869258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765500" y="3276216"/>
            <a:ext cx="962640" cy="765175"/>
          </a:xfrm>
          <a:prstGeom prst="rect">
            <a:avLst/>
          </a:prstGeom>
        </p:spPr>
      </p:pic>
      <p:sp>
        <p:nvSpPr>
          <p:cNvPr id="17" name="Označba mesta vsebine 2"/>
          <p:cNvSpPr txBox="1">
            <a:spLocks/>
          </p:cNvSpPr>
          <p:nvPr/>
        </p:nvSpPr>
        <p:spPr>
          <a:xfrm>
            <a:off x="4991100" y="4235705"/>
            <a:ext cx="3771900" cy="1236340"/>
          </a:xfrm>
          <a:prstGeom prst="rect">
            <a:avLst/>
          </a:prstGeom>
          <a:noFill/>
          <a:ln>
            <a:noFill/>
          </a:ln>
        </p:spPr>
        <p:txBody>
          <a:bodyPr vert="horz" lIns="50760" tIns="50760" rIns="90000" bIns="50760" anchor="t" anchorCtr="0" compatLnSpc="1"/>
          <a:lstStyle>
            <a:defPPr marL="342720" marR="0" lvl="0" indent="-34272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GB" sz="32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GB" sz="32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en-GB" sz="28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en-GB" sz="24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en-GB" sz="20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20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lvl5pPr>
            <a:lvl6pPr marL="2514600" marR="0" lvl="5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chemeClr val="tx2"/>
              </a:buClr>
              <a:buSzPct val="101000"/>
              <a:buFont typeface="Courier New" pitchFamily="49" charset="0"/>
              <a:buChar char="o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2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lvl6pPr>
            <a:lvl7pPr marL="2971800" marR="0" lvl="6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Courier New" pitchFamily="49" charset="0"/>
              <a:buChar char="o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2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lvl7pPr>
            <a:lvl8pPr marL="3429000" marR="0" lvl="7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Courier New" pitchFamily="49" charset="0"/>
              <a:buChar char="o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2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lvl8pPr>
            <a:lvl9pPr marL="3886200" marR="0" lvl="8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Courier New" pitchFamily="49" charset="0"/>
              <a:buChar char="o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2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lvl9pPr>
          </a:lstStyle>
          <a:p>
            <a:r>
              <a:rPr lang="sl-SI" sz="6000" dirty="0" smtClean="0">
                <a:solidFill>
                  <a:srgbClr val="FF0000"/>
                </a:solidFill>
              </a:rPr>
              <a:t>P3(NDNL)</a:t>
            </a:r>
            <a:endParaRPr lang="sl-SI" sz="6000" dirty="0">
              <a:solidFill>
                <a:srgbClr val="FF0000"/>
              </a:solidFill>
            </a:endParaRPr>
          </a:p>
        </p:txBody>
      </p:sp>
      <p:pic>
        <p:nvPicPr>
          <p:cNvPr id="18" name="Slika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3917" y="4322695"/>
            <a:ext cx="1058505" cy="841375"/>
          </a:xfrm>
          <a:prstGeom prst="rect">
            <a:avLst/>
          </a:prstGeom>
        </p:spPr>
      </p:pic>
      <p:sp>
        <p:nvSpPr>
          <p:cNvPr id="19" name="Označba mesta vsebine 2"/>
          <p:cNvSpPr txBox="1">
            <a:spLocks/>
          </p:cNvSpPr>
          <p:nvPr/>
        </p:nvSpPr>
        <p:spPr>
          <a:xfrm>
            <a:off x="5391150" y="2999365"/>
            <a:ext cx="2755900" cy="1236340"/>
          </a:xfrm>
          <a:prstGeom prst="rect">
            <a:avLst/>
          </a:prstGeom>
          <a:noFill/>
          <a:ln>
            <a:noFill/>
          </a:ln>
        </p:spPr>
        <p:txBody>
          <a:bodyPr vert="horz" lIns="50760" tIns="50760" rIns="90000" bIns="50760" anchor="t" anchorCtr="0" compatLnSpc="1"/>
          <a:lstStyle>
            <a:defPPr marL="342720" marR="0" lvl="0" indent="-34272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GB" sz="32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GB" sz="32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en-GB" sz="28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en-GB" sz="24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en-GB" sz="20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20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lvl5pPr>
            <a:lvl6pPr marL="2514600" marR="0" lvl="5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chemeClr val="tx2"/>
              </a:buClr>
              <a:buSzPct val="101000"/>
              <a:buFont typeface="Courier New" pitchFamily="49" charset="0"/>
              <a:buChar char="o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2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lvl6pPr>
            <a:lvl7pPr marL="2971800" marR="0" lvl="6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Courier New" pitchFamily="49" charset="0"/>
              <a:buChar char="o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2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lvl7pPr>
            <a:lvl8pPr marL="3429000" marR="0" lvl="7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Courier New" pitchFamily="49" charset="0"/>
              <a:buChar char="o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2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lvl8pPr>
            <a:lvl9pPr marL="3886200" marR="0" lvl="8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Courier New" pitchFamily="49" charset="0"/>
              <a:buChar char="o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200" b="0" i="0" u="none" strike="noStrike" kern="1200" baseline="0">
                <a:ln>
                  <a:noFill/>
                </a:ln>
                <a:solidFill>
                  <a:srgbClr val="646464"/>
                </a:solidFill>
                <a:latin typeface="Arial" pitchFamily="2"/>
                <a:ea typeface="ヒラギノ角ゴ ProN W3" pitchFamily="2"/>
                <a:cs typeface="ヒラギノ角ゴ ProN W3" pitchFamily="2"/>
              </a:defRPr>
            </a:lvl9pPr>
          </a:lstStyle>
          <a:p>
            <a:r>
              <a:rPr lang="sl-SI" sz="6000" dirty="0" smtClean="0"/>
              <a:t>NDNL</a:t>
            </a:r>
            <a:endParaRPr lang="sl-SI" sz="6000" dirty="0"/>
          </a:p>
        </p:txBody>
      </p:sp>
    </p:spTree>
    <p:extLst>
      <p:ext uri="{BB962C8B-B14F-4D97-AF65-F5344CB8AC3E}">
        <p14:creationId xmlns:p14="http://schemas.microsoft.com/office/powerpoint/2010/main" val="115685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33333E-6 L 0.12483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0.00157 0.1599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59259E-6 L 0.12482 0.0002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4444E-6 L 0.00157 0.1599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40741E-7 L 0.12482 0.0002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81481E-6 L 0.00156 0.1599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2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440" y="380880"/>
            <a:ext cx="7767720" cy="1249512"/>
          </a:xfrm>
        </p:spPr>
        <p:txBody>
          <a:bodyPr/>
          <a:lstStyle/>
          <a:p>
            <a:r>
              <a:rPr lang="sl-SI" dirty="0" smtClean="0"/>
              <a:t>Pogoj</a:t>
            </a:r>
            <a:endParaRPr lang="sl-SI" dirty="0"/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4803916"/>
              </p:ext>
            </p:extLst>
          </p:nvPr>
        </p:nvGraphicFramePr>
        <p:xfrm>
          <a:off x="745825" y="2372265"/>
          <a:ext cx="7767720" cy="32952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40839">
                  <a:extLst>
                    <a:ext uri="{9D8B030D-6E8A-4147-A177-3AD203B41FA5}">
                      <a16:colId xmlns:a16="http://schemas.microsoft.com/office/drawing/2014/main" val="2568537313"/>
                    </a:ext>
                  </a:extLst>
                </a:gridCol>
                <a:gridCol w="5226881">
                  <a:extLst>
                    <a:ext uri="{9D8B030D-6E8A-4147-A177-3AD203B41FA5}">
                      <a16:colId xmlns:a16="http://schemas.microsoft.com/office/drawing/2014/main" val="2313461299"/>
                    </a:ext>
                  </a:extLst>
                </a:gridCol>
              </a:tblGrid>
              <a:tr h="3295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3600" dirty="0">
                          <a:effectLst/>
                        </a:rPr>
                        <a:t>Če(x)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3600" dirty="0">
                          <a:effectLst/>
                        </a:rPr>
                        <a:t> potem(A)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3600" dirty="0">
                          <a:effectLst/>
                        </a:rPr>
                        <a:t> drugače(B)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800" dirty="0">
                          <a:effectLst/>
                        </a:rPr>
                        <a:t> </a:t>
                      </a:r>
                      <a:endParaRPr lang="sl-SI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S tem ukazom se mravlja lahko odloča na osnovi pogojev. Če je izpolnjen pogoj x (recimo če je pred mravljo moder krog), potem se izvede A (recimo mravlja naredi korak naprej), drugače pa naredi B (A ali B sta lahko sestavljena iz enega ali več ukazov).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0790178"/>
                  </a:ext>
                </a:extLst>
              </a:tr>
            </a:tbl>
          </a:graphicData>
        </a:graphic>
      </p:graphicFrame>
      <p:grpSp>
        <p:nvGrpSpPr>
          <p:cNvPr id="15" name="Skupina 14"/>
          <p:cNvGrpSpPr/>
          <p:nvPr/>
        </p:nvGrpSpPr>
        <p:grpSpPr>
          <a:xfrm>
            <a:off x="2656936" y="740731"/>
            <a:ext cx="6176513" cy="1323439"/>
            <a:chOff x="2656936" y="740731"/>
            <a:chExt cx="6176513" cy="1323439"/>
          </a:xfrm>
        </p:grpSpPr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2656936" y="740731"/>
              <a:ext cx="6176513" cy="1323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altLang="sl-SI" sz="2000" b="1" dirty="0">
                  <a:solidFill>
                    <a:srgbClr val="000000"/>
                  </a:solidFill>
                  <a:latin typeface="Courier New" panose="020703090202050204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P10</a:t>
              </a:r>
              <a:r>
                <a:rPr lang="sl-SI" altLang="sl-SI" sz="2000" b="1" dirty="0">
                  <a:solidFill>
                    <a:srgbClr val="FF0000"/>
                  </a:solidFill>
                  <a:latin typeface="Courier New" panose="020703090202050204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(</a:t>
              </a:r>
              <a:r>
                <a:rPr lang="sl-SI" altLang="sl-SI" sz="2000" b="1" dirty="0" err="1">
                  <a:solidFill>
                    <a:srgbClr val="000000"/>
                  </a:solidFill>
                  <a:latin typeface="Courier New" panose="020703090202050204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ČeSpredaj</a:t>
              </a:r>
              <a:r>
                <a:rPr lang="sl-SI" altLang="sl-SI" sz="2000" b="1" dirty="0" smtClean="0">
                  <a:solidFill>
                    <a:srgbClr val="000000"/>
                  </a:solidFill>
                  <a:latin typeface="Courier New" panose="020703090202050204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(  ) </a:t>
              </a:r>
              <a:r>
                <a:rPr lang="sl-SI" altLang="sl-SI" sz="2000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 </a:t>
              </a:r>
              <a:r>
                <a:rPr lang="sl-SI" altLang="sl-SI" sz="2000" b="1" dirty="0">
                  <a:solidFill>
                    <a:srgbClr val="000000"/>
                  </a:solidFill>
                  <a:latin typeface="Courier New" panose="020703090202050204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//poljuben trikotnik</a:t>
              </a:r>
              <a:endParaRPr lang="sl-SI" altLang="sl-SI" sz="900" b="1" dirty="0"/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l-SI" altLang="sl-SI" sz="2000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   </a:t>
              </a:r>
              <a:r>
                <a:rPr lang="sl-SI" altLang="sl-SI" sz="2000" b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      </a:t>
              </a:r>
              <a:r>
                <a:rPr lang="sl-SI" altLang="sl-SI" sz="2000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  </a:t>
              </a:r>
              <a:r>
                <a:rPr lang="sl-SI" altLang="sl-SI" sz="2000" b="1" dirty="0">
                  <a:solidFill>
                    <a:srgbClr val="000000"/>
                  </a:solidFill>
                  <a:latin typeface="Courier New" panose="020703090202050204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potem(D)</a:t>
              </a:r>
              <a:endParaRPr lang="sl-SI" altLang="sl-SI" sz="900" b="1" dirty="0"/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l-SI" altLang="sl-SI" sz="2000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  </a:t>
              </a:r>
              <a:r>
                <a:rPr lang="sl-SI" altLang="sl-SI" sz="2000" b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     </a:t>
              </a:r>
              <a:r>
                <a:rPr lang="sl-SI" altLang="sl-SI" sz="2000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   </a:t>
              </a:r>
              <a:r>
                <a:rPr lang="sl-SI" altLang="sl-SI" sz="2000" b="1" dirty="0">
                  <a:solidFill>
                    <a:srgbClr val="000000"/>
                  </a:solidFill>
                  <a:latin typeface="Courier New" panose="020703090202050204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drugače(N)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l-SI" altLang="sl-SI" sz="2000" b="1" dirty="0">
                  <a:solidFill>
                    <a:srgbClr val="000000"/>
                  </a:solidFill>
                  <a:latin typeface="Courier New" panose="020703090202050204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 </a:t>
              </a:r>
              <a:r>
                <a:rPr lang="sl-SI" altLang="sl-SI" sz="2000" b="1" dirty="0" smtClean="0">
                  <a:solidFill>
                    <a:srgbClr val="000000"/>
                  </a:solidFill>
                  <a:latin typeface="Courier New" panose="020703090202050204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  </a:t>
              </a:r>
              <a:r>
                <a:rPr lang="sl-SI" altLang="sl-SI" sz="2000" b="1" dirty="0">
                  <a:solidFill>
                    <a:srgbClr val="000000"/>
                  </a:solidFill>
                  <a:latin typeface="Courier New" panose="020703090202050204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 </a:t>
              </a:r>
              <a:r>
                <a:rPr lang="sl-SI" altLang="sl-SI" sz="2000" b="1" dirty="0">
                  <a:solidFill>
                    <a:srgbClr val="FF0000"/>
                  </a:solidFill>
                  <a:latin typeface="Courier New" panose="020703090202050204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)</a:t>
              </a:r>
              <a:r>
                <a:rPr lang="sl-SI" altLang="sl-SI" sz="900" b="1" dirty="0"/>
                <a:t> </a:t>
              </a:r>
              <a:endParaRPr lang="sl-SI" altLang="sl-SI" sz="3600" b="1" dirty="0">
                <a:latin typeface="Arial" panose="020B0604020202020204" pitchFamily="34" charset="0"/>
              </a:endParaRPr>
            </a:p>
          </p:txBody>
        </p:sp>
        <p:sp>
          <p:nvSpPr>
            <p:cNvPr id="13" name="Enakokraki trikotnik 12"/>
            <p:cNvSpPr/>
            <p:nvPr/>
          </p:nvSpPr>
          <p:spPr>
            <a:xfrm>
              <a:off x="4906369" y="819510"/>
              <a:ext cx="269480" cy="224287"/>
            </a:xfrm>
            <a:prstGeom prst="triangl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sl-SI"/>
            </a:p>
          </p:txBody>
        </p:sp>
      </p:grpSp>
    </p:spTree>
    <p:extLst>
      <p:ext uri="{BB962C8B-B14F-4D97-AF65-F5344CB8AC3E}">
        <p14:creationId xmlns:p14="http://schemas.microsoft.com/office/powerpoint/2010/main" val="239716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Slika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60" y="1773925"/>
            <a:ext cx="5572125" cy="5057775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262" y="0"/>
            <a:ext cx="5078802" cy="171107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802" y="2423239"/>
            <a:ext cx="581751" cy="496199"/>
          </a:xfrm>
          <a:prstGeom prst="rect">
            <a:avLst/>
          </a:prstGeom>
        </p:spPr>
      </p:pic>
      <p:sp>
        <p:nvSpPr>
          <p:cNvPr id="15" name="PoljeZBesedilom 14"/>
          <p:cNvSpPr txBox="1"/>
          <p:nvPr/>
        </p:nvSpPr>
        <p:spPr>
          <a:xfrm>
            <a:off x="6702725" y="1511018"/>
            <a:ext cx="310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 smtClean="0">
                <a:solidFill>
                  <a:srgbClr val="FF0000"/>
                </a:solidFill>
              </a:rPr>
              <a:t>1</a:t>
            </a:r>
            <a:endParaRPr lang="sl-SI" sz="2000" b="1" dirty="0">
              <a:solidFill>
                <a:srgbClr val="FF0000"/>
              </a:solidFill>
            </a:endParaRPr>
          </a:p>
        </p:txBody>
      </p:sp>
      <p:sp>
        <p:nvSpPr>
          <p:cNvPr id="16" name="PoljeZBesedilom 15"/>
          <p:cNvSpPr txBox="1"/>
          <p:nvPr/>
        </p:nvSpPr>
        <p:spPr>
          <a:xfrm>
            <a:off x="7241876" y="1511018"/>
            <a:ext cx="370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solidFill>
                  <a:srgbClr val="FF0000"/>
                </a:solidFill>
              </a:rPr>
              <a:t>D</a:t>
            </a:r>
            <a:endParaRPr lang="sl-SI" sz="2000" b="1" dirty="0">
              <a:solidFill>
                <a:srgbClr val="FF0000"/>
              </a:solidFill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678014" y="2423238"/>
            <a:ext cx="581751" cy="496199"/>
          </a:xfrm>
          <a:prstGeom prst="rect">
            <a:avLst/>
          </a:prstGeom>
        </p:spPr>
      </p:pic>
      <p:sp>
        <p:nvSpPr>
          <p:cNvPr id="17" name="PoljeZBesedilom 16"/>
          <p:cNvSpPr txBox="1"/>
          <p:nvPr/>
        </p:nvSpPr>
        <p:spPr>
          <a:xfrm>
            <a:off x="6698856" y="2413849"/>
            <a:ext cx="310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 smtClean="0">
                <a:solidFill>
                  <a:srgbClr val="FF0000"/>
                </a:solidFill>
              </a:rPr>
              <a:t>3</a:t>
            </a:r>
            <a:endParaRPr lang="sl-SI" sz="2000" b="1" dirty="0">
              <a:solidFill>
                <a:srgbClr val="FF0000"/>
              </a:solidFill>
            </a:endParaRPr>
          </a:p>
        </p:txBody>
      </p:sp>
      <p:sp>
        <p:nvSpPr>
          <p:cNvPr id="18" name="PoljeZBesedilom 17"/>
          <p:cNvSpPr txBox="1"/>
          <p:nvPr/>
        </p:nvSpPr>
        <p:spPr>
          <a:xfrm>
            <a:off x="7211413" y="2404011"/>
            <a:ext cx="370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solidFill>
                  <a:srgbClr val="FF0000"/>
                </a:solidFill>
              </a:rPr>
              <a:t>N</a:t>
            </a:r>
            <a:endParaRPr lang="sl-SI" sz="2000" b="1" dirty="0">
              <a:solidFill>
                <a:srgbClr val="FF0000"/>
              </a:solidFill>
            </a:endParaRPr>
          </a:p>
        </p:txBody>
      </p:sp>
      <p:sp>
        <p:nvSpPr>
          <p:cNvPr id="19" name="PoljeZBesedilom 18"/>
          <p:cNvSpPr txBox="1"/>
          <p:nvPr/>
        </p:nvSpPr>
        <p:spPr>
          <a:xfrm>
            <a:off x="6702725" y="2822568"/>
            <a:ext cx="310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0" name="PoljeZBesedilom 19"/>
          <p:cNvSpPr txBox="1"/>
          <p:nvPr/>
        </p:nvSpPr>
        <p:spPr>
          <a:xfrm>
            <a:off x="7225065" y="2822568"/>
            <a:ext cx="370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solidFill>
                  <a:srgbClr val="FF0000"/>
                </a:solidFill>
              </a:rPr>
              <a:t>N</a:t>
            </a:r>
            <a:endParaRPr lang="sl-SI" sz="2000" b="1" dirty="0">
              <a:solidFill>
                <a:srgbClr val="FF0000"/>
              </a:solidFill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678014" y="3593074"/>
            <a:ext cx="581751" cy="496199"/>
          </a:xfrm>
          <a:prstGeom prst="rect">
            <a:avLst/>
          </a:prstGeom>
        </p:spPr>
      </p:pic>
      <p:sp>
        <p:nvSpPr>
          <p:cNvPr id="21" name="PoljeZBesedilom 20"/>
          <p:cNvSpPr txBox="1"/>
          <p:nvPr/>
        </p:nvSpPr>
        <p:spPr>
          <a:xfrm>
            <a:off x="6702725" y="3242722"/>
            <a:ext cx="310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2" name="PoljeZBesedilom 21"/>
          <p:cNvSpPr txBox="1"/>
          <p:nvPr/>
        </p:nvSpPr>
        <p:spPr>
          <a:xfrm>
            <a:off x="7225065" y="3231704"/>
            <a:ext cx="370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solidFill>
                  <a:srgbClr val="FF0000"/>
                </a:solidFill>
              </a:rPr>
              <a:t>D</a:t>
            </a:r>
            <a:endParaRPr lang="sl-SI" sz="2000" b="1" dirty="0">
              <a:solidFill>
                <a:srgbClr val="FF0000"/>
              </a:solidFill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1678013" y="4194417"/>
            <a:ext cx="581751" cy="496199"/>
          </a:xfrm>
          <a:prstGeom prst="rect">
            <a:avLst/>
          </a:prstGeom>
        </p:spPr>
      </p:pic>
      <p:sp>
        <p:nvSpPr>
          <p:cNvPr id="23" name="PoljeZBesedilom 22"/>
          <p:cNvSpPr txBox="1"/>
          <p:nvPr/>
        </p:nvSpPr>
        <p:spPr>
          <a:xfrm>
            <a:off x="6702725" y="3629738"/>
            <a:ext cx="310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 smtClean="0">
                <a:solidFill>
                  <a:srgbClr val="FF0000"/>
                </a:solidFill>
              </a:rPr>
              <a:t>6</a:t>
            </a:r>
            <a:endParaRPr lang="sl-SI" sz="3200" b="1" dirty="0">
              <a:solidFill>
                <a:srgbClr val="FF0000"/>
              </a:solidFill>
            </a:endParaRPr>
          </a:p>
        </p:txBody>
      </p:sp>
      <p:sp>
        <p:nvSpPr>
          <p:cNvPr id="24" name="PoljeZBesedilom 23"/>
          <p:cNvSpPr txBox="1"/>
          <p:nvPr/>
        </p:nvSpPr>
        <p:spPr>
          <a:xfrm>
            <a:off x="7228667" y="3629737"/>
            <a:ext cx="370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solidFill>
                  <a:srgbClr val="FF0000"/>
                </a:solidFill>
              </a:rPr>
              <a:t>N</a:t>
            </a:r>
            <a:endParaRPr lang="sl-SI" sz="2000" b="1" dirty="0">
              <a:solidFill>
                <a:srgbClr val="FF0000"/>
              </a:solidFill>
            </a:endParaRP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1678012" y="4194416"/>
            <a:ext cx="581751" cy="496199"/>
          </a:xfrm>
          <a:prstGeom prst="rect">
            <a:avLst/>
          </a:prstGeom>
        </p:spPr>
      </p:pic>
      <p:sp>
        <p:nvSpPr>
          <p:cNvPr id="25" name="PoljeZBesedilom 24"/>
          <p:cNvSpPr txBox="1"/>
          <p:nvPr/>
        </p:nvSpPr>
        <p:spPr>
          <a:xfrm>
            <a:off x="6706810" y="4019053"/>
            <a:ext cx="412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6" name="PoljeZBesedilom 25"/>
          <p:cNvSpPr txBox="1"/>
          <p:nvPr/>
        </p:nvSpPr>
        <p:spPr>
          <a:xfrm>
            <a:off x="7225065" y="4019052"/>
            <a:ext cx="351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solidFill>
                  <a:srgbClr val="FF0000"/>
                </a:solidFill>
              </a:rPr>
              <a:t>D</a:t>
            </a:r>
            <a:endParaRPr lang="sl-SI" sz="2000" b="1" dirty="0">
              <a:solidFill>
                <a:srgbClr val="FF0000"/>
              </a:solidFill>
            </a:endParaRPr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033142" y="4226449"/>
            <a:ext cx="581751" cy="496199"/>
          </a:xfrm>
          <a:prstGeom prst="rect">
            <a:avLst/>
          </a:prstGeom>
        </p:spPr>
      </p:pic>
      <p:sp>
        <p:nvSpPr>
          <p:cNvPr id="28" name="PoljeZBesedilom 27"/>
          <p:cNvSpPr txBox="1"/>
          <p:nvPr/>
        </p:nvSpPr>
        <p:spPr>
          <a:xfrm>
            <a:off x="6702725" y="4406069"/>
            <a:ext cx="412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 smtClean="0">
                <a:solidFill>
                  <a:srgbClr val="FF0000"/>
                </a:solidFill>
              </a:rPr>
              <a:t>8</a:t>
            </a:r>
            <a:endParaRPr lang="sl-SI" sz="3200" b="1" dirty="0">
              <a:solidFill>
                <a:srgbClr val="FF0000"/>
              </a:solidFill>
            </a:endParaRPr>
          </a:p>
        </p:txBody>
      </p:sp>
      <p:sp>
        <p:nvSpPr>
          <p:cNvPr id="29" name="PoljeZBesedilom 28"/>
          <p:cNvSpPr txBox="1"/>
          <p:nvPr/>
        </p:nvSpPr>
        <p:spPr>
          <a:xfrm>
            <a:off x="7220980" y="4417085"/>
            <a:ext cx="351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solidFill>
                  <a:srgbClr val="FF0000"/>
                </a:solidFill>
              </a:rPr>
              <a:t>D</a:t>
            </a:r>
            <a:endParaRPr lang="sl-SI" sz="2000" b="1" dirty="0">
              <a:solidFill>
                <a:srgbClr val="FF0000"/>
              </a:solidFill>
            </a:endParaRPr>
          </a:p>
        </p:txBody>
      </p:sp>
      <p:pic>
        <p:nvPicPr>
          <p:cNvPr id="27" name="Slika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916" y="4226448"/>
            <a:ext cx="581751" cy="496199"/>
          </a:xfrm>
          <a:prstGeom prst="rect">
            <a:avLst/>
          </a:prstGeom>
        </p:spPr>
      </p:pic>
      <p:sp>
        <p:nvSpPr>
          <p:cNvPr id="31" name="PoljeZBesedilom 30"/>
          <p:cNvSpPr txBox="1"/>
          <p:nvPr/>
        </p:nvSpPr>
        <p:spPr>
          <a:xfrm>
            <a:off x="6719708" y="4793085"/>
            <a:ext cx="412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2" name="PoljeZBesedilom 31"/>
          <p:cNvSpPr txBox="1"/>
          <p:nvPr/>
        </p:nvSpPr>
        <p:spPr>
          <a:xfrm>
            <a:off x="7211413" y="4793084"/>
            <a:ext cx="370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solidFill>
                  <a:srgbClr val="FF0000"/>
                </a:solidFill>
              </a:rPr>
              <a:t>N</a:t>
            </a:r>
            <a:endParaRPr lang="sl-SI" sz="2000" b="1" dirty="0">
              <a:solidFill>
                <a:srgbClr val="FF0000"/>
              </a:solidFill>
            </a:endParaRPr>
          </a:p>
        </p:txBody>
      </p:sp>
      <p:pic>
        <p:nvPicPr>
          <p:cNvPr id="30" name="Slika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407" y="4226448"/>
            <a:ext cx="581751" cy="496199"/>
          </a:xfrm>
          <a:prstGeom prst="rect">
            <a:avLst/>
          </a:prstGeom>
        </p:spPr>
      </p:pic>
      <p:sp>
        <p:nvSpPr>
          <p:cNvPr id="34" name="PoljeZBesedilom 33"/>
          <p:cNvSpPr txBox="1"/>
          <p:nvPr/>
        </p:nvSpPr>
        <p:spPr>
          <a:xfrm>
            <a:off x="6719707" y="5161104"/>
            <a:ext cx="664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 smtClean="0">
                <a:solidFill>
                  <a:srgbClr val="FF0000"/>
                </a:solidFill>
              </a:rPr>
              <a:t>10</a:t>
            </a:r>
            <a:endParaRPr lang="sl-SI" sz="3200" b="1" dirty="0">
              <a:solidFill>
                <a:srgbClr val="FF0000"/>
              </a:solidFill>
            </a:endParaRPr>
          </a:p>
        </p:txBody>
      </p:sp>
      <p:sp>
        <p:nvSpPr>
          <p:cNvPr id="35" name="PoljeZBesedilom 34"/>
          <p:cNvSpPr txBox="1"/>
          <p:nvPr/>
        </p:nvSpPr>
        <p:spPr>
          <a:xfrm>
            <a:off x="7211413" y="5169083"/>
            <a:ext cx="370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solidFill>
                  <a:srgbClr val="FF0000"/>
                </a:solidFill>
              </a:rPr>
              <a:t>N</a:t>
            </a:r>
            <a:endParaRPr lang="sl-SI" sz="2000" b="1" dirty="0">
              <a:solidFill>
                <a:srgbClr val="FF0000"/>
              </a:solidFill>
            </a:endParaRPr>
          </a:p>
        </p:txBody>
      </p:sp>
      <p:pic>
        <p:nvPicPr>
          <p:cNvPr id="33" name="Slika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802" y="4218132"/>
            <a:ext cx="581751" cy="496199"/>
          </a:xfrm>
          <a:prstGeom prst="rect">
            <a:avLst/>
          </a:prstGeom>
        </p:spPr>
      </p:pic>
      <p:sp>
        <p:nvSpPr>
          <p:cNvPr id="51" name="PoljeZBesedilom 50"/>
          <p:cNvSpPr txBox="1"/>
          <p:nvPr/>
        </p:nvSpPr>
        <p:spPr>
          <a:xfrm>
            <a:off x="6698856" y="1937452"/>
            <a:ext cx="310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solidFill>
                  <a:srgbClr val="FF0000"/>
                </a:solidFill>
              </a:rPr>
              <a:t>2</a:t>
            </a:r>
            <a:endParaRPr lang="sl-SI" sz="2000" b="1" dirty="0">
              <a:solidFill>
                <a:srgbClr val="FF0000"/>
              </a:solidFill>
            </a:endParaRPr>
          </a:p>
        </p:txBody>
      </p:sp>
      <p:sp>
        <p:nvSpPr>
          <p:cNvPr id="52" name="PoljeZBesedilom 51"/>
          <p:cNvSpPr txBox="1"/>
          <p:nvPr/>
        </p:nvSpPr>
        <p:spPr>
          <a:xfrm>
            <a:off x="7241876" y="1933666"/>
            <a:ext cx="370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solidFill>
                  <a:srgbClr val="FF0000"/>
                </a:solidFill>
              </a:rPr>
              <a:t>N</a:t>
            </a:r>
            <a:endParaRPr lang="sl-SI" sz="2000" b="1" dirty="0">
              <a:solidFill>
                <a:srgbClr val="FF0000"/>
              </a:solidFill>
            </a:endParaRPr>
          </a:p>
        </p:txBody>
      </p:sp>
      <p:pic>
        <p:nvPicPr>
          <p:cNvPr id="53" name="Slika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676801" y="2948956"/>
            <a:ext cx="581751" cy="49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01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85185E-6 L -0.00104 0.0747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0.00139 0.0951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6 L -0.00104 0.0916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81481E-6 L -0.07465 -0.00024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3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81481E-6 L 0.07135 -0.00463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9" y="-162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0.07448 0.0004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8" grpId="0"/>
      <p:bldP spid="29" grpId="0"/>
      <p:bldP spid="31" grpId="0"/>
      <p:bldP spid="32" grpId="0"/>
      <p:bldP spid="34" grpId="0"/>
      <p:bldP spid="35" grpId="0"/>
      <p:bldP spid="51" grpId="0"/>
      <p:bldP spid="5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Izziv št. 2:</a:t>
            </a:r>
            <a:r>
              <a:rPr lang="sl-SI" dirty="0"/>
              <a:t> Kaj spremeniti v </a:t>
            </a:r>
            <a:r>
              <a:rPr lang="sl-SI" dirty="0" smtClean="0"/>
              <a:t>algoritmu, </a:t>
            </a:r>
            <a:r>
              <a:rPr lang="sl-SI" dirty="0"/>
              <a:t>da se bo mravlja sprehodila čez šest krogov.</a:t>
            </a:r>
            <a:br>
              <a:rPr lang="sl-SI" dirty="0"/>
            </a:br>
            <a:endParaRPr lang="sl-SI" dirty="0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5436834" y="1941027"/>
            <a:ext cx="311413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altLang="sl-SI" sz="2000" b="1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P10</a:t>
            </a:r>
            <a:r>
              <a:rPr lang="sl-SI" altLang="sl-SI" sz="2000" b="1" dirty="0">
                <a:solidFill>
                  <a:srgbClr val="FF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sl-SI" altLang="sl-SI" sz="2000" b="1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ČeSpredaj</a:t>
            </a:r>
            <a:r>
              <a:rPr lang="sl-SI" altLang="sl-SI" sz="2000" b="1" dirty="0" smtClean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  )</a:t>
            </a:r>
            <a:endParaRPr lang="sl-SI" altLang="sl-SI" sz="900" b="1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   </a:t>
            </a:r>
            <a:r>
              <a:rPr lang="sl-SI" altLang="sl-SI" sz="20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</a:t>
            </a:r>
            <a:r>
              <a:rPr lang="sl-SI" altLang="sl-SI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  </a:t>
            </a:r>
            <a:r>
              <a:rPr lang="sl-SI" altLang="sl-SI" sz="2000" b="1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potem(D)</a:t>
            </a:r>
            <a:endParaRPr lang="sl-SI" altLang="sl-SI" sz="900" b="1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  </a:t>
            </a:r>
            <a:r>
              <a:rPr lang="sl-SI" altLang="sl-SI" sz="20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    </a:t>
            </a:r>
            <a:r>
              <a:rPr lang="sl-SI" altLang="sl-SI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   </a:t>
            </a:r>
            <a:r>
              <a:rPr lang="sl-SI" altLang="sl-SI" sz="2000" b="1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drugače(N)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sz="2000" b="1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sl-SI" altLang="sl-SI" sz="2000" b="1" dirty="0" smtClean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sl-SI" altLang="sl-SI" sz="2000" b="1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sl-SI" altLang="sl-SI" sz="2000" b="1" dirty="0">
                <a:solidFill>
                  <a:srgbClr val="FF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sl-SI" altLang="sl-SI" sz="900" b="1" dirty="0"/>
              <a:t> </a:t>
            </a:r>
            <a:endParaRPr lang="sl-SI" altLang="sl-SI" sz="3600" b="1" dirty="0">
              <a:latin typeface="Arial" panose="020B0604020202020204" pitchFamily="34" charset="0"/>
            </a:endParaRPr>
          </a:p>
        </p:txBody>
      </p:sp>
      <p:sp>
        <p:nvSpPr>
          <p:cNvPr id="5" name="Enakokraki trikotnik 4"/>
          <p:cNvSpPr/>
          <p:nvPr/>
        </p:nvSpPr>
        <p:spPr>
          <a:xfrm>
            <a:off x="7668883" y="2010039"/>
            <a:ext cx="269480" cy="224287"/>
          </a:xfrm>
          <a:prstGeom prst="triangl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l-SI"/>
          </a:p>
        </p:txBody>
      </p:sp>
      <p:sp>
        <p:nvSpPr>
          <p:cNvPr id="8" name="Pravokotnik 7"/>
          <p:cNvSpPr/>
          <p:nvPr/>
        </p:nvSpPr>
        <p:spPr>
          <a:xfrm>
            <a:off x="1475117" y="3071004"/>
            <a:ext cx="534838" cy="4659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048798" y="4329499"/>
            <a:ext cx="579538" cy="481462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08" y="1976760"/>
            <a:ext cx="5324038" cy="4832588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4"/>
          <a:srcRect l="4708" t="9974" r="5649" b="13961"/>
          <a:stretch/>
        </p:blipFill>
        <p:spPr>
          <a:xfrm>
            <a:off x="1519889" y="2651662"/>
            <a:ext cx="453691" cy="327321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 rotWithShape="1">
          <a:blip r:embed="rId4"/>
          <a:srcRect l="4708" t="7393" r="5649" b="8885"/>
          <a:stretch/>
        </p:blipFill>
        <p:spPr>
          <a:xfrm>
            <a:off x="2133554" y="4336257"/>
            <a:ext cx="551761" cy="438149"/>
          </a:xfrm>
          <a:prstGeom prst="rect">
            <a:avLst/>
          </a:prstGeom>
        </p:spPr>
      </p:pic>
      <p:grpSp>
        <p:nvGrpSpPr>
          <p:cNvPr id="15" name="Skupina 14"/>
          <p:cNvGrpSpPr/>
          <p:nvPr/>
        </p:nvGrpSpPr>
        <p:grpSpPr>
          <a:xfrm>
            <a:off x="5520223" y="3804910"/>
            <a:ext cx="3114136" cy="1938992"/>
            <a:chOff x="5520223" y="3804910"/>
            <a:chExt cx="3114136" cy="1938992"/>
          </a:xfrm>
        </p:grpSpPr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5520223" y="3804910"/>
              <a:ext cx="3114136" cy="1938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altLang="sl-SI" sz="2000" b="1" dirty="0" smtClean="0">
                  <a:solidFill>
                    <a:srgbClr val="000000"/>
                  </a:solidFill>
                  <a:latin typeface="Courier New" panose="020703090202050204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REŠITEV: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sl-SI" altLang="sl-SI" sz="2000" b="1" dirty="0" smtClean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l-SI" altLang="sl-SI" sz="2000" dirty="0" smtClean="0">
                  <a:solidFill>
                    <a:srgbClr val="000000"/>
                  </a:solidFill>
                  <a:latin typeface="Courier New" panose="020703090202050204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P14</a:t>
              </a:r>
              <a:r>
                <a:rPr lang="sl-SI" altLang="sl-SI" sz="2000" dirty="0" smtClean="0">
                  <a:solidFill>
                    <a:srgbClr val="FF0000"/>
                  </a:solidFill>
                  <a:latin typeface="Courier New" panose="020703090202050204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(</a:t>
              </a:r>
              <a:r>
                <a:rPr lang="sl-SI" altLang="sl-SI" sz="2000" dirty="0" err="1" smtClean="0">
                  <a:solidFill>
                    <a:srgbClr val="000000"/>
                  </a:solidFill>
                  <a:latin typeface="Courier New" panose="020703090202050204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ČeSpredaj</a:t>
              </a:r>
              <a:r>
                <a:rPr lang="sl-SI" altLang="sl-SI" sz="2000" b="1" dirty="0" smtClean="0">
                  <a:solidFill>
                    <a:srgbClr val="000000"/>
                  </a:solidFill>
                  <a:latin typeface="Courier New" panose="020703090202050204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(  )</a:t>
              </a:r>
              <a:endParaRPr lang="sl-SI" altLang="sl-SI" sz="900" b="1" dirty="0"/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l-SI" altLang="sl-SI" sz="2000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   </a:t>
              </a:r>
              <a:r>
                <a:rPr lang="sl-SI" altLang="sl-SI" sz="2000" b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      </a:t>
              </a:r>
              <a:r>
                <a:rPr lang="sl-SI" altLang="sl-SI" sz="2000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  </a:t>
              </a:r>
              <a:r>
                <a:rPr lang="sl-SI" altLang="sl-SI" sz="2000" b="1" dirty="0">
                  <a:solidFill>
                    <a:srgbClr val="000000"/>
                  </a:solidFill>
                  <a:latin typeface="Courier New" panose="020703090202050204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potem(D)</a:t>
              </a:r>
              <a:endParaRPr lang="sl-SI" altLang="sl-SI" sz="900" b="1" dirty="0"/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l-SI" altLang="sl-SI" sz="2000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  </a:t>
              </a:r>
              <a:r>
                <a:rPr lang="sl-SI" altLang="sl-SI" sz="2000" b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     </a:t>
              </a:r>
              <a:r>
                <a:rPr lang="sl-SI" altLang="sl-SI" sz="2000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   </a:t>
              </a:r>
              <a:r>
                <a:rPr lang="sl-SI" altLang="sl-SI" sz="2000" b="1" dirty="0">
                  <a:solidFill>
                    <a:srgbClr val="000000"/>
                  </a:solidFill>
                  <a:latin typeface="Courier New" panose="020703090202050204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drugače(N)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l-SI" altLang="sl-SI" sz="2000" b="1" dirty="0">
                  <a:solidFill>
                    <a:srgbClr val="000000"/>
                  </a:solidFill>
                  <a:latin typeface="Courier New" panose="020703090202050204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 </a:t>
              </a:r>
              <a:r>
                <a:rPr lang="sl-SI" altLang="sl-SI" sz="2000" b="1" dirty="0" smtClean="0">
                  <a:solidFill>
                    <a:srgbClr val="000000"/>
                  </a:solidFill>
                  <a:latin typeface="Courier New" panose="020703090202050204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  </a:t>
              </a:r>
              <a:r>
                <a:rPr lang="sl-SI" altLang="sl-SI" sz="2000" b="1" dirty="0">
                  <a:solidFill>
                    <a:srgbClr val="000000"/>
                  </a:solidFill>
                  <a:latin typeface="Courier New" panose="020703090202050204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 </a:t>
              </a:r>
              <a:r>
                <a:rPr lang="sl-SI" altLang="sl-SI" sz="2000" b="1" dirty="0">
                  <a:solidFill>
                    <a:srgbClr val="FF0000"/>
                  </a:solidFill>
                  <a:latin typeface="Courier New" panose="020703090202050204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)</a:t>
              </a:r>
              <a:r>
                <a:rPr lang="sl-SI" altLang="sl-SI" sz="900" b="1" dirty="0"/>
                <a:t> </a:t>
              </a:r>
              <a:endParaRPr lang="sl-SI" altLang="sl-SI" sz="3600" b="1" dirty="0">
                <a:latin typeface="Arial" panose="020B0604020202020204" pitchFamily="34" charset="0"/>
              </a:endParaRPr>
            </a:p>
          </p:txBody>
        </p:sp>
        <p:sp>
          <p:nvSpPr>
            <p:cNvPr id="14" name="Enakokraki trikotnik 13"/>
            <p:cNvSpPr/>
            <p:nvPr/>
          </p:nvSpPr>
          <p:spPr>
            <a:xfrm>
              <a:off x="7760898" y="4422560"/>
              <a:ext cx="269480" cy="287463"/>
            </a:xfrm>
            <a:prstGeom prst="triangl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sl-SI"/>
            </a:p>
          </p:txBody>
        </p:sp>
      </p:grpSp>
    </p:spTree>
    <p:extLst>
      <p:ext uri="{BB962C8B-B14F-4D97-AF65-F5344CB8AC3E}">
        <p14:creationId xmlns:p14="http://schemas.microsoft.com/office/powerpoint/2010/main" val="152152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440" y="234231"/>
            <a:ext cx="8009986" cy="1595880"/>
          </a:xfrm>
        </p:spPr>
        <p:txBody>
          <a:bodyPr/>
          <a:lstStyle/>
          <a:p>
            <a:r>
              <a:rPr lang="sl-SI" b="1" dirty="0"/>
              <a:t>Izziv št. 3:</a:t>
            </a:r>
            <a:r>
              <a:rPr lang="sl-SI" dirty="0"/>
              <a:t> Napiši </a:t>
            </a:r>
            <a:r>
              <a:rPr lang="sl-SI" dirty="0" smtClean="0"/>
              <a:t>algoritem </a:t>
            </a:r>
            <a:r>
              <a:rPr lang="sl-SI" dirty="0"/>
              <a:t>s katerim se mravlja sprehodi čez vse zelene kvadrate in se izogiba modrim.</a:t>
            </a:r>
            <a:br>
              <a:rPr lang="sl-SI" dirty="0"/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529532" y="2196285"/>
            <a:ext cx="2923627" cy="439050"/>
          </a:xfrm>
        </p:spPr>
        <p:txBody>
          <a:bodyPr/>
          <a:lstStyle/>
          <a:p>
            <a:r>
              <a:rPr lang="sl-SI" sz="2000" dirty="0" smtClean="0">
                <a:solidFill>
                  <a:schemeClr val="tx1"/>
                </a:solidFill>
              </a:rPr>
              <a:t>NNLND</a:t>
            </a:r>
            <a:endParaRPr lang="sl-SI" sz="2000" dirty="0">
              <a:solidFill>
                <a:schemeClr val="tx1"/>
              </a:solidFill>
            </a:endParaRPr>
          </a:p>
          <a:p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34" y="1916375"/>
            <a:ext cx="5324038" cy="483258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/>
          <a:srcRect l="4708" t="9974" r="5649" b="13961"/>
          <a:stretch/>
        </p:blipFill>
        <p:spPr>
          <a:xfrm>
            <a:off x="1528515" y="2591277"/>
            <a:ext cx="453691" cy="327321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3"/>
          <a:srcRect l="4708" t="9974" r="5649" b="13961"/>
          <a:stretch/>
        </p:blipFill>
        <p:spPr>
          <a:xfrm>
            <a:off x="2845482" y="2088489"/>
            <a:ext cx="453691" cy="327321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9532" y="2591277"/>
            <a:ext cx="358140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7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440" y="418980"/>
            <a:ext cx="7767720" cy="812920"/>
          </a:xfrm>
        </p:spPr>
        <p:txBody>
          <a:bodyPr/>
          <a:lstStyle/>
          <a:p>
            <a:r>
              <a:rPr lang="sl-SI" dirty="0" smtClean="0"/>
              <a:t>Kako razvijati algoritmično mišljenje?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85440" y="1409700"/>
            <a:ext cx="7767720" cy="5443980"/>
          </a:xfrm>
        </p:spPr>
        <p:txBody>
          <a:bodyPr/>
          <a:lstStyle/>
          <a:p>
            <a:r>
              <a:rPr lang="sl-SI" dirty="0">
                <a:hlinkClick r:id="rId3"/>
              </a:rPr>
              <a:t>http://www.robozzle.com/js</a:t>
            </a:r>
            <a:r>
              <a:rPr lang="sl-SI" dirty="0" smtClean="0">
                <a:hlinkClick r:id="rId3"/>
              </a:rPr>
              <a:t>/</a:t>
            </a:r>
            <a:r>
              <a:rPr lang="sl-SI" dirty="0" smtClean="0"/>
              <a:t> </a:t>
            </a:r>
          </a:p>
          <a:p>
            <a:r>
              <a:rPr lang="sl-SI" dirty="0" smtClean="0">
                <a:hlinkClick r:id="rId4"/>
              </a:rPr>
              <a:t>Algoritem na dan …</a:t>
            </a:r>
            <a:endParaRPr lang="sl-SI" dirty="0" smtClean="0"/>
          </a:p>
          <a:p>
            <a:r>
              <a:rPr lang="sl-SI" dirty="0" smtClean="0">
                <a:hlinkClick r:id="rId5"/>
              </a:rPr>
              <a:t>Shranjene strani (algoritem)</a:t>
            </a:r>
            <a:endParaRPr lang="sl-SI" dirty="0" smtClean="0"/>
          </a:p>
          <a:p>
            <a:r>
              <a:rPr lang="sl-SI" dirty="0" err="1" smtClean="0">
                <a:hlinkClick r:id="rId6"/>
              </a:rPr>
              <a:t>ProGo</a:t>
            </a:r>
            <a:endParaRPr lang="sl-SI" dirty="0" smtClean="0"/>
          </a:p>
          <a:p>
            <a:endParaRPr lang="sl-SI" dirty="0" smtClean="0"/>
          </a:p>
          <a:p>
            <a:r>
              <a:rPr lang="sl-SI" dirty="0" smtClean="0">
                <a:hlinkClick r:id="rId7"/>
              </a:rPr>
              <a:t>Izobraževalni </a:t>
            </a:r>
            <a:r>
              <a:rPr lang="sl-SI" dirty="0" smtClean="0">
                <a:hlinkClick r:id="rId7"/>
              </a:rPr>
              <a:t>lističi </a:t>
            </a:r>
            <a:r>
              <a:rPr lang="sl-SI" dirty="0" err="1" smtClean="0">
                <a:hlinkClick r:id="rId7"/>
              </a:rPr>
              <a:t>Scientix</a:t>
            </a:r>
            <a:r>
              <a:rPr lang="sl-SI" dirty="0">
                <a:hlinkClick r:id="rId7"/>
              </a:rPr>
              <a:t> </a:t>
            </a:r>
            <a:r>
              <a:rPr lang="sl-SI" dirty="0" smtClean="0">
                <a:hlinkClick r:id="rId7"/>
              </a:rPr>
              <a:t>NA-MA</a:t>
            </a:r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2417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/>
        </p:nvSpPr>
        <p:spPr>
          <a:xfrm>
            <a:off x="0" y="3921625"/>
            <a:ext cx="9144000" cy="16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75437" y="-239090"/>
            <a:ext cx="7772400" cy="1470025"/>
          </a:xfrm>
        </p:spPr>
        <p:txBody>
          <a:bodyPr/>
          <a:lstStyle/>
          <a:p>
            <a:r>
              <a:rPr lang="sl-SI" sz="28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WEBINARJI SCIENTIX NA-MA 2018</a:t>
            </a:r>
            <a:endParaRPr lang="sl-SI" sz="28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63132" y="1350169"/>
            <a:ext cx="6957907" cy="528464"/>
          </a:xfrm>
        </p:spPr>
        <p:txBody>
          <a:bodyPr>
            <a:noAutofit/>
          </a:bodyPr>
          <a:lstStyle/>
          <a:p>
            <a:r>
              <a:rPr lang="sl-SI" sz="2400" b="1" dirty="0">
                <a:solidFill>
                  <a:srgbClr val="00B050"/>
                </a:solidFill>
                <a:latin typeface="+mj-lt"/>
              </a:rPr>
              <a:t>Aktivnosti </a:t>
            </a:r>
            <a:r>
              <a:rPr lang="sl-SI" sz="2400" b="1" dirty="0" smtClean="0">
                <a:solidFill>
                  <a:srgbClr val="00B050"/>
                </a:solidFill>
                <a:latin typeface="+mj-lt"/>
              </a:rPr>
              <a:t>s </a:t>
            </a:r>
            <a:r>
              <a:rPr lang="sl-SI" sz="2400" b="1" dirty="0">
                <a:solidFill>
                  <a:srgbClr val="00B050"/>
                </a:solidFill>
                <a:latin typeface="+mj-lt"/>
              </a:rPr>
              <a:t>Scientix NA-MA izobraževalnimi lističi</a:t>
            </a:r>
            <a:endParaRPr lang="sl-SI" sz="2400" b="1" dirty="0">
              <a:solidFill>
                <a:srgbClr val="00B050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2" descr="C:\Users\ABacnik\Pictures\SCIENTIX\scientix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54248"/>
            <a:ext cx="1835696" cy="96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Bacnik\Pictures\SCIENTIX\Logo NAM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82" y="4254248"/>
            <a:ext cx="1119790" cy="110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znak_mileksi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821" y="4041627"/>
            <a:ext cx="821603" cy="118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374176" y="2576227"/>
            <a:ext cx="8523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b="1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Nasvidenje na 3</a:t>
            </a:r>
            <a:r>
              <a:rPr lang="sl-SI" sz="2400" b="1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 Scientix NA-MA </a:t>
            </a:r>
            <a:r>
              <a:rPr lang="sl-SI" sz="2400" b="1" dirty="0" err="1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webinarju</a:t>
            </a:r>
            <a:r>
              <a:rPr lang="sl-SI" sz="2400" b="1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predvidoma jeseni (september, oktober).</a:t>
            </a:r>
            <a:endParaRPr lang="sl-SI" sz="2400" b="1" dirty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611560" y="1978212"/>
            <a:ext cx="8057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rgbClr val="FF0000"/>
                </a:solidFill>
              </a:rPr>
              <a:t>Vaša vprašanja, mnenja, razmišljanja…?</a:t>
            </a:r>
            <a:r>
              <a:rPr lang="sl-SI" sz="2400" b="1" dirty="0" smtClean="0">
                <a:solidFill>
                  <a:srgbClr val="FF0000"/>
                </a:solidFill>
              </a:rPr>
              <a:t>: </a:t>
            </a:r>
            <a:r>
              <a:rPr lang="sl-SI" sz="2400" b="1" dirty="0" smtClean="0">
                <a:hlinkClick r:id="rId6"/>
              </a:rPr>
              <a:t>http://url.sio.si/xY4</a:t>
            </a:r>
            <a:endParaRPr lang="sl-SI" sz="2400" dirty="0"/>
          </a:p>
        </p:txBody>
      </p:sp>
      <p:sp>
        <p:nvSpPr>
          <p:cNvPr id="11" name="Pravokotnik 10"/>
          <p:cNvSpPr/>
          <p:nvPr/>
        </p:nvSpPr>
        <p:spPr>
          <a:xfrm>
            <a:off x="5794131" y="5679831"/>
            <a:ext cx="2963007" cy="896815"/>
          </a:xfrm>
          <a:prstGeom prst="rect">
            <a:avLst/>
          </a:prstGeom>
          <a:solidFill>
            <a:srgbClr val="C2D6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ravokotnik 12"/>
          <p:cNvSpPr/>
          <p:nvPr/>
        </p:nvSpPr>
        <p:spPr>
          <a:xfrm>
            <a:off x="5946531" y="5832231"/>
            <a:ext cx="2963007" cy="896815"/>
          </a:xfrm>
          <a:prstGeom prst="rect">
            <a:avLst/>
          </a:prstGeom>
          <a:solidFill>
            <a:srgbClr val="C2D6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oljeZBesedilom 8"/>
          <p:cNvSpPr txBox="1"/>
          <p:nvPr/>
        </p:nvSpPr>
        <p:spPr>
          <a:xfrm>
            <a:off x="756138" y="3424076"/>
            <a:ext cx="7913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Posnetki </a:t>
            </a:r>
            <a:r>
              <a:rPr lang="sl-SI" dirty="0"/>
              <a:t>vseh </a:t>
            </a:r>
            <a:r>
              <a:rPr lang="sl-SI" dirty="0" err="1"/>
              <a:t>webinarjev</a:t>
            </a:r>
            <a:r>
              <a:rPr lang="sl-SI" dirty="0"/>
              <a:t> so</a:t>
            </a:r>
            <a:r>
              <a:rPr lang="sl-SI" b="1" dirty="0"/>
              <a:t> </a:t>
            </a:r>
            <a:r>
              <a:rPr lang="sl-SI" dirty="0"/>
              <a:t>dosegljivi v SU </a:t>
            </a:r>
            <a:r>
              <a:rPr lang="sl-SI" dirty="0" err="1"/>
              <a:t>Sodelov</a:t>
            </a:r>
            <a:r>
              <a:rPr lang="sl-SI" dirty="0"/>
              <a:t>@</a:t>
            </a:r>
            <a:r>
              <a:rPr lang="sl-SI" dirty="0" err="1"/>
              <a:t>lnica</a:t>
            </a:r>
            <a:r>
              <a:rPr lang="sl-SI" dirty="0"/>
              <a:t> </a:t>
            </a:r>
            <a:r>
              <a:rPr lang="sl-SI" dirty="0" smtClean="0"/>
              <a:t>NA-MA </a:t>
            </a:r>
            <a:r>
              <a:rPr lang="sl-SI" b="1" dirty="0" smtClean="0">
                <a:hlinkClick r:id="rId7"/>
              </a:rPr>
              <a:t>http</a:t>
            </a:r>
            <a:r>
              <a:rPr lang="sl-SI" b="1" dirty="0">
                <a:hlinkClick r:id="rId7"/>
              </a:rPr>
              <a:t>://url.sio.si/nN7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5894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/>
          <p:nvPr/>
        </p:nvSpPr>
        <p:spPr>
          <a:xfrm>
            <a:off x="6185052" y="631512"/>
            <a:ext cx="3010104" cy="700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1"/>
          <a:lstStyle/>
          <a:p>
            <a:pPr>
              <a:spcBef>
                <a:spcPts val="448"/>
              </a:spcBef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fr-BE" sz="2400" b="1" dirty="0">
                <a:solidFill>
                  <a:srgbClr val="0177C1"/>
                </a:solidFill>
                <a:latin typeface="Arial" pitchFamily="18"/>
                <a:ea typeface="ヒラギノ角ゴ ProN W3" pitchFamily="2"/>
                <a:cs typeface="ヒラギノ角ゴ ProN W3" pitchFamily="2"/>
              </a:rPr>
              <a:t>http://scientix.eu</a:t>
            </a:r>
          </a:p>
        </p:txBody>
      </p:sp>
      <p:grpSp>
        <p:nvGrpSpPr>
          <p:cNvPr id="10" name="Skupina 9"/>
          <p:cNvGrpSpPr/>
          <p:nvPr/>
        </p:nvGrpSpPr>
        <p:grpSpPr>
          <a:xfrm>
            <a:off x="600075" y="737030"/>
            <a:ext cx="7934325" cy="2733675"/>
            <a:chOff x="600075" y="289120"/>
            <a:chExt cx="7934325" cy="2733675"/>
          </a:xfrm>
        </p:grpSpPr>
        <p:pic>
          <p:nvPicPr>
            <p:cNvPr id="2" name="Slika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0075" y="289120"/>
              <a:ext cx="7934325" cy="2733675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8" name="Pravokotnik 7"/>
            <p:cNvSpPr/>
            <p:nvPr/>
          </p:nvSpPr>
          <p:spPr>
            <a:xfrm>
              <a:off x="848725" y="1775234"/>
              <a:ext cx="189447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l-SI" dirty="0">
                  <a:hlinkClick r:id="rId4"/>
                </a:rPr>
                <a:t>http://www.scientix.eu/conference/scx3</a:t>
              </a:r>
              <a:r>
                <a:rPr lang="sl-SI" dirty="0" smtClean="0">
                  <a:hlinkClick r:id="rId4"/>
                </a:rPr>
                <a:t>/</a:t>
              </a:r>
              <a:r>
                <a:rPr lang="sl-SI" dirty="0" smtClean="0"/>
                <a:t> </a:t>
              </a:r>
              <a:endParaRPr lang="sl-SI" dirty="0"/>
            </a:p>
          </p:txBody>
        </p:sp>
      </p:grpSp>
      <p:pic>
        <p:nvPicPr>
          <p:cNvPr id="9" name="Slika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3447" y="289120"/>
            <a:ext cx="2366963" cy="319264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7128" y="2345025"/>
            <a:ext cx="7867650" cy="2019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85972" y="3481768"/>
            <a:ext cx="6591300" cy="27936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PoljeZBesedilom 10"/>
          <p:cNvSpPr txBox="1"/>
          <p:nvPr/>
        </p:nvSpPr>
        <p:spPr>
          <a:xfrm>
            <a:off x="1471941" y="81001"/>
            <a:ext cx="4713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Nekaj novih projektov</a:t>
            </a:r>
            <a:endParaRPr lang="sl-SI" sz="2800" dirty="0"/>
          </a:p>
        </p:txBody>
      </p:sp>
      <p:grpSp>
        <p:nvGrpSpPr>
          <p:cNvPr id="12" name="Skupina 11"/>
          <p:cNvGrpSpPr/>
          <p:nvPr/>
        </p:nvGrpSpPr>
        <p:grpSpPr>
          <a:xfrm>
            <a:off x="5538747" y="765964"/>
            <a:ext cx="3438525" cy="5610225"/>
            <a:chOff x="5538747" y="765964"/>
            <a:chExt cx="3438525" cy="5610225"/>
          </a:xfrm>
        </p:grpSpPr>
        <p:pic>
          <p:nvPicPr>
            <p:cNvPr id="7" name="Slika 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538747" y="765964"/>
              <a:ext cx="3438525" cy="5610225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5" name="PoljeZBesedilom 4"/>
            <p:cNvSpPr txBox="1"/>
            <p:nvPr/>
          </p:nvSpPr>
          <p:spPr>
            <a:xfrm>
              <a:off x="5758637" y="791591"/>
              <a:ext cx="19981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200" dirty="0" smtClean="0"/>
                <a:t>Najava:</a:t>
              </a:r>
              <a:endParaRPr lang="sl-SI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3641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/>
        </p:nvSpPr>
        <p:spPr>
          <a:xfrm>
            <a:off x="0" y="3933056"/>
            <a:ext cx="9144000" cy="29249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4" name="Picture 2" descr="Slikovni rezultat za webin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5679"/>
            <a:ext cx="9143999" cy="416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25968" y="2305479"/>
            <a:ext cx="7772400" cy="1470025"/>
          </a:xfrm>
        </p:spPr>
        <p:txBody>
          <a:bodyPr/>
          <a:lstStyle/>
          <a:p>
            <a:r>
              <a:rPr lang="sl-SI" sz="28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WEBINARJI SCIENTIX NA-MA 2018</a:t>
            </a:r>
            <a:endParaRPr lang="sl-SI" sz="28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58952" y="4025128"/>
            <a:ext cx="8001000" cy="528464"/>
          </a:xfrm>
        </p:spPr>
        <p:txBody>
          <a:bodyPr>
            <a:noAutofit/>
          </a:bodyPr>
          <a:lstStyle/>
          <a:p>
            <a:pPr lvl="0" algn="ctr"/>
            <a:r>
              <a:rPr lang="sl-SI" sz="2400" b="1" dirty="0">
                <a:solidFill>
                  <a:srgbClr val="00B050"/>
                </a:solidFill>
              </a:rPr>
              <a:t>Aktivnosti </a:t>
            </a:r>
            <a:r>
              <a:rPr lang="sl-SI" sz="2400" b="1" dirty="0" smtClean="0">
                <a:solidFill>
                  <a:srgbClr val="00B050"/>
                </a:solidFill>
              </a:rPr>
              <a:t>s </a:t>
            </a:r>
            <a:r>
              <a:rPr lang="sl-SI" sz="2400" b="1" dirty="0">
                <a:solidFill>
                  <a:srgbClr val="00B050"/>
                </a:solidFill>
              </a:rPr>
              <a:t>Scientix NA-MA izobraževalnimi </a:t>
            </a:r>
            <a:r>
              <a:rPr lang="sl-SI" sz="2400" b="1" dirty="0" smtClean="0">
                <a:solidFill>
                  <a:srgbClr val="00B050"/>
                </a:solidFill>
              </a:rPr>
              <a:t>lističi:</a:t>
            </a:r>
          </a:p>
        </p:txBody>
      </p:sp>
      <p:pic>
        <p:nvPicPr>
          <p:cNvPr id="7" name="Picture 2" descr="C:\Users\ABacnik\Pictures\SCIENTIX\scientix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45224"/>
            <a:ext cx="1835696" cy="96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Bacnik\Pictures\SCIENTIX\Logo NAM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444436"/>
            <a:ext cx="1119790" cy="110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znak_mileksi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229200"/>
            <a:ext cx="821603" cy="118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</p:pic>
      <p:sp>
        <p:nvSpPr>
          <p:cNvPr id="9" name="Naslov 1"/>
          <p:cNvSpPr txBox="1">
            <a:spLocks/>
          </p:cNvSpPr>
          <p:nvPr/>
        </p:nvSpPr>
        <p:spPr>
          <a:xfrm>
            <a:off x="873252" y="4687244"/>
            <a:ext cx="7772400" cy="1249531"/>
          </a:xfrm>
          <a:prstGeom prst="rect">
            <a:avLst/>
          </a:prstGeom>
          <a:noFill/>
          <a:ln>
            <a:noFill/>
          </a:ln>
        </p:spPr>
        <p:txBody>
          <a:bodyPr vert="horz" lIns="50760" tIns="50760" rIns="90000" bIns="50760" anchor="b" anchorCtr="0" compatLnSpc="1"/>
          <a:lstStyle>
            <a:defPPr lvl="0">
              <a:buNone/>
              <a:defRPr/>
            </a:defPPr>
            <a:lvl1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en-GB" sz="4000" b="0" i="0" u="none" strike="noStrike" kern="1200" baseline="0">
                <a:ln>
                  <a:noFill/>
                </a:ln>
                <a:solidFill>
                  <a:srgbClr val="011D33"/>
                </a:solidFill>
                <a:latin typeface="Arial Bold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 algn="ctr"/>
            <a:r>
              <a:rPr lang="sl-SI" sz="20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Premikanje mravlje z algoritmom</a:t>
            </a:r>
          </a:p>
          <a:p>
            <a:pPr algn="ctr"/>
            <a:endParaRPr lang="sl-SI" sz="2000" b="1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sl-SI" sz="2000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Radovan Krajnc in Simona Slavič Kumer</a:t>
            </a:r>
            <a:endParaRPr lang="sl-SI" sz="2000" b="1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sl-SI" sz="20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73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1" t="38351" r="29057" b="3415"/>
          <a:stretch/>
        </p:blipFill>
        <p:spPr bwMode="auto">
          <a:xfrm>
            <a:off x="1922318" y="400059"/>
            <a:ext cx="6947362" cy="552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1922318" y="967080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 smtClean="0">
                <a:solidFill>
                  <a:schemeClr val="bg1"/>
                </a:solidFill>
              </a:rPr>
              <a:t>Predstavitev…</a:t>
            </a:r>
            <a:endParaRPr lang="sl-SI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70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/>
        </p:nvSpPr>
        <p:spPr>
          <a:xfrm>
            <a:off x="5794131" y="5679831"/>
            <a:ext cx="2963007" cy="896815"/>
          </a:xfrm>
          <a:prstGeom prst="rect">
            <a:avLst/>
          </a:prstGeom>
          <a:solidFill>
            <a:srgbClr val="C2D6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65" t="13906" r="22809" b="36068"/>
          <a:stretch/>
        </p:blipFill>
        <p:spPr bwMode="auto">
          <a:xfrm>
            <a:off x="4598376" y="2209173"/>
            <a:ext cx="4411563" cy="432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5" t="28691" r="25643" b="12674"/>
          <a:stretch/>
        </p:blipFill>
        <p:spPr bwMode="auto">
          <a:xfrm>
            <a:off x="84407" y="250052"/>
            <a:ext cx="6119459" cy="4048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32" t="29483" r="35370" b="3356"/>
          <a:stretch/>
        </p:blipFill>
        <p:spPr bwMode="auto">
          <a:xfrm>
            <a:off x="2462645" y="4480369"/>
            <a:ext cx="1043086" cy="1417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2" t="7921" r="35505" b="25280"/>
          <a:stretch/>
        </p:blipFill>
        <p:spPr bwMode="auto">
          <a:xfrm>
            <a:off x="1370000" y="4494356"/>
            <a:ext cx="1058275" cy="1434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6203867" y="1322519"/>
            <a:ext cx="2143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b="1" dirty="0" smtClean="0">
                <a:solidFill>
                  <a:srgbClr val="0071C5"/>
                </a:solidFill>
                <a:hlinkClick r:id="rId6"/>
              </a:rPr>
              <a:t>http</a:t>
            </a:r>
            <a:r>
              <a:rPr lang="sl-SI" b="1" dirty="0">
                <a:solidFill>
                  <a:srgbClr val="0071C5"/>
                </a:solidFill>
                <a:hlinkClick r:id="rId6"/>
              </a:rPr>
              <a:t>://url.sio.si/nN7</a:t>
            </a:r>
            <a:endParaRPr lang="sl-SI" b="1" dirty="0">
              <a:solidFill>
                <a:srgbClr val="0071C5"/>
              </a:solidFill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3505730" y="4494356"/>
            <a:ext cx="9016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b="1" dirty="0" smtClean="0">
                <a:solidFill>
                  <a:srgbClr val="0070C0"/>
                </a:solidFill>
              </a:rPr>
              <a:t>Primer IL 2</a:t>
            </a:r>
            <a:endParaRPr lang="sl-SI" sz="1000" b="1" dirty="0">
              <a:solidFill>
                <a:srgbClr val="0070C0"/>
              </a:solidFill>
            </a:endParaRPr>
          </a:p>
        </p:txBody>
      </p:sp>
      <p:sp>
        <p:nvSpPr>
          <p:cNvPr id="11" name="PoljeZBesedilom 10"/>
          <p:cNvSpPr txBox="1"/>
          <p:nvPr/>
        </p:nvSpPr>
        <p:spPr>
          <a:xfrm>
            <a:off x="6804157" y="319736"/>
            <a:ext cx="19443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0071C5"/>
                </a:solidFill>
              </a:rPr>
              <a:t>2. serija IL</a:t>
            </a:r>
          </a:p>
          <a:p>
            <a:endParaRPr lang="sl-SI" b="1" dirty="0">
              <a:solidFill>
                <a:srgbClr val="0071C5"/>
              </a:solidFill>
            </a:endParaRPr>
          </a:p>
          <a:p>
            <a:r>
              <a:rPr lang="sl-SI" b="1" dirty="0" smtClean="0">
                <a:solidFill>
                  <a:srgbClr val="0071C5"/>
                </a:solidFill>
              </a:rPr>
              <a:t>Dosegljivi na</a:t>
            </a:r>
          </a:p>
          <a:p>
            <a:endParaRPr lang="sl-SI" b="1" dirty="0">
              <a:solidFill>
                <a:srgbClr val="0071C5"/>
              </a:solidFill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559558" y="3957851"/>
            <a:ext cx="4790364" cy="34089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2293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8" t="32905" r="42926" b="58308"/>
          <a:stretch/>
        </p:blipFill>
        <p:spPr bwMode="auto">
          <a:xfrm>
            <a:off x="839441" y="-99392"/>
            <a:ext cx="7404967" cy="1191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395536" y="1124744"/>
            <a:ext cx="8238988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b="1" dirty="0" smtClean="0">
                <a:solidFill>
                  <a:schemeClr val="tx2"/>
                </a:solidFill>
              </a:rPr>
              <a:t>Prva stran IL: </a:t>
            </a:r>
          </a:p>
          <a:p>
            <a:endParaRPr lang="sl-SI" sz="800" b="1" dirty="0" smtClean="0"/>
          </a:p>
          <a:p>
            <a:pPr marL="285750" indent="-285750">
              <a:buFont typeface="Wingdings"/>
              <a:buChar char="à"/>
            </a:pPr>
            <a:r>
              <a:rPr lang="sl-SI" i="1" dirty="0" smtClean="0"/>
              <a:t>osnovne informacije o skupnosti za naravoslovno izobraževanje Scientix</a:t>
            </a:r>
          </a:p>
          <a:p>
            <a:pPr marL="285750" indent="-285750">
              <a:buFont typeface="Wingdings"/>
              <a:buChar char="à"/>
            </a:pPr>
            <a:r>
              <a:rPr lang="sl-SI" i="1" dirty="0" smtClean="0"/>
              <a:t>opredelitev sklopa, v katerega spada IL ter </a:t>
            </a:r>
          </a:p>
          <a:p>
            <a:pPr marL="285750" indent="-285750">
              <a:buFont typeface="Wingdings"/>
              <a:buChar char="à"/>
            </a:pPr>
            <a:r>
              <a:rPr lang="sl-SI" dirty="0" smtClean="0"/>
              <a:t>kratka </a:t>
            </a:r>
            <a:r>
              <a:rPr lang="sl-SI" dirty="0"/>
              <a:t>predstavitev (teoretskih) </a:t>
            </a:r>
            <a:r>
              <a:rPr lang="sl-SI" dirty="0" smtClean="0"/>
              <a:t>izhodišč in konteksta </a:t>
            </a:r>
            <a:r>
              <a:rPr lang="pl-PL" dirty="0" smtClean="0"/>
              <a:t>aktivnosti, </a:t>
            </a:r>
            <a:r>
              <a:rPr lang="pl-PL" dirty="0"/>
              <a:t>prikazanih na drugi strani </a:t>
            </a:r>
            <a:r>
              <a:rPr lang="pl-PL" dirty="0" smtClean="0"/>
              <a:t>IL </a:t>
            </a:r>
          </a:p>
          <a:p>
            <a:pPr marL="285750" indent="-285750">
              <a:buFont typeface="Wingdings"/>
              <a:buChar char="à"/>
            </a:pPr>
            <a:endParaRPr lang="pl-PL" sz="800" dirty="0"/>
          </a:p>
          <a:p>
            <a:r>
              <a:rPr lang="pl-PL" sz="2000" b="1" dirty="0" smtClean="0">
                <a:solidFill>
                  <a:schemeClr val="tx2"/>
                </a:solidFill>
              </a:rPr>
              <a:t>Druga stran IL: </a:t>
            </a:r>
          </a:p>
          <a:p>
            <a:endParaRPr lang="pl-PL" sz="800" dirty="0"/>
          </a:p>
          <a:p>
            <a:r>
              <a:rPr lang="pl-PL" dirty="0" smtClean="0">
                <a:sym typeface="Wingdings" panose="05000000000000000000" pitchFamily="2" charset="2"/>
              </a:rPr>
              <a:t> </a:t>
            </a:r>
            <a:r>
              <a:rPr lang="pl-PL" dirty="0" smtClean="0"/>
              <a:t>neposredno </a:t>
            </a:r>
            <a:r>
              <a:rPr lang="sl-SI" dirty="0" smtClean="0"/>
              <a:t>namenjena aktivnosti otrok/učencev/dijakov pri pouku in širše</a:t>
            </a:r>
          </a:p>
          <a:p>
            <a:endParaRPr lang="sl-SI" dirty="0" smtClean="0"/>
          </a:p>
          <a:p>
            <a:r>
              <a:rPr lang="sl-SI" sz="2000" b="1" dirty="0" smtClean="0">
                <a:solidFill>
                  <a:schemeClr val="tx2"/>
                </a:solidFill>
              </a:rPr>
              <a:t>Predvidena uporaba: </a:t>
            </a:r>
          </a:p>
          <a:p>
            <a:endParaRPr lang="sl-SI" sz="800" b="1" dirty="0"/>
          </a:p>
          <a:p>
            <a:pPr marL="285750" indent="-285750">
              <a:buFont typeface="Wingdings"/>
              <a:buChar char="à"/>
            </a:pPr>
            <a:r>
              <a:rPr lang="sl-SI" dirty="0" smtClean="0"/>
              <a:t>vsak IL samostojno, za cel razred </a:t>
            </a:r>
          </a:p>
          <a:p>
            <a:pPr marL="285750" indent="-285750">
              <a:buFont typeface="Wingdings"/>
              <a:buChar char="à"/>
            </a:pPr>
            <a:r>
              <a:rPr lang="sl-SI" dirty="0" smtClean="0"/>
              <a:t>lahko pa tudi kot zbirka IL (mapa) za učitelje več naravoslovnih predmetov, naravoslovja itd. </a:t>
            </a:r>
          </a:p>
          <a:p>
            <a:endParaRPr lang="sl-SI" dirty="0"/>
          </a:p>
          <a:p>
            <a:r>
              <a:rPr lang="pl-PL" dirty="0"/>
              <a:t>Vsi IL, dodatni </a:t>
            </a:r>
            <a:r>
              <a:rPr lang="pl-PL" dirty="0" smtClean="0"/>
              <a:t>didaktčni </a:t>
            </a:r>
            <a:r>
              <a:rPr lang="pl-PL" dirty="0"/>
              <a:t>napotki in informacije </a:t>
            </a:r>
            <a:r>
              <a:rPr lang="pl-PL" dirty="0" smtClean="0"/>
              <a:t>so/bodo </a:t>
            </a:r>
            <a:r>
              <a:rPr lang="pl-PL" dirty="0"/>
              <a:t>objavljeni v sodelov@lnici NA-MA </a:t>
            </a:r>
            <a:r>
              <a:rPr lang="pl-PL" dirty="0" smtClean="0"/>
              <a:t>na</a:t>
            </a:r>
            <a:r>
              <a:rPr lang="sl-SI" dirty="0" smtClean="0"/>
              <a:t> </a:t>
            </a:r>
            <a:r>
              <a:rPr lang="sl-SI" b="1" dirty="0" smtClean="0">
                <a:solidFill>
                  <a:schemeClr val="tx2"/>
                </a:solidFill>
                <a:hlinkClick r:id="rId3"/>
              </a:rPr>
              <a:t>http</a:t>
            </a:r>
            <a:r>
              <a:rPr lang="sl-SI" b="1" dirty="0">
                <a:solidFill>
                  <a:schemeClr val="tx2"/>
                </a:solidFill>
                <a:hlinkClick r:id="rId3"/>
              </a:rPr>
              <a:t>://</a:t>
            </a:r>
            <a:r>
              <a:rPr lang="sl-SI" b="1" dirty="0" smtClean="0">
                <a:solidFill>
                  <a:schemeClr val="tx2"/>
                </a:solidFill>
                <a:hlinkClick r:id="rId3"/>
              </a:rPr>
              <a:t>url.sio.si/nN7</a:t>
            </a:r>
            <a:endParaRPr lang="sl-SI" b="1" dirty="0" smtClean="0">
              <a:solidFill>
                <a:schemeClr val="tx2"/>
              </a:solidFill>
            </a:endParaRPr>
          </a:p>
          <a:p>
            <a:endParaRPr lang="sl-SI" b="1" dirty="0">
              <a:solidFill>
                <a:schemeClr val="tx2"/>
              </a:solidFill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5794131" y="5679831"/>
            <a:ext cx="2963007" cy="896815"/>
          </a:xfrm>
          <a:prstGeom prst="rect">
            <a:avLst/>
          </a:prstGeom>
          <a:solidFill>
            <a:srgbClr val="C2D6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0911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otnik 5"/>
          <p:cNvSpPr/>
          <p:nvPr/>
        </p:nvSpPr>
        <p:spPr>
          <a:xfrm>
            <a:off x="5794131" y="5679831"/>
            <a:ext cx="2963007" cy="896815"/>
          </a:xfrm>
          <a:prstGeom prst="rect">
            <a:avLst/>
          </a:prstGeom>
          <a:solidFill>
            <a:srgbClr val="C2D6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440" y="609480"/>
            <a:ext cx="2972160" cy="628770"/>
          </a:xfrm>
        </p:spPr>
        <p:txBody>
          <a:bodyPr/>
          <a:lstStyle/>
          <a:p>
            <a:pPr lvl="0"/>
            <a:r>
              <a:rPr lang="sl-SI" sz="2800" b="1" dirty="0" smtClean="0">
                <a:solidFill>
                  <a:srgbClr val="7030A0"/>
                </a:solidFill>
                <a:latin typeface="+mn-lt"/>
              </a:rPr>
              <a:t>Radovan Krajnc</a:t>
            </a:r>
            <a:endParaRPr lang="sl-SI" sz="2800" dirty="0">
              <a:latin typeface="+mn-lt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913" y="1612090"/>
            <a:ext cx="2843213" cy="386825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3702" y="95250"/>
            <a:ext cx="4904541" cy="66865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PoljeZBesedilom 4"/>
          <p:cNvSpPr txBox="1"/>
          <p:nvPr/>
        </p:nvSpPr>
        <p:spPr>
          <a:xfrm>
            <a:off x="4145004" y="6443246"/>
            <a:ext cx="487324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1500" dirty="0" smtClean="0"/>
              <a:t>Avtorja lističa: mag. Radovan Krajnc in dr. Matej Črepinšek</a:t>
            </a:r>
            <a:endParaRPr lang="sl-SI" sz="1500" dirty="0"/>
          </a:p>
        </p:txBody>
      </p:sp>
    </p:spTree>
    <p:extLst>
      <p:ext uri="{BB962C8B-B14F-4D97-AF65-F5344CB8AC3E}">
        <p14:creationId xmlns:p14="http://schemas.microsoft.com/office/powerpoint/2010/main" val="298343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440" y="380880"/>
            <a:ext cx="7767720" cy="1009770"/>
          </a:xfrm>
        </p:spPr>
        <p:txBody>
          <a:bodyPr/>
          <a:lstStyle/>
          <a:p>
            <a:r>
              <a:rPr lang="sl-SI" dirty="0" smtClean="0"/>
              <a:t>Algoritmi krojijo naše življenje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22" y="1390650"/>
            <a:ext cx="7767638" cy="2669113"/>
          </a:xfr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987" y="1471612"/>
            <a:ext cx="5534025" cy="404812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00" y="1238249"/>
            <a:ext cx="6019800" cy="451485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399" y="1481136"/>
            <a:ext cx="6330951" cy="474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67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itl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04A80D44CF8E4CA6523EF81EDB643B" ma:contentTypeVersion="45" ma:contentTypeDescription="Create a new document." ma:contentTypeScope="" ma:versionID="32585736bd81ab7687b04990653f11b8">
  <xsd:schema xmlns:xsd="http://www.w3.org/2001/XMLSchema" xmlns:xs="http://www.w3.org/2001/XMLSchema" xmlns:p="http://schemas.microsoft.com/office/2006/metadata/properties" xmlns:ns1="http://schemas.microsoft.com/sharepoint/v3" xmlns:ns2="f71a82e9-6e7c-42e0-9e82-8aeef2368e32" targetNamespace="http://schemas.microsoft.com/office/2006/metadata/properties" ma:root="true" ma:fieldsID="ce0207e53f1f299c44c6f13a1dd38318" ns1:_="" ns2:_="">
    <xsd:import namespace="http://schemas.microsoft.com/sharepoint/v3"/>
    <xsd:import namespace="f71a82e9-6e7c-42e0-9e82-8aeef2368e32"/>
    <xsd:element name="properties">
      <xsd:complexType>
        <xsd:sequence>
          <xsd:element name="documentManagement">
            <xsd:complexType>
              <xsd:all>
                <xsd:element ref="ns2:Update_x0020_Schedule" minOccurs="0"/>
                <xsd:element ref="ns2:Document_x0020_Owner" minOccurs="0"/>
                <xsd:element ref="ns2:Expiration_x0020_Date0" minOccurs="0"/>
                <xsd:element ref="ns2:Link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2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3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1a82e9-6e7c-42e0-9e82-8aeef2368e32" elementFormDefault="qualified">
    <xsd:import namespace="http://schemas.microsoft.com/office/2006/documentManagement/types"/>
    <xsd:import namespace="http://schemas.microsoft.com/office/infopath/2007/PartnerControls"/>
    <xsd:element name="Update_x0020_Schedule" ma:index="8" nillable="true" ma:displayName="Update Schedule" ma:default="Select:" ma:format="Dropdown" ma:internalName="Update_x0020_Schedule">
      <xsd:simpleType>
        <xsd:restriction base="dms:Choice">
          <xsd:enumeration value="Select:"/>
          <xsd:enumeration value="Quarterly"/>
          <xsd:enumeration value="Semi-annual"/>
          <xsd:enumeration value="Annual"/>
        </xsd:restriction>
      </xsd:simpleType>
    </xsd:element>
    <xsd:element name="Document_x0020_Owner" ma:index="9" nillable="true" ma:displayName="Document Owner" ma:list="UserInfo" ma:SharePointGroup="0" ma:internalName="Document_x0020_Owner" ma:showField="EMail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piration_x0020_Date0" ma:index="10" nillable="true" ma:displayName="Expiration Date" ma:format="DateOnly" ma:internalName="Expiration_x0020_Date0">
      <xsd:simpleType>
        <xsd:restriction base="dms:DateTime"/>
      </xsd:simpleType>
    </xsd:element>
    <xsd:element name="Link" ma:index="11" nillable="true" ma:displayName="Link" ma:format="Hyperlink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PolicyDirtyBag xmlns="microsoft.office.server.policy.changes">
  <Microsoft.Office.RecordsManagement.PolicyFeatures.Expiration op="Delete"/>
</PolicyDirtyBag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pdate_x0020_Schedule xmlns="f71a82e9-6e7c-42e0-9e82-8aeef2368e32">Annual</Update_x0020_Schedule>
    <Expiration_x0020_Date0 xmlns="f71a82e9-6e7c-42e0-9e82-8aeef2368e32">2014-01-07T08:00:00+00:00</Expiration_x0020_Date0>
    <Document_x0020_Owner xmlns="f71a82e9-6e7c-42e0-9e82-8aeef2368e32">
      <UserInfo>
        <DisplayName>Parikh, Jyoti N</DisplayName>
        <AccountId>21</AccountId>
        <AccountType/>
      </UserInfo>
    </Document_x0020_Owner>
    <Link xmlns="f71a82e9-6e7c-42e0-9e82-8aeef2368e32">
      <Url xsi:nil="true"/>
      <Description xsi:nil="true"/>
    </Link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D287433-EA0C-4F36-9535-9D4F35EC5A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71a82e9-6e7c-42e0-9e82-8aeef2368e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D1EBD37-B39F-4123-BE21-D58D3621F1E9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5F022738-F492-4B85-B63E-2E16042E086C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31080F7-1CAE-4267-B58C-51C414AD59EA}">
  <ds:schemaRefs>
    <ds:schemaRef ds:uri="microsoft.office.server.policy.changes"/>
  </ds:schemaRefs>
</ds:datastoreItem>
</file>

<file path=customXml/itemProps5.xml><?xml version="1.0" encoding="utf-8"?>
<ds:datastoreItem xmlns:ds="http://schemas.openxmlformats.org/officeDocument/2006/customXml" ds:itemID="{4A2721DF-2BB7-4C2B-8CBA-FA83B9C9AC70}">
  <ds:schemaRefs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f71a82e9-6e7c-42e0-9e82-8aeef2368e3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12-545_Education-PPT-template_r00.potx</Template>
  <TotalTime>6283</TotalTime>
  <Words>748</Words>
  <Application>Microsoft Office PowerPoint</Application>
  <PresentationFormat>Diaprojekcija na zaslonu (4:3)</PresentationFormat>
  <Paragraphs>171</Paragraphs>
  <Slides>26</Slides>
  <Notes>9</Notes>
  <HiddenSlides>0</HiddenSlides>
  <MMClips>0</MMClips>
  <ScaleCrop>false</ScaleCrop>
  <HeadingPairs>
    <vt:vector size="6" baseType="variant">
      <vt:variant>
        <vt:lpstr>Uporabljene pisave</vt:lpstr>
      </vt:variant>
      <vt:variant>
        <vt:i4>10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26</vt:i4>
      </vt:variant>
    </vt:vector>
  </HeadingPairs>
  <TitlesOfParts>
    <vt:vector size="37" baseType="lpstr">
      <vt:lpstr>SimSun</vt:lpstr>
      <vt:lpstr>Arial</vt:lpstr>
      <vt:lpstr>Arial Bold</vt:lpstr>
      <vt:lpstr>Calibri</vt:lpstr>
      <vt:lpstr>Courier New</vt:lpstr>
      <vt:lpstr>StarSymbol</vt:lpstr>
      <vt:lpstr>Times New Roman</vt:lpstr>
      <vt:lpstr>Verdana</vt:lpstr>
      <vt:lpstr>Wingdings</vt:lpstr>
      <vt:lpstr>ヒラギノ角ゴ ProN W3</vt:lpstr>
      <vt:lpstr>Title1</vt:lpstr>
      <vt:lpstr>PowerPointova predstavitev</vt:lpstr>
      <vt:lpstr>PowerPointova predstavitev</vt:lpstr>
      <vt:lpstr>PowerPointova predstavitev</vt:lpstr>
      <vt:lpstr>WEBINARJI SCIENTIX NA-MA 2018</vt:lpstr>
      <vt:lpstr>PowerPointova predstavitev</vt:lpstr>
      <vt:lpstr>PowerPointova predstavitev</vt:lpstr>
      <vt:lpstr>PowerPointova predstavitev</vt:lpstr>
      <vt:lpstr>Radovan Krajnc</vt:lpstr>
      <vt:lpstr>Algoritmi krojijo naše življenje</vt:lpstr>
      <vt:lpstr>Kaj je algoritem</vt:lpstr>
      <vt:lpstr>Kako zapisujemo algoritme?</vt:lpstr>
      <vt:lpstr>PowerPointova predstavitev</vt:lpstr>
      <vt:lpstr>Primeri iz posameznega predmetnega področja</vt:lpstr>
      <vt:lpstr>Računalniško mišljenje</vt:lpstr>
      <vt:lpstr>Koliko preteče hrček v eni noči?</vt:lpstr>
      <vt:lpstr>Lastnost dobrega algoritma</vt:lpstr>
      <vt:lpstr>Problem trgovskega potnika</vt:lpstr>
      <vt:lpstr>Problem trgovskega potnika</vt:lpstr>
      <vt:lpstr>Notacija ali dogovor o zapisovanju algoritma</vt:lpstr>
      <vt:lpstr>PowerPointova predstavitev</vt:lpstr>
      <vt:lpstr>Pogoj</vt:lpstr>
      <vt:lpstr>PowerPointova predstavitev</vt:lpstr>
      <vt:lpstr>Izziv št. 2: Kaj spremeniti v algoritmu, da se bo mravlja sprehodila čez šest krogov. </vt:lpstr>
      <vt:lpstr>Izziv št. 3: Napiši algoritem s katerim se mravlja sprehodi čez vse zelene kvadrate in se izogiba modrim. </vt:lpstr>
      <vt:lpstr>Kako razvijati algoritmično mišljenje? </vt:lpstr>
      <vt:lpstr>WEBINARJI SCIENTIX NA-MA 2018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Editable Intel® Education powerpoint template</dc:title>
  <dc:creator>Peter</dc:creator>
  <cp:lastModifiedBy>Radovan Krajnc</cp:lastModifiedBy>
  <cp:revision>530</cp:revision>
  <cp:lastPrinted>2018-05-29T09:32:23Z</cp:lastPrinted>
  <dcterms:created xsi:type="dcterms:W3CDTF">2011-09-21T21:32:16Z</dcterms:created>
  <dcterms:modified xsi:type="dcterms:W3CDTF">2018-05-29T10:19:56Z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0x0101007404A80D44CF8E4CA6523EF81EDB643B</vt:lpwstr>
  </property>
  <property fmtid="{D5CDD505-2E9C-101B-9397-08002B2CF9AE}" pid="3" name="ItemRetentionFormula">
    <vt:lpwstr/>
  </property>
  <property fmtid="{D5CDD505-2E9C-101B-9397-08002B2CF9AE}" pid="4" name="_dlc_policyId">
    <vt:lpwstr/>
  </property>
  <property fmtid="{D5CDD505-2E9C-101B-9397-08002B2CF9AE}" pid="5" name="_dlc_DocIdItemGuid">
    <vt:lpwstr>ae7fac2a-9446-419c-a5c3-e772b28455d3</vt:lpwstr>
  </property>
  <property fmtid="{D5CDD505-2E9C-101B-9397-08002B2CF9AE}" pid="6" name="_dlc_DocId">
    <vt:lpwstr>4E32A3N3VKVZ-5-569</vt:lpwstr>
  </property>
  <property fmtid="{D5CDD505-2E9C-101B-9397-08002B2CF9AE}" pid="7" name="_dlc_DocIdUrl">
    <vt:lpwstr>https://sharepoint.amr.ith.intel.com/sites/MrktToolkit/_layouts/DocIdRedir.aspx?ID=4E32A3N3VKVZ-5-569, 4E32A3N3VKVZ-5-569</vt:lpwstr>
  </property>
</Properties>
</file>