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4" r:id="rId2"/>
    <p:sldId id="285" r:id="rId3"/>
    <p:sldId id="284" r:id="rId4"/>
    <p:sldId id="286" r:id="rId5"/>
  </p:sldIdLst>
  <p:sldSz cx="9144000" cy="6858000" type="screen4x3"/>
  <p:notesSz cx="6797675" cy="9926638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9DBE02A-0C3D-498A-BC1F-805495455E9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365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6D266C-84FB-4C6C-8EA2-A1B926256F40}" type="datetimeFigureOut">
              <a:rPr lang="sl-SI" smtClean="0"/>
              <a:t>19.1.2018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18FF6-BDD3-4AC3-B002-6832458CA39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1503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6125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7763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655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65338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225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97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369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94138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853C4B8-DFE7-40F3-97F0-68F607470F0D}" type="slidenum">
              <a:rPr lang="en-US" altLang="sl-SI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sl-SI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E61-447D-4A9D-A923-0B60244667D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3795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2538A-9BB6-440A-B99C-7A46041E134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6413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BE240-801E-40EE-B5CB-AF4EB55C7F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7291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D37BB-232F-47E3-BA66-AF67A818993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4885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C4A4-6D7F-4FF1-B7EF-AC7A234D8C6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942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E126-9D6B-4B23-B089-23AE7FB0099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6840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C468F-4F98-40D6-949F-E74FBA4EC08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3362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5FDF-D939-4D1B-A2BC-399D43C5B5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7651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20C99-8D50-4968-ACA5-57BD9B35CDD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6064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6B38-2FCF-405B-91D1-264A3E5A374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8362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7E73-9388-44C8-86B1-80201F72593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996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1_noga_druga_stra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9625"/>
            <a:ext cx="91440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cycle_pic"/>
          <p:cNvPicPr>
            <a:picLocks noChangeAspect="1" noChangeArrowheads="1"/>
          </p:cNvPicPr>
          <p:nvPr userDrawn="1"/>
        </p:nvPicPr>
        <p:blipFill>
          <a:blip r:embed="rId14">
            <a:lum bright="82000"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200"/>
            <a:ext cx="9144000" cy="608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EA9A968-EEFE-4A7E-B1E4-FAC6A48A8F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jpeg"/><Relationship Id="rId4" Type="http://schemas.openxmlformats.org/officeDocument/2006/relationships/image" Target="cid:image002.png@01D362AC.D6D33820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image" Target="../media/image8.png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image" Target="../media/image7.jpe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notesSlide" Target="../notesSlides/notesSlide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slideLayout" Target="../slideLayouts/slideLayout2.xml"/><Relationship Id="rId28" Type="http://schemas.openxmlformats.org/officeDocument/2006/relationships/image" Target="../media/image10.png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3017" y="2485965"/>
            <a:ext cx="7772400" cy="2671227"/>
          </a:xfrm>
        </p:spPr>
        <p:txBody>
          <a:bodyPr/>
          <a:lstStyle/>
          <a:p>
            <a:pPr eaLnBrk="1" hangingPunct="1"/>
            <a:r>
              <a:rPr lang="pl-PL" altLang="sl-SI" sz="4000" b="1" dirty="0" smtClean="0"/>
              <a:t>TRAJNOSTNA MOBILNOST</a:t>
            </a:r>
            <a:br>
              <a:rPr lang="pl-PL" altLang="sl-SI" sz="4000" b="1" dirty="0" smtClean="0"/>
            </a:br>
            <a:r>
              <a:rPr lang="pl-PL" altLang="sl-SI" sz="2800" b="1" dirty="0" smtClean="0"/>
              <a:t>PREDSTAVITEV DELAVNICE</a:t>
            </a:r>
            <a:br>
              <a:rPr lang="pl-PL" altLang="sl-SI" sz="2800" b="1" dirty="0" smtClean="0"/>
            </a:br>
            <a:r>
              <a:rPr lang="pl-PL" altLang="sl-SI" sz="2800" b="1" dirty="0" smtClean="0"/>
              <a:t/>
            </a:r>
            <a:br>
              <a:rPr lang="pl-PL" altLang="sl-SI" sz="2800" b="1" dirty="0" smtClean="0"/>
            </a:br>
            <a:r>
              <a:rPr lang="pl-PL" altLang="sl-SI" sz="2400" b="1" dirty="0" smtClean="0"/>
              <a:t>mag. Polona Demšar Mitrovič</a:t>
            </a:r>
            <a:endParaRPr lang="sl-SI" altLang="sl-SI" sz="2400" b="1" dirty="0" smtClean="0"/>
          </a:p>
        </p:txBody>
      </p:sp>
      <p:pic>
        <p:nvPicPr>
          <p:cNvPr id="3077" name="image2.jpg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37" y="933370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3078" name="Slika 4" descr="http://intranetmizs/PublishingImages/MIZS_slo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922638"/>
            <a:ext cx="2857500" cy="59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9888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04" y="392202"/>
            <a:ext cx="1188132" cy="1527599"/>
          </a:xfrm>
          <a:prstGeom prst="rect">
            <a:avLst/>
          </a:prstGeom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6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206"/>
          <a:stretch>
            <a:fillRect/>
          </a:stretch>
        </p:blipFill>
        <p:spPr bwMode="auto">
          <a:xfrm>
            <a:off x="2195736" y="4860323"/>
            <a:ext cx="4464496" cy="522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sz="4400" dirty="0" smtClean="0"/>
              <a:t>  </a:t>
            </a:r>
            <a:r>
              <a:rPr lang="sl-SI" sz="4000" dirty="0" smtClean="0"/>
              <a:t>Kaj je            in        </a:t>
            </a:r>
            <a:r>
              <a:rPr lang="sl-SI" sz="4000" dirty="0" smtClean="0">
                <a:solidFill>
                  <a:srgbClr val="FF0000"/>
                </a:solidFill>
              </a:rPr>
              <a:t>kaj ni      </a:t>
            </a:r>
            <a:r>
              <a:rPr lang="sl-SI" sz="4000" dirty="0" smtClean="0"/>
              <a:t>TM?</a:t>
            </a:r>
            <a:br>
              <a:rPr lang="sl-SI" sz="4000" dirty="0" smtClean="0"/>
            </a:br>
            <a:r>
              <a:rPr lang="sl-SI" sz="2400" dirty="0" smtClean="0">
                <a:latin typeface="+mn-lt"/>
              </a:rPr>
              <a:t>                             </a:t>
            </a:r>
            <a:endParaRPr lang="en-US" altLang="sl-SI" sz="2400" dirty="0" smtClean="0"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1631" y="1096169"/>
            <a:ext cx="8713788" cy="50053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sl-SI" altLang="sl-SI" sz="2400" b="1" dirty="0" smtClean="0">
                <a:solidFill>
                  <a:schemeClr val="tx2"/>
                </a:solidFill>
              </a:rPr>
              <a:t>    </a:t>
            </a:r>
          </a:p>
          <a:p>
            <a:pPr eaLnBrk="1" hangingPunct="1"/>
            <a:endParaRPr lang="sl-SI" altLang="sl-SI" sz="2000" dirty="0" smtClean="0">
              <a:solidFill>
                <a:schemeClr val="tx2"/>
              </a:solidFill>
            </a:endParaRPr>
          </a:p>
          <a:p>
            <a:pPr eaLnBrk="1" hangingPunct="1">
              <a:buFontTx/>
              <a:buChar char="-"/>
            </a:pPr>
            <a:endParaRPr lang="en-US" altLang="sl-SI" sz="2400" dirty="0" smtClean="0">
              <a:solidFill>
                <a:schemeClr val="tx2"/>
              </a:solidFill>
            </a:endParaRPr>
          </a:p>
          <a:p>
            <a:pPr eaLnBrk="1" hangingPunct="1">
              <a:buFontTx/>
              <a:buChar char="-"/>
            </a:pPr>
            <a:endParaRPr lang="en-US" altLang="sl-SI" sz="2400" dirty="0" smtClean="0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sl-SI" sz="2400" dirty="0" smtClean="0">
              <a:solidFill>
                <a:schemeClr val="tx2"/>
              </a:solidFill>
            </a:endParaRPr>
          </a:p>
          <a:p>
            <a:pPr eaLnBrk="1" hangingPunct="1"/>
            <a:endParaRPr lang="en-US" altLang="sl-SI" sz="2400" dirty="0" smtClean="0">
              <a:solidFill>
                <a:schemeClr val="tx2"/>
              </a:solidFill>
            </a:endParaRPr>
          </a:p>
        </p:txBody>
      </p:sp>
      <p:sp>
        <p:nvSpPr>
          <p:cNvPr id="7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3992563" y="5084763"/>
            <a:ext cx="1181100" cy="1062037"/>
          </a:xfrm>
          <a:prstGeom prst="triangle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314700" y="3927475"/>
            <a:ext cx="2503488" cy="1003300"/>
          </a:xfrm>
          <a:custGeom>
            <a:avLst/>
            <a:gdLst>
              <a:gd name="T0" fmla="*/ 2204228 w 21600"/>
              <a:gd name="T1" fmla="*/ 501650 h 21600"/>
              <a:gd name="T2" fmla="*/ 1251744 w 21600"/>
              <a:gd name="T3" fmla="*/ 1003300 h 21600"/>
              <a:gd name="T4" fmla="*/ 299260 w 21600"/>
              <a:gd name="T5" fmla="*/ 501650 h 21600"/>
              <a:gd name="T6" fmla="*/ 1251744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382 w 21600"/>
              <a:gd name="T13" fmla="*/ 4382 h 21600"/>
              <a:gd name="T14" fmla="*/ 17218 w 21600"/>
              <a:gd name="T15" fmla="*/ 1721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163" y="21600"/>
                </a:lnTo>
                <a:lnTo>
                  <a:pt x="16437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sl-SI" altLang="sl-SI"/>
          </a:p>
        </p:txBody>
      </p:sp>
      <p:pic>
        <p:nvPicPr>
          <p:cNvPr id="5126" name="Picture 9" descr="bus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2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4429125"/>
            <a:ext cx="41592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0" descr="avto_mali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26" cstate="print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563" y="5519738"/>
            <a:ext cx="38576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1" descr="pesec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2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4363" y="2136775"/>
            <a:ext cx="284162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12" descr="kolo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28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8788" y="3303588"/>
            <a:ext cx="490537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AutoShape 5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 flipV="1">
            <a:off x="2179638" y="5051425"/>
            <a:ext cx="1181100" cy="1062038"/>
          </a:xfrm>
          <a:prstGeom prst="triangle">
            <a:avLst>
              <a:gd name="adj" fmla="val 50000"/>
            </a:avLst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sl-SI" altLang="sl-SI"/>
          </a:p>
        </p:txBody>
      </p:sp>
      <p:sp>
        <p:nvSpPr>
          <p:cNvPr id="17" name="AutoShape 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58925" y="3910013"/>
            <a:ext cx="2503488" cy="1003300"/>
          </a:xfrm>
          <a:custGeom>
            <a:avLst/>
            <a:gdLst>
              <a:gd name="T0" fmla="*/ 2204228 w 21600"/>
              <a:gd name="T1" fmla="*/ 501650 h 21600"/>
              <a:gd name="T2" fmla="*/ 1251744 w 21600"/>
              <a:gd name="T3" fmla="*/ 1003300 h 21600"/>
              <a:gd name="T4" fmla="*/ 299260 w 21600"/>
              <a:gd name="T5" fmla="*/ 501650 h 21600"/>
              <a:gd name="T6" fmla="*/ 1251744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382 w 21600"/>
              <a:gd name="T13" fmla="*/ 4382 h 21600"/>
              <a:gd name="T14" fmla="*/ 17218 w 21600"/>
              <a:gd name="T15" fmla="*/ 1721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163" y="21600"/>
                </a:lnTo>
                <a:lnTo>
                  <a:pt x="16437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sl-SI" altLang="sl-SI"/>
          </a:p>
        </p:txBody>
      </p:sp>
      <p:sp>
        <p:nvSpPr>
          <p:cNvPr id="18" name="AutoShape 7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944563" y="2806700"/>
            <a:ext cx="3763962" cy="1003300"/>
          </a:xfrm>
          <a:custGeom>
            <a:avLst/>
            <a:gdLst>
              <a:gd name="T0" fmla="*/ 3472603 w 21600"/>
              <a:gd name="T1" fmla="*/ 501650 h 21600"/>
              <a:gd name="T2" fmla="*/ 1881981 w 21600"/>
              <a:gd name="T3" fmla="*/ 1003300 h 21600"/>
              <a:gd name="T4" fmla="*/ 291359 w 21600"/>
              <a:gd name="T5" fmla="*/ 501650 h 21600"/>
              <a:gd name="T6" fmla="*/ 1881981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472 w 21600"/>
              <a:gd name="T13" fmla="*/ 3472 h 21600"/>
              <a:gd name="T14" fmla="*/ 18128 w 21600"/>
              <a:gd name="T15" fmla="*/ 1812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343" y="21600"/>
                </a:lnTo>
                <a:lnTo>
                  <a:pt x="18257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sl-SI" altLang="sl-SI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AutoShape 8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33363" y="1635125"/>
            <a:ext cx="5073650" cy="1003300"/>
          </a:xfrm>
          <a:custGeom>
            <a:avLst/>
            <a:gdLst>
              <a:gd name="T0" fmla="*/ 4788727 w 21600"/>
              <a:gd name="T1" fmla="*/ 501650 h 21600"/>
              <a:gd name="T2" fmla="*/ 2536825 w 21600"/>
              <a:gd name="T3" fmla="*/ 1003300 h 21600"/>
              <a:gd name="T4" fmla="*/ 284923 w 21600"/>
              <a:gd name="T5" fmla="*/ 501650 h 21600"/>
              <a:gd name="T6" fmla="*/ 2536825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013 w 21600"/>
              <a:gd name="T13" fmla="*/ 3013 h 21600"/>
              <a:gd name="T14" fmla="*/ 18587 w 21600"/>
              <a:gd name="T15" fmla="*/ 185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426" y="21600"/>
                </a:lnTo>
                <a:lnTo>
                  <a:pt x="19174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sl-SI" altLang="sl-SI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134" name="Picture 9" descr="bus"/>
          <p:cNvPicPr>
            <a:picLocks noChangeAspect="1" noChangeArrowheads="1"/>
          </p:cNvPicPr>
          <p:nvPr>
            <p:custDataLst>
              <p:tags r:id="rId11"/>
            </p:custDataLst>
          </p:nvPr>
        </p:nvPicPr>
        <p:blipFill>
          <a:blip r:embed="rId2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113" y="4181475"/>
            <a:ext cx="41592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5" name="Picture 10" descr="avto_mali"/>
          <p:cNvPicPr>
            <a:picLocks noChangeAspect="1" noChangeArrowheads="1"/>
          </p:cNvPicPr>
          <p:nvPr>
            <p:custDataLst>
              <p:tags r:id="rId12"/>
            </p:custDataLst>
          </p:nvPr>
        </p:nvPicPr>
        <p:blipFill>
          <a:blip r:embed="rId26" cstate="print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1113" y="5275263"/>
            <a:ext cx="385762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6" name="Picture 11" descr="pesec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2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588" y="1943100"/>
            <a:ext cx="284162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Picture 12" descr="kolo"/>
          <p:cNvPicPr>
            <a:picLocks noChangeAspect="1" noChangeArrowheads="1"/>
          </p:cNvPicPr>
          <p:nvPr>
            <p:custDataLst>
              <p:tags r:id="rId14"/>
            </p:custDataLst>
          </p:nvPr>
        </p:nvPicPr>
        <p:blipFill>
          <a:blip r:embed="rId28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300" y="3155950"/>
            <a:ext cx="490538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8" name="AutoShape 1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746750" y="1593850"/>
            <a:ext cx="1181100" cy="1062038"/>
          </a:xfrm>
          <a:prstGeom prst="triangle">
            <a:avLst>
              <a:gd name="adj" fmla="val 50000"/>
            </a:avLst>
          </a:prstGeom>
          <a:solidFill>
            <a:srgbClr val="A5002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3000">
                <a:solidFill>
                  <a:schemeClr val="tx1"/>
                </a:solidFill>
                <a:latin typeface="Arial" charset="0"/>
              </a:defRPr>
            </a:lvl1pPr>
            <a:lvl2pPr marL="37931725" indent="-37474525" eaLnBrk="0" hangingPunct="0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q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q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sl-SI" altLang="sl-SI" sz="1400">
              <a:ea typeface="MS PGothic" pitchFamily="34" charset="-128"/>
            </a:endParaRPr>
          </a:p>
        </p:txBody>
      </p:sp>
      <p:sp>
        <p:nvSpPr>
          <p:cNvPr id="5139" name="AutoShape 1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 flipV="1">
            <a:off x="5084763" y="2779713"/>
            <a:ext cx="2503487" cy="10033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382 w 21600"/>
              <a:gd name="T13" fmla="*/ 4382 h 21600"/>
              <a:gd name="T14" fmla="*/ 17218 w 21600"/>
              <a:gd name="T15" fmla="*/ 1721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163" y="21600"/>
                </a:lnTo>
                <a:lnTo>
                  <a:pt x="16437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5140" name="AutoShape 1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 flipV="1">
            <a:off x="4454525" y="3889375"/>
            <a:ext cx="3763963" cy="10033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472 w 21600"/>
              <a:gd name="T13" fmla="*/ 3472 h 21600"/>
              <a:gd name="T14" fmla="*/ 18128 w 21600"/>
              <a:gd name="T15" fmla="*/ 18128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3343" y="21600"/>
                </a:lnTo>
                <a:lnTo>
                  <a:pt x="18257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/>
          </a:p>
        </p:txBody>
      </p:sp>
      <p:sp>
        <p:nvSpPr>
          <p:cNvPr id="5141" name="AutoShape 1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 flipV="1">
            <a:off x="3800475" y="5051425"/>
            <a:ext cx="5073650" cy="10033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013 w 21600"/>
              <a:gd name="T13" fmla="*/ 3013 h 21600"/>
              <a:gd name="T14" fmla="*/ 18587 w 21600"/>
              <a:gd name="T15" fmla="*/ 1858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426" y="21600"/>
                </a:lnTo>
                <a:lnTo>
                  <a:pt x="19174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/>
          </a:p>
        </p:txBody>
      </p:sp>
      <p:pic>
        <p:nvPicPr>
          <p:cNvPr id="5142" name="Picture 9" descr="bus"/>
          <p:cNvPicPr>
            <a:picLocks noChangeAspect="1" noChangeArrowheads="1"/>
          </p:cNvPicPr>
          <p:nvPr>
            <p:custDataLst>
              <p:tags r:id="rId19"/>
            </p:custDataLst>
          </p:nvPr>
        </p:nvPicPr>
        <p:blipFill>
          <a:blip r:embed="rId2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338" y="4160838"/>
            <a:ext cx="4159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3" name="Picture 7" descr="avto_mali"/>
          <p:cNvPicPr>
            <a:picLocks noChangeAspect="1" noChangeArrowheads="1"/>
          </p:cNvPicPr>
          <p:nvPr>
            <p:custDataLst>
              <p:tags r:id="rId20"/>
            </p:custDataLst>
          </p:nvPr>
        </p:nvPicPr>
        <p:blipFill>
          <a:blip r:embed="rId26" cstate="print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5399088"/>
            <a:ext cx="3857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4" name="Picture 8" descr="pesec"/>
          <p:cNvPicPr>
            <a:picLocks noChangeAspect="1" noChangeArrowheads="1"/>
          </p:cNvPicPr>
          <p:nvPr>
            <p:custDataLst>
              <p:tags r:id="rId21"/>
            </p:custDataLst>
          </p:nvPr>
        </p:nvPicPr>
        <p:blipFill>
          <a:blip r:embed="rId2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4425" y="2003425"/>
            <a:ext cx="284163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45" name="Picture 10" descr="kolo"/>
          <p:cNvPicPr>
            <a:picLocks noChangeAspect="1" noChangeArrowheads="1"/>
          </p:cNvPicPr>
          <p:nvPr>
            <p:custDataLst>
              <p:tags r:id="rId22"/>
            </p:custDataLst>
          </p:nvPr>
        </p:nvPicPr>
        <p:blipFill>
          <a:blip r:embed="rId28">
            <a:lum bright="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238" y="3133725"/>
            <a:ext cx="490537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35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Namen delavnice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Ozavestiti dijake o pomenu trajnostne mobilnosti</a:t>
            </a:r>
          </a:p>
          <a:p>
            <a:r>
              <a:rPr lang="sl-SI" dirty="0" smtClean="0"/>
              <a:t>Predstaviti prednosti uporabe trajnostnih oblik mobilnosti (primeri iz prakse – delo v skupinah)</a:t>
            </a:r>
          </a:p>
          <a:p>
            <a:r>
              <a:rPr lang="sl-SI" dirty="0" smtClean="0"/>
              <a:t>Nasloviti dijake kot aktivne državljane (pobude za izboljšanje pogojev za TM)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2268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Vsebina delavnice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87524" y="1412776"/>
            <a:ext cx="8399276" cy="4713387"/>
          </a:xfrm>
        </p:spPr>
        <p:txBody>
          <a:bodyPr/>
          <a:lstStyle/>
          <a:p>
            <a:r>
              <a:rPr lang="pl-PL" sz="2000" dirty="0"/>
              <a:t>Kaj je trajnostni razvoj (P</a:t>
            </a:r>
            <a:r>
              <a:rPr lang="pl-PL" sz="2000" dirty="0" smtClean="0"/>
              <a:t>)</a:t>
            </a:r>
            <a:endParaRPr lang="sl-SI" sz="2000" dirty="0"/>
          </a:p>
          <a:p>
            <a:r>
              <a:rPr lang="sl-SI" sz="2000" dirty="0" smtClean="0"/>
              <a:t>Trajnostna </a:t>
            </a:r>
            <a:r>
              <a:rPr lang="sl-SI" sz="2000" dirty="0"/>
              <a:t>mobilnost (P</a:t>
            </a:r>
            <a:r>
              <a:rPr lang="sl-SI" sz="2000" dirty="0" smtClean="0"/>
              <a:t>)</a:t>
            </a:r>
            <a:endParaRPr lang="sl-SI" sz="2000" dirty="0"/>
          </a:p>
          <a:p>
            <a:r>
              <a:rPr lang="sl-SI" sz="2000" dirty="0" smtClean="0"/>
              <a:t>Sodobni trendi mobilnosti v različnih okoljih (urbanih, ruralnih) (P)</a:t>
            </a:r>
          </a:p>
          <a:p>
            <a:r>
              <a:rPr lang="sl-SI" sz="2000" dirty="0" smtClean="0"/>
              <a:t>Povezava mobilnosti in samostojnosti dijakov (P)</a:t>
            </a:r>
          </a:p>
          <a:p>
            <a:r>
              <a:rPr lang="sl-SI" sz="2000" dirty="0" smtClean="0"/>
              <a:t>Stroški mobilnosti (P)</a:t>
            </a:r>
          </a:p>
          <a:p>
            <a:r>
              <a:rPr lang="sl-SI" sz="2000" dirty="0" smtClean="0"/>
              <a:t>Povezava </a:t>
            </a:r>
            <a:r>
              <a:rPr lang="sl-SI" sz="2000" dirty="0" err="1" smtClean="0"/>
              <a:t>mobilnostnih</a:t>
            </a:r>
            <a:r>
              <a:rPr lang="sl-SI" sz="2000" dirty="0" smtClean="0"/>
              <a:t> navad in zdravja (P)</a:t>
            </a:r>
          </a:p>
          <a:p>
            <a:endParaRPr lang="sl-SI" sz="2000" dirty="0" smtClean="0"/>
          </a:p>
          <a:p>
            <a:r>
              <a:rPr lang="sl-SI" sz="2000" dirty="0" smtClean="0"/>
              <a:t>1</a:t>
            </a:r>
            <a:r>
              <a:rPr lang="sl-SI" sz="2000" dirty="0"/>
              <a:t>. delavnica: Osebni in družbeni stroški mobilnosti (dijaki sami določijo </a:t>
            </a:r>
            <a:r>
              <a:rPr lang="sl-SI" sz="2000" dirty="0" smtClean="0"/>
              <a:t>parametre, </a:t>
            </a:r>
            <a:r>
              <a:rPr lang="sl-SI" sz="2000" dirty="0"/>
              <a:t>na osnovi katerih bi računali</a:t>
            </a:r>
            <a:r>
              <a:rPr lang="sl-SI" sz="2000" dirty="0" smtClean="0"/>
              <a:t>) (D)</a:t>
            </a:r>
            <a:endParaRPr lang="sl-SI" sz="2000" dirty="0"/>
          </a:p>
          <a:p>
            <a:r>
              <a:rPr lang="sl-SI" sz="2000" dirty="0" smtClean="0"/>
              <a:t>2</a:t>
            </a:r>
            <a:r>
              <a:rPr lang="sl-SI" sz="2000" dirty="0"/>
              <a:t>. delavnica: Pogovor o tem, kako si sebe predstavljajo čez 5, 10 let (način mobilnosti v prihodnosti</a:t>
            </a:r>
            <a:r>
              <a:rPr lang="sl-SI" sz="2000" dirty="0" smtClean="0"/>
              <a:t>)</a:t>
            </a:r>
            <a:r>
              <a:rPr lang="sl-SI" sz="2000" dirty="0"/>
              <a:t> (D)</a:t>
            </a:r>
          </a:p>
          <a:p>
            <a:endParaRPr lang="sl-SI" sz="2000" dirty="0"/>
          </a:p>
          <a:p>
            <a:endParaRPr lang="sl-SI" sz="2000" dirty="0"/>
          </a:p>
        </p:txBody>
      </p:sp>
    </p:spTree>
    <p:extLst>
      <p:ext uri="{BB962C8B-B14F-4D97-AF65-F5344CB8AC3E}">
        <p14:creationId xmlns:p14="http://schemas.microsoft.com/office/powerpoint/2010/main" val="20608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UwJgbZkEiq4y9nNn12F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QClon9SVkiglq2yeF3rg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EV8HAifWUCgU1KWmBVdZ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Hv1yicXPUCfw.jotpz_Y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TCJnvxRDUij3TEdu6y2E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pXh0QJGHE.kjDixik70r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0XCJcx53kqe1bezmo.pw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ks9WGA0EkCjJ2.G5oYdt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equ2rBQFUGJohGOO4yUn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..IsotLfkaBlSKTSOO7U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5OKvQ0VMEOyxEs5JcsbQ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0UeJI9QJUyCBQZzPwDM8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doZ89j4KUKeAh7xR7MtK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T5SfYgj6UaSHhGJc7xbd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vNfiAKAk6t16Jxu2Zu6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EV8HAifWUCgU1KWmBVdZ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Hv1yicXPUCfw.jotpz_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TCJnvxRDUij3TEdu6y2E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pXh0QJGHE.kjDixik70r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SUwJgbZkEiq4y9nNn12F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0UeJI9QJUyCBQZzPwDM8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7rObF4AlESgHAOjyQ1nkA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147</Words>
  <Application>Microsoft Office PowerPoint</Application>
  <PresentationFormat>Diaprojekcija na zaslonu 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10" baseType="lpstr">
      <vt:lpstr>ＭＳ Ｐゴシック</vt:lpstr>
      <vt:lpstr>ＭＳ Ｐゴシック</vt:lpstr>
      <vt:lpstr>Arial</vt:lpstr>
      <vt:lpstr>Calibri</vt:lpstr>
      <vt:lpstr>Wingdings</vt:lpstr>
      <vt:lpstr>Default Design</vt:lpstr>
      <vt:lpstr>TRAJNOSTNA MOBILNOST PREDSTAVITEV DELAVNICE  mag. Polona Demšar Mitrovič</vt:lpstr>
      <vt:lpstr>  Kaj je            in        kaj ni      TM?                              </vt:lpstr>
      <vt:lpstr>Namen delavnice</vt:lpstr>
      <vt:lpstr>Vsebina delavnice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TEORETIČNI DEL KOLESARSKEGA IZPITA (20 ur)</dc:title>
  <dc:creator>Joze Strmec</dc:creator>
  <cp:lastModifiedBy>MD</cp:lastModifiedBy>
  <cp:revision>79</cp:revision>
  <cp:lastPrinted>2018-01-12T11:57:44Z</cp:lastPrinted>
  <dcterms:created xsi:type="dcterms:W3CDTF">2005-07-03T15:02:30Z</dcterms:created>
  <dcterms:modified xsi:type="dcterms:W3CDTF">2018-01-19T12:48:57Z</dcterms:modified>
</cp:coreProperties>
</file>