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3" r:id="rId2"/>
    <p:sldMasterId id="2147483994" r:id="rId3"/>
  </p:sldMasterIdLst>
  <p:notesMasterIdLst>
    <p:notesMasterId r:id="rId25"/>
  </p:notesMasterIdLst>
  <p:handoutMasterIdLst>
    <p:handoutMasterId r:id="rId26"/>
  </p:handoutMasterIdLst>
  <p:sldIdLst>
    <p:sldId id="256" r:id="rId4"/>
    <p:sldId id="276" r:id="rId5"/>
    <p:sldId id="277" r:id="rId6"/>
    <p:sldId id="264" r:id="rId7"/>
    <p:sldId id="292" r:id="rId8"/>
    <p:sldId id="262" r:id="rId9"/>
    <p:sldId id="284" r:id="rId10"/>
    <p:sldId id="267" r:id="rId11"/>
    <p:sldId id="293" r:id="rId12"/>
    <p:sldId id="286" r:id="rId13"/>
    <p:sldId id="287" r:id="rId14"/>
    <p:sldId id="288" r:id="rId15"/>
    <p:sldId id="294" r:id="rId16"/>
    <p:sldId id="274" r:id="rId17"/>
    <p:sldId id="290" r:id="rId18"/>
    <p:sldId id="291" r:id="rId19"/>
    <p:sldId id="265" r:id="rId20"/>
    <p:sldId id="266" r:id="rId21"/>
    <p:sldId id="278" r:id="rId22"/>
    <p:sldId id="279" r:id="rId23"/>
    <p:sldId id="280" r:id="rId24"/>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43" autoAdjust="0"/>
    <p:restoredTop sz="84178" autoAdjust="0"/>
  </p:normalViewPr>
  <p:slideViewPr>
    <p:cSldViewPr snapToGrid="0" snapToObjects="1">
      <p:cViewPr>
        <p:scale>
          <a:sx n="73" d="100"/>
          <a:sy n="73" d="100"/>
        </p:scale>
        <p:origin x="-1728"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6CDCCBC7-FA7B-AD48-9940-49BA97E5AED0}" type="datetimeFigureOut">
              <a:rPr lang="en-US" smtClean="0"/>
              <a:pPr/>
              <a:t>10/8/2013</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94CC12DD-9F91-7F4F-92D3-D9AA76DD4784}" type="slidenum">
              <a:rPr lang="en-US" smtClean="0"/>
              <a:pPr/>
              <a:t>‹#›</a:t>
            </a:fld>
            <a:endParaRPr lang="en-US"/>
          </a:p>
        </p:txBody>
      </p:sp>
    </p:spTree>
    <p:extLst>
      <p:ext uri="{BB962C8B-B14F-4D97-AF65-F5344CB8AC3E}">
        <p14:creationId xmlns="" xmlns:p14="http://schemas.microsoft.com/office/powerpoint/2010/main" val="1778444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318476F6-F86F-B04D-89BD-1EBCA80FC7F2}" type="datetimeFigureOut">
              <a:rPr lang="en-US" smtClean="0"/>
              <a:pPr/>
              <a:t>10/8/2013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50548B45-74AB-784D-8C13-BF8A44280758}" type="slidenum">
              <a:rPr lang="en-US" smtClean="0"/>
              <a:pPr/>
              <a:t>‹#›</a:t>
            </a:fld>
            <a:endParaRPr lang="en-US"/>
          </a:p>
        </p:txBody>
      </p:sp>
    </p:spTree>
    <p:extLst>
      <p:ext uri="{BB962C8B-B14F-4D97-AF65-F5344CB8AC3E}">
        <p14:creationId xmlns="" xmlns:p14="http://schemas.microsoft.com/office/powerpoint/2010/main" val="17364793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omeomagazine.com/mommy-mojo-it%E2%80%99s-not-you-it%E2%80%99s-business-how-to-stop-taking-rejection-personall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omeomagazine.com/mommy-mojo-it%E2%80%99s-not-you-it%E2%80%99s-business-how-to-stop-taking-rejection-personall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Predstavitev – vsak se predstavi...</a:t>
            </a:r>
          </a:p>
          <a:p>
            <a:pPr marL="228600" indent="-228600">
              <a:buAutoNum type="arabicPeriod"/>
            </a:pPr>
            <a:r>
              <a:rPr lang="sl-SI" dirty="0" smtClean="0"/>
              <a:t>Predstavitev – kdo</a:t>
            </a:r>
            <a:r>
              <a:rPr lang="sl-SI" baseline="0" dirty="0" smtClean="0"/>
              <a:t> ste in od kod prihajate</a:t>
            </a:r>
          </a:p>
          <a:p>
            <a:pPr marL="228600" indent="-228600">
              <a:buAutoNum type="arabicPeriod"/>
            </a:pPr>
            <a:r>
              <a:rPr lang="sl-SI" dirty="0" smtClean="0"/>
              <a:t>Kaj</a:t>
            </a:r>
            <a:r>
              <a:rPr lang="sl-SI" baseline="0" dirty="0" smtClean="0"/>
              <a:t> vas je pripeljalo sem, </a:t>
            </a:r>
          </a:p>
          <a:p>
            <a:pPr marL="228600" indent="-228600">
              <a:buAutoNum type="arabicPeriod"/>
            </a:pPr>
            <a:r>
              <a:rPr lang="sl-SI" baseline="0" dirty="0" smtClean="0"/>
              <a:t>Kaj je za vas Podjetništvo in kaj je za vas podjetnost</a:t>
            </a:r>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a:t>
            </a:fld>
            <a:endParaRPr lang="en-US"/>
          </a:p>
        </p:txBody>
      </p:sp>
    </p:spTree>
    <p:extLst>
      <p:ext uri="{BB962C8B-B14F-4D97-AF65-F5344CB8AC3E}">
        <p14:creationId xmlns="" xmlns:p14="http://schemas.microsoft.com/office/powerpoint/2010/main" val="327804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10</a:t>
            </a:fld>
            <a:endParaRPr lang="en-US"/>
          </a:p>
        </p:txBody>
      </p:sp>
    </p:spTree>
    <p:extLst>
      <p:ext uri="{BB962C8B-B14F-4D97-AF65-F5344CB8AC3E}">
        <p14:creationId xmlns="" xmlns:p14="http://schemas.microsoft.com/office/powerpoint/2010/main" val="348322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Talking Money</a:t>
            </a:r>
            <a:r>
              <a:rPr lang="en-US" sz="1200" kern="1200" dirty="0" smtClean="0">
                <a:solidFill>
                  <a:schemeClr val="tx1"/>
                </a:solidFill>
                <a:effectLst/>
                <a:latin typeface="+mn-lt"/>
                <a:ea typeface="+mn-ea"/>
                <a:cs typeface="+mn-cs"/>
              </a:rPr>
              <a:t> – Discussing money is possibly one of the toughest entrepreneurial skills to learn because it goes against what your grandma taught you about politeness.</a:t>
            </a:r>
          </a:p>
          <a:p>
            <a:r>
              <a:rPr lang="en-US" sz="1200" kern="1200" dirty="0" smtClean="0">
                <a:solidFill>
                  <a:schemeClr val="tx1"/>
                </a:solidFill>
                <a:effectLst/>
                <a:latin typeface="+mn-lt"/>
                <a:ea typeface="+mn-ea"/>
                <a:cs typeface="+mn-cs"/>
              </a:rPr>
              <a:t>This is one of those cases where grandma was wrong. You need to be able to talk frankly about money – what you charge, the value you deliver for that money, how to manage your finances (with accountants and advisors) and sometimes even reminding clients that their accounts are overdue.</a:t>
            </a:r>
          </a:p>
          <a:p>
            <a:r>
              <a:rPr lang="en-US" sz="1200" b="1" kern="1200" dirty="0" smtClean="0">
                <a:solidFill>
                  <a:schemeClr val="tx1"/>
                </a:solidFill>
                <a:effectLst/>
                <a:latin typeface="+mn-lt"/>
                <a:ea typeface="+mn-ea"/>
                <a:cs typeface="+mn-cs"/>
              </a:rPr>
              <a:t>#2: Public Speaking</a:t>
            </a:r>
            <a:r>
              <a:rPr lang="en-US" sz="1200" kern="1200" dirty="0" smtClean="0">
                <a:solidFill>
                  <a:schemeClr val="tx1"/>
                </a:solidFill>
                <a:effectLst/>
                <a:latin typeface="+mn-lt"/>
                <a:ea typeface="+mn-ea"/>
                <a:cs typeface="+mn-cs"/>
              </a:rPr>
              <a:t> – The next most common fear is public speaking. Many entrepreneurs would rather be thrown into a vat of spiders before getting up in front of a room full of people to talk about their business.</a:t>
            </a:r>
          </a:p>
          <a:p>
            <a:r>
              <a:rPr lang="en-US" sz="1200" b="1" kern="1200" dirty="0" smtClean="0">
                <a:solidFill>
                  <a:schemeClr val="tx1"/>
                </a:solidFill>
                <a:effectLst/>
                <a:latin typeface="+mn-lt"/>
                <a:ea typeface="+mn-ea"/>
                <a:cs typeface="+mn-cs"/>
              </a:rPr>
              <a:t>#3: Selling</a:t>
            </a:r>
            <a:r>
              <a:rPr lang="en-US" sz="1200" kern="1200" dirty="0" smtClean="0">
                <a:solidFill>
                  <a:schemeClr val="tx1"/>
                </a:solidFill>
                <a:effectLst/>
                <a:latin typeface="+mn-lt"/>
                <a:ea typeface="+mn-ea"/>
                <a:cs typeface="+mn-cs"/>
              </a:rPr>
              <a:t> – Selling extends way beyond getting people to buy your product or service. But if you think about it, every aspect of running a business involves selling.</a:t>
            </a:r>
          </a:p>
          <a:p>
            <a:r>
              <a:rPr lang="en-US" sz="1200" kern="1200" dirty="0" smtClean="0">
                <a:solidFill>
                  <a:schemeClr val="tx1"/>
                </a:solidFill>
                <a:effectLst/>
                <a:latin typeface="+mn-lt"/>
                <a:ea typeface="+mn-ea"/>
                <a:cs typeface="+mn-cs"/>
              </a:rPr>
              <a:t>Everyday you are selling someone on something whether you are selling your employees on new ideas or directions, selling key stakeholders on your continued (or future) success or selling potential strategic partners on the value of working with you.</a:t>
            </a:r>
          </a:p>
          <a:p>
            <a:r>
              <a:rPr lang="en-US" sz="1200" b="1" kern="1200" dirty="0" smtClean="0">
                <a:solidFill>
                  <a:schemeClr val="tx1"/>
                </a:solidFill>
                <a:effectLst/>
                <a:latin typeface="+mn-lt"/>
                <a:ea typeface="+mn-ea"/>
                <a:cs typeface="+mn-cs"/>
              </a:rPr>
              <a:t>#4: Managing (and Protecting) Your Time</a:t>
            </a:r>
            <a:r>
              <a:rPr lang="en-US" sz="1200" kern="1200" dirty="0" smtClean="0">
                <a:solidFill>
                  <a:schemeClr val="tx1"/>
                </a:solidFill>
                <a:effectLst/>
                <a:latin typeface="+mn-lt"/>
                <a:ea typeface="+mn-ea"/>
                <a:cs typeface="+mn-cs"/>
              </a:rPr>
              <a:t> – Besides the potential distraction in the form of email, voicemail and the ENTIRE Internet, the other main source of distraction is people who are asking for your time and attention. That’s why protecting your time makes the list of essential entrepreneurial skills because as your business grows, so does the number of people requesting your time and attention. Learn how to filter requests and say no to the ones that don’t fit from the get-go.</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Dealing with Criticism</a:t>
            </a:r>
            <a:r>
              <a:rPr lang="en-US" sz="1200" kern="1200" dirty="0" smtClean="0">
                <a:solidFill>
                  <a:schemeClr val="tx1"/>
                </a:solidFill>
                <a:effectLst/>
                <a:latin typeface="+mn-lt"/>
                <a:ea typeface="+mn-ea"/>
                <a:cs typeface="+mn-cs"/>
              </a:rPr>
              <a:t> – Business means putting yourself out there and that means dealing with rejection and criticism and </a:t>
            </a:r>
            <a:r>
              <a:rPr lang="en-US" sz="1200" u="none" strike="noStrike" kern="1200" dirty="0" smtClean="0">
                <a:solidFill>
                  <a:schemeClr val="tx1"/>
                </a:solidFill>
                <a:effectLst/>
                <a:latin typeface="+mn-lt"/>
                <a:ea typeface="+mn-ea"/>
                <a:cs typeface="+mn-cs"/>
                <a:hlinkClick r:id="rId3"/>
              </a:rPr>
              <a:t>learning to NOT take it personally</a:t>
            </a:r>
            <a:r>
              <a:rPr lang="en-US" sz="1200" kern="1200" dirty="0" smtClean="0">
                <a:solidFill>
                  <a:schemeClr val="tx1"/>
                </a:solidFill>
                <a:effectLst/>
                <a:latin typeface="+mn-lt"/>
                <a:ea typeface="+mn-ea"/>
                <a:cs typeface="+mn-cs"/>
              </a:rPr>
              <a:t>, which is sometimes easier said than done.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Communicating with Crazy People</a:t>
            </a:r>
            <a:r>
              <a:rPr lang="en-US" sz="1200" kern="1200" dirty="0" smtClean="0">
                <a:solidFill>
                  <a:schemeClr val="tx1"/>
                </a:solidFill>
                <a:effectLst/>
                <a:latin typeface="+mn-lt"/>
                <a:ea typeface="+mn-ea"/>
                <a:cs typeface="+mn-cs"/>
              </a:rPr>
              <a:t> – Aka irrational customers. The degree with which you need to deal with crazy people depends entirely on the type of business you are in, but it will happen so be prepared. Sometimes you won’t be able to fix the situation – that’s when your diplomatic skills will be tested. Put on your best smile, listen carefully to what they are saying and give them an honest answer.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Learning New Skills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business environment changes, which means your business skill set also has to change. Look at how much marketing has changed in the last 5 years with the rise of blogging and social media. Even if you don’t plan on doing it yourself, it’s important to learn enough to understand the big picture.</a:t>
            </a:r>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11</a:t>
            </a:fld>
            <a:endParaRPr lang="en-US"/>
          </a:p>
        </p:txBody>
      </p:sp>
    </p:spTree>
    <p:extLst>
      <p:ext uri="{BB962C8B-B14F-4D97-AF65-F5344CB8AC3E}">
        <p14:creationId xmlns="" xmlns:p14="http://schemas.microsoft.com/office/powerpoint/2010/main" val="348322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Talking Money</a:t>
            </a:r>
            <a:r>
              <a:rPr lang="en-US" sz="1200" kern="1200" dirty="0" smtClean="0">
                <a:solidFill>
                  <a:schemeClr val="tx1"/>
                </a:solidFill>
                <a:effectLst/>
                <a:latin typeface="+mn-lt"/>
                <a:ea typeface="+mn-ea"/>
                <a:cs typeface="+mn-cs"/>
              </a:rPr>
              <a:t> – Discussing money is possibly one of the toughest entrepreneurial skills to learn because it goes against what your grandma taught you about politeness.</a:t>
            </a:r>
          </a:p>
          <a:p>
            <a:r>
              <a:rPr lang="en-US" sz="1200" kern="1200" dirty="0" smtClean="0">
                <a:solidFill>
                  <a:schemeClr val="tx1"/>
                </a:solidFill>
                <a:effectLst/>
                <a:latin typeface="+mn-lt"/>
                <a:ea typeface="+mn-ea"/>
                <a:cs typeface="+mn-cs"/>
              </a:rPr>
              <a:t>This is one of those cases where grandma was wrong. You need to be able to talk frankly about money – what you charge, the value you deliver for that money, how to manage your finances (with accountants and advisors) and sometimes even reminding clients that their accounts are overdue.</a:t>
            </a:r>
          </a:p>
          <a:p>
            <a:r>
              <a:rPr lang="en-US" sz="1200" b="1" kern="1200" dirty="0" smtClean="0">
                <a:solidFill>
                  <a:schemeClr val="tx1"/>
                </a:solidFill>
                <a:effectLst/>
                <a:latin typeface="+mn-lt"/>
                <a:ea typeface="+mn-ea"/>
                <a:cs typeface="+mn-cs"/>
              </a:rPr>
              <a:t>#2: Public Speaking</a:t>
            </a:r>
            <a:r>
              <a:rPr lang="en-US" sz="1200" kern="1200" dirty="0" smtClean="0">
                <a:solidFill>
                  <a:schemeClr val="tx1"/>
                </a:solidFill>
                <a:effectLst/>
                <a:latin typeface="+mn-lt"/>
                <a:ea typeface="+mn-ea"/>
                <a:cs typeface="+mn-cs"/>
              </a:rPr>
              <a:t> – The next most common fear is public speaking. Many entrepreneurs would rather be thrown into a vat of spiders before getting up in front of a room full of people to talk about their business.</a:t>
            </a:r>
          </a:p>
          <a:p>
            <a:r>
              <a:rPr lang="en-US" sz="1200" b="1" kern="1200" dirty="0" smtClean="0">
                <a:solidFill>
                  <a:schemeClr val="tx1"/>
                </a:solidFill>
                <a:effectLst/>
                <a:latin typeface="+mn-lt"/>
                <a:ea typeface="+mn-ea"/>
                <a:cs typeface="+mn-cs"/>
              </a:rPr>
              <a:t>#3: Selling</a:t>
            </a:r>
            <a:r>
              <a:rPr lang="en-US" sz="1200" kern="1200" dirty="0" smtClean="0">
                <a:solidFill>
                  <a:schemeClr val="tx1"/>
                </a:solidFill>
                <a:effectLst/>
                <a:latin typeface="+mn-lt"/>
                <a:ea typeface="+mn-ea"/>
                <a:cs typeface="+mn-cs"/>
              </a:rPr>
              <a:t> – Selling extends way beyond getting people to buy your product or service. But if you think about it, every aspect of running a business involves selling.</a:t>
            </a:r>
          </a:p>
          <a:p>
            <a:r>
              <a:rPr lang="en-US" sz="1200" kern="1200" dirty="0" smtClean="0">
                <a:solidFill>
                  <a:schemeClr val="tx1"/>
                </a:solidFill>
                <a:effectLst/>
                <a:latin typeface="+mn-lt"/>
                <a:ea typeface="+mn-ea"/>
                <a:cs typeface="+mn-cs"/>
              </a:rPr>
              <a:t>Everyday you are selling someone on something whether you are selling your employees on new ideas or directions, selling key stakeholders on your continued (or future) success or selling potential strategic partners on the value of working with you.</a:t>
            </a:r>
          </a:p>
          <a:p>
            <a:r>
              <a:rPr lang="en-US" sz="1200" b="1" kern="1200" dirty="0" smtClean="0">
                <a:solidFill>
                  <a:schemeClr val="tx1"/>
                </a:solidFill>
                <a:effectLst/>
                <a:latin typeface="+mn-lt"/>
                <a:ea typeface="+mn-ea"/>
                <a:cs typeface="+mn-cs"/>
              </a:rPr>
              <a:t>#4: Managing (and Protecting) Your Time</a:t>
            </a:r>
            <a:r>
              <a:rPr lang="en-US" sz="1200" kern="1200" dirty="0" smtClean="0">
                <a:solidFill>
                  <a:schemeClr val="tx1"/>
                </a:solidFill>
                <a:effectLst/>
                <a:latin typeface="+mn-lt"/>
                <a:ea typeface="+mn-ea"/>
                <a:cs typeface="+mn-cs"/>
              </a:rPr>
              <a:t> – Besides the potential distraction in the form of email, voicemail and the ENTIRE Internet, the other main source of distraction is people who are asking for your time and attention. That’s why protecting your time makes the list of essential entrepreneurial skills because as your business grows, so does the number of people requesting your time and attention. Learn how to filter requests and say no to the ones that don’t fit from the get-go.</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Dealing with Criticism</a:t>
            </a:r>
            <a:r>
              <a:rPr lang="en-US" sz="1200" kern="1200" dirty="0" smtClean="0">
                <a:solidFill>
                  <a:schemeClr val="tx1"/>
                </a:solidFill>
                <a:effectLst/>
                <a:latin typeface="+mn-lt"/>
                <a:ea typeface="+mn-ea"/>
                <a:cs typeface="+mn-cs"/>
              </a:rPr>
              <a:t> – Business means putting yourself out there and that means dealing with rejection and criticism and </a:t>
            </a:r>
            <a:r>
              <a:rPr lang="en-US" sz="1200" u="none" strike="noStrike" kern="1200" dirty="0" smtClean="0">
                <a:solidFill>
                  <a:schemeClr val="tx1"/>
                </a:solidFill>
                <a:effectLst/>
                <a:latin typeface="+mn-lt"/>
                <a:ea typeface="+mn-ea"/>
                <a:cs typeface="+mn-cs"/>
                <a:hlinkClick r:id="rId3"/>
              </a:rPr>
              <a:t>learning to NOT take it personally</a:t>
            </a:r>
            <a:r>
              <a:rPr lang="en-US" sz="1200" kern="1200" dirty="0" smtClean="0">
                <a:solidFill>
                  <a:schemeClr val="tx1"/>
                </a:solidFill>
                <a:effectLst/>
                <a:latin typeface="+mn-lt"/>
                <a:ea typeface="+mn-ea"/>
                <a:cs typeface="+mn-cs"/>
              </a:rPr>
              <a:t>, which is sometimes easier said than done.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Communicating with Crazy People</a:t>
            </a:r>
            <a:r>
              <a:rPr lang="en-US" sz="1200" kern="1200" dirty="0" smtClean="0">
                <a:solidFill>
                  <a:schemeClr val="tx1"/>
                </a:solidFill>
                <a:effectLst/>
                <a:latin typeface="+mn-lt"/>
                <a:ea typeface="+mn-ea"/>
                <a:cs typeface="+mn-cs"/>
              </a:rPr>
              <a:t> – Aka irrational customers. The degree with which you need to deal with crazy people depends entirely on the type of business you are in, but it will happen so be prepared. Sometimes you won’t be able to fix the situation – that’s when your diplomatic skills will be tested. Put on your best smile, listen carefully to what they are saying and give them an honest answer.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Learning New Skills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business environment changes, which means your business skill set also has to change. Look at how much marketing has changed in the last 5 years with the rise of blogging and social media. Even if you don’t plan on doing it yourself, it’s important to learn enough to understand the big picture.</a:t>
            </a:r>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12</a:t>
            </a:fld>
            <a:endParaRPr lang="en-US"/>
          </a:p>
        </p:txBody>
      </p:sp>
    </p:spTree>
    <p:extLst>
      <p:ext uri="{BB962C8B-B14F-4D97-AF65-F5344CB8AC3E}">
        <p14:creationId xmlns="" xmlns:p14="http://schemas.microsoft.com/office/powerpoint/2010/main" val="348322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13</a:t>
            </a:fld>
            <a:endParaRPr lang="en-US"/>
          </a:p>
        </p:txBody>
      </p:sp>
    </p:spTree>
    <p:extLst>
      <p:ext uri="{BB962C8B-B14F-4D97-AF65-F5344CB8AC3E}">
        <p14:creationId xmlns="" xmlns:p14="http://schemas.microsoft.com/office/powerpoint/2010/main" val="256474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14</a:t>
            </a:fld>
            <a:endParaRPr lang="en-US"/>
          </a:p>
        </p:txBody>
      </p:sp>
    </p:spTree>
    <p:extLst>
      <p:ext uri="{BB962C8B-B14F-4D97-AF65-F5344CB8AC3E}">
        <p14:creationId xmlns="" xmlns:p14="http://schemas.microsoft.com/office/powerpoint/2010/main" val="214584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15</a:t>
            </a:fld>
            <a:endParaRPr lang="en-US"/>
          </a:p>
        </p:txBody>
      </p:sp>
    </p:spTree>
    <p:extLst>
      <p:ext uri="{BB962C8B-B14F-4D97-AF65-F5344CB8AC3E}">
        <p14:creationId xmlns="" xmlns:p14="http://schemas.microsoft.com/office/powerpoint/2010/main" val="192732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16</a:t>
            </a:fld>
            <a:endParaRPr lang="en-US"/>
          </a:p>
        </p:txBody>
      </p:sp>
    </p:spTree>
    <p:extLst>
      <p:ext uri="{BB962C8B-B14F-4D97-AF65-F5344CB8AC3E}">
        <p14:creationId xmlns="" xmlns:p14="http://schemas.microsoft.com/office/powerpoint/2010/main" val="282220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17</a:t>
            </a:fld>
            <a:endParaRPr lang="en-US"/>
          </a:p>
        </p:txBody>
      </p:sp>
    </p:spTree>
    <p:extLst>
      <p:ext uri="{BB962C8B-B14F-4D97-AF65-F5344CB8AC3E}">
        <p14:creationId xmlns="" xmlns:p14="http://schemas.microsoft.com/office/powerpoint/2010/main" val="3784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Core Subjects and 21st Century Themes</a:t>
            </a:r>
          </a:p>
          <a:p>
            <a:r>
              <a:rPr lang="en-US" sz="1200" b="0" i="0" u="none" strike="noStrike" kern="1200" baseline="0" dirty="0" smtClean="0">
                <a:solidFill>
                  <a:schemeClr val="tx1"/>
                </a:solidFill>
                <a:latin typeface="+mn-lt"/>
                <a:ea typeface="+mn-ea"/>
                <a:cs typeface="+mn-cs"/>
              </a:rPr>
              <a:t>Mastery of </a:t>
            </a:r>
            <a:r>
              <a:rPr lang="en-US" sz="1200" b="1" i="0" u="none" strike="noStrike" kern="1200" baseline="0" dirty="0" smtClean="0">
                <a:solidFill>
                  <a:schemeClr val="tx1"/>
                </a:solidFill>
                <a:latin typeface="+mn-lt"/>
                <a:ea typeface="+mn-ea"/>
                <a:cs typeface="+mn-cs"/>
              </a:rPr>
              <a:t>core subjects and 21st century themes </a:t>
            </a:r>
            <a:r>
              <a:rPr lang="en-US" sz="1200" b="0" i="0" u="none" strike="noStrike" kern="1200" baseline="0" dirty="0" smtClean="0">
                <a:solidFill>
                  <a:schemeClr val="tx1"/>
                </a:solidFill>
                <a:latin typeface="+mn-lt"/>
                <a:ea typeface="+mn-ea"/>
                <a:cs typeface="+mn-cs"/>
              </a:rPr>
              <a:t>is essential to student success. Core subjects</a:t>
            </a:r>
          </a:p>
          <a:p>
            <a:r>
              <a:rPr lang="en-US" sz="1200" b="0" i="0" u="none" strike="noStrike" kern="1200" baseline="0" dirty="0" smtClean="0">
                <a:solidFill>
                  <a:schemeClr val="tx1"/>
                </a:solidFill>
                <a:latin typeface="+mn-lt"/>
                <a:ea typeface="+mn-ea"/>
                <a:cs typeface="+mn-cs"/>
              </a:rPr>
              <a:t>include English, reading or language arts, world languages, arts, mathematics, economics, science, geography,</a:t>
            </a:r>
          </a:p>
          <a:p>
            <a:r>
              <a:rPr lang="en-US" sz="1200" b="0" i="0" u="none" strike="noStrike" kern="1200" baseline="0" dirty="0" smtClean="0">
                <a:solidFill>
                  <a:schemeClr val="tx1"/>
                </a:solidFill>
                <a:latin typeface="+mn-lt"/>
                <a:ea typeface="+mn-ea"/>
                <a:cs typeface="+mn-cs"/>
              </a:rPr>
              <a:t>history, government and civics.</a:t>
            </a:r>
          </a:p>
          <a:p>
            <a:r>
              <a:rPr lang="en-US" sz="1200" b="0" i="0" u="none" strike="noStrike" kern="1200" baseline="0" dirty="0" smtClean="0">
                <a:solidFill>
                  <a:schemeClr val="tx1"/>
                </a:solidFill>
                <a:latin typeface="+mn-lt"/>
                <a:ea typeface="+mn-ea"/>
                <a:cs typeface="+mn-cs"/>
              </a:rPr>
              <a:t>In addition, schools must promote an understanding of academic content at much higher levels by weaving</a:t>
            </a:r>
          </a:p>
          <a:p>
            <a:r>
              <a:rPr lang="en-US" sz="1200" b="1" i="0" u="none" strike="noStrike" kern="1200" baseline="0" dirty="0" smtClean="0">
                <a:solidFill>
                  <a:schemeClr val="tx1"/>
                </a:solidFill>
                <a:latin typeface="+mn-lt"/>
                <a:ea typeface="+mn-ea"/>
                <a:cs typeface="+mn-cs"/>
              </a:rPr>
              <a:t>21st century interdisciplinary themes </a:t>
            </a:r>
            <a:r>
              <a:rPr lang="en-US" sz="1200" b="0" i="0" u="none" strike="noStrike" kern="1200" baseline="0" dirty="0" smtClean="0">
                <a:solidFill>
                  <a:schemeClr val="tx1"/>
                </a:solidFill>
                <a:latin typeface="+mn-lt"/>
                <a:ea typeface="+mn-ea"/>
                <a:cs typeface="+mn-cs"/>
              </a:rPr>
              <a:t>into core subjects:</a:t>
            </a:r>
          </a:p>
          <a:p>
            <a:r>
              <a:rPr lang="en-US" sz="1200" b="1" i="0" u="none" strike="noStrike" kern="1200" baseline="0" dirty="0" smtClean="0">
                <a:solidFill>
                  <a:schemeClr val="tx1"/>
                </a:solidFill>
                <a:latin typeface="+mn-lt"/>
                <a:ea typeface="+mn-ea"/>
                <a:cs typeface="+mn-cs"/>
              </a:rPr>
              <a:t>• Global Awareness</a:t>
            </a:r>
          </a:p>
          <a:p>
            <a:r>
              <a:rPr lang="en-US" sz="1200" b="1" i="0" u="none" strike="noStrike" kern="1200" baseline="0" dirty="0" smtClean="0">
                <a:solidFill>
                  <a:schemeClr val="tx1"/>
                </a:solidFill>
                <a:latin typeface="+mn-lt"/>
                <a:ea typeface="+mn-ea"/>
                <a:cs typeface="+mn-cs"/>
              </a:rPr>
              <a:t>• Financial, Economic, Business and Entrepreneurial Literacy</a:t>
            </a:r>
          </a:p>
          <a:p>
            <a:r>
              <a:rPr lang="en-US" sz="1200" b="1" i="0" u="none" strike="noStrike" kern="1200" baseline="0" dirty="0" smtClean="0">
                <a:solidFill>
                  <a:schemeClr val="tx1"/>
                </a:solidFill>
                <a:latin typeface="+mn-lt"/>
                <a:ea typeface="+mn-ea"/>
                <a:cs typeface="+mn-cs"/>
              </a:rPr>
              <a:t>• Civic Literacy</a:t>
            </a:r>
          </a:p>
          <a:p>
            <a:r>
              <a:rPr lang="en-US" sz="1200" b="1" i="0" u="none" strike="noStrike" kern="1200" baseline="0" dirty="0" smtClean="0">
                <a:solidFill>
                  <a:schemeClr val="tx1"/>
                </a:solidFill>
                <a:latin typeface="+mn-lt"/>
                <a:ea typeface="+mn-ea"/>
                <a:cs typeface="+mn-cs"/>
              </a:rPr>
              <a:t>• Health Literacy</a:t>
            </a:r>
          </a:p>
          <a:p>
            <a:r>
              <a:rPr lang="en-US" sz="1200" b="1" i="0" u="none" strike="noStrike" kern="1200" baseline="0" dirty="0" smtClean="0">
                <a:solidFill>
                  <a:schemeClr val="tx1"/>
                </a:solidFill>
                <a:latin typeface="+mn-lt"/>
                <a:ea typeface="+mn-ea"/>
                <a:cs typeface="+mn-cs"/>
              </a:rPr>
              <a:t>• Environmental Literacy</a:t>
            </a:r>
          </a:p>
          <a:p>
            <a:r>
              <a:rPr lang="en-US" sz="1200" b="1" i="0" u="none" strike="noStrike" kern="1200" baseline="0" dirty="0" smtClean="0">
                <a:solidFill>
                  <a:schemeClr val="tx1"/>
                </a:solidFill>
                <a:latin typeface="+mn-lt"/>
                <a:ea typeface="+mn-ea"/>
                <a:cs typeface="+mn-cs"/>
              </a:rPr>
              <a:t>Learning and Innovation Skills</a:t>
            </a:r>
          </a:p>
          <a:p>
            <a:r>
              <a:rPr lang="en-US" sz="1200" b="0" i="0" u="none" strike="noStrike" kern="1200" baseline="0" dirty="0" smtClean="0">
                <a:solidFill>
                  <a:schemeClr val="tx1"/>
                </a:solidFill>
                <a:latin typeface="+mn-lt"/>
                <a:ea typeface="+mn-ea"/>
                <a:cs typeface="+mn-cs"/>
              </a:rPr>
              <a:t>Learning and innovation skills are what separate students who are prepared for increasingly complex life</a:t>
            </a:r>
          </a:p>
          <a:p>
            <a:r>
              <a:rPr lang="en-US" sz="1200" b="0" i="0" u="none" strike="noStrike" kern="1200" baseline="0" dirty="0" smtClean="0">
                <a:solidFill>
                  <a:schemeClr val="tx1"/>
                </a:solidFill>
                <a:latin typeface="+mn-lt"/>
                <a:ea typeface="+mn-ea"/>
                <a:cs typeface="+mn-cs"/>
              </a:rPr>
              <a:t>and work environments in today’s world and those who are not. They include:</a:t>
            </a:r>
          </a:p>
          <a:p>
            <a:r>
              <a:rPr lang="en-US" sz="1200" b="1" i="0" u="none" strike="noStrike" kern="1200" baseline="0" dirty="0" smtClean="0">
                <a:solidFill>
                  <a:schemeClr val="tx1"/>
                </a:solidFill>
                <a:latin typeface="+mn-lt"/>
                <a:ea typeface="+mn-ea"/>
                <a:cs typeface="+mn-cs"/>
              </a:rPr>
              <a:t>• Creativity and Innovation</a:t>
            </a:r>
          </a:p>
          <a:p>
            <a:r>
              <a:rPr lang="en-US" sz="1200" b="1" i="0" u="none" strike="noStrike" kern="1200" baseline="0" dirty="0" smtClean="0">
                <a:solidFill>
                  <a:schemeClr val="tx1"/>
                </a:solidFill>
                <a:latin typeface="+mn-lt"/>
                <a:ea typeface="+mn-ea"/>
                <a:cs typeface="+mn-cs"/>
              </a:rPr>
              <a:t>• Critical Thinking and Problem Solving</a:t>
            </a:r>
          </a:p>
          <a:p>
            <a:r>
              <a:rPr lang="en-US" sz="1200" b="1" i="0" u="none" strike="noStrike" kern="1200" baseline="0" dirty="0" smtClean="0">
                <a:solidFill>
                  <a:schemeClr val="tx1"/>
                </a:solidFill>
                <a:latin typeface="+mn-lt"/>
                <a:ea typeface="+mn-ea"/>
                <a:cs typeface="+mn-cs"/>
              </a:rPr>
              <a:t>• Communication and Collaboration</a:t>
            </a:r>
          </a:p>
          <a:p>
            <a:r>
              <a:rPr lang="en-US" sz="1200" b="1" i="0" u="none" strike="noStrike" kern="1200" baseline="0" dirty="0" smtClean="0">
                <a:solidFill>
                  <a:schemeClr val="tx1"/>
                </a:solidFill>
                <a:latin typeface="+mn-lt"/>
                <a:ea typeface="+mn-ea"/>
                <a:cs typeface="+mn-cs"/>
              </a:rPr>
              <a:t>Information, Media and Technology Skills</a:t>
            </a:r>
          </a:p>
          <a:p>
            <a:r>
              <a:rPr lang="en-US" sz="1200" b="0" i="0" u="none" strike="noStrike" kern="1200" baseline="0" dirty="0" smtClean="0">
                <a:solidFill>
                  <a:schemeClr val="tx1"/>
                </a:solidFill>
                <a:latin typeface="+mn-lt"/>
                <a:ea typeface="+mn-ea"/>
                <a:cs typeface="+mn-cs"/>
              </a:rPr>
              <a:t>Today, we live in a technology and media-driven environment, marked by access to an abundance</a:t>
            </a:r>
          </a:p>
          <a:p>
            <a:r>
              <a:rPr lang="en-US" sz="1200" b="0" i="0" u="none" strike="noStrike" kern="1200" baseline="0" dirty="0" smtClean="0">
                <a:solidFill>
                  <a:schemeClr val="tx1"/>
                </a:solidFill>
                <a:latin typeface="+mn-lt"/>
                <a:ea typeface="+mn-ea"/>
                <a:cs typeface="+mn-cs"/>
              </a:rPr>
              <a:t>of information, rapid changes in technology tools and the ability to collaborate and make individual</a:t>
            </a:r>
          </a:p>
          <a:p>
            <a:r>
              <a:rPr lang="en-US" sz="1200" b="0" i="0" u="none" strike="noStrike" kern="1200" baseline="0" dirty="0" smtClean="0">
                <a:solidFill>
                  <a:schemeClr val="tx1"/>
                </a:solidFill>
                <a:latin typeface="+mn-lt"/>
                <a:ea typeface="+mn-ea"/>
                <a:cs typeface="+mn-cs"/>
              </a:rPr>
              <a:t>contributions on an unprecedented scale. Effective citizens and workers must be able to exhibit a range of</a:t>
            </a:r>
          </a:p>
          <a:p>
            <a:r>
              <a:rPr lang="en-US" sz="1200" b="0" i="0" u="none" strike="noStrike" kern="1200" baseline="0" dirty="0" smtClean="0">
                <a:solidFill>
                  <a:schemeClr val="tx1"/>
                </a:solidFill>
                <a:latin typeface="+mn-lt"/>
                <a:ea typeface="+mn-ea"/>
                <a:cs typeface="+mn-cs"/>
              </a:rPr>
              <a:t>functional and critical thinking skills, such as:</a:t>
            </a:r>
          </a:p>
          <a:p>
            <a:r>
              <a:rPr lang="en-US" sz="1200" b="1" i="0" u="none" strike="noStrike" kern="1200" baseline="0" dirty="0" smtClean="0">
                <a:solidFill>
                  <a:schemeClr val="tx1"/>
                </a:solidFill>
                <a:latin typeface="+mn-lt"/>
                <a:ea typeface="+mn-ea"/>
                <a:cs typeface="+mn-cs"/>
              </a:rPr>
              <a:t>• Information Literacy</a:t>
            </a:r>
          </a:p>
          <a:p>
            <a:r>
              <a:rPr lang="en-US" sz="1200" b="1" i="0" u="none" strike="noStrike" kern="1200" baseline="0" dirty="0" smtClean="0">
                <a:solidFill>
                  <a:schemeClr val="tx1"/>
                </a:solidFill>
                <a:latin typeface="+mn-lt"/>
                <a:ea typeface="+mn-ea"/>
                <a:cs typeface="+mn-cs"/>
              </a:rPr>
              <a:t>• Media Literacy</a:t>
            </a:r>
          </a:p>
          <a:p>
            <a:r>
              <a:rPr lang="en-US" sz="1200" b="1" i="0" u="none" strike="noStrike" kern="1200" baseline="0" dirty="0" smtClean="0">
                <a:solidFill>
                  <a:schemeClr val="tx1"/>
                </a:solidFill>
                <a:latin typeface="+mn-lt"/>
                <a:ea typeface="+mn-ea"/>
                <a:cs typeface="+mn-cs"/>
              </a:rPr>
              <a:t>• ICT (Information, Communications and Technology) Literacy</a:t>
            </a:r>
          </a:p>
          <a:p>
            <a:r>
              <a:rPr lang="en-US" sz="1200" b="1" i="0" u="none" strike="noStrike" kern="1200" baseline="0" dirty="0" smtClean="0">
                <a:solidFill>
                  <a:schemeClr val="tx1"/>
                </a:solidFill>
                <a:latin typeface="+mn-lt"/>
                <a:ea typeface="+mn-ea"/>
                <a:cs typeface="+mn-cs"/>
              </a:rPr>
              <a:t>Life and Career Skills</a:t>
            </a:r>
          </a:p>
          <a:p>
            <a:r>
              <a:rPr lang="en-US" sz="1200" b="0" i="0" u="none" strike="noStrike" kern="1200" baseline="0" dirty="0" smtClean="0">
                <a:solidFill>
                  <a:schemeClr val="tx1"/>
                </a:solidFill>
                <a:latin typeface="+mn-lt"/>
                <a:ea typeface="+mn-ea"/>
                <a:cs typeface="+mn-cs"/>
              </a:rPr>
              <a:t>Today’s life and work environments require far more than thinking skills and content knowledge. The ability</a:t>
            </a:r>
          </a:p>
          <a:p>
            <a:r>
              <a:rPr lang="en-US" sz="1200" b="0" i="0" u="none" strike="noStrike" kern="1200" baseline="0" dirty="0" smtClean="0">
                <a:solidFill>
                  <a:schemeClr val="tx1"/>
                </a:solidFill>
                <a:latin typeface="+mn-lt"/>
                <a:ea typeface="+mn-ea"/>
                <a:cs typeface="+mn-cs"/>
              </a:rPr>
              <a:t>to navigate the complex life and work environments in the globally competitive information age requires</a:t>
            </a:r>
          </a:p>
          <a:p>
            <a:r>
              <a:rPr lang="en-US" sz="1200" b="0" i="0" u="none" strike="noStrike" kern="1200" baseline="0" dirty="0" smtClean="0">
                <a:solidFill>
                  <a:schemeClr val="tx1"/>
                </a:solidFill>
                <a:latin typeface="+mn-lt"/>
                <a:ea typeface="+mn-ea"/>
                <a:cs typeface="+mn-cs"/>
              </a:rPr>
              <a:t>students to pay rigorous attention to developing adequate life and career skills, such as:</a:t>
            </a:r>
          </a:p>
          <a:p>
            <a:r>
              <a:rPr lang="en-US" sz="1200" b="1" i="0" u="none" strike="noStrike" kern="1200" baseline="0" dirty="0" smtClean="0">
                <a:solidFill>
                  <a:schemeClr val="tx1"/>
                </a:solidFill>
                <a:latin typeface="+mn-lt"/>
                <a:ea typeface="+mn-ea"/>
                <a:cs typeface="+mn-cs"/>
              </a:rPr>
              <a:t>• Flexibility and Adaptability</a:t>
            </a:r>
          </a:p>
          <a:p>
            <a:r>
              <a:rPr lang="en-US" sz="1200" b="1" i="0" u="none" strike="noStrike" kern="1200" baseline="0" dirty="0" smtClean="0">
                <a:solidFill>
                  <a:schemeClr val="tx1"/>
                </a:solidFill>
                <a:latin typeface="+mn-lt"/>
                <a:ea typeface="+mn-ea"/>
                <a:cs typeface="+mn-cs"/>
              </a:rPr>
              <a:t>• Initiative and Self-Direction</a:t>
            </a:r>
          </a:p>
          <a:p>
            <a:r>
              <a:rPr lang="en-US" sz="1200" b="1" i="0" u="none" strike="noStrike" kern="1200" baseline="0" dirty="0" smtClean="0">
                <a:solidFill>
                  <a:schemeClr val="tx1"/>
                </a:solidFill>
                <a:latin typeface="+mn-lt"/>
                <a:ea typeface="+mn-ea"/>
                <a:cs typeface="+mn-cs"/>
              </a:rPr>
              <a:t>• Social and Cross-Cultural Skills</a:t>
            </a:r>
          </a:p>
          <a:p>
            <a:r>
              <a:rPr lang="en-US" sz="1200" b="1" i="0" u="none" strike="noStrike" kern="1200" baseline="0" dirty="0" smtClean="0">
                <a:solidFill>
                  <a:schemeClr val="tx1"/>
                </a:solidFill>
                <a:latin typeface="+mn-lt"/>
                <a:ea typeface="+mn-ea"/>
                <a:cs typeface="+mn-cs"/>
              </a:rPr>
              <a:t>• Productivity and Accountability</a:t>
            </a:r>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18</a:t>
            </a:fld>
            <a:endParaRPr lang="en-US"/>
          </a:p>
        </p:txBody>
      </p:sp>
    </p:spTree>
    <p:extLst>
      <p:ext uri="{BB962C8B-B14F-4D97-AF65-F5344CB8AC3E}">
        <p14:creationId xmlns="" xmlns:p14="http://schemas.microsoft.com/office/powerpoint/2010/main" val="85630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19</a:t>
            </a:fld>
            <a:endParaRPr lang="en-US"/>
          </a:p>
        </p:txBody>
      </p:sp>
    </p:spTree>
    <p:extLst>
      <p:ext uri="{BB962C8B-B14F-4D97-AF65-F5344CB8AC3E}">
        <p14:creationId xmlns="" xmlns:p14="http://schemas.microsoft.com/office/powerpoint/2010/main" val="214584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a:t>
            </a:fld>
            <a:endParaRPr lang="en-US"/>
          </a:p>
        </p:txBody>
      </p:sp>
    </p:spTree>
    <p:extLst>
      <p:ext uri="{BB962C8B-B14F-4D97-AF65-F5344CB8AC3E}">
        <p14:creationId xmlns="" xmlns:p14="http://schemas.microsoft.com/office/powerpoint/2010/main" val="256474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20</a:t>
            </a:fld>
            <a:endParaRPr lang="en-US"/>
          </a:p>
        </p:txBody>
      </p:sp>
    </p:spTree>
    <p:extLst>
      <p:ext uri="{BB962C8B-B14F-4D97-AF65-F5344CB8AC3E}">
        <p14:creationId xmlns="" xmlns:p14="http://schemas.microsoft.com/office/powerpoint/2010/main" val="214584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21</a:t>
            </a:fld>
            <a:endParaRPr lang="en-US"/>
          </a:p>
        </p:txBody>
      </p:sp>
    </p:spTree>
    <p:extLst>
      <p:ext uri="{BB962C8B-B14F-4D97-AF65-F5344CB8AC3E}">
        <p14:creationId xmlns="" xmlns:p14="http://schemas.microsoft.com/office/powerpoint/2010/main" val="214584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3</a:t>
            </a:fld>
            <a:endParaRPr lang="en-US"/>
          </a:p>
        </p:txBody>
      </p:sp>
    </p:spTree>
    <p:extLst>
      <p:ext uri="{BB962C8B-B14F-4D97-AF65-F5344CB8AC3E}">
        <p14:creationId xmlns="" xmlns:p14="http://schemas.microsoft.com/office/powerpoint/2010/main" val="102357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4</a:t>
            </a:fld>
            <a:endParaRPr lang="en-US"/>
          </a:p>
        </p:txBody>
      </p:sp>
    </p:spTree>
    <p:extLst>
      <p:ext uri="{BB962C8B-B14F-4D97-AF65-F5344CB8AC3E}">
        <p14:creationId xmlns="" xmlns:p14="http://schemas.microsoft.com/office/powerpoint/2010/main" val="213834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5</a:t>
            </a:fld>
            <a:endParaRPr lang="en-US"/>
          </a:p>
        </p:txBody>
      </p:sp>
    </p:spTree>
    <p:extLst>
      <p:ext uri="{BB962C8B-B14F-4D97-AF65-F5344CB8AC3E}">
        <p14:creationId xmlns="" xmlns:p14="http://schemas.microsoft.com/office/powerpoint/2010/main" val="256474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6</a:t>
            </a:fld>
            <a:endParaRPr lang="en-US"/>
          </a:p>
        </p:txBody>
      </p:sp>
    </p:spTree>
    <p:extLst>
      <p:ext uri="{BB962C8B-B14F-4D97-AF65-F5344CB8AC3E}">
        <p14:creationId xmlns="" xmlns:p14="http://schemas.microsoft.com/office/powerpoint/2010/main" val="176100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7</a:t>
            </a:fld>
            <a:endParaRPr lang="en-US"/>
          </a:p>
        </p:txBody>
      </p:sp>
    </p:spTree>
    <p:extLst>
      <p:ext uri="{BB962C8B-B14F-4D97-AF65-F5344CB8AC3E}">
        <p14:creationId xmlns="" xmlns:p14="http://schemas.microsoft.com/office/powerpoint/2010/main" val="176100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8</a:t>
            </a:fld>
            <a:endParaRPr lang="en-US"/>
          </a:p>
        </p:txBody>
      </p:sp>
    </p:spTree>
    <p:extLst>
      <p:ext uri="{BB962C8B-B14F-4D97-AF65-F5344CB8AC3E}">
        <p14:creationId xmlns="" xmlns:p14="http://schemas.microsoft.com/office/powerpoint/2010/main" val="1191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9</a:t>
            </a:fld>
            <a:endParaRPr lang="en-US"/>
          </a:p>
        </p:txBody>
      </p:sp>
    </p:spTree>
    <p:extLst>
      <p:ext uri="{BB962C8B-B14F-4D97-AF65-F5344CB8AC3E}">
        <p14:creationId xmlns="" xmlns:p14="http://schemas.microsoft.com/office/powerpoint/2010/main" val="2564744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3"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61" r:id="rId11"/>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2"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2" cstate="email">
            <a:extLst>
              <a:ext uri="{28A0092B-C50C-407E-A947-70E740481C1C}">
                <a14:useLocalDpi xmlns=""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E4RA1bgWGVLzFM&amp;tbnid=cNqb5AZMCh3mbM:&amp;ved=0CAUQjRw&amp;url=http://www.delo.si/gospodarstvo/podjetja/cesko-pomembno-se-nam-zdi-ustvarjati-delovna-mesta.html&amp;ei=Q0pTUvDGF47bsgaJnoGADA&amp;bvm=bv.53537100,d.d2k&amp;psig=AFQjCNEuoYzjwHkMZFkOSWTi19biSWtJug&amp;ust=1381276457811219"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feature=player_embedded&amp;v=T6MhAwQ64c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sl-SI" dirty="0" smtClean="0"/>
              <a:t>Samoiniciativnost in podjetnost</a:t>
            </a:r>
            <a:endParaRPr lang="en-US" dirty="0"/>
          </a:p>
          <a:p>
            <a:r>
              <a:rPr lang="sl-SI" dirty="0" smtClean="0"/>
              <a:t>8.10.2013</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a:t>
            </a:fld>
            <a:endParaRPr lang="en-US" dirty="0"/>
          </a:p>
        </p:txBody>
      </p:sp>
    </p:spTree>
    <p:extLst>
      <p:ext uri="{BB962C8B-B14F-4D97-AF65-F5344CB8AC3E}">
        <p14:creationId xmlns="" xmlns:p14="http://schemas.microsoft.com/office/powerpoint/2010/main" val="85931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dirty="0"/>
          </a:p>
        </p:txBody>
      </p:sp>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21169" y="1468769"/>
            <a:ext cx="1273128" cy="2308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03964" y="1209843"/>
            <a:ext cx="1292338" cy="1854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idx="1"/>
          </p:nvPr>
        </p:nvSpPr>
        <p:spPr>
          <a:xfrm>
            <a:off x="261255" y="1476105"/>
            <a:ext cx="5342709" cy="4627856"/>
          </a:xfrm>
        </p:spPr>
        <p:txBody>
          <a:bodyPr>
            <a:normAutofit lnSpcReduction="10000"/>
          </a:bodyPr>
          <a:lstStyle/>
          <a:p>
            <a:pPr marL="0" indent="0">
              <a:buNone/>
            </a:pPr>
            <a:r>
              <a:rPr lang="sl-SI" sz="1800" b="1" u="sng" dirty="0" smtClean="0"/>
              <a:t>OSEBNOSTNO:</a:t>
            </a:r>
          </a:p>
          <a:p>
            <a:pPr marL="0" indent="0">
              <a:buNone/>
            </a:pPr>
            <a:endParaRPr lang="sl-SI" sz="1800" b="1" dirty="0" smtClean="0"/>
          </a:p>
          <a:p>
            <a:r>
              <a:rPr lang="sl-SI" sz="1800" b="1" dirty="0" smtClean="0"/>
              <a:t>STRAST</a:t>
            </a:r>
            <a:r>
              <a:rPr lang="sl-SI" sz="1800" dirty="0" smtClean="0"/>
              <a:t> in potrebo, da sledijo svoji strasti</a:t>
            </a:r>
          </a:p>
          <a:p>
            <a:r>
              <a:rPr lang="sl-SI" sz="1800" b="1" dirty="0" smtClean="0"/>
              <a:t>NOTRANJO MOTIVACIJO</a:t>
            </a:r>
            <a:endParaRPr lang="en-US" sz="1800" dirty="0"/>
          </a:p>
          <a:p>
            <a:r>
              <a:rPr lang="sl-SI" sz="1800" b="1" dirty="0" smtClean="0"/>
              <a:t>POZITIVIZEM in OPTIMIZEM</a:t>
            </a:r>
            <a:endParaRPr lang="sl-SI" sz="1800" dirty="0"/>
          </a:p>
          <a:p>
            <a:r>
              <a:rPr lang="sl-SI" sz="1800" b="1" dirty="0" smtClean="0"/>
              <a:t>FLEKSIBILNOST</a:t>
            </a:r>
            <a:endParaRPr lang="sl-SI" sz="1800" dirty="0"/>
          </a:p>
          <a:p>
            <a:r>
              <a:rPr lang="sl-SI" sz="1800" b="1" dirty="0" smtClean="0"/>
              <a:t>KARIZMATIČNI in NAVDUŠAJOČI</a:t>
            </a:r>
            <a:endParaRPr lang="sl-SI" sz="1800" dirty="0"/>
          </a:p>
          <a:p>
            <a:r>
              <a:rPr lang="sl-SI" sz="1800" b="1" dirty="0" smtClean="0"/>
              <a:t>INOVATIVNI IN KREATIVNI</a:t>
            </a:r>
            <a:endParaRPr lang="en-US" sz="1800" b="1" dirty="0"/>
          </a:p>
          <a:p>
            <a:r>
              <a:rPr lang="sl-SI" sz="1800" b="1" dirty="0" smtClean="0"/>
              <a:t>VZTRAJNI – se zavedajo, da so napake del procesa rasti in se ob njih dvignejo in poskusijo ponovno.</a:t>
            </a:r>
            <a:endParaRPr lang="sl-SI" sz="1800" b="1" dirty="0"/>
          </a:p>
          <a:p>
            <a:r>
              <a:rPr lang="sl-SI" sz="1800" b="1" dirty="0" smtClean="0"/>
              <a:t>SAMOZAVESTNI</a:t>
            </a:r>
          </a:p>
          <a:p>
            <a:r>
              <a:rPr lang="sl-SI" sz="1800" b="1" dirty="0" smtClean="0"/>
              <a:t>PRIPRAVLJENI TVEGATI</a:t>
            </a:r>
            <a:r>
              <a:rPr lang="sl-SI" sz="1800" dirty="0" smtClean="0"/>
              <a:t> </a:t>
            </a:r>
          </a:p>
          <a:p>
            <a:r>
              <a:rPr lang="sl-SI" sz="1800" b="1" dirty="0" smtClean="0"/>
              <a:t>PREVZAMEJO ODGOVORNOST </a:t>
            </a:r>
          </a:p>
          <a:p>
            <a:r>
              <a:rPr lang="sl-SI" sz="1800" b="1" dirty="0" smtClean="0"/>
              <a:t>SE ZNAJO ODLOČATI</a:t>
            </a:r>
          </a:p>
          <a:p>
            <a:pPr marL="0" indent="0">
              <a:buNone/>
            </a:pPr>
            <a:endParaRPr lang="sl-SI" sz="1800" dirty="0"/>
          </a:p>
          <a:p>
            <a:pPr marL="0" indent="0">
              <a:buNone/>
            </a:pPr>
            <a:endParaRPr lang="en-US" sz="1800" dirty="0"/>
          </a:p>
        </p:txBody>
      </p:sp>
      <p:pic>
        <p:nvPicPr>
          <p:cNvPr id="3079" name="Picture 7" descr="https://encrypted-tbn0.gstatic.com/images?q=tbn:ANd9GcT1kkRDaakMHNOTVusfYMdDd0qBOX35thP6_DN8F5Mt2kFdl9AUzw"/>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99333" y="2881707"/>
            <a:ext cx="2552700" cy="1790701"/>
          </a:xfrm>
          <a:prstGeom prst="rect">
            <a:avLst/>
          </a:prstGeom>
          <a:noFill/>
          <a:extLst>
            <a:ext uri="{909E8E84-426E-40DD-AFC4-6F175D3DCCD1}">
              <a14:hiddenFill xmlns="" xmlns:a14="http://schemas.microsoft.com/office/drawing/2010/main">
                <a:solidFill>
                  <a:srgbClr val="FFFFFF"/>
                </a:solidFill>
              </a14:hiddenFill>
            </a:ext>
          </a:extLst>
        </p:spPr>
      </p:pic>
      <p:pic>
        <p:nvPicPr>
          <p:cNvPr id="3091" name="Picture 19"/>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882255" y="3561909"/>
            <a:ext cx="1477973" cy="222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8490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dirty="0"/>
          </a:p>
        </p:txBody>
      </p:sp>
      <p:pic>
        <p:nvPicPr>
          <p:cNvPr id="3074" name="Picture 2" descr="http://www.delo.si/assets/media/picture/20120504/er%C5%BEen%C4%8De%C5%A1ko.jpeg?rev=1">
            <a:hlinkClick r:id="rId3"/>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686108" y="1539107"/>
            <a:ext cx="2148204" cy="24647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idx="1"/>
          </p:nvPr>
        </p:nvSpPr>
        <p:spPr>
          <a:xfrm>
            <a:off x="235129" y="1502231"/>
            <a:ext cx="5342709" cy="4627856"/>
          </a:xfrm>
        </p:spPr>
        <p:txBody>
          <a:bodyPr>
            <a:normAutofit fontScale="77500" lnSpcReduction="20000"/>
          </a:bodyPr>
          <a:lstStyle/>
          <a:p>
            <a:pPr marL="0" indent="0">
              <a:buNone/>
            </a:pPr>
            <a:r>
              <a:rPr lang="sl-SI" b="1" u="sng" dirty="0" smtClean="0"/>
              <a:t>VEŠČINE:</a:t>
            </a:r>
          </a:p>
          <a:p>
            <a:pPr marL="0" indent="0">
              <a:buNone/>
            </a:pPr>
            <a:endParaRPr lang="sl-SI" b="1" dirty="0" smtClean="0"/>
          </a:p>
          <a:p>
            <a:r>
              <a:rPr lang="sl-SI" b="1" dirty="0" smtClean="0"/>
              <a:t>DOBRI PRODAJALCI</a:t>
            </a:r>
          </a:p>
          <a:p>
            <a:r>
              <a:rPr lang="sl-SI" b="1" dirty="0" smtClean="0"/>
              <a:t>DOBRI KOMUNIKATORJI</a:t>
            </a:r>
            <a:endParaRPr lang="sl-SI" dirty="0" smtClean="0"/>
          </a:p>
          <a:p>
            <a:r>
              <a:rPr lang="sl-SI" b="1" dirty="0" smtClean="0"/>
              <a:t>OPAZOVALCI – SVET JIH ZANIMA</a:t>
            </a:r>
            <a:endParaRPr lang="sl-SI" dirty="0"/>
          </a:p>
          <a:p>
            <a:r>
              <a:rPr lang="sl-SI" b="1" dirty="0" smtClean="0"/>
              <a:t>POVEZOVALCI</a:t>
            </a:r>
          </a:p>
          <a:p>
            <a:r>
              <a:rPr lang="sl-SI" b="1" dirty="0" smtClean="0"/>
              <a:t>KREATIVNI PRI ISKANJU REŠITEV, KO SE SPOTAKNEJO OB PROBLEM, KO MORAJO ZAOBITI PREPREKO (ne ni odgovor</a:t>
            </a:r>
            <a:r>
              <a:rPr lang="sl-SI" b="1" dirty="0" smtClean="0"/>
              <a:t>)</a:t>
            </a:r>
            <a:endParaRPr lang="sl-SI" b="1" u="sng" dirty="0" smtClean="0"/>
          </a:p>
          <a:p>
            <a:r>
              <a:rPr lang="sl-SI" b="1" dirty="0"/>
              <a:t>TALKING </a:t>
            </a:r>
            <a:r>
              <a:rPr lang="sl-SI" b="1" dirty="0" smtClean="0"/>
              <a:t>MONEY</a:t>
            </a:r>
            <a:endParaRPr lang="sl-SI" b="1" dirty="0"/>
          </a:p>
          <a:p>
            <a:r>
              <a:rPr lang="sl-SI" b="1" dirty="0"/>
              <a:t>MANAGING &amp; PROTECTING </a:t>
            </a:r>
            <a:r>
              <a:rPr lang="sl-SI" b="1" dirty="0" smtClean="0"/>
              <a:t>TIME</a:t>
            </a:r>
            <a:endParaRPr lang="sl-SI" b="1" dirty="0"/>
          </a:p>
          <a:p>
            <a:r>
              <a:rPr lang="sl-SI" b="1" dirty="0"/>
              <a:t>DISCIPLINE</a:t>
            </a:r>
          </a:p>
          <a:p>
            <a:r>
              <a:rPr lang="sl-SI" b="1" dirty="0" smtClean="0"/>
              <a:t>DOBER SELF-AWARNESS</a:t>
            </a:r>
            <a:endParaRPr lang="sl-SI" b="1" dirty="0"/>
          </a:p>
          <a:p>
            <a:r>
              <a:rPr lang="sl-SI" b="1" dirty="0" smtClean="0"/>
              <a:t>LEARNING NEW SKILLS – BUSINESS SKILLS</a:t>
            </a:r>
          </a:p>
          <a:p>
            <a:pPr marL="0" indent="0">
              <a:buNone/>
            </a:pPr>
            <a:endParaRPr lang="sl-SI" dirty="0"/>
          </a:p>
          <a:p>
            <a:pPr marL="0" indent="0">
              <a:buNone/>
            </a:pPr>
            <a:endParaRPr lang="en-US" dirty="0"/>
          </a:p>
        </p:txBody>
      </p:sp>
      <p:sp>
        <p:nvSpPr>
          <p:cNvPr id="3" name="AutoShape 2"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5207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6731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825500"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s://encrypted-tbn2.gstatic.com/images?q=tbn:ANd9GcSg0hYgRoJdcz7DNbtYt3bMvZIgWJd8Xu9sPjIspSuC1oNiaUGFR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52310" y="2910159"/>
            <a:ext cx="2619375" cy="1743076"/>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14937" y="4003898"/>
            <a:ext cx="2619375"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3230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5207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6731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825500"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 descr="data:image/jpeg;base64,/9j/4AAQSkZJRgABAQAAAQABAAD/2wCEAAkGBhQSEBUUExIUFBQVFxQXFRgUFxQUFRcVGBUVFBYXFBQXHCYeFxkkGhQVHy8gIycpLCwsFR4xNTAqNSYrLCkBCQoKDgwOGg8PGikcHyQpLCkpLCksKSkpKSksLCwsKSkpKSksLCwsKSwpLCkpKSwpLCkpKSkpKSksKSwsLCkpLP/AABEIAKgBKwMBIgACEQEDEQH/xAAcAAABBQEBAQAAAAAAAAAAAAAFAAEDBAYCBwj/xAA8EAABAwIDBQYFAQcEAwEAAAABAAIRAwQFITESQVFhcQYigZGhsRMywdHwQgcUI1JicuEzQ4LxU6LCFf/EABkBAAIDAQAAAAAAAAAAAAAAAAADAQIEBf/EACURAAICAgMAAQQDAQAAAAAAAAABAhEDIRIxQSIEEzKBUWFxI//aAAwDAQACEQMRAD8A9gPROEycHJACJTlNCdACAXQTBdAIASeEpTgoAdoThJKUAc1dJ/PNY/GrzbdLdD3aY/pmHOHNziQOTZWlxi42KesFx2Z4TqfALHXb4Y+schsuDBvgDZb4SR5KGxkUed9o7nacR/USee4eGXqgUequ3Ty53XPw3fVVHHMncIA/PJZWzoVQNuBn0UNKltOAVmu3InmrvZ+z2qnRNcqQlQ5So0/Z7CQG6LRNt4UuF2cNCtmgsvZr10Dvhrh9BXH01w9igsihUtlTrWSLOYontQSZ68w7LRZvEsOjMBb6qxBsStQZVoypkSimtmE5Ka2fuPku8Rtdl/JV53rT2jntcXQXsrotPTIrYdlcZ+DWDp7rz3hund56eSwNOpn1Hqi9jcbilP4ux35Kme9srBzZBkHMKF6zPYrG/iUthxzbkfoei0rnStSdowyjxdFeq5VHFWKqjtmS7kFEnWwW3RfpMgAcPdM8ZpPPqmCyt2aEihjWJtt6D6jtGjIcXaNHiYXnlhbAg1XlzqjiXPEaE57/AMyRLt5ihqXDLdmYpw+pGcv/AEg9Bn4qzXpbdMhsNc4R1UPIsfYODl0VOzWJj4hDy0NGbZ1O7XTgirrIOJO0BOcQqeE4G2kJqhp2yBp8u6M0Tfg5nJ+SZz5Mz/baR6AkkQnWkoOkCmC6QA8px0TLoFADtTxCYBOCgB05CdRXD4HPNAAHGKhqVgz9LRn10PlmFku2uIAUhTblpPQAaeXstA6sG7byeDR4AuPqvP8AHbg1HmenQaZeSRklSNeGHKSM5VyBPHIKg8wD5+32V6/OcDd7lD6vDj7fgSktGmT2Q125eP8Aj6LSdkrWTPFZ28MZdPutr2RodxvQIm9Fsa3ZsbSnACmf0XFEpPKqSVq4zUD25Ky5QOVWWRXDVBUGatBROaoLlOoFSr05RN7VTqtQFmYxiwkHLosy5q3V+zI81jr2lDyOP0TccvDPmj6QMOXQ+6vUKsO/N6Gh0Srk5A/n5qmSQmLNTgGJfCrtMw12RO4TofNeq2tztN5+68PpukeBXovYzGvi0oce+yGu5j9LvESDzCnG60VzRvZqKpUtq2G9VA/MjmregU5H4Jghyq+I3zaNF9VxyY0uPhp6wpmlYj9puKwynbg/6rtp8a7DTp4n2SUtjX0AMIu/muKkmpUeSRxnP0HstTbVm1Gg0oO8g5Rx6FZO4rtDQ2n8uRPX6LRdnqJFHIQ7MydT/iFadLy7KJtv/Ay9wgRv91y27B4+qitXtY0PcSIJna8ULuO1Ddo7LXRu0SH9Lybd1/hP30lR6vC6CUJBdEzCOqdJOEAdJAJFdQgBBdQuWhdIAUqlfvgHkrhCEY9c7NJ0a/K0byZGnqfBQ+iUrZjsYvu7yAnzy+gWNuK8NLz+fkotj9TPYB119EAxV8w0HTVYpu3R1cUeMbBFR0nPn9JKia2TJ018B+Qp3sn8/N65Igep+gV0Q1eyhd5kDeTPmvQMEcKdME8AABqTyWFsqXxKw4SvRsItwO84afKOHEqs6tItDpserjdQCRSd4odU7ZVf/BHWfaFex3tNTo935nHRrdSshe9sKhcAKWzOm0DJCsk2tIW5JabNVbdpnvMOpkfnNGGVNoZcFj8MxkuMPbB5aLZYSJGe8Kj7HKvCtUfEoZfXbgO6iOLN2ZWSucQIdx5TA6kqq2yzeiO4/enOyeR0XNPCbmZdUPmqt7fVwwPDwwODi2dTsxOyI1M5TwUFjjNyQXbe2AASHxmOR4p/GVGXnG/QuadVgO1L2+o5hAMVZmHDTVaOyxYVmyAQd7TqPuELxm2EGNDmlJ09jZK1ozdUQfzwVm3dLCOH1Va4GnQei6takELTLaMcXUi7QqZdEawHFPgV2v8A0O7r+h+xzQBj4crVB+rfJJHPZ7Vh1cOggyFfL1huw2Llw+GTmNPDRbXbRJ2LUeJ2XLyTEb9tziVR7pNNrhTbH8rcp85XofajFRb2lWpOYaQ3+52Q915j2XIaWuOszPPmpgtWVk90bG2sKQgEBzdROoJROkI03acIQW+uw3vbIkjLPKeis2WLNdRcS4B43HjyG9V4Sck3shyik0hu01Eua1wkxIIHPQ+aEf8A57943A6TqJRPBL9zi4VI2WkEl2UEmNlWbm+oh5ioyN2abDlvkJlw7R6kQknJTNanlDoaJ2lINS0QA67C5XSAHCcJgU4QBwTvWR7SX2bjuYSf+WYb6T5rUV6sDoFgO1dzs0wN7pcfEnXyaPBLnKkOxRuRkLupNQngB90Du6pJy36z6Ik95IJ3n/qJQ5ozJ1jIdd565rH6dXpUcEbIA/Uh2IXAaNkGTvVu7r7DSf1HTkgD3yc06Eb2Zss+KpGo7KWsmStzBDYGu4rMdjqXcaVuKdrI5rPP8maY6ijNW3Z406vxjD3cHaZ8CNDzQfEezrnVdqHRuB70A5wCTot4+mQqlWgDqPPNMWRpUUeKLd0ZyxsTthx3RlE5DcStlbsg5KrbWo4IpSZvUdstVAXGm6rJXFmDIInj7ra4wMzzWfdbGckPTCrBTrMPZsnbI4HvCehXFLCWNEZxw2SEbp0eSnFshzZKxoCMw9syBB6R57lDiNr3dfZaCpRhDb2nkVS9kuOjz+8ZBjqFDTyV3FB3yqMrdHo5c9SLj9AeCkc7IOUFEzku6OYIS2hyYewO9LKgcDw8x/iV61ZXIe0OByIB814fh9eDB3HJeq9kLmaezw06HOPNKemW7QI/aZdbXwLcfrcXu/tGQ9SqGFWlOmRJ/tB4qrjbzdYo+NKcMH/HX1KJ1sObLZkER4pnLikmJ4uW0Q4navdV3bOWe4dV1QtXCow02zDmzGec65p6Fy+ptNaAQDMlG7ekGwRoG5eOpUyypPYrg30Q4u0/BfAE7YLtxMLOVMPrT/pnzH3Wt2xT2qhG052UHcNwA+qkZcPIkUyJ6fZJ+5Jbi7smcIt70ekJwlCdbhI4KfZTQpEAcwukwC6AQAgF2AmhJ2QQALxN/dgauMDocl5f20vdqo6NJgZ6Naf+l6D2iu9gDiAdn0z858l5Ni1facTz9J+6y5n4bfpo7spbXdj8z1UTcmSRx8zmpaTJbHE+mZPsob85AePhCz/0bwFiVWShzRLgFdvtfRUaWq24/wATnZfzN12KrQQwr0i1b3QvKcAuoqtOhyXptrcwJWN6Zvj0XatCQqj7beV3WxOAgOI4oXHZB1UuiUmExiDdrYY3aO8nQIg2pIzyQ3CLPYExn+aq/wDvcfMyOmitFES/ooYigV1SJyaYRjFrtpOWSz9e/MwwDqVEi5xbYk4O2XjMGJRenWB0QAskknerFncEHZJ6KhKYWqulDLw5HofZWKlZUq9SWk9UIiRiL8S4lDC7NFb8d4oQ7VbcfRys/ZYou9FZpHv9VSpOzVtmrfzeiSLY3o6cYd4r0XsTiAFKo53+3TJPQS4fVee3DJf1/Pojdhf/AA7G6zG05rGDj3nEH0lKq6G9JnfZ1pft1D8z3E+srRUr0EjvabihOD22zTYAIJb7hEKOFwJJz3cESSXyYuMn0gjhlMCo8bMSJ65olc24dTgHZIESOqo0LfUg96PCNVWOLkuLIIc0acc0qdPaXYLQRuGt5kRr4KajReGtioYgRpvEqOnWqbExG5Y/FP3k1n7AqbMwNkOjIAZR0U/TYqXJe+Cc+RJpHvwCRTroBbhQwThNC6AQA66CYLoBADpqp7p6JwFxX+U859kAYXtxeQTHNvgDE+YK84vjmRvAB+y23a6p/EAO5pPq4n6rElsmeJz8hCw5HcjqYVUR6bIaZ3Aeuf51VO+Mhx4D3/7Vy/7tFx3mfYhUb50UnHj9gl+j/ADejNDwIciV26Sen0VJzJHRa4dGDKrYZtb1jGNcTBBHvmvSX1CKQI5HwXjtcN2QY1aQeucHpovVeyd2K9nTk57Oy7+5vdPsD4pOWNKzRhyXKmXLk7LSToASq2DUA47btToOARF1ttUyw6xH2QqphbqtJzGPNKoDk4EjPgeRSY9ml6Rp6Y6Lm5Ij5m+YQLsvY7VEsuXubXYXhwcdQHAtcDvGzvRmv2fBFQtqGGkbIOZziU7XQnlH0CXTBqS2OoQ59NoP+Mlp7zsmxtSPiktAJnKZBAj1Qm5wmmzaL35BzYk/pyyPnCo0W+7HwCXNyxokujyVahcNqnuGRIzCXaCk2o51Oi0EyWl25o2W+ec6K9guGNpBrB1J4nipaSRKbbJq7TsNJ1VNn+mOe0fMn/CI4y6TsjhGSGYnXFKk4/ytPnuHmqJXombpWYq6uXuLjA2Q50c4J1Q0q03ECKezAz1+qqhdCKo405cjphVyi7MKkrDHKJKy2N0FcMtzVrMY3MukZ8czKWI25Y34c6uIPMtcWz+cVd7D53bTuY17jyERPqmvc7vZdlBcSOZJd7lKS3Rpb1ZpLGsBTa4cgJ4AQrNpdTtbXBUrKmX5RAbv3dFc/ewO6QCFXaRVtMv0nN2QZziBwXF6Ts7bae09uUjhoVWoVmyQGkncI9gpbFtQ/Lm2SDJ9kpxt/ronkkv2XbFziQ91VuwPmaRB8TKss7UWrcjVaCCcvFZ7FcRpEVKBOzVPcDhuJI3qG07LUwwCpUftiQdmI1MRI4Qn45pQXL4mXIm5fHZ7iAnASTglaCoguoTQuggBwkEk29AHYCjrae3Vd7YXLmzKAPLu052q9bg1ob5Mj6uWW+B3GE6ujT+WdFqO1bYqXIyyc0882iPqgeJ1Q23bHzTTjkAz7keSxSXyZ1Mb+KA+L1JpdY9ZKHudtUegHqB9Z8lYuqk0ugHoVQtXZFp3zHqfqVRIayhWGf51Hsqjd/JXauv5uz+qqP1CfFmWa2R12RnuK03YTG/g1DTJ7j8xO5w+49kBBGh0Kh2Cx/CMwfYqzXKNFV8JKSPbmVJzCVCl354rK9lsf+IwNce+Nf6hxC1lvVkrHTTN/wCSsnubJtQd4SdPBdi0Y1pio5pIE8403rtijuGSmqVC2/AVeXDi4/xHEDhAB9ELuGBxPdkk6uz8c0Wr0eSqVAqtjk0l0Dm0ANylt8jPJdVRChqVIb1VCCJz5JcVlO2GJzFJvHad9AjGMYqKNOdXaNHE/YLB1XlxLiZJJJPNaMMLdsxfU5KXFEaSctSK1nPHB4qVoUCkpVFDJXZt/wBmOGGpcPdlstbBnTvZ/wDyoLxodidWPlY8N8Bl7youw2O/u9cye5UEOjcRmD7pYJXDq1Z7v1OcRP8AcSk+tmhrSo0N3VDRDctdFFhrgQWuMGciVWfcB5AGvomtaxlzHRlOYVebSDjbDFS7dTc2WgtmC4bhzV6gHAVC1sgnpE70MtqchoLiQdRvA5lFLWpsudTnJzZBPlA5pLc1LfRdxi42jP4vgVNrKld5cHbQJaD82YieGas0O2zNkbVFxMCTIRW5wltbuuJ/pIVNvYSm3Iu2iJzjWTI+3gqwUM8F9zwz5IzxS/5+ns05rpKE5XRFiAXQCYLoIAjrVYBMTyCzmKXV67/SY1gH8xLp3jIBacqtfXjKTC95hoEkkwEEo89fe4rTJOw144bJ37txVGv+0K8pD+LQAAnlAJTds+3VYjZpu+EDmB/ulv8AM7+QcBr0Xl97elxJc8udzJ90l96ZpitbRrsW7aOrl5LWt22sDo/p2oPXP0QavelwEnl5aeyAUq+fI5H3lWzVgTrpPmlyiaITVaLTbvKCciVVc/Zd5Ry5qGuc9cs13b1A8hrsjuP0PBRxJ52TVwHCRv8AfeqBG7yVh7S0xrGsJsjvAQtA9lcjJSfMzmNPsp62zET+dVF8UAZK1laJrKsWOBBgjQre4VjoeBtZO9OoXnbH5o/YZgJc1Y3HLw9Os7sFXS4ELE2FZ4GRyRaliJjMFLWhjSLtzEwh9dc1bzPeqdxecioeyU6Gr1MkKur2Eq9clD7jepSKORncbuS9+e5DtlW8QMuKrOW2HRzsm5NnBXKUpwEwQcwkCui1LYQGye2rEHgdxRbDbprTnvQZjFIwEJUlY+EvGaJuJNa4lR08VM7cRtHTkgrSSYU9cOAaI+uSrxvsvypGps8UO22RLXt3bt6vYjcOLAxhO26dg6aCTmsvgt7Hdcc26dEdp0g4sdm5ofkZy0SckOUk/wCCFPjH/Qv2Tu6+y74wdIPckQYjOYRsPP6pB3jgVXw9p+GBIzzEcyVJWw47R/ieqxzw5OT4rXf7GwlDjUns9T1Tpk4C7JhHhPCaUzqoCAO15t+0zGzT2KYMuMujc0CWtEcZkzyWwxfG2Umkk7tOe5eK9r8UNau554QOAaN3qlzlSofhhydmaxG9LiSSZMydSep3ocWHUqd2bkiCVRaHvZCGqVj8p81w9RtdCt2V6Y7n7wmFTOQmqtXARRRyaZYqVJMg5nNcmsd+aj2kp5IonkSB/FcbUrlxTtRRF2y1bsWgw9uSDWNOQj9nTSJmyCD2Hoo1ohCLFyKgpQ47cwIbeEK7Uchd29QQykWqje5AomGQJQfFKsAq8exUujO12ySq3wCTAGav2bNp4HE+m9W7OiPiNcdXE+q1QfhlnG9gA0yDmrH7g8fpKLY9YgEEayi9/Rim3jA9k0z1syX7qeCjcwjctAGgjqo62HjX88Qo2X0AQ5XrSqOXiuquHZ5Zeylp4aHMneNQoCgjbNY/uvaBz06QVRxOk6k8DVv6TxHBdYaXCo1hggkDPUa6FE+0dGaTeLSIJ4EQoZNgEXmw6dlpnctDh1659GAzYgkxp83BZemBtSUds673Cf05AeCq2VasIV8QrUatEsJ2GiH+ORnwRZvbaiMjSe4jUgSDzBlCxamq0tFSCWnay04eCsYf2ac2m0OFMkb9rmY3cEYuLiIyxmpHvwTpErh78uaaWFUqR+ZeKHVHEgmYaNXH6A709Z8kyYA8hvlZvFu1NNpLR3o3DP1QTRicexF1ZznPe4ND4ayYAE6nid6zWLNlxg8lpbqk17zULcznnu8NAs3iZhx6/ZIyRaabN2KSppARliQNonX7wuzTgImaM029FUqUZIG7f0/MkSIj6yClhxfnx0HLioLq22XRyW7sMFPwtsiOGX9J3rJY1bxXJmW6K6WhfJOQMqsyULQiLqPejiD6KAW/cJ4R9lRSLuFsrxvTElT02+aaqFaytUrK5XbV3TYnDPJD/gIx9C2HUe6EetqeiFWLcgi9oc1mka4F+2yKKUnKhRCssYqDCWohtRklXzTnekKUCVFkAu8ECFmcVfkUexavCz9em55IaJJ/M02CticjKmFU/mdHBrepzPk1p80Rt7f+IxsbwrVpZfBpAO+cScuLomPAAeClsqJ2trQrdCNbMM5WdXOHmo/MZApsYqDQbskZr5Nnks3fOkoYFJgzV6m1RW1qTmpqbgHQVACdaAjguKFt83QblfbSLtFxcQ0bIzJiY9kcbJ5UDLe12quU90bR9Bp1KWOXH8MA6zu5I9Z2Hwg579SBlwGvmgF+BUJnj6pclRdOwA5wjmrFtiD/ANLdBmorq1LDyUlO4LAYzy3oZQP4SB87i4OiCAYBHNF3Y9Qb3SXAiOPBZ7D8SP7rVJEkRHpmiNp2jtvht2m96BMtJM7896VPCpvuiFk4ro+iyFXuXZRxn2SSWkUY/tTjRksachO0RvO8LEbec8c0kldEkzG7TXRuCyOIumRvEpJKmT8RuN/I7t6o+C3jJb6q3gNtt1gYyDh4jT3SSSn2jR1F0b69oxTPAbJ67JBPpK877QYS74jtnx6jL6JJJplQI2SIndkmo1hDxxz9RPlqkks8jUm9HNq3Mzw9ZUVwzvR1Pr/hJJC7JfR1Tpd2ef0lWbegPNJJXjuQqWoF2jRLR3cxrH2KJYddhxjQ8DqmSVcsElYzBNt0GqRVhlZJJZTaS0TtFSX5DW5pJIStlJOjO1MKfVdLu63/ANj9lYo2YZ3Wt68fFJJdKMFFaOXObl2VbujtOgKxStgMkySYLLF20/Db0QCpTk+6SSVIai5YgDJXatixx+USkkrEMidhtR7iyiSYGemyOpKkssFLX7dRwcW6QMp6nVJJBAP7S44G90Zu9uZQO2OXX31TpJci0GWHM2mwQqF3h8CW5jfxH+EklD7JRxYXHw2VBEg+iP4f2rptpMaaQBAAOm7JJJEIq2xOSTWj/9k="/>
          <p:cNvSpPr>
            <a:spLocks noChangeAspect="1" noChangeArrowheads="1"/>
          </p:cNvSpPr>
          <p:nvPr/>
        </p:nvSpPr>
        <p:spPr bwMode="auto">
          <a:xfrm>
            <a:off x="977900"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descr="data:image/jpeg;base64,/9j/4AAQSkZJRgABAQAAAQABAAD/2wCEAAkGBhQSEBUUExIUFBQVFxQXFRgUFxQUFRcVGBUVFBYXFBQXHCYeFxkkGhQVHy8gIycpLCwsFR4xNTAqNSYrLCkBCQoKDgwOGg8PGikcHyQpLCkpLCksKSkpKSksLCwsKSkpKSksLCwsKSwpLCkpKSwpLCkpKSkpKSksKSwsLCkpLP/AABEIAKgBKwMBIgACEQEDEQH/xAAcAAABBQEBAQAAAAAAAAAAAAAFAAEDBAYCBwj/xAA8EAABAwIDBQYFAQcEAwEAAAABAAIRAwQFITESQVFhcQYigZGhsRMywdHwQgcUI1JicuEzQ4LxU6LCFf/EABkBAAIDAQAAAAAAAAAAAAAAAAADAQIEBf/EACURAAICAgMAAQQDAQAAAAAAAAABAhEDIRIxQSIEEzKBUWFxI//aAAwDAQACEQMRAD8A9gPROEycHJACJTlNCdACAXQTBdAIASeEpTgoAdoThJKUAc1dJ/PNY/GrzbdLdD3aY/pmHOHNziQOTZWlxi42KesFx2Z4TqfALHXb4Y+schsuDBvgDZb4SR5KGxkUed9o7nacR/USee4eGXqgUequ3Ty53XPw3fVVHHMncIA/PJZWzoVQNuBn0UNKltOAVmu3InmrvZ+z2qnRNcqQlQ5So0/Z7CQG6LRNt4UuF2cNCtmgsvZr10Dvhrh9BXH01w9igsihUtlTrWSLOYontQSZ68w7LRZvEsOjMBb6qxBsStQZVoypkSimtmE5Ka2fuPku8Rtdl/JV53rT2jntcXQXsrotPTIrYdlcZ+DWDp7rz3hund56eSwNOpn1Hqi9jcbilP4ux35Kme9srBzZBkHMKF6zPYrG/iUthxzbkfoei0rnStSdowyjxdFeq5VHFWKqjtmS7kFEnWwW3RfpMgAcPdM8ZpPPqmCyt2aEihjWJtt6D6jtGjIcXaNHiYXnlhbAg1XlzqjiXPEaE57/AMyRLt5ihqXDLdmYpw+pGcv/AEg9Bn4qzXpbdMhsNc4R1UPIsfYODl0VOzWJj4hDy0NGbZ1O7XTgirrIOJO0BOcQqeE4G2kJqhp2yBp8u6M0Tfg5nJ+SZz5Mz/baR6AkkQnWkoOkCmC6QA8px0TLoFADtTxCYBOCgB05CdRXD4HPNAAHGKhqVgz9LRn10PlmFku2uIAUhTblpPQAaeXstA6sG7byeDR4AuPqvP8AHbg1HmenQaZeSRklSNeGHKSM5VyBPHIKg8wD5+32V6/OcDd7lD6vDj7fgSktGmT2Q125eP8Aj6LSdkrWTPFZ28MZdPutr2RodxvQIm9Fsa3ZsbSnACmf0XFEpPKqSVq4zUD25Ky5QOVWWRXDVBUGatBROaoLlOoFSr05RN7VTqtQFmYxiwkHLosy5q3V+zI81jr2lDyOP0TccvDPmj6QMOXQ+6vUKsO/N6Gh0Srk5A/n5qmSQmLNTgGJfCrtMw12RO4TofNeq2tztN5+68PpukeBXovYzGvi0oce+yGu5j9LvESDzCnG60VzRvZqKpUtq2G9VA/MjmregU5H4Jghyq+I3zaNF9VxyY0uPhp6wpmlYj9puKwynbg/6rtp8a7DTp4n2SUtjX0AMIu/muKkmpUeSRxnP0HstTbVm1Gg0oO8g5Rx6FZO4rtDQ2n8uRPX6LRdnqJFHIQ7MydT/iFadLy7KJtv/Ay9wgRv91y27B4+qitXtY0PcSIJna8ULuO1Ddo7LXRu0SH9Lybd1/hP30lR6vC6CUJBdEzCOqdJOEAdJAJFdQgBBdQuWhdIAUqlfvgHkrhCEY9c7NJ0a/K0byZGnqfBQ+iUrZjsYvu7yAnzy+gWNuK8NLz+fkotj9TPYB119EAxV8w0HTVYpu3R1cUeMbBFR0nPn9JKia2TJ018B+Qp3sn8/N65Igep+gV0Q1eyhd5kDeTPmvQMEcKdME8AABqTyWFsqXxKw4SvRsItwO84afKOHEqs6tItDpserjdQCRSd4odU7ZVf/BHWfaFex3tNTo935nHRrdSshe9sKhcAKWzOm0DJCsk2tIW5JabNVbdpnvMOpkfnNGGVNoZcFj8MxkuMPbB5aLZYSJGe8Kj7HKvCtUfEoZfXbgO6iOLN2ZWSucQIdx5TA6kqq2yzeiO4/enOyeR0XNPCbmZdUPmqt7fVwwPDwwODi2dTsxOyI1M5TwUFjjNyQXbe2AASHxmOR4p/GVGXnG/QuadVgO1L2+o5hAMVZmHDTVaOyxYVmyAQd7TqPuELxm2EGNDmlJ09jZK1ozdUQfzwVm3dLCOH1Va4GnQei6takELTLaMcXUi7QqZdEawHFPgV2v8A0O7r+h+xzQBj4crVB+rfJJHPZ7Vh1cOggyFfL1huw2Llw+GTmNPDRbXbRJ2LUeJ2XLyTEb9tziVR7pNNrhTbH8rcp85XofajFRb2lWpOYaQ3+52Q915j2XIaWuOszPPmpgtWVk90bG2sKQgEBzdROoJROkI03acIQW+uw3vbIkjLPKeis2WLNdRcS4B43HjyG9V4Sck3shyik0hu01Eua1wkxIIHPQ+aEf8A57943A6TqJRPBL9zi4VI2WkEl2UEmNlWbm+oh5ioyN2abDlvkJlw7R6kQknJTNanlDoaJ2lINS0QA67C5XSAHCcJgU4QBwTvWR7SX2bjuYSf+WYb6T5rUV6sDoFgO1dzs0wN7pcfEnXyaPBLnKkOxRuRkLupNQngB90Du6pJy36z6Ik95IJ3n/qJQ5ozJ1jIdd565rH6dXpUcEbIA/Uh2IXAaNkGTvVu7r7DSf1HTkgD3yc06Eb2Zss+KpGo7KWsmStzBDYGu4rMdjqXcaVuKdrI5rPP8maY6ijNW3Z406vxjD3cHaZ8CNDzQfEezrnVdqHRuB70A5wCTot4+mQqlWgDqPPNMWRpUUeKLd0ZyxsTthx3RlE5DcStlbsg5KrbWo4IpSZvUdstVAXGm6rJXFmDIInj7ra4wMzzWfdbGckPTCrBTrMPZsnbI4HvCehXFLCWNEZxw2SEbp0eSnFshzZKxoCMw9syBB6R57lDiNr3dfZaCpRhDb2nkVS9kuOjz+8ZBjqFDTyV3FB3yqMrdHo5c9SLj9AeCkc7IOUFEzku6OYIS2hyYewO9LKgcDw8x/iV61ZXIe0OByIB814fh9eDB3HJeq9kLmaezw06HOPNKemW7QI/aZdbXwLcfrcXu/tGQ9SqGFWlOmRJ/tB4qrjbzdYo+NKcMH/HX1KJ1sObLZkER4pnLikmJ4uW0Q4navdV3bOWe4dV1QtXCow02zDmzGec65p6Fy+ptNaAQDMlG7ekGwRoG5eOpUyypPYrg30Q4u0/BfAE7YLtxMLOVMPrT/pnzH3Wt2xT2qhG052UHcNwA+qkZcPIkUyJ6fZJ+5Jbi7smcIt70ekJwlCdbhI4KfZTQpEAcwukwC6AQAgF2AmhJ2QQALxN/dgauMDocl5f20vdqo6NJgZ6Naf+l6D2iu9gDiAdn0z858l5Ni1facTz9J+6y5n4bfpo7spbXdj8z1UTcmSRx8zmpaTJbHE+mZPsob85AePhCz/0bwFiVWShzRLgFdvtfRUaWq24/wATnZfzN12KrQQwr0i1b3QvKcAuoqtOhyXptrcwJWN6Zvj0XatCQqj7beV3WxOAgOI4oXHZB1UuiUmExiDdrYY3aO8nQIg2pIzyQ3CLPYExn+aq/wDvcfMyOmitFES/ooYigV1SJyaYRjFrtpOWSz9e/MwwDqVEi5xbYk4O2XjMGJRenWB0QAskknerFncEHZJ6KhKYWqulDLw5HofZWKlZUq9SWk9UIiRiL8S4lDC7NFb8d4oQ7VbcfRys/ZYou9FZpHv9VSpOzVtmrfzeiSLY3o6cYd4r0XsTiAFKo53+3TJPQS4fVee3DJf1/Pojdhf/AA7G6zG05rGDj3nEH0lKq6G9JnfZ1pft1D8z3E+srRUr0EjvabihOD22zTYAIJb7hEKOFwJJz3cESSXyYuMn0gjhlMCo8bMSJ65olc24dTgHZIESOqo0LfUg96PCNVWOLkuLIIc0acc0qdPaXYLQRuGt5kRr4KajReGtioYgRpvEqOnWqbExG5Y/FP3k1n7AqbMwNkOjIAZR0U/TYqXJe+Cc+RJpHvwCRTroBbhQwThNC6AQA66CYLoBADpqp7p6JwFxX+U859kAYXtxeQTHNvgDE+YK84vjmRvAB+y23a6p/EAO5pPq4n6rElsmeJz8hCw5HcjqYVUR6bIaZ3Aeuf51VO+Mhx4D3/7Vy/7tFx3mfYhUb50UnHj9gl+j/ADejNDwIciV26Sen0VJzJHRa4dGDKrYZtb1jGNcTBBHvmvSX1CKQI5HwXjtcN2QY1aQeucHpovVeyd2K9nTk57Oy7+5vdPsD4pOWNKzRhyXKmXLk7LSToASq2DUA47btToOARF1ttUyw6xH2QqphbqtJzGPNKoDk4EjPgeRSY9ml6Rp6Y6Lm5Ij5m+YQLsvY7VEsuXubXYXhwcdQHAtcDvGzvRmv2fBFQtqGGkbIOZziU7XQnlH0CXTBqS2OoQ59NoP+Mlp7zsmxtSPiktAJnKZBAj1Qm5wmmzaL35BzYk/pyyPnCo0W+7HwCXNyxokujyVahcNqnuGRIzCXaCk2o51Oi0EyWl25o2W+ec6K9guGNpBrB1J4nipaSRKbbJq7TsNJ1VNn+mOe0fMn/CI4y6TsjhGSGYnXFKk4/ytPnuHmqJXombpWYq6uXuLjA2Q50c4J1Q0q03ECKezAz1+qqhdCKo405cjphVyi7MKkrDHKJKy2N0FcMtzVrMY3MukZ8czKWI25Y34c6uIPMtcWz+cVd7D53bTuY17jyERPqmvc7vZdlBcSOZJd7lKS3Rpb1ZpLGsBTa4cgJ4AQrNpdTtbXBUrKmX5RAbv3dFc/ewO6QCFXaRVtMv0nN2QZziBwXF6Ts7bae09uUjhoVWoVmyQGkncI9gpbFtQ/Lm2SDJ9kpxt/ronkkv2XbFziQ91VuwPmaRB8TKss7UWrcjVaCCcvFZ7FcRpEVKBOzVPcDhuJI3qG07LUwwCpUftiQdmI1MRI4Qn45pQXL4mXIm5fHZ7iAnASTglaCoguoTQuggBwkEk29AHYCjrae3Vd7YXLmzKAPLu052q9bg1ob5Mj6uWW+B3GE6ujT+WdFqO1bYqXIyyc0882iPqgeJ1Q23bHzTTjkAz7keSxSXyZ1Mb+KA+L1JpdY9ZKHudtUegHqB9Z8lYuqk0ugHoVQtXZFp3zHqfqVRIayhWGf51Hsqjd/JXauv5uz+qqP1CfFmWa2R12RnuK03YTG/g1DTJ7j8xO5w+49kBBGh0Kh2Cx/CMwfYqzXKNFV8JKSPbmVJzCVCl354rK9lsf+IwNce+Nf6hxC1lvVkrHTTN/wCSsnubJtQd4SdPBdi0Y1pio5pIE8403rtijuGSmqVC2/AVeXDi4/xHEDhAB9ELuGBxPdkk6uz8c0Wr0eSqVAqtjk0l0Dm0ANylt8jPJdVRChqVIb1VCCJz5JcVlO2GJzFJvHad9AjGMYqKNOdXaNHE/YLB1XlxLiZJJJPNaMMLdsxfU5KXFEaSctSK1nPHB4qVoUCkpVFDJXZt/wBmOGGpcPdlstbBnTvZ/wDyoLxodidWPlY8N8Bl7youw2O/u9cye5UEOjcRmD7pYJXDq1Z7v1OcRP8AcSk+tmhrSo0N3VDRDctdFFhrgQWuMGciVWfcB5AGvomtaxlzHRlOYVebSDjbDFS7dTc2WgtmC4bhzV6gHAVC1sgnpE70MtqchoLiQdRvA5lFLWpsudTnJzZBPlA5pLc1LfRdxi42jP4vgVNrKld5cHbQJaD82YieGas0O2zNkbVFxMCTIRW5wltbuuJ/pIVNvYSm3Iu2iJzjWTI+3gqwUM8F9zwz5IzxS/5+ns05rpKE5XRFiAXQCYLoIAjrVYBMTyCzmKXV67/SY1gH8xLp3jIBacqtfXjKTC95hoEkkwEEo89fe4rTJOw144bJ37txVGv+0K8pD+LQAAnlAJTds+3VYjZpu+EDmB/ulv8AM7+QcBr0Xl97elxJc8udzJ90l96ZpitbRrsW7aOrl5LWt22sDo/p2oPXP0QavelwEnl5aeyAUq+fI5H3lWzVgTrpPmlyiaITVaLTbvKCciVVc/Zd5Ry5qGuc9cs13b1A8hrsjuP0PBRxJ52TVwHCRv8AfeqBG7yVh7S0xrGsJsjvAQtA9lcjJSfMzmNPsp62zET+dVF8UAZK1laJrKsWOBBgjQre4VjoeBtZO9OoXnbH5o/YZgJc1Y3HLw9Os7sFXS4ELE2FZ4GRyRaliJjMFLWhjSLtzEwh9dc1bzPeqdxecioeyU6Gr1MkKur2Eq9clD7jepSKORncbuS9+e5DtlW8QMuKrOW2HRzsm5NnBXKUpwEwQcwkCui1LYQGye2rEHgdxRbDbprTnvQZjFIwEJUlY+EvGaJuJNa4lR08VM7cRtHTkgrSSYU9cOAaI+uSrxvsvypGps8UO22RLXt3bt6vYjcOLAxhO26dg6aCTmsvgt7Hdcc26dEdp0g4sdm5ofkZy0SckOUk/wCCFPjH/Qv2Tu6+y74wdIPckQYjOYRsPP6pB3jgVXw9p+GBIzzEcyVJWw47R/ieqxzw5OT4rXf7GwlDjUns9T1Tpk4C7JhHhPCaUzqoCAO15t+0zGzT2KYMuMujc0CWtEcZkzyWwxfG2Umkk7tOe5eK9r8UNau554QOAaN3qlzlSofhhydmaxG9LiSSZMydSep3ocWHUqd2bkiCVRaHvZCGqVj8p81w9RtdCt2V6Y7n7wmFTOQmqtXARRRyaZYqVJMg5nNcmsd+aj2kp5IonkSB/FcbUrlxTtRRF2y1bsWgw9uSDWNOQj9nTSJmyCD2Hoo1ohCLFyKgpQ47cwIbeEK7Uchd29QQykWqje5AomGQJQfFKsAq8exUujO12ySq3wCTAGav2bNp4HE+m9W7OiPiNcdXE+q1QfhlnG9gA0yDmrH7g8fpKLY9YgEEayi9/Rim3jA9k0z1syX7qeCjcwjctAGgjqo62HjX88Qo2X0AQ5XrSqOXiuquHZ5Zeylp4aHMneNQoCgjbNY/uvaBz06QVRxOk6k8DVv6TxHBdYaXCo1hggkDPUa6FE+0dGaTeLSIJ4EQoZNgEXmw6dlpnctDh1659GAzYgkxp83BZemBtSUds673Cf05AeCq2VasIV8QrUatEsJ2GiH+ORnwRZvbaiMjSe4jUgSDzBlCxamq0tFSCWnay04eCsYf2ac2m0OFMkb9rmY3cEYuLiIyxmpHvwTpErh78uaaWFUqR+ZeKHVHEgmYaNXH6A709Z8kyYA8hvlZvFu1NNpLR3o3DP1QTRicexF1ZznPe4ND4ayYAE6nid6zWLNlxg8lpbqk17zULcznnu8NAs3iZhx6/ZIyRaabN2KSppARliQNonX7wuzTgImaM029FUqUZIG7f0/MkSIj6yClhxfnx0HLioLq22XRyW7sMFPwtsiOGX9J3rJY1bxXJmW6K6WhfJOQMqsyULQiLqPejiD6KAW/cJ4R9lRSLuFsrxvTElT02+aaqFaytUrK5XbV3TYnDPJD/gIx9C2HUe6EetqeiFWLcgi9oc1mka4F+2yKKUnKhRCssYqDCWohtRklXzTnekKUCVFkAu8ECFmcVfkUexavCz9em55IaJJ/M02CticjKmFU/mdHBrepzPk1p80Rt7f+IxsbwrVpZfBpAO+cScuLomPAAeClsqJ2trQrdCNbMM5WdXOHmo/MZApsYqDQbskZr5Nnks3fOkoYFJgzV6m1RW1qTmpqbgHQVACdaAjguKFt83QblfbSLtFxcQ0bIzJiY9kcbJ5UDLe12quU90bR9Bp1KWOXH8MA6zu5I9Z2Hwg579SBlwGvmgF+BUJnj6pclRdOwA5wjmrFtiD/ANLdBmorq1LDyUlO4LAYzy3oZQP4SB87i4OiCAYBHNF3Y9Qb3SXAiOPBZ7D8SP7rVJEkRHpmiNp2jtvht2m96BMtJM7896VPCpvuiFk4ro+iyFXuXZRxn2SSWkUY/tTjRksachO0RvO8LEbec8c0kldEkzG7TXRuCyOIumRvEpJKmT8RuN/I7t6o+C3jJb6q3gNtt1gYyDh4jT3SSSn2jR1F0b69oxTPAbJ67JBPpK877QYS74jtnx6jL6JJJplQI2SIndkmo1hDxxz9RPlqkks8jUm9HNq3Mzw9ZUVwzvR1Pr/hJJC7JfR1Tpd2ef0lWbegPNJJXjuQqWoF2jRLR3cxrH2KJYddhxjQ8DqmSVcsElYzBNt0GqRVhlZJJZTaS0TtFSX5DW5pJIStlJOjO1MKfVdLu63/ANj9lYo2YZ3Wt68fFJJdKMFFaOXObl2VbujtOgKxStgMkySYLLF20/Db0QCpTk+6SSVIai5YgDJXatixx+USkkrEMidhtR7iyiSYGemyOpKkssFLX7dRwcW6QMp6nVJJBAP7S44G90Zu9uZQO2OXX31TpJci0GWHM2mwQqF3h8CW5jfxH+EklD7JRxYXHw2VBEg+iP4f2rptpMaaQBAAOm7JJJEIq2xOSTWj/9k="/>
          <p:cNvSpPr>
            <a:spLocks noChangeAspect="1" noChangeArrowheads="1"/>
          </p:cNvSpPr>
          <p:nvPr/>
        </p:nvSpPr>
        <p:spPr bwMode="auto">
          <a:xfrm>
            <a:off x="1130300"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hISERUUExMWFRUVFxgUFRgYFxUUFhQVFxUXFBgXGBYXGyYeFxojGhQWHy8gIycpLCwsGB4xNTAqNSYrLCkBCQoKDgwOGg8PGikdHBwsKSkpKSosKSwpLCkpLCkpLCkpKSksKSkpMCkpLCkpLCkpKSkpKSksLCksLCkpKSwpKf/AABEIAMIBBAMBIgACEQEDEQH/xAAcAAABBQEBAQAAAAAAAAAAAAAFAAMEBgcCAQj/xABMEAACAAMEBQYJCAcIAgMAAAABAgADEQQSITEFBiJBURNhcYGRsQcjMnJzobKzwRQzNEJSktHwCFRigpPS4RUXJENTosLxFiU1o+L/xAAZAQADAQEBAAAAAAAAAAAAAAABAgMABAX/xAAoEQACAgEDBQEAAgIDAAAAAAAAAQIRAyExUQQSFDJBE1KxgaEFIkL/2gAMAwEAAhEDEQA/AMd1h+l2j0033jRevBVLrKneevsmKLrD9LtHppvvGjRPA7LrJtHnp7JiWX0Y0dy5CTHRlmCHIR4ZEcJYHcmYVwxPMiOeQgBILJhAmUuyvmt7I/GLDMk4HoPdASTLwXzT7KmCgFu0ZJ8UvX3mH2kxL0TZ/EJ1+0YfazQ9ABDSojzJMGHs0R5lmjUArryKzOr4wbsMvKIjWekzq+MFbHLhWMF7CuHWvc0E0iDZVw6x3NE5YVgZ2IgaR8tPNfvlxPED9JnbTzZnfLii2EGGMcNHlYQhjHMNusP3Y6EqCYGvJhhpUF2s9chjzQ01j+0wHN5Tdg+JgBAxlYjpiFoeT4lOg+0YtUnRo3S68749ijDtrHtqLLskLUcwyhWYrWnLbJSWgmsagZFqKB9UCuGQ3AxR9MazS1lsJSkmlAQLoG0OOJ7BHes1km2i3zhKlvNYcmKS1LU8WvDBR0kRNsPgltc4eOZLOp4nlZnHyUN0feii0RzSlJukCNGaUlTEUmaFc+UpK51PRupElgzOqSpbWhiLwEpS5GNMaVC5ZkiLvovwTaOs4Bmq1oYb5zbFfRLRe2sWE6TkSECIFVRkqAIo6AKAQjmltqXUX9K/onR2kigVuSsqftePn081TcXrYxg3hLklNKWlS5chwCxoCx5NcSBgI+gNIa6IMFp3x89eEC1cppGe/wBplP8A9aw+B3I0loV2FChR2CBDWH6XaPTTfeNGl+BQeJtPnp7LRmmsP0u0emm+8aNQ8Bq1k2nz5fstEs3oNHc0cSY9MiJsmThHZkRxUVBhkRzyEEjIjzkIWggyZIwPQe6AlnsYVFAGARu5fxi1zZGyeg90Cvk+yOaWx9j8YKBZa9DSPEJ0H2jEh7PHehl8QnQfaMe6T0hLkSzMmNdUYcSScAAN5MVaoWyI9niPMs8VjSGvU1mdZYVUL3UcipCqSHvKxoxqMDljvii6w61vMe68xyi1olaKcd4FBC2NRpc6Vt1GI5sYn2RIxfRmupktS4bu/aao6KEAZxpWrWtyTmCPgT5LVwamFDwMBphLrZx3juaJYiNIHeO4xJhGKdQN0sdtPNmd8uCIgbpby5fmv7UuHQpDLR6GjkzQDS6CcRg/A50K82UeTZt3G6egY07BBlLtVsKTZOkAEEnACO8T5KE87bI7MzDZS8mGZpTp3d8T7zncF412iOoYeuMneoCOLEzeU2HBdkerOOkSWmAFTwAvH1ZRxabZKT5yZXmJ/wCI+MB7ZrtJQUUV9Q7BCuQSwh2O6704nsGHriNaJcsG9MIJ/aOH3f8AuKPb9fZjeTgOz+sV606fmOcWMC2w0aXatZZMsUB6hQCAFv16+zh0fiYoz2yu+sMTLVG7b3MHbfrbNbf2msArXpiY2bExHZychHhs5PNDqKNYxMtzRQdZWraXPm+wsX97IOMUHWcUtL/u+yI6MS1EkCoUKFHQIENYfpdo9NN940at4BUrKtXny/ZaMp1h+l2j0033jRrf6Py1k2vz5XsvE8vqNHc1eRKw64cMqH7PLw64c5OOFlCC0mPORia0uPOTgGIE6Vst5p7jA7kNg80pu+XByfL2W81vZMQOT2G9Ee+XBRgrZ7Usmy8o5oqIzseAWrHujJ9Z9cWtAxNL2AUY3LxyPEgYYZmLF4U9Ncho6TKBpy70bnlywZjDoLXAeYxiUy1vMbMges88WaukCJdpFr+U2i4K3a0bfRRmK7yWqTBK26kq+K5kQxqPo66gemeXPF15Aq2OB6Qf+o55yp6HTCNrUyzSmqTIppn3RC0LbJkmYL+SuuB37VT/ANxqFuUFscYpetejQJcxwMV2x0DP1VgxyXozSx0rNyskwFRSu4UOYwOcSoA6l2wzbFIdsSZaVOdSAQe6vXB6AznPRAvTHlp5szvlwTgVpo7SebM75cNFgYMmttscfKOQqM4TzsBv66b4i2ucA7i8BRmH1hvI3YGPZAvFcjUjid43mKPUAQFvKphSooRXKooRWm7CKzpHWe0vUFrvMMBBh27yOwkfCAulLLjUb4SvgSvWmbMat6YcerugXPmFfrH1wbnyoD2uSScATDKjAybbG4mGFtDEjHAmHpy0ahwPCGZa4p0n2jDaGCkmVxJMSxJwJAyBJ6B3wzIWCWj5zJMVlBJrQAZm9s0pvrWlN8LdGIlntCKBMdHZMcFIBJoadIqOuhpESTa1aoBrvUnAslSA1OOEaImjbPMlXrQVkyiACGcKTtGhBrsMCMLmd6hrQQ1pHVvRtps7JZw1+Uiqk4CaWRS+F15my+Jy4E5QYyjYe2VXRnk2YKxnus5/xMz932Fi+6H1LnzJzLNmPJRQWD8mSzkMqgXGIp5ROe6KRrnYOQts6VfL3CBeKhSdhTioJAz4x0xUVLR2JK1ugJChQoqIENYfpdo9NN940a7+j181a/Pley8ZFrD9LtHppvvGjZP0b1Bl2yv2pXsvEsvqFbmwWZdnrh25HSrSPaRwspY0UjwLDpjwCAEj2hdhvNb2TECYmwfR/FIJ2obDea3smIU5dg+j+KQ0QFF8IdhE6ZJUyw4SQxowqAGZr1BkGIlrtZjdSsZZY9EO05ZQHlH47zGsa5FZlqFnL3C1lSZmRVFmziwFBXNVy4wDsOjEklGugOoCk1riMKgxnJxbs6IxTgqJFp0mbPKoJQF0UBVr1KDepAPfFOt+m2vXlmTFLE4kUvEZ4c0Xs2gVyrAfSWhhMZay6033QcN+WHrhYtXqNKL+DWhtNu8ou+NzAtu/7ht9MpafE3SpmkSgSMKuQgPRUiH7LoIGzzZYrecF8CaKQagADCm7rhjU3QbC1q94FBemgMSoBQXlxUEgg8Acd0FKLYJOSWpsOhtGrZ5KSUylhV6bq3a/7RE8GIWjpkwylM1QsygvAG8Acd9BjSlRTA1iUDCs5x2BOmjty/Nmd8uCimBOnfLl+bM/4QUBlfZBeaqmtTvBB31ziZYMDeoTdxoMTmMo4MocBxyhNKUihAiwp4Ri3nv7ZiPaJVREmXKoKR6ZcKErdrs0V226PdjUVpU5Cpr2xfJ1krujiwWAbQoBtZnhADZm87Qc2hN00UVY3aha5A88LSOh3s/JXyMfK/Yfyyp6m7QYuOsEsrZbSEwYoMQaY3jj00rjAS22E2haXi3+IZcBTaIJABxwYuBl2xbFFXc9hJN1oCrNpKUWu3xXgcMuc4QZ0RNUz5NCD42WMCDm44RWtMarBZjJexU0wIdWAJFQaDhEjU/R3I2qWDjyk+zigFKXZwNSa8/qiueGJJuDf+QRlL6jc9EaIlKK3FLVIvEAmqsVwJyy3RL0wPEt1e0I4kPMq6qq4MSCWON4l8gDvJHVHdvYmSSRQ4VB84RKK3GbKXaaK6kgkF1FBTHG8Kk5LVRXmjBfCOxOk7STTFwaDAAXFoB0CgjedLOROs9KXTPQTKivi6MW6MgOuMK8J5U6VtV3yb4u7sLi0wg4fZmktLKtChQo6hAhrD9LtHppvvGjZf0bfm7Z50n2ZkY1rD9LtHppvvGjZf0bfm7Z50r2ZkSzejCtzaIUKPI4igjCjyPGYDEmkAxxafIbzW7jEWeuwfR/FY7tdtliWSWFCpAzzIO7OAesOtcuz2e8q8o7ESZaVu35pI2a0NAKYmGjuYqvhS0A7T7FaUNLqlGoaHZmK4ApxVpkD7ROxIrWjMMTU0vYeqHtPaRmTeRZ2BmLKDYYKCTfoBwxA56CK7bNI0eu5sR+eaGmu4pB1oFhONY7M28CGa6KdfVA+VbQaQxpNZxW9LmcmDgcKntBwiXaXjI6mTJ8qYCzsbwoBS6lK0wGY684uGpNjVrSZgGEtCTwvubopwNA5jO5E20BwpN6WcWN9mFdxo2X9Y13UywclZgxwaaeVPMpFJY+7j++YLVCTloWVDh1/Ax2DDSHDr/GOg0AgPKYF6d8uX5sz/hBFTAzTZ25fmzP+EBbmBseiPaQosIOy1h4WeOLNMUHE0FRXmFRX1QRbS1lX/MTtr8YUxCay4QrNLAFDTElsKEhTdzB5mBpziHpmslkGcyX/t+MNHXKxL/nSxTDNRhCt8BAGssutnngZigwxwZZlK0y8mIGqi8tNZArVM/lgeSmS5dxQCDeKAYtTDOLS3hAsI/z1+8v4xHmeE2wj/OXtiqmkmmgdupXZupdonTZjAXBeqL6tVgQcqcN/TDUvwe2yXPkzVCMqTZbsASr3RNVmuh6KaAE0rFhbwnWPc/f+ENP4UrIN/f+EJbDRcZUthNYkrcKrTO9eDOWrupRlp0GHbQoZSpOf/cUNvCxZefsb8IZfwuWfcD90wynJbI1Fht+qxmMpE0KFYN5NSQN0fNfhIsnJaTtMutbjKtcq0loK0jbm8Lsncjfd/rGGa/6RFo0jPnAECYwYVwzRYphvu1QJbFehQoUdYgQ1h+l2j0033jRsv6Nvzds86T7MyMa1h+l2j0033jRsn6Nx8XbPOk+zMiWb0YVubRWPI8vRG0hbeSllqVOAA5yd/AAVJPAGOEoO2i0qgqxA3DnJyA4xXZ+sVmnEgTL9yt4KcJeGZGZOJ3Y7or9u5O1F1mPMqBSXMFQrswq1FO6t0DmAgBbNAzgTR6WlTsOKXLSqgC44yLCmDZnsIdIIe1sJnyFMie1+WbyhGIEziGpmdmoO7ERR7bp2bOlo7uWMmajDAKVvEqaUAxxGJ4w3J064cTDeV/JmqTS6d1K7sDQ7qEZxFt8sATSuTAMOgkOOuo9UUSMWbSbAzzd8kKFXmWmz3GK3apN8MgNCNpTz8OjcemDNkncpJltvuKGPUKE9YHrgdpICXWYSFA2iT00I+EMkAB2LSpBxGIwIOYIzEWyw6YlOtGGe7dFKFtWfMZ0UriKg41FPK5q0MMaQ0lRgsvCnlNz8IRwsopUaTq/oSXPniUoNwbc3E0CA+SOBY7I6zujUAYoXgf0ws2xvLIUTZUwlyAA0xJmKOx30o6cwURew0TkqdCuXcSFOEd1hpTh1j4x7ehAD6tAvT1oVWl1bJXwGLY3abI6DiaCCCmA2nBIlzROmiYQy3aIFoSuTEk1GBpAMNJa1IrdftUH7uR+9Ht4EEg1AzwoV85TkOcVHPEywzLLMQOqTLrZVOIoaEEBsDURB05Oly/mQ1aYkmgCnZIAIqT6umHprWxdBqccIpOk7EEc4YRdK3lr+a74C6as9RWHWoCmzpY4RFmIOET7UlDEGa1KmHSMR2URLs8pSKgA05huw3wGFtmkVMrDmDHuMOSNLzJYIWWca5y5p3k7hxMU/N8AtBu7hkvNgscrLqccOyA//kE4fVHXKmfhDH/kE4Z3D+46w35yBYUlz1IFSK1KnzgaER0TFeOmCDknlM+ZGLGpGO6OjrEeCfeMBwlwG0HwRFF1n+kzP3fYWDg1gbO4COZv6RX9PTb09mH1gh7UUw0ItPUzYOhQoUVFCGsP0u0emm+8aNi/Ry+atnnyfZmRjusP0u0emm+8aNh/R0+atnnyfZmRLN6MK3NkrFP07pW/aGUt4qXWWQPrNTaJ44gin7J4xY9K2/kZEyZvVSVr9qlFHbSKBZ7KGVlv+Nug0OdZgBPWSRjHFEqEp8whFYUIark54/VHNiVHVA3SVpZJdDtqootfLRshQ9PfEJ9NrZGI5aXNBoCim9ioOf1aY9sQ52tlXBEiS0sm8CL4Ip9RqsReBpXoqM4qkYhacsoLLMA2rlyZ+2BQMacboB6RWAcqoWZLONy+o51oHX1MYsFu04JpJCrLoKp9bFRXHmPk9ZgC8xWnOUBCsMjjSiXc+GyYdAIi60NJAWWl6iBTeJu4cy4kYwF0rpidaD4xsAcFAuqDxpvPOawX+TIVRiNwHqhm0WCUA2FBQGvDOGQANZJjKDdzOHRvJ9XrjhJedd2JJ+MS5QAGyMTiSa78QKdFI6aXWWxOZDdxg2Y0XwZTVskykyg+VXZKkY0dSWUMdwYsR0kcI1QGMHsNuJkyc8KvXnCBe0GsbJq9pj5RJDEguuy+6rUrepuqMemsQyL6FE606QubKqGaiEi8AaNMVMBvO0D1iJavA2ZYV+ULNAFStxjvN0h19SkdQgjZ5QoKnMVAFK/nCIBHg2/gKnmAzMQ9J6ONoVLpUoVbEsfrAXSKA1yrD82WHRlBZSQRUgEVyoaY9IpAXWLXiRYGSTNlWi6yAI8qWJkugF0i8GvVHAiuRgxVvQDZK0BoOfJlsr8kdq8LrnCoo1aqKZD1w1pADJhifJpRq13VUnpx4R1ovXWy2hTyMyrhSQkxXkTCQMqTF2uqsDtJadtizqIwu1xuqpCigOw1wlhiYol82Fsk6CsTTEYCl5WpQ1FRSoINOGHVEbTejZiLtIQOOa9oy64bOkJpALTJld+2w9VcIiz7ZMofGP8AfbI4HflGWhiqaQl4wEt1bpG80UdZpGlW/wAHVoNbkyU3Mb6euhEULT+iZsm0JJmrcYLytAVaqklFIIJwqD2RbHUmB7CsdkBFYmrYBx7o5skg08thQ0yU946YlykIzavDADuzj0UlRztnC2QDf+e2HksfA9/4x4LxJoAaYEkkKObLE5ZZcYkpUDGlaY8MM6c3TDoWxr5GeaOWsPMvZ/SJ65R44hgFP1rlBZNLoBY0FKdHeRFA1hSk9gNwUdiKI0HWpqzZScNo9VT8FjP9Yj/iH/d9kRy5H/3ovDYGQoUKFGCGsP0u0emm+8aNf/R4PirZ58r2XjINYfpdo9NN940a7+j0fFWvz5XsvEs3oFbl219tdFlS65iY5G80CovrZhFd0w0ssXlsOUllVPAkEAim8Q7rvay1vRQTRJaoeF5w0zHn2l7IiaR0MLRLE6WQGIFcQKtgKdN4GOSOxU4OhLPNBYKJWLEkHZACD6rZDHcYrNss0uVMBScpBqDmVYc6n4QVms8g3ZxRkY0KXsWqBwypdBhLoCzz2UyZoBNRcmYEHPyhnkd0URiv2plALocBgwOJAwFa7xU5xDE8qWI+1dXsNeyhMWibq2JLeNmy1oCSAbxIqcKAbwYqEmQbzV8kMZcsfsXqljzkCkOgE9V2BzViHNW9VTlVR+fVE5GxYc5iIF2sft17BX4RjERpIDnnFe0kx3LkgqRzEER3avKXnC9lIaE25Mc/s1+MYB3o9qADmC9rY+oRo3g/0jSeVJHji4A4nGalOpXHXGbS5yhubP1/1iy6p2otbrIpN0CeoFfquwIUHnJIB6YElaMbRIlXmzoq1Z2yCrQ7+OffHcjW2xMKE3AK+WhAIG+uIpvxgFrJpYU+TyjVAfGN/qvvHmj4UyEeapaB5Z+VmDxSHZH+q4PrRT2kcAamEe1CN6l2+Ry2FRvFQQSMIrOuVmDoJAmTFDbbmWVWYCKFBiLpFRiDuix6St4lJXC8fJB48TzDfFQmkkljUkmuPPmTz/0EJkarbUKRU01MR3HKzLYAm0rraJdb4pQqLhIx34U54PSbJyaKisWCilXC3ziTVuTotccwBEokQ005eI7REbDGKjsRpinj6v6xGmLuqewRImzR+axFd+nsMEwVla2TpaXRQ0yvYxn+kNJvarZOnvStVlCmQWUKUH7zMeuDelLXyctmNaKC3YKxXtDWUiWlc22j0ttmOnBHWxJsLyJdAPzjHrzAKk7sYcjkyq4UwIIJjvIkhUuiijKOpjEXec9OABJp2RzJmnJga76Yg7qg8O6H1QEg9IGeFc+jKGTFY6qwnSHUSOZzhVLfZBPYK/CGAZ9pufetUw7k2B2//mKRp/59uhfZEa/qV4Ov7RkzZ7T2lHlmVaIrhgqrUmpB8okZ7oy3XnRRs1vnyC9/k2CXqXb2yprdqaZ8Y4ruTZ0rRUAYUKFDGCGsP0u0emm+8aNb/R8+atfnyvZeMk1h+l2j0033jRrHgCmXZFsfcjS3PMFSY3wiOd1BsaO4xrDbjMt7upztIVcaYCYssDnFFicl2plPXkmmVBGanGhHX3xV7JaA8+QQa3p8oknnmKT3xaLbLx/fB6iR+MQXqijI9u1SIJZTygqtCM6EPmP3YHTtHuhFFYG8KUBrXLd0xZrO7BsyBVO54407rE6AKhJaq48KUNYJgJpSVMK1cHlAhIBzdRupnUH4xX7O6hL5IIAw6a490FZk+Y8y8WLPVaHhSpFOwQI0rZLs+at24AwJXcjOqsw+8xwhkA9kE4E55npJiJap5DGq7FGN4HEVqp9UTLwvfngfxiPa5YYXeknoBJ7yIYArQcFOWyB0YV/CB059qYeY/CC01BdA3juuqD8ID2ZL00ndUk8+OAjIxIsdkLmtRWgNBS9Wm4HKnE16IN6Is7LOk12Qs2WRnX5xamudcc4HNZyCSiIKUoQACInWa0tTHMVZekYj1wGY+gNIaqyph2lUXjS8p5J+J8nBjgd2/dTEjZ7SiSibhlpLJRQRSqrsi6uYBNQK50B3xFtOtFjS6Zk6WGoGpW8wDLXIVIqDFY0tr5ZprUDtcXKiNieOWfDhjDzmktCVpfSdbZ5nMWYYbhuABwHUfXEZrOOAhjRmn5M8uED+LUMarSoJK4AEk5Q7arXdrupXrKmtCTuK44AnOOGTbZVNNaDU0KoxoN+4ZCp9URZtpAwFeGR43e/uMQ7VpqQhoZqVHF0vG7hxLElCd2a/tQybReyDcAxRwDhdqGmUB8lD1c5gpMw7OtfM35/PqPCIz25RnUdIpxPcPzWIWkbZcr4l381FYDM0J6GI6zxMALRrE31UCmu8tXiarUDMk8MuEVjBsFk3W201k3RjfZVPm1q3qWnXEddape+WyjmAalN2BB9UDJ+kCy0mKrbjgVOTcN+PCuNYhCRKrVbyNWtcH41rWlcK1NY68acSctS1ydPSG+uB01Xn3gd8EbNaZb+SwboIb2SYpPJk5PJbmYNKOVeBGUdCxsMTIYjjLdX6xdNfVFu8n2l9Eoceo4d8SkQxnKaVZMBPmS91HvClcd8E7PrHaRlMluKjctaDMDph1kQvay8okDNaZtyzTDxAUfvHH1VgHYtfXqbyI/C6wrXnBPwjjWTWQWuXLlLLZCXF6tMcLopTpMN+kasHa7NQ8GUqZL0bICqhredtplarOzH6pBz5o+fPCg7HS1rLqFblcVDXqbK76CuEfSupZpZQv2SR6gY+bfCx/wDMWz0v/BY4MMrVHSypQoUKLgCGsP0u0emm+8aNA8FWllkWG33snF3tlOvewjP9Yfpdo9NN940WrQdgMuzsl6vKlJnCgC1p64TL08s8HGK4MssMTuZKlT1vSyFpddGrwusp+EXfWLRzK3KDBTSnAYinqpFHeykrQGkWpNczyKypiKwwUsxNKilCaY0GcZ9JljHVCrqccnox9Z9TQVzSlMTk+URLbPlKFE11XaBxILUHMtSOg74ats+bZpkxLOWmJQMXChjRlBIJG7AtTg0BJdj5UoRLloHdVDmWWAJYCgvEr1CJ4sUssVOOzHnljB02E7RrLIlKTZFvuSKzWoblAfJXdWuZ4RTZ2kWZiWJJJvMTiSeJi2aXsLLNeSZIuyb8pmEtldwGZTMvqBdBu1AoQKb84D6P1NecHuuaJKmzVNwm/wAmK3ARheI4RVdNkq6E/eF1YLFsGZh2TaQRvJc3R66n1GHn1bK0vXhvN5GGZIHrBHUYfTQ5C+S2wSCbrUU41rhhnvhvFycA8jHyRrc0xVaaEbklPJF6bImNVglftXVBpEPRy0UHnx7aRYZcs/IZ9mOKzZsqajf6bywQ2G+8hA3ZQNs+jSi0vVI5qVxh/Ey1sL5WPkkLmedQe+HWamPA17GrDcuWQeIpTf2w40wEEYY/EQni5eA+Tj5LRiVBrWqgdgu/CCerGpcy1qzCYksBioBqzNQAlroIoNqme6K/Z9YkEhJbSSXS8A4alasWAIpjnTqido7XoSUoJRqGLVD0pWg4c0R8TNfqSc8D1sukrwTfatk1QRQiUDKvcxYMSRzRJTwPaPzcTZp4zJhf2qwAsXhoZRSZZy/A3wp69mhiSfDcn6o38UfyRZdJOth45scdEyRrTqAsmzUsNmD1cNMloeSdgBSomo6NgPqm8p+zXGKFO0o0ghZ062WamS2pDaUHQxuTAMBkrRc/78E/VG/ij+SGp/hplMCrWIspzBmKQeopSGj02VPYzz439ONEiTPVRLtlmmzCKlQTIbHKkuabxHPEm16vzF+ds98c4Dr3EGKbpbTmip+P9mNKbOsqcJf+y4U/2wGkaxWizv8A4S02iWmd1nDAfugcmfuCN42T+IP3x8ls0hq5ZmrdlFD+yzKPumo9UAn1Yodl+phWnZ+GEEbH4VrVlaJNntI4lOSmU85Nn/bA3T2uAmuGs6NIAFChKTFPFr10NXpwh49NkugPPDkjT9X5qnBajmYVHRUDn/rEJrKyZqykYAmoG+mIz3HCJtn1vmA7aI45qo3xHqh7/wAwX/SP3h+EH8MnBv3hyQFtLkCrVFMagHDecd9YaYSz5UtCT9m8rcPq5xLtescpx9HUniTl90A+uB39rsAQNiuXJ0QZ41NLzYc8b8J8G/aHJO+QSxQsGs9MQzMDQjghqx7Ie0UVmT0AZnKm9eIK1OVStTjToiuTJpPXmczBXR2lLPK8qQXP2i4DDoKqCvbEp4MlaIZZocm4aCt5SyTSMCCtMLxBai4LvNMac0fPPhMml9KWliKFmViKUoTLQ5HKLxo7wntZgeRWaQc1nPLnIf8AaHH3oz3XG3m02mZaSoQzmqUXFVoqigPDCEhgyQ1kqQyyxk6TAMKFChigQ1h+l2j0033jRdrH82nmL7Iik6w/S7R6ab7xou9jPi08xfZEd/Rbs4Ot2Q7SC2gdYzZVmXZKvMbBWZsEXhdAxqcTiK0A3QKrHhjq6jp4dRDsybHHizSxS7o7k21W5ORTk2dZzk8qBgrAg36jIVJAF2mFRBRNKoJagq+FmkJQAZS7Qjkk3rpSlKbIapxO+K7Qx0XbicqZ7s6dGERw9GsUe1NtXpf9HRl6t5ZdzSTr5/ZaLNpkJOaYyzKC1tb8q1kEtTAOKNjTaqMcuMZtJUDbMwBLBMszADBJswzXrn5NGzHAwBM1uJOFMzlnToruhNNONSTXA4nEZY8c4r46JfuwvInjkJkgmbeZrNWq3gjy5rnkwA2IIcEHjXDfBjTGlUUyp7B15R9Ink6YtytJa3jWgpeWueEU8zmzqc65nMZHpwzjl5pNASTStKkmhOdOFaDsjPDbsyzUqOpSUlKK/WoT+6AT8YP6S0PY1UUmEiWs01SZJZ5x5eSkupyUFGZwMwAa5QDu1ljzz61ET7Vqwylts0F4q1whSqyxMLOa+LDA0WuJIIIEPlrTWhMX3SyVqTNEm1TQ7qCJE9A3KIimZgFuTTVQSRg2I3xIFmssyZW0kNMmznlszWpZhlyxZVdHvy6K55TCpFMxjSB0vVRsncrR7pHJt5Pyh5BfEgU2L280PAEwx/44eTMwswUF63pRBCok96gXsz8nZaGmJEQkot3ZaLklVBvROjbIXsPJE8oz2Ys6zAGLN88rS795SpyIQAAZmsDdTrXZ0W1/KBflmVQpeCtMAtCkqtczQHAZxxL0JMlPeSdcYYiYFZUo0zkADMB2XN4EruUk1whkatbOL0dSEICllDmZKlMGauyqNMILY+SetaWtvca3o0g1aNGSJ9qdp1okuDaZDBxNWUpsLK4Kha7LLRFK5ild9Y5saWYy7ETMVTLabsNOALTLjuhLqxCSi4RTeUFakVIYwFtur4ly5hvXmWrVIZMArYFTXGq8ciOiOZerhZEa+aMocjk2xDJNe7LNfGzPEkXRTylgdqr2Db/iEZtjsryJ8yaFFoZppYJPRhJPJq0syy00CYpe9UAP9kUoIEazy7Os7k7OlFQLWYJhmcoWly2IG4BWLDDnrEyRqvneYkkLdojAKWmWdaTDXxb3Z52KHLoiNM1ZuoXMw/NNNAWWXPkK4UGoDCjY5UKnA5w0Wk9wNNrYBxyYM6X1fMlGmVNBNMqlN1Zqhg1cRWSwxAzGcBiIvGSktCLTW55HLR1HJggOSI5pHRjyAE4IjwiOjHJjBOCI8MdkRyRACjgiB+l8l6T3QSIgdpjJek90RzejLYfdAqFChR5h6IQ1h+l2j0033jRaNBaS5VMBS4FXE1qbtMOyKvrD9LtHppvvGiZq/bCgoMauBTpFAeow0cksafaJPHHJ7FrecRXDLMxAOnQPqntiH/ayumOzXE88M3kphjhnQ99IHmZuRfExcB+bbUG+u+PJNpLY3aDvgELZTnHOD6jE2Rbdm9QgDjug+bl5N4mLgLXo9oYHpaid5PDOnqziQs00wVOstG83Lybw8XArTOmKMJd/oIr2Uj3R9qWbgKqw8tWFCvPzjnhxVY+U2e5dkerExJsdiVmVlU1FcfJam+lcD0GB5uXk3iYuAnI1dZ0HjFFTepSuY4g8KYR4+q8x1YpMVjWlGvKHpz45c8OzrXOAzzwBpQ8+A/OETZVsKqFOWZp9kYnH85iFfW5uQrpMS+FSt0mfK+dlstQMSbyHhRxgeuOZazHG/jSvHfjnnF8s+ka5/WzG7opwAiE2hbPOLbHJjIXBQEjM0yzwwpC+blN4uMrcrRTsAL2JOAxYsxwFBvO7jFp/uqnLKDzJ6oxBLJdZqDOhIYV5/jFl1H1RWT/iZjcoSPEClLi4gvSpF47uAPPFg0haxWlI5sn/ACWW6T/0Vx9Hje6MF0nMezzZsq8W2QjHirBWoK1pkBXph2zynnIru9wKoWWMzdWuOGWeeZjQNYtWLNaJ6zlFyYuBU/NzSMVLimFDwwO8RSNYNB22WxvyZhvHylHKLjjgUrT1Q8evyP6P4WPgByNKsjBlwIYON4vKQwJBwOIBxhpbcd9aY7zhXOnTDM2UVO0pXzgV74bMVXV5OSL6aHBZ7PYPlRZ/lAJZizAqRtManZrQY80Tk1Dc/wCav3T+MUuXOZSGUkEbxF31d1pe4pmYipFeg0jPq8q2YH02N/Ajo/wVcrgbYiNwMpseu/BL+4iZ+uJ/Cb+eC1htiTBVWBg5YNMzJdAdpeB3dBgR6/J/6A+lx8FM/uHmfrifwm/njn+4Wb+uJ/Cb+eNWsWlUmZGh4HP+sTY6o9VOS0YvjwXwxz+4Wb+uJ/Cb+eOD4Bpn64n8Fv542aOWSBLPl+M34Q4MZPgHm/rifwm/niHM8DEwEj5UmBp80380bcykc/Rn2RWrdfExmRgRXFWBwO/nEc0urzxerG/DHwZkfA5M/Wk/ht/NGZa5WH5PaZlnLXjKal4Cgaqg5bs4+kv7RGTgoefFe2PnbwmH/wBpavPHu1hodTkyXGT0MsMYu0ViFChQ5QIaw/S7R6ab7xof0CNpfSy++PIUB7BRdtGWSXcBuLWn2RHl0GtYUKON7jg5xiY4ljbX97ujyFDGGtEeXMXcCaDcOqHrY1GWmFTjTCFChfpV7EyS2EGdH+Qv53mFChyRIkGvJ14NHcw+V+73n8BChQgRTT3GJWi5h5HM+QTnvuk1hQoDMi0pOYKgBIFFwBIHkjdBfMQoUedLc71sDbcMeqIs2ewK0YjrPAx7CjIy2Ils26B9oY4NtDLgYx+cNpvObvMKFHXg2OfLuNGDui/mV6T3mFCi8iIc0FNImYEjoPPGiyDsjoj2FEJGHAYtuinJlqSScN+MKFFMPsLLYmwoUKPQJnhgXpRRSu+FCjk6j4FASetRHzh4RR/7K0ecvu0hQo2D2MytwoUKOsB//9k="/>
          <p:cNvSpPr>
            <a:spLocks noChangeAspect="1" noChangeArrowheads="1"/>
          </p:cNvSpPr>
          <p:nvPr/>
        </p:nvSpPr>
        <p:spPr bwMode="auto">
          <a:xfrm>
            <a:off x="1282700" y="1074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1009" y="1563191"/>
            <a:ext cx="2847975"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AutoShape 11" descr="data:image/jpeg;base64,/9j/4AAQSkZJRgABAQAAAQABAAD/2wCEAAkGBhISERUUExMWFRUVFxgUFRgYFxUUFhQVFxUXFBgXGBYXGyYeFxojGhQWHy8gIycpLCwsGB4xNTAqNSYrLCkBCQoKDgwOGg8PGikdHBwsKSkpKSosKSwpLCkpLCkpLCkpKSksKSkpMCkpLCkpLCkpKSkpKSksLCksLCkpKSwpKf/AABEIAMIBBAMBIgACEQEDEQH/xAAcAAABBQEBAQAAAAAAAAAAAAAFAAMEBgcCAQj/xABMEAACAAMEBQYJCAcIAgMAAAABAgADEQQSITEFBiJBURNhcYGRsQcjMnJzobKzwRQzNEJSktHwCFRigpPS4RUXJENTosLxFiU1o+L/xAAZAQADAQEBAAAAAAAAAAAAAAABAgMABAX/xAAoEQACAgEDBQEAAgIDAAAAAAAAAQIRAyExUQQSFDJBE1KxgaEFIkL/2gAMAwEAAhEDEQA/AMd1h+l2j0033jRevBVLrKneevsmKLrD9LtHppvvGjRPA7LrJtHnp7JiWX0Y0dy5CTHRlmCHIR4ZEcJYHcmYVwxPMiOeQgBILJhAmUuyvmt7I/GLDMk4HoPdASTLwXzT7KmCgFu0ZJ8UvX3mH2kxL0TZ/EJ1+0YfazQ9ABDSojzJMGHs0R5lmjUArryKzOr4wbsMvKIjWekzq+MFbHLhWMF7CuHWvc0E0iDZVw6x3NE5YVgZ2IgaR8tPNfvlxPED9JnbTzZnfLii2EGGMcNHlYQhjHMNusP3Y6EqCYGvJhhpUF2s9chjzQ01j+0wHN5Tdg+JgBAxlYjpiFoeT4lOg+0YtUnRo3S68749ijDtrHtqLLskLUcwyhWYrWnLbJSWgmsagZFqKB9UCuGQ3AxR9MazS1lsJSkmlAQLoG0OOJ7BHes1km2i3zhKlvNYcmKS1LU8WvDBR0kRNsPgltc4eOZLOp4nlZnHyUN0feii0RzSlJukCNGaUlTEUmaFc+UpK51PRupElgzOqSpbWhiLwEpS5GNMaVC5ZkiLvovwTaOs4Bmq1oYb5zbFfRLRe2sWE6TkSECIFVRkqAIo6AKAQjmltqXUX9K/onR2kigVuSsqftePn081TcXrYxg3hLklNKWlS5chwCxoCx5NcSBgI+gNIa6IMFp3x89eEC1cppGe/wBplP8A9aw+B3I0loV2FChR2CBDWH6XaPTTfeNGl+BQeJtPnp7LRmmsP0u0emm+8aNQ8Bq1k2nz5fstEs3oNHc0cSY9MiJsmThHZkRxUVBhkRzyEEjIjzkIWggyZIwPQe6AlnsYVFAGARu5fxi1zZGyeg90Cvk+yOaWx9j8YKBZa9DSPEJ0H2jEh7PHehl8QnQfaMe6T0hLkSzMmNdUYcSScAAN5MVaoWyI9niPMs8VjSGvU1mdZYVUL3UcipCqSHvKxoxqMDljvii6w61vMe68xyi1olaKcd4FBC2NRpc6Vt1GI5sYn2RIxfRmupktS4bu/aao6KEAZxpWrWtyTmCPgT5LVwamFDwMBphLrZx3juaJYiNIHeO4xJhGKdQN0sdtPNmd8uCIgbpby5fmv7UuHQpDLR6GjkzQDS6CcRg/A50K82UeTZt3G6egY07BBlLtVsKTZOkAEEnACO8T5KE87bI7MzDZS8mGZpTp3d8T7zncF412iOoYeuMneoCOLEzeU2HBdkerOOkSWmAFTwAvH1ZRxabZKT5yZXmJ/wCI+MB7ZrtJQUUV9Q7BCuQSwh2O6704nsGHriNaJcsG9MIJ/aOH3f8AuKPb9fZjeTgOz+sV606fmOcWMC2w0aXatZZMsUB6hQCAFv16+zh0fiYoz2yu+sMTLVG7b3MHbfrbNbf2msArXpiY2bExHZychHhs5PNDqKNYxMtzRQdZWraXPm+wsX97IOMUHWcUtL/u+yI6MS1EkCoUKFHQIENYfpdo9NN940at4BUrKtXny/ZaMp1h+l2j0033jRrf6Py1k2vz5XsvE8vqNHc1eRKw64cMqH7PLw64c5OOFlCC0mPORia0uPOTgGIE6Vst5p7jA7kNg80pu+XByfL2W81vZMQOT2G9Ee+XBRgrZ7Usmy8o5oqIzseAWrHujJ9Z9cWtAxNL2AUY3LxyPEgYYZmLF4U9Ncho6TKBpy70bnlywZjDoLXAeYxiUy1vMbMges88WaukCJdpFr+U2i4K3a0bfRRmK7yWqTBK26kq+K5kQxqPo66gemeXPF15Aq2OB6Qf+o55yp6HTCNrUyzSmqTIppn3RC0LbJkmYL+SuuB37VT/ANxqFuUFscYpetejQJcxwMV2x0DP1VgxyXozSx0rNyskwFRSu4UOYwOcSoA6l2wzbFIdsSZaVOdSAQe6vXB6AznPRAvTHlp5szvlwTgVpo7SebM75cNFgYMmttscfKOQqM4TzsBv66b4i2ucA7i8BRmH1hvI3YGPZAvFcjUjid43mKPUAQFvKphSooRXKooRWm7CKzpHWe0vUFrvMMBBh27yOwkfCAulLLjUb4SvgSvWmbMat6YcerugXPmFfrH1wbnyoD2uSScATDKjAybbG4mGFtDEjHAmHpy0ahwPCGZa4p0n2jDaGCkmVxJMSxJwJAyBJ6B3wzIWCWj5zJMVlBJrQAZm9s0pvrWlN8LdGIlntCKBMdHZMcFIBJoadIqOuhpESTa1aoBrvUnAslSA1OOEaImjbPMlXrQVkyiACGcKTtGhBrsMCMLmd6hrQQ1pHVvRtps7JZw1+Uiqk4CaWRS+F15my+Jy4E5QYyjYe2VXRnk2YKxnus5/xMz932Fi+6H1LnzJzLNmPJRQWD8mSzkMqgXGIp5ROe6KRrnYOQts6VfL3CBeKhSdhTioJAz4x0xUVLR2JK1ugJChQoqIENYfpdo9NN940a7+j181a/Pley8ZFrD9LtHppvvGjZP0b1Bl2yv2pXsvEsvqFbmwWZdnrh25HSrSPaRwspY0UjwLDpjwCAEj2hdhvNb2TECYmwfR/FIJ2obDea3smIU5dg+j+KQ0QFF8IdhE6ZJUyw4SQxowqAGZr1BkGIlrtZjdSsZZY9EO05ZQHlH47zGsa5FZlqFnL3C1lSZmRVFmziwFBXNVy4wDsOjEklGugOoCk1riMKgxnJxbs6IxTgqJFp0mbPKoJQF0UBVr1KDepAPfFOt+m2vXlmTFLE4kUvEZ4c0Xs2gVyrAfSWhhMZay6033QcN+WHrhYtXqNKL+DWhtNu8ou+NzAtu/7ht9MpafE3SpmkSgSMKuQgPRUiH7LoIGzzZYrecF8CaKQagADCm7rhjU3QbC1q94FBemgMSoBQXlxUEgg8Acd0FKLYJOSWpsOhtGrZ5KSUylhV6bq3a/7RE8GIWjpkwylM1QsygvAG8Acd9BjSlRTA1iUDCs5x2BOmjty/Nmd8uCimBOnfLl+bM/4QUBlfZBeaqmtTvBB31ziZYMDeoTdxoMTmMo4MocBxyhNKUihAiwp4Ri3nv7ZiPaJVREmXKoKR6ZcKErdrs0V226PdjUVpU5Cpr2xfJ1krujiwWAbQoBtZnhADZm87Qc2hN00UVY3aha5A88LSOh3s/JXyMfK/Yfyyp6m7QYuOsEsrZbSEwYoMQaY3jj00rjAS22E2haXi3+IZcBTaIJABxwYuBl2xbFFXc9hJN1oCrNpKUWu3xXgcMuc4QZ0RNUz5NCD42WMCDm44RWtMarBZjJexU0wIdWAJFQaDhEjU/R3I2qWDjyk+zigFKXZwNSa8/qiueGJJuDf+QRlL6jc9EaIlKK3FLVIvEAmqsVwJyy3RL0wPEt1e0I4kPMq6qq4MSCWON4l8gDvJHVHdvYmSSRQ4VB84RKK3GbKXaaK6kgkF1FBTHG8Kk5LVRXmjBfCOxOk7STTFwaDAAXFoB0CgjedLOROs9KXTPQTKivi6MW6MgOuMK8J5U6VtV3yb4u7sLi0wg4fZmktLKtChQo6hAhrD9LtHppvvGjZf0bfm7Z50n2ZkY1rD9LtHppvvGjZf0bfm7Z50r2ZkSzejCtzaIUKPI4igjCjyPGYDEmkAxxafIbzW7jEWeuwfR/FY7tdtliWSWFCpAzzIO7OAesOtcuz2e8q8o7ESZaVu35pI2a0NAKYmGjuYqvhS0A7T7FaUNLqlGoaHZmK4ApxVpkD7ROxIrWjMMTU0vYeqHtPaRmTeRZ2BmLKDYYKCTfoBwxA56CK7bNI0eu5sR+eaGmu4pB1oFhONY7M28CGa6KdfVA+VbQaQxpNZxW9LmcmDgcKntBwiXaXjI6mTJ8qYCzsbwoBS6lK0wGY684uGpNjVrSZgGEtCTwvubopwNA5jO5E20BwpN6WcWN9mFdxo2X9Y13UywclZgxwaaeVPMpFJY+7j++YLVCTloWVDh1/Ax2DDSHDr/GOg0AgPKYF6d8uX5sz/hBFTAzTZ25fmzP+EBbmBseiPaQosIOy1h4WeOLNMUHE0FRXmFRX1QRbS1lX/MTtr8YUxCay4QrNLAFDTElsKEhTdzB5mBpziHpmslkGcyX/t+MNHXKxL/nSxTDNRhCt8BAGssutnngZigwxwZZlK0y8mIGqi8tNZArVM/lgeSmS5dxQCDeKAYtTDOLS3hAsI/z1+8v4xHmeE2wj/OXtiqmkmmgdupXZupdonTZjAXBeqL6tVgQcqcN/TDUvwe2yXPkzVCMqTZbsASr3RNVmuh6KaAE0rFhbwnWPc/f+ENP4UrIN/f+EJbDRcZUthNYkrcKrTO9eDOWrupRlp0GHbQoZSpOf/cUNvCxZefsb8IZfwuWfcD90wynJbI1Fht+qxmMpE0KFYN5NSQN0fNfhIsnJaTtMutbjKtcq0loK0jbm8Lsncjfd/rGGa/6RFo0jPnAECYwYVwzRYphvu1QJbFehQoUdYgQ1h+l2j0033jRsv6Nvzds86T7MyMa1h+l2j0033jRsn6Nx8XbPOk+zMiWb0YVubRWPI8vRG0hbeSllqVOAA5yd/AAVJPAGOEoO2i0qgqxA3DnJyA4xXZ+sVmnEgTL9yt4KcJeGZGZOJ3Y7or9u5O1F1mPMqBSXMFQrswq1FO6t0DmAgBbNAzgTR6WlTsOKXLSqgC44yLCmDZnsIdIIe1sJnyFMie1+WbyhGIEziGpmdmoO7ERR7bp2bOlo7uWMmajDAKVvEqaUAxxGJ4w3J064cTDeV/JmqTS6d1K7sDQ7qEZxFt8sATSuTAMOgkOOuo9UUSMWbSbAzzd8kKFXmWmz3GK3apN8MgNCNpTz8OjcemDNkncpJltvuKGPUKE9YHrgdpICXWYSFA2iT00I+EMkAB2LSpBxGIwIOYIzEWyw6YlOtGGe7dFKFtWfMZ0UriKg41FPK5q0MMaQ0lRgsvCnlNz8IRwsopUaTq/oSXPniUoNwbc3E0CA+SOBY7I6zujUAYoXgf0ws2xvLIUTZUwlyAA0xJmKOx30o6cwURew0TkqdCuXcSFOEd1hpTh1j4x7ehAD6tAvT1oVWl1bJXwGLY3abI6DiaCCCmA2nBIlzROmiYQy3aIFoSuTEk1GBpAMNJa1IrdftUH7uR+9Ht4EEg1AzwoV85TkOcVHPEywzLLMQOqTLrZVOIoaEEBsDURB05Oly/mQ1aYkmgCnZIAIqT6umHprWxdBqccIpOk7EEc4YRdK3lr+a74C6as9RWHWoCmzpY4RFmIOET7UlDEGa1KmHSMR2URLs8pSKgA05huw3wGFtmkVMrDmDHuMOSNLzJYIWWca5y5p3k7hxMU/N8AtBu7hkvNgscrLqccOyA//kE4fVHXKmfhDH/kE4Z3D+46w35yBYUlz1IFSK1KnzgaER0TFeOmCDknlM+ZGLGpGO6OjrEeCfeMBwlwG0HwRFF1n+kzP3fYWDg1gbO4COZv6RX9PTb09mH1gh7UUw0ItPUzYOhQoUVFCGsP0u0emm+8aNi/Ry+atnnyfZmRjusP0u0emm+8aNh/R0+atnnyfZmRLN6MK3NkrFP07pW/aGUt4qXWWQPrNTaJ44gin7J4xY9K2/kZEyZvVSVr9qlFHbSKBZ7KGVlv+Nug0OdZgBPWSRjHFEqEp8whFYUIark54/VHNiVHVA3SVpZJdDtqootfLRshQ9PfEJ9NrZGI5aXNBoCim9ioOf1aY9sQ52tlXBEiS0sm8CL4Ip9RqsReBpXoqM4qkYhacsoLLMA2rlyZ+2BQMacboB6RWAcqoWZLONy+o51oHX1MYsFu04JpJCrLoKp9bFRXHmPk9ZgC8xWnOUBCsMjjSiXc+GyYdAIi60NJAWWl6iBTeJu4cy4kYwF0rpidaD4xsAcFAuqDxpvPOawX+TIVRiNwHqhm0WCUA2FBQGvDOGQANZJjKDdzOHRvJ9XrjhJedd2JJ+MS5QAGyMTiSa78QKdFI6aXWWxOZDdxg2Y0XwZTVskykyg+VXZKkY0dSWUMdwYsR0kcI1QGMHsNuJkyc8KvXnCBe0GsbJq9pj5RJDEguuy+6rUrepuqMemsQyL6FE606QubKqGaiEi8AaNMVMBvO0D1iJavA2ZYV+ULNAFStxjvN0h19SkdQgjZ5QoKnMVAFK/nCIBHg2/gKnmAzMQ9J6ONoVLpUoVbEsfrAXSKA1yrD82WHRlBZSQRUgEVyoaY9IpAXWLXiRYGSTNlWi6yAI8qWJkugF0i8GvVHAiuRgxVvQDZK0BoOfJlsr8kdq8LrnCoo1aqKZD1w1pADJhifJpRq13VUnpx4R1ovXWy2hTyMyrhSQkxXkTCQMqTF2uqsDtJadtizqIwu1xuqpCigOw1wlhiYol82Fsk6CsTTEYCl5WpQ1FRSoINOGHVEbTejZiLtIQOOa9oy64bOkJpALTJld+2w9VcIiz7ZMofGP8AfbI4HflGWhiqaQl4wEt1bpG80UdZpGlW/wAHVoNbkyU3Mb6euhEULT+iZsm0JJmrcYLytAVaqklFIIJwqD2RbHUmB7CsdkBFYmrYBx7o5skg08thQ0yU946YlykIzavDADuzj0UlRztnC2QDf+e2HksfA9/4x4LxJoAaYEkkKObLE5ZZcYkpUDGlaY8MM6c3TDoWxr5GeaOWsPMvZ/SJ65R44hgFP1rlBZNLoBY0FKdHeRFA1hSk9gNwUdiKI0HWpqzZScNo9VT8FjP9Yj/iH/d9kRy5H/3ovDYGQoUKFGCGsP0u0emm+8aNf/R4PirZ58r2XjINYfpdo9NN940a7+j0fFWvz5XsvEs3oFbl219tdFlS65iY5G80CovrZhFd0w0ssXlsOUllVPAkEAim8Q7rvay1vRQTRJaoeF5w0zHn2l7IiaR0MLRLE6WQGIFcQKtgKdN4GOSOxU4OhLPNBYKJWLEkHZACD6rZDHcYrNss0uVMBScpBqDmVYc6n4QVms8g3ZxRkY0KXsWqBwypdBhLoCzz2UyZoBNRcmYEHPyhnkd0URiv2plALocBgwOJAwFa7xU5xDE8qWI+1dXsNeyhMWibq2JLeNmy1oCSAbxIqcKAbwYqEmQbzV8kMZcsfsXqljzkCkOgE9V2BzViHNW9VTlVR+fVE5GxYc5iIF2sft17BX4RjERpIDnnFe0kx3LkgqRzEER3avKXnC9lIaE25Mc/s1+MYB3o9qADmC9rY+oRo3g/0jSeVJHji4A4nGalOpXHXGbS5yhubP1/1iy6p2otbrIpN0CeoFfquwIUHnJIB6YElaMbRIlXmzoq1Z2yCrQ7+OffHcjW2xMKE3AK+WhAIG+uIpvxgFrJpYU+TyjVAfGN/qvvHmj4UyEeapaB5Z+VmDxSHZH+q4PrRT2kcAamEe1CN6l2+Ry2FRvFQQSMIrOuVmDoJAmTFDbbmWVWYCKFBiLpFRiDuix6St4lJXC8fJB48TzDfFQmkkljUkmuPPmTz/0EJkarbUKRU01MR3HKzLYAm0rraJdb4pQqLhIx34U54PSbJyaKisWCilXC3ziTVuTotccwBEokQ005eI7REbDGKjsRpinj6v6xGmLuqewRImzR+axFd+nsMEwVla2TpaXRQ0yvYxn+kNJvarZOnvStVlCmQWUKUH7zMeuDelLXyctmNaKC3YKxXtDWUiWlc22j0ttmOnBHWxJsLyJdAPzjHrzAKk7sYcjkyq4UwIIJjvIkhUuiijKOpjEXec9OABJp2RzJmnJga76Yg7qg8O6H1QEg9IGeFc+jKGTFY6qwnSHUSOZzhVLfZBPYK/CGAZ9pufetUw7k2B2//mKRp/59uhfZEa/qV4Ov7RkzZ7T2lHlmVaIrhgqrUmpB8okZ7oy3XnRRs1vnyC9/k2CXqXb2yprdqaZ8Y4ruTZ0rRUAYUKFDGCGsP0u0emm+8aNb/R8+atfnyvZeMk1h+l2j0033jRrHgCmXZFsfcjS3PMFSY3wiOd1BsaO4xrDbjMt7upztIVcaYCYssDnFFicl2plPXkmmVBGanGhHX3xV7JaA8+QQa3p8oknnmKT3xaLbLx/fB6iR+MQXqijI9u1SIJZTygqtCM6EPmP3YHTtHuhFFYG8KUBrXLd0xZrO7BsyBVO54407rE6AKhJaq48KUNYJgJpSVMK1cHlAhIBzdRupnUH4xX7O6hL5IIAw6a490FZk+Y8y8WLPVaHhSpFOwQI0rZLs+at24AwJXcjOqsw+8xwhkA9kE4E55npJiJap5DGq7FGN4HEVqp9UTLwvfngfxiPa5YYXeknoBJ7yIYArQcFOWyB0YV/CB059qYeY/CC01BdA3juuqD8ID2ZL00ndUk8+OAjIxIsdkLmtRWgNBS9Wm4HKnE16IN6Is7LOk12Qs2WRnX5xamudcc4HNZyCSiIKUoQACInWa0tTHMVZekYj1wGY+gNIaqyph2lUXjS8p5J+J8nBjgd2/dTEjZ7SiSibhlpLJRQRSqrsi6uYBNQK50B3xFtOtFjS6Zk6WGoGpW8wDLXIVIqDFY0tr5ZprUDtcXKiNieOWfDhjDzmktCVpfSdbZ5nMWYYbhuABwHUfXEZrOOAhjRmn5M8uED+LUMarSoJK4AEk5Q7arXdrupXrKmtCTuK44AnOOGTbZVNNaDU0KoxoN+4ZCp9URZtpAwFeGR43e/uMQ7VpqQhoZqVHF0vG7hxLElCd2a/tQybReyDcAxRwDhdqGmUB8lD1c5gpMw7OtfM35/PqPCIz25RnUdIpxPcPzWIWkbZcr4l381FYDM0J6GI6zxMALRrE31UCmu8tXiarUDMk8MuEVjBsFk3W201k3RjfZVPm1q3qWnXEddape+WyjmAalN2BB9UDJ+kCy0mKrbjgVOTcN+PCuNYhCRKrVbyNWtcH41rWlcK1NY68acSctS1ydPSG+uB01Xn3gd8EbNaZb+SwboIb2SYpPJk5PJbmYNKOVeBGUdCxsMTIYjjLdX6xdNfVFu8n2l9Eoceo4d8SkQxnKaVZMBPmS91HvClcd8E7PrHaRlMluKjctaDMDph1kQvay8okDNaZtyzTDxAUfvHH1VgHYtfXqbyI/C6wrXnBPwjjWTWQWuXLlLLZCXF6tMcLopTpMN+kasHa7NQ8GUqZL0bICqhredtplarOzH6pBz5o+fPCg7HS1rLqFblcVDXqbK76CuEfSupZpZQv2SR6gY+bfCx/wDMWz0v/BY4MMrVHSypQoUKLgCGsP0u0emm+8aNA8FWllkWG33snF3tlOvewjP9Yfpdo9NN940WrQdgMuzsl6vKlJnCgC1p64TL08s8HGK4MssMTuZKlT1vSyFpddGrwusp+EXfWLRzK3KDBTSnAYinqpFHeykrQGkWpNczyKypiKwwUsxNKilCaY0GcZ9JljHVCrqccnox9Z9TQVzSlMTk+URLbPlKFE11XaBxILUHMtSOg74ats+bZpkxLOWmJQMXChjRlBIJG7AtTg0BJdj5UoRLloHdVDmWWAJYCgvEr1CJ4sUssVOOzHnljB02E7RrLIlKTZFvuSKzWoblAfJXdWuZ4RTZ2kWZiWJJJvMTiSeJi2aXsLLNeSZIuyb8pmEtldwGZTMvqBdBu1AoQKb84D6P1NecHuuaJKmzVNwm/wAmK3ARheI4RVdNkq6E/eF1YLFsGZh2TaQRvJc3R66n1GHn1bK0vXhvN5GGZIHrBHUYfTQ5C+S2wSCbrUU41rhhnvhvFycA8jHyRrc0xVaaEbklPJF6bImNVglftXVBpEPRy0UHnx7aRYZcs/IZ9mOKzZsqajf6bywQ2G+8hA3ZQNs+jSi0vVI5qVxh/Ey1sL5WPkkLmedQe+HWamPA17GrDcuWQeIpTf2w40wEEYY/EQni5eA+Tj5LRiVBrWqgdgu/CCerGpcy1qzCYksBioBqzNQAlroIoNqme6K/Z9YkEhJbSSXS8A4alasWAIpjnTqido7XoSUoJRqGLVD0pWg4c0R8TNfqSc8D1sukrwTfatk1QRQiUDKvcxYMSRzRJTwPaPzcTZp4zJhf2qwAsXhoZRSZZy/A3wp69mhiSfDcn6o38UfyRZdJOth45scdEyRrTqAsmzUsNmD1cNMloeSdgBSomo6NgPqm8p+zXGKFO0o0ghZ062WamS2pDaUHQxuTAMBkrRc/78E/VG/ij+SGp/hplMCrWIspzBmKQeopSGj02VPYzz439ONEiTPVRLtlmmzCKlQTIbHKkuabxHPEm16vzF+ds98c4Dr3EGKbpbTmip+P9mNKbOsqcJf+y4U/2wGkaxWizv8A4S02iWmd1nDAfugcmfuCN42T+IP3x8ls0hq5ZmrdlFD+yzKPumo9UAn1Yodl+phWnZ+GEEbH4VrVlaJNntI4lOSmU85Nn/bA3T2uAmuGs6NIAFChKTFPFr10NXpwh49NkugPPDkjT9X5qnBajmYVHRUDn/rEJrKyZqykYAmoG+mIz3HCJtn1vmA7aI45qo3xHqh7/wAwX/SP3h+EH8MnBv3hyQFtLkCrVFMagHDecd9YaYSz5UtCT9m8rcPq5xLtescpx9HUniTl90A+uB39rsAQNiuXJ0QZ41NLzYc8b8J8G/aHJO+QSxQsGs9MQzMDQjghqx7Ie0UVmT0AZnKm9eIK1OVStTjToiuTJpPXmczBXR2lLPK8qQXP2i4DDoKqCvbEp4MlaIZZocm4aCt5SyTSMCCtMLxBai4LvNMac0fPPhMml9KWliKFmViKUoTLQ5HKLxo7wntZgeRWaQc1nPLnIf8AaHH3oz3XG3m02mZaSoQzmqUXFVoqigPDCEhgyQ1kqQyyxk6TAMKFChigQ1h+l2j0033jRdrH82nmL7Iik6w/S7R6ab7xou9jPi08xfZEd/Rbs4Ot2Q7SC2gdYzZVmXZKvMbBWZsEXhdAxqcTiK0A3QKrHhjq6jp4dRDsybHHizSxS7o7k21W5ORTk2dZzk8qBgrAg36jIVJAF2mFRBRNKoJagq+FmkJQAZS7Qjkk3rpSlKbIapxO+K7Qx0XbicqZ7s6dGERw9GsUe1NtXpf9HRl6t5ZdzSTr5/ZaLNpkJOaYyzKC1tb8q1kEtTAOKNjTaqMcuMZtJUDbMwBLBMszADBJswzXrn5NGzHAwBM1uJOFMzlnToruhNNONSTXA4nEZY8c4r46JfuwvInjkJkgmbeZrNWq3gjy5rnkwA2IIcEHjXDfBjTGlUUyp7B15R9Ink6YtytJa3jWgpeWueEU8zmzqc65nMZHpwzjl5pNASTStKkmhOdOFaDsjPDbsyzUqOpSUlKK/WoT+6AT8YP6S0PY1UUmEiWs01SZJZ5x5eSkupyUFGZwMwAa5QDu1ljzz61ET7Vqwylts0F4q1whSqyxMLOa+LDA0WuJIIIEPlrTWhMX3SyVqTNEm1TQ7qCJE9A3KIimZgFuTTVQSRg2I3xIFmssyZW0kNMmznlszWpZhlyxZVdHvy6K55TCpFMxjSB0vVRsncrR7pHJt5Pyh5BfEgU2L280PAEwx/44eTMwswUF63pRBCok96gXsz8nZaGmJEQkot3ZaLklVBvROjbIXsPJE8oz2Ys6zAGLN88rS795SpyIQAAZmsDdTrXZ0W1/KBflmVQpeCtMAtCkqtczQHAZxxL0JMlPeSdcYYiYFZUo0zkADMB2XN4EruUk1whkatbOL0dSEICllDmZKlMGauyqNMILY+SetaWtvca3o0g1aNGSJ9qdp1okuDaZDBxNWUpsLK4Kha7LLRFK5ild9Y5saWYy7ETMVTLabsNOALTLjuhLqxCSi4RTeUFakVIYwFtur4ly5hvXmWrVIZMArYFTXGq8ciOiOZerhZEa+aMocjk2xDJNe7LNfGzPEkXRTylgdqr2Db/iEZtjsryJ8yaFFoZppYJPRhJPJq0syy00CYpe9UAP9kUoIEazy7Os7k7OlFQLWYJhmcoWly2IG4BWLDDnrEyRqvneYkkLdojAKWmWdaTDXxb3Z52KHLoiNM1ZuoXMw/NNNAWWXPkK4UGoDCjY5UKnA5w0Wk9wNNrYBxyYM6X1fMlGmVNBNMqlN1Zqhg1cRWSwxAzGcBiIvGSktCLTW55HLR1HJggOSI5pHRjyAE4IjwiOjHJjBOCI8MdkRyRACjgiB+l8l6T3QSIgdpjJek90RzejLYfdAqFChR5h6IQ1h+l2j0033jRaNBaS5VMBS4FXE1qbtMOyKvrD9LtHppvvGiZq/bCgoMauBTpFAeow0cksafaJPHHJ7FrecRXDLMxAOnQPqntiH/ayumOzXE88M3kphjhnQ99IHmZuRfExcB+bbUG+u+PJNpLY3aDvgELZTnHOD6jE2Rbdm9QgDjug+bl5N4mLgLXo9oYHpaid5PDOnqziQs00wVOstG83Lybw8XArTOmKMJd/oIr2Uj3R9qWbgKqw8tWFCvPzjnhxVY+U2e5dkerExJsdiVmVlU1FcfJam+lcD0GB5uXk3iYuAnI1dZ0HjFFTepSuY4g8KYR4+q8x1YpMVjWlGvKHpz45c8OzrXOAzzwBpQ8+A/OETZVsKqFOWZp9kYnH85iFfW5uQrpMS+FSt0mfK+dlstQMSbyHhRxgeuOZazHG/jSvHfjnnF8s+ka5/WzG7opwAiE2hbPOLbHJjIXBQEjM0yzwwpC+blN4uMrcrRTsAL2JOAxYsxwFBvO7jFp/uqnLKDzJ6oxBLJdZqDOhIYV5/jFl1H1RWT/iZjcoSPEClLi4gvSpF47uAPPFg0haxWlI5sn/ACWW6T/0Vx9Hje6MF0nMezzZsq8W2QjHirBWoK1pkBXph2zynnIru9wKoWWMzdWuOGWeeZjQNYtWLNaJ6zlFyYuBU/NzSMVLimFDwwO8RSNYNB22WxvyZhvHylHKLjjgUrT1Q8evyP6P4WPgByNKsjBlwIYON4vKQwJBwOIBxhpbcd9aY7zhXOnTDM2UVO0pXzgV74bMVXV5OSL6aHBZ7PYPlRZ/lAJZizAqRtManZrQY80Tk1Dc/wCav3T+MUuXOZSGUkEbxF31d1pe4pmYipFeg0jPq8q2YH02N/Ajo/wVcrgbYiNwMpseu/BL+4iZ+uJ/Cb+eC1htiTBVWBg5YNMzJdAdpeB3dBgR6/J/6A+lx8FM/uHmfrifwm/njn+4Wb+uJ/Cb+eNWsWlUmZGh4HP+sTY6o9VOS0YvjwXwxz+4Wb+uJ/Cb+eOD4Bpn64n8Fv542aOWSBLPl+M34Q4MZPgHm/rifwm/niHM8DEwEj5UmBp80380bcykc/Rn2RWrdfExmRgRXFWBwO/nEc0urzxerG/DHwZkfA5M/Wk/ht/NGZa5WH5PaZlnLXjKal4Cgaqg5bs4+kv7RGTgoefFe2PnbwmH/wBpavPHu1hodTkyXGT0MsMYu0ViFChQ5QIaw/S7R6ab7xof0CNpfSy++PIUB7BRdtGWSXcBuLWn2RHl0GtYUKON7jg5xiY4ljbX97ujyFDGGtEeXMXcCaDcOqHrY1GWmFTjTCFChfpV7EyS2EGdH+Qv53mFChyRIkGvJ14NHcw+V+73n8BChQgRTT3GJWi5h5HM+QTnvuk1hQoDMi0pOYKgBIFFwBIHkjdBfMQoUedLc71sDbcMeqIs2ewK0YjrPAx7CjIy2Ils26B9oY4NtDLgYx+cNpvObvMKFHXg2OfLuNGDui/mV6T3mFCi8iIc0FNImYEjoPPGiyDsjoj2FEJGHAYtuinJlqSScN+MKFFMPsLLYmwoUKPQJnhgXpRRSu+FCjk6j4FASetRHzh4RR/7K0ecvu0hQo2D2MytwoUKOsB//9k="/>
          <p:cNvSpPr>
            <a:spLocks noChangeAspect="1" noChangeArrowheads="1"/>
          </p:cNvSpPr>
          <p:nvPr/>
        </p:nvSpPr>
        <p:spPr bwMode="auto">
          <a:xfrm>
            <a:off x="1435100" y="1227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7" descr="data:image/jpeg;base64,/9j/4AAQSkZJRgABAQAAAQABAAD/2wCEAAkGBhQSEBQUExQVFRQQFBQVFxUVFRUVEhQVFxAVFBUVFBUXHCYeFxkjGRQUHy8gJCcpLSwsFR8xNTAqNSYrLCkBCQoKDgwOGg8PGikdGB0pNSkpKSkpKSkpKSkpLCkpKSkpKSkpKSk1KSksKSwpKTUsLCkpLCk1LCkpKSwpKSkpLP/AABEIAJAAwAMBIgACEQEDEQH/xAAbAAABBQEBAAAAAAAAAAAAAAAGAAEDBAUCB//EAEcQAAEDAgMCCQcKBAQHAAAAAAEAAgMEEQUSIQYxBxMiQVFhcZHRVHKBkqGxshQXIyQyQlJzwdIVJTNiU2OCohY0NUOj4fD/xAAaAQACAwEBAAAAAAAAAAAAAAAAAgEDBAUG/8QAJhEAAgIBAwQCAgMAAAAAAAAAAAECEQMSITEEE0FRIjIFFGFxsf/aAAwDAQACEQMRAD8A8bSTJkAdJLm6e6AHSSSAQAkk+VLKpoBkk+VLKigGTJ8qVlACSSslZAUJJNZKyAHSTJ0AJJJJADJ010roAdJNdK6APb9m9h6OSlhfJBG5z42OJINyS3UnVbsXB3h5I+qxW7D4rvZM/Uqf8mP4FvU7lpcUcVZZW9/JUi4L8Mc0/U4rkb7HT2obpNhKEVDo3UsV2ssQQd4k+0Nfwlek0MqxcdoclQycXs5pY63ToWrB1MHzF0dzpJRa+RXp+DTDCP8AkofVPipfmwwzyKH1T4rcw592q4s0ZyrkaSVgv82GGeRQeqfFP82OGeRQeqfFE6DtutuPkeWOMB0rtTc6MHNfpJ6OpM8kiErLPzY4Z5FB6p8UvmxwzyKD1T4ry7ENr6qR1zPJv0yuLB3NRhwe7dSSzfJ6h+YuH0bzbMSPuuI331N+pL3JDaQg+bHDPIoPVPil82GGeRQ+qfFE6WZL3JCgueDDDPIoPVPiufmywzyKD1T4ooc8KEygKHkl7GUQcdwaYZ5FB6p8VweDjDPIoPVPiiGWcWVR0yjuy9l0ca8mGeDrDPIoO537lw7g8w3yKDud+5bplUbnqO7IntoxDwfYb5FB3O/cuTsDhvkUHc79y2y9c5kyySFcUYh4P8N8ih7nfuUDNicMcbCkh3kbnW39qIi9Q4fDxbSDY3c52nW66eM/bK3H0ZJ4PcO8ki7j4oX4StkqOnw2SWGnjjkDowHNBzAF+ttedeivkQXwsOP8Mk86P400Ztslx2NDZkEUNP0cTH8IWuyZZuzZ+oU35MfwBXHuXbo8pktTdezaoqjVas7M8ZA3kGx6DzFCtNKiCgn0VOTHaNvTdTTpmXiW08dDF9Ic0hGjG2u4239TetefYtws1bieL4uJvMAM7vS52nsWbwkROixCQEkiQB7ST91w3eggoLnm1XOeNpnb1J7ho/hYriwsMjOULZxGA8dYI0v6FWa+WrY6R5c4ixL3XJO8AA85sEGCXVepbB4nG6ljjfY5HOsDzEk83YSqsj0ouxR1MEH4c6+nMo6SqMM7H6gxvae5wXoeKiOJhMbGm+lielRYbwfNmlZM54yiXM9oGhDQHDKetx7gq45NRbPHpPUTJooTIopJ1BxyRlUYonfKoHyqN0i4LktFqoTnqMlLOuHOUEjucuc64dIonSKRWT50xeq7pFyXqRaLBcuDIoDImD0yIZPxiEOFSa+GSdb4x/uROXoT4Tj/AC1/nx/ErI8is2tmqj6lTj/Jj+ALQLrob2XrR8lgBO6GP4AtttQF6Cjx2SXzf9v/AEuwDVbVG9YLagLWw+VQ+CIP5Hn/AA20eU08w5w+N3oOZvvK8qMt17bwxU16BrvwzM184ELxVzFhmtz0eGWqI9PCXnQK0KaRhBYSLdBstCio8sYPO5M99lmmjVF1uF3B451bI8TbqYRu0Gj7vIDXdy9QzAaCwHQNAvDsC2ikpJc7dWuy52/iaOvp1K9hoq9ssbJG7ntDh06gGyztVwXttl4yqJ70wK5c1KBRxHF2wFma9n316LBdw45E8aPHXru7UP7av/pDzj7AhfFani4omt0Mwe53WWylrewWG7rQohqPUmvF9dOvq5ypIGRSAGOVrr817HuKx6WtzQh/+WT3RG6FaOTRvUB7k0cdkSkehT4S8bhfsVOSBzd4I9CxKXE5mfYkI6jqPaiLZvHZZ5THJlIDCbgWNwQP1UvFQqmUi5cZ1PjJtM62mv6KiJVU1Q6dk9011EJE90EnTnIS4Tf+nu/Mj+JFaFuE0fy5/VJH8RTx5FkZeEyEU8X5bB3NC26au0Cx8NF4I7/4bfcpiLEWXo4vUjxWVPW2EsMy3MNl1CC6Wr11KKsFlBIRKJV3KKvCyf5Yfzove5eJhe6be4ZJU0YiiAzOlYdTYBrbkkleYs2IdA9z6oji4gHZWG7pXHc0G1gOk9C5ueai6PS9AnPHaM+Kt5A6guWwvka57RcNIB6bkX0HYtiWgirJrtc2nzBoyfcAAsLHnNgtmmwOKl0Lsw0dc6coaA9xWOU/R1YQvkGcKpHi73MzNcLDTn3bl63hsYZFG0C2VoFvR/7QXT45H8rhiFi17i13pBt7bI74qw0Vbt7sZ0tkSh64lha5zXOFzGbjUjeOreomk33GyvzQjiwRzjelZMUAu2Va10rAD9lpv23QntXPlMA/DTtPrSPd+q3dooWvnA6Ba46b8/Shva9v1jKdckULf/E0/qVbDcrkFmzeMB9LlvciGQnqJa82PoAUVJuFuge5ZWzMGRkth/23HviA/UrXpLWCtqitmrBuRBsh/WlPRH73IegOiIdkW/1z/Y0e1yVsEQYrJeV/b+ipgqSvk+kf5x96rF6oLi7Gy6lECzHVltxsoflht9v2qKA2cgQrwnn+WyD+5nxK2+qHO72oW29qQ6jeA6/LZ0667k0fsQ+CDDKo8TH5jfcrrahY+Hf0Y/Mb7ldaV6CHB5DKvmzUpmkuCJMOhdG+x39Wui8+j2qY02DXG3Ytei4QQ034tx/1C6uTrkzZsMq2R6DiuNtiADt+ji3nyGRrC70ZkMbUYkHxzNIBdTvLXt5i06sd6de5Cm0mPOqqlsrLsa2Li8pIJNyS7vNuyyeXEXPa86Z3RiM3GhFrD09a5PU4HOdo9H+N6mGHplCb+RdwaiY8Et3ndmtdp5xfnC7qI3xciaxjkuy410IsHA8xBsV3s3SMMbSXWLDygeeyuYriZecjNR2XCxyjp5N6y+UBGF05FZEw72zsF9fx6m/Yvb5auRkbuKyl1jlzjML+jnXmb8Pe27tL7789wo4Nq5h9mRwDfalbsaJZxraKrkOWWZ9ibZBZjQd1rAKWn2jnjYGB5LB912o7zqoqHHPlMgcYw57LkkbnDcL9fWrNbKyXkG7Xbt3P2o2HUqJ2xCZgMTOVflAHW5F9L9SxMZwOWaplNja7Wi435Y2gnfu09qKtmNn5BES08recpB13Df1LEr8NqXyOD3zXBItlDrDouCLdymLCRf2Rwz6QwzDe0BwB1ymIW9K3K7YyRgzQHjGgfZOjxbo5nexYuA008D8wDnFx5RksNLAWGpPMvRaCva4W3HoKuTTKWAUbiDZwII3gix7kWbGG7J+ssH+xx/Vb9bgcU7fpG3P4ho4ekKphWA/JWSDPmD3ZhcWIs0ixslktiEwQrpPpH+c73qm96lqH8onpJPtWbUYrEw2fI1p6CdVno0Wd1ERI3qq2jU0OKwu3SMP+ofqrAq4vxs9YeKloLKYpOpYO28OWjdppmb70UProgP6jPWHihzbqpaaMgH7RaWnSzgHakH0FSluQ2Z+HEcVH5jfcrkeqgwyjJij81vuVox5Qu/j4PKZPuwRczlHtPvRhwa0TZK0h0bZPoJiGvALS4Nu3eDz86Fy3lHtPvW3s3i7qWUyNaHExyR2JI+2219OhPP6s0Qmk1fATVzuPw6SWaGKKSKoEcZjjbGTbSRlhvsULMjunErnAC5sCTY8xO8jrJ3qxDHoqsV6dyn8g4LNUOFRSjnyyEf8A3pRRQOZHHnzBxI5kPUuH8Y6/Ncq5VYe1oGU5ekdKxZcbZ1sWVaUWWl8z9L5efsTz4NBcDLdxNtCR7FZwWYOYWiwIGpXdNhx4zNfMQbrM+nmWLqIJ7spQUzKdpdATvOa/2tDaxVuijNSc9gC07wPep2YK6510dfTtWrhtE2mjPWcx1sleGa8Fi6rH7NnZ/E2RDI9mRxI5X3XeBW/U0TJbFzRe2jufv515fV7agOI4sOA/uUtNwlSRtsGdl3XTfrz9D/sQfkNKjCHR66ZN+a17a21AVWqoyAC3Sx5tLlBM3CDVSPuSMp+4Rdtlfk4Qy1t+JbfztPcoeCaIeaD8hlhe07ouTLq3mNuV6VuVOLRujuHjlAjeL6heR1fCOSL/ACZpHVIfBZzNv330pmgfmH9qs0TqmiO5D2Ek+DSxlz2uLwWjk31bre4A06vQvPaumdNVOY22Z1zd5DGi2/MTuRhDwmuG+Btrf4hv7li4/j8FWCXUzWSW0lY8h/Y4ZbOCpWOSY/cjRXh2Tls7WJ5AvyJA4ADrGl1kHTToWjg+OyU8bo2ZCC4nMW39hWdW1Bc8ucRc/hFh3K1QYvcQ2fRV8Vq3GEMvdrb5Qdzbm5sO1dCdVMRku06WU6Gg1phVhdRaGLzG+5XHz3QzS7SQsY1rg+7QBoBbRTt2th6H9w8V04zSRwsmHI5NpGtBhbC/W4BKrbRUzYpGsjcCLXu0337gVT/4wiFrB+h6B4rLlxtrnlxvqb7kSmiYYcl7o146eWwIvY84K4kjn5i7vWW3aGwtd1huFlx/H+1JrRf2P4N2hbK06kj0rZqZyI9dUI0m0TA8F+YtB1A0J9PMrdTtkxwLQw5eu1+xRaLO2/RdhrCTpyesaXWvhWKPY8A6gkIThx+Ia5Xa9i6btQwEEB4t1DxV2qLRS8Db4PZ6WMPYHWsSFFWUnIdd3MgWj4WY2MAyP0Ftw8VVxHhREmga8A9TfFJqXsjsv0PiDQHu7SlTZbXKHZ9pmOJJD9eoeKaPaJg5nexWLIl5J7Uq4NptRyzpopJ522WE3aKPod3BQTY4wnc72JXJPySsb9G5xzS0iyiD29Cx48cYPuuK4kxlp3A+xVtoZYmbTpWqu+oasc4mOe/sXIxBvQ72Jdi5QZrGoaVBI5UziLOh3cEv4kzod3BFojS0WSQoaw8gqI4kzod3BRVVc1zSAHa9NkraLFF2U0rJJKizWJK6SSAoSSSSCKQk1k6SLJEmTpkAIJ1xxo6V0CgB0ydMgB0kgUrqNyaFZJK6V0WFCSSuldFsKEnTXSugKFZKyV0rqAo//9k="/>
          <p:cNvSpPr>
            <a:spLocks noChangeAspect="1" noChangeArrowheads="1"/>
          </p:cNvSpPr>
          <p:nvPr/>
        </p:nvSpPr>
        <p:spPr bwMode="auto">
          <a:xfrm>
            <a:off x="1587500" y="1379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data:image/jpeg;base64,/9j/4AAQSkZJRgABAQAAAQABAAD/2wBDAAkGBwgHBgkIBwgKCgkLDRYPDQwMDRsUFRAWIB0iIiAdHx8kKDQsJCYxJx8fLT0tMTU3Ojo6Iys/RD84QzQ5Ojf/2wBDAQoKCg0MDRoPDxo3JR8lNzc3Nzc3Nzc3Nzc3Nzc3Nzc3Nzc3Nzc3Nzc3Nzc3Nzc3Nzc3Nzc3Nzc3Nzc3Nzc3Nzf/wAARCACCAOADASIAAhEBAxEB/8QAGwAAAgMBAQEAAAAAAAAAAAAAAwQAAgUBBgf/xAA9EAABAwMCAwUGBQEGBwAAAAABAAIDBBEhEjEFQVETImFxkQYyM1KBsRQjQnKhYhUWJDSCwUNTc5LR4fD/xAAbAQACAwEBAQAAAAAAAAAAAAAAAQIDBAUGB//EACYRAAICAQQCAgIDAQAAAAAAAAABAhEDBBIhMQUTIkEyURQVM3H/2gAMAwEAAhEDEQA/APCl0YK4BG45ICXc4dR6qhePmHqtMTmKJpNihIHfCIYo9GCslsov7w9UyycW98eqbYOLEI8GT/qO+69r7GwPfwlzmnHbP5+S8TCb6z1e77r2fslVNi4Q5hfpPbPO6hpv9BeTTemN+WkksNJHihileAdRF+SGa5v/ADf5VDWBxt2v8rpWeYcZBhSyW3Cn4WT5lR0zWjM1/IqhnbzmPqnZGmMwU0jZRdyDU08rXmzha/VRk7Q9v5p36qtXMBKfzDbzSBJ2BMMt82VgzsW65nho/kpaprW00RkJLjyF1iS10lW9z3yEcgL7KnJnjD/p0tNoMmfl8I3ZuJxMA7N9z0GD/KVdX1EjjaNpH77rIJ2a0mw53RopA33fe63WKeqm+js4PEYI/lyasVbjS+N8buROQrwTvbJ3ZQHX2vYpCGeQ90n+bf8ApO9g2pZ3rB2+cFKOrmuyeXw+CS+PBpTsMszb7kXuE7T0xjycrIoZZGSNZI/UwYuTkL0LSGxjNwt0MynG0eX12lyaWWyXRQgnC62IFcc43wrRvVhzwjYR0CI2IDkuNcLIgOFHcyaSIGWQ5ZXMljY0A6r3Rb43VWRsfURue5wtcDTbmkmXQ27uRmSAtY7UQHNaHWvuClS5OzuZ2Tnu1F2gRt6BZ5ThbI51FP4nwz09FL+XouXCgyubZ7iiX8vRdufD0U0qbJgNUfwvqtvhDi2kfnHaOWJR/C+q1eHShtK5pP8AxHKWnnsnZTrFeKjSE2cFFZIDuVlyTBp7jgj002u+p2Vv9qkciWHizYiIIBJR3NY83SlLYtF08xjbITMM1TKNiZcZVuIMawF4zZt8JqGnBs4203yVXitOexc5h7um11KTqJDE92VI8rLLLUuJkGL4A5KumNjfhi6ffHadkbRgs38UQcPeXAWIB/UM2XGnLk9vhxcJIzWxtNr3A6DK72oZgXA8l6CL2bncA4SAg872RXeyry0u1EkdTdVeyJq9EkeabM4yjRpP0WpA++ntHuYeoOPqhTUApZi17dLhsbYKC95DiOfS97qV2QcWjQkqAwOuBqbkjqFt8KqBUUYIdfTi/gvIfmOBNyQOR5La9kX6XTxcjkDoVp0sqnRxfNYlk07f2j0LDjPJdabldaMroABK6dHii7SrtfZCuuElFB0H13VgbhAbe1+SvqDRcnCKHbCoUsrYxndCfV2NmJWRxcSShE9t9nxtdBUsVLFcmj3pa64uZUymIbpPgjzXWucNYBxqK5SfBHmiRNuH/uKh0wy/iVaSTunoA4WShYRsUaB5acq2DMWRWuDbpS6wutGImwWXSPu0XWjE8c1txs5GaPI9HIQNIdgq/EpHCmIB7um9kCORosbK9VJrNrWBarZcxozY/jlTEacieQOHvNz9CvT0dM10Y1iy8nwdjhWVDXXIDMeoTNXxGdx0se8OHygrh5Y26Pe6Wa2JnuqaOMM0gtdbryVzNTRghzmg+a817OmvNX2NSzSwtuXKnH+GV8srxTuBaPFZdqumbt3Fof4xSUtbFqjkbrGRZYsfs+/WJC4aeR6pSn4dxCK9p23B7oybr0XDYK8R6aoDTyLVN3FcMrXy7R5isiML5ISLEbHqEX2ZcW1turSL+Ke4/Td9sg32KJwyHso2SxyhzXN77GnAdy+u614J/JNnL8hgc8GRL9GuDdwRH6eW6BEbuCJuSu12fOqo6A522VRzjsVJHiMXLrLPqKhzrhuyCUYOQ7JWNY0Nvcpd05ebkpHV1Kt2wHNBesSQ5qCJCBISDe3gkWS9oSLobqnQ4gO9Ew2NnzBdthSymy5R7U4oopdAxqk+CPMo9ORaQH5ygUnwR5qNk0l4/qKokrDKrgM3C4097CE2UuNgnKeK5yMlW40zHL4rk0KA4F1psIGLZSlIzsiC4J7WC7UAFshwcnM7lwHjDNGQdfILtQH9thjrW6KkEjjM04vdFmnkMpAIsrlIytNMvw2mtW9qW4IsfI//AAW8OD07yJInaetlkUNQQSx1hqFr+K1IqpwZpvkLk62LjK0ew8LlWXBtl2h+lgZFVNaw4aMkndNPaGPc/BaMlecqYa5waaSe0mS5hGDdCoaGsfMZKyeZvVmqw9Fhcb5O0pVweoZDRy2kY2O58EOrmbGzSLJCS8VjC/UObUrLNqcQTkclCiTaOlrJHXe0OHQ7FUngjo6ZoYW3lfezRa1lztXMjc9oDnAEhp52Gyy4eJP4j/iagNYBgMbs0LbpYOWRfpHI8vnWLSyX2+DcgawM1F1sIUtQ1lwzJ6rNfVl+BhoVO2C7iZ8/WF3bGpH6zcoMgtugGosd1Wat1tDTyTsujBlqpojYHar3WbNU6eaJVVRkaGnYLJqX5OVCUqNmDFfYw+vI5lBPECeazZi5LOeQVS8rR0IaaLEiuFdK5lZTqEUXF1Axqk+CPNAefzX/ALkek+CEtJ8V/wC5VrsnLoKx1k7DKbjKzmko8biDhXRM2SFm1HM4AXJTDZz4rHjkejiV45q1SMM8Jt0k57UYOFZ0xMhNzv1WXT1EjbkdF38Q++VbFmZ4eTYZMRm59V6GllY8CTqF5aF8ZiBLxfotCmqWxxe/cA4VGrx74Wjd4rMsOZxf2aNXBUVdwKz8OHZaAMfUoT+GOjIe/irmn5mnKeozTVcQEga9p5FMfg+EwDU2nj1dTkrkN0eti1QrAOxAlbNLLffWRkei5LUNc8kDK5xDiNLEwNjtqOwCx2VD3vsRa6ik3yQlJdGvSzXdK93uRMc4n6LzFNUEN0Bthvha3GKltHwsU7Pi1Jseukbn/Zeejc4PwtWBuPKOfq4xyrZI0hVNAJvtgojZC9moXysaSbUbN6m6jZH/ADFbHqJnKj43CuzWnedI0tcTzsEk+oIObhDZKQd0cVBODnzyp/yH9kP66K6Ys+ovzSssouU7KaZ3vRZ6swkKmBti6EuIH6Tuj22C0rgLSzE80o52V2RyCTlVuRohCi+k/KVNPgn8fMVy7R+oqZOxHT4KafBPFzepXC9qB2ApPgjzQizU95/qKLS/C+qZpYNcbnW/WVVBXIeWW2NijY87IrGZ2TfYW5KzWgA3AV6gZHlsEwEbBF1E7hWaAG3wug3IA5qW0qdsPCxxjBAAvzKvobe5Nz4KE3BtsDYfRVN1RLK/o2Y9NCrZcyadgErUVb8i65PLpCzZ5r3zlVuTZfHHGPSNzhdVM+GQxyuDmHNjyRnzzvN3TPP1WbwWYUk8Ak2nBafC+32W1NRuBLmg6VTJI2423EWhe4OswFzjzK2+G0hH5sxSdLTaLONzdPz1UdPTudJIGi2ATueQColb4RdGlyzC4pOaviU0p91vcYOgCA14bna3NDBIvzvulK2OomIjjAEf6jfdaYqlRik7bZamOrZ2oDn1TOyBTsDG6QNkXkpESwOUQODWXvlBG9kRrBIclMiCMgyqh4vhNNpGE5z0Q5eHgguidZ3QoBoyK+PRJe1muyEiTla1ZTTdg4vae5lY5OU7K9tMt2zupXO1PUovZN8fRdETfFTtjpAe1PUqdo7qUfs2dCu6I+hRbCgtJ8Eea2OFRtdREn53fdY9L8IW6len4HTNfwoPO5kf908H5mfWOsaM6Yht0jLNZbNbTNBKxKyINJstTKsCjIoag9V2Oos8E7ApcgIscJdGX2OkblVvIdCOKNG1EdTf9RUlNhhDpH6oQeuVKg91ZGMRqnXvlZ4bqeNRxdPOZrkA5FdjpvzAfFIZOJF0UcUjMFjgQtel9p9EIbJSuc62CHYWPxf/ACzR/UErTO1M0HkotJkoycejZqvaGqmGmGNsQ67lIxPmqatslRI55bnJ2QtFtk1QMw55G5sEKKQObfY0EOqlMUJLfed3W+aLg4KXlGuqY39MbdVvEqREvCzs42jwV797wG6l0tVzdlC4j3nHCBBe0uCepwrR6ybhAgF9I+UWTN3DEYBdyQAcytgYHSPCC6tnlv8Ah47N6lCZFF2l5pA+TexOArCpc86KVgP9RwEwKvbxF7SHSXY4WLfBeelaWSOYdwbL0rI6/ftmtHQNssuvppH1UjnAajuRsmot9EJNLsDlRew/sQHk30XP7AYTlrfRX+llXtR5GymF63+7sZ6Bc/u1Eef8o9TD2o8tTfC+pXpuCVPZ8LazGHv+687BGe8xgLiHEWHmnqATCMx6HNAccuFgo4GlPkhqoOcEkadTO0g3GVlTRvmJ0tv4p8sYMv7xHoqSSAjGB0VmTMvojg08o9icPDmF/wCc44AJaEWoDSx8bAA0DACnahsmfIqkji191mcmzakdgOiJoRngSNuEqHkgg8trK8EliWk4KiM4yMdoPquVBY21nWfcaRyOcpgN0vHQrksTX2uBcbJAZFbP28XumzHi5+iA3uuDgneJt0UhuLEuCRju5gzcoAcB1NuFpQM0wsbztf1WRTanStjH6jZbfPCAOHBS8WXSP5ud/GyYkxG53MDCExulgb0CYHElxHJiHK4TvIpStALSeYGPNAEkqmU7QB3nHkEPTUSjXKXMadmN3K5QRMF5pcu3ueSaaZKg82ReG7v/AAgAMcVzo2HNjMk+ZWnTxkNA0hg6DdVhY2MaWNACO3zQI72LCLG5+qSnYIn2OxyE+LX3WZxmU3jcwdxt2k+KuxT2OynLDdE0GTSjaR4/1FOQTy4/Nf8A9xUUV6MzNKnkebXe4/VMFztO59VFFIS7PN0bGthJa0AlxuQN8rjzkqKLD9m76QB5PVDKiiRIBPy+v2VjmnaTvYKKJDBN2PmooogB2L4TfNWduoomBnca/wAsP3BZ1L7qiiTAao/8/F9fstdqiiAOS+4P3D7qrtyoogATz3SlJvhuUUQAGkzTkHP5gC1mf7qKJgGYjWFlFECK80jxUD8DLjp91FExM//Z"/>
          <p:cNvSpPr>
            <a:spLocks noChangeAspect="1" noChangeArrowheads="1"/>
          </p:cNvSpPr>
          <p:nvPr/>
        </p:nvSpPr>
        <p:spPr bwMode="auto">
          <a:xfrm>
            <a:off x="1739900" y="1531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1" name="Picture 2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27371" y="3163391"/>
            <a:ext cx="2326912" cy="1238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05279" y="2767834"/>
            <a:ext cx="2014022" cy="24294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27418" y="4273323"/>
            <a:ext cx="2476500"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 name="Content Placeholder 2"/>
          <p:cNvSpPr txBox="1">
            <a:spLocks/>
          </p:cNvSpPr>
          <p:nvPr/>
        </p:nvSpPr>
        <p:spPr>
          <a:xfrm>
            <a:off x="296817" y="1468588"/>
            <a:ext cx="5342709" cy="4627856"/>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sl-SI" b="1" u="sng" dirty="0" smtClean="0"/>
              <a:t>POSLOVNA ZNANJA</a:t>
            </a:r>
            <a:br>
              <a:rPr lang="sl-SI" b="1" u="sng" dirty="0" smtClean="0"/>
            </a:br>
            <a:endParaRPr lang="sl-SI" b="1" u="sng" dirty="0" smtClean="0"/>
          </a:p>
          <a:p>
            <a:pPr lvl="0"/>
            <a:r>
              <a:rPr lang="sl-SI" dirty="0" smtClean="0"/>
              <a:t>Trženje</a:t>
            </a:r>
            <a:endParaRPr lang="en-US" dirty="0"/>
          </a:p>
          <a:p>
            <a:r>
              <a:rPr lang="sl-SI" dirty="0" smtClean="0"/>
              <a:t>Zaščita </a:t>
            </a:r>
            <a:r>
              <a:rPr lang="sl-SI" dirty="0"/>
              <a:t>intelektualne lastnine</a:t>
            </a:r>
            <a:r>
              <a:rPr lang="en-US" dirty="0"/>
              <a:t>, </a:t>
            </a:r>
          </a:p>
          <a:p>
            <a:pPr lvl="0"/>
            <a:r>
              <a:rPr lang="sl-SI" dirty="0"/>
              <a:t>M</a:t>
            </a:r>
            <a:r>
              <a:rPr lang="en-US" dirty="0" err="1" smtClean="0"/>
              <a:t>anagement</a:t>
            </a:r>
            <a:r>
              <a:rPr lang="en-US" dirty="0" smtClean="0"/>
              <a:t> </a:t>
            </a:r>
            <a:r>
              <a:rPr lang="sl-SI" dirty="0" smtClean="0"/>
              <a:t>tehnike</a:t>
            </a:r>
            <a:endParaRPr lang="en-US" dirty="0"/>
          </a:p>
          <a:p>
            <a:pPr lvl="0"/>
            <a:r>
              <a:rPr lang="sl-SI" dirty="0" smtClean="0"/>
              <a:t>Investicijske priložnosti in financiranje rasti</a:t>
            </a:r>
            <a:endParaRPr lang="en-US" dirty="0"/>
          </a:p>
          <a:p>
            <a:pPr lvl="0"/>
            <a:r>
              <a:rPr lang="sl-SI" dirty="0" smtClean="0"/>
              <a:t>Skrb za stranke</a:t>
            </a:r>
            <a:r>
              <a:rPr lang="en-US" dirty="0" smtClean="0"/>
              <a:t>, </a:t>
            </a:r>
            <a:endParaRPr lang="en-US" dirty="0"/>
          </a:p>
          <a:p>
            <a:pPr lvl="0"/>
            <a:r>
              <a:rPr lang="sl-SI" dirty="0" smtClean="0"/>
              <a:t>Brand strategija</a:t>
            </a:r>
            <a:r>
              <a:rPr lang="en-US" dirty="0" smtClean="0"/>
              <a:t>, </a:t>
            </a:r>
            <a:endParaRPr lang="en-US" dirty="0"/>
          </a:p>
          <a:p>
            <a:pPr lvl="0"/>
            <a:r>
              <a:rPr lang="sl-SI" dirty="0" smtClean="0"/>
              <a:t>Postavljanje cenovne strategije</a:t>
            </a:r>
            <a:r>
              <a:rPr lang="en-US" dirty="0" smtClean="0"/>
              <a:t>, </a:t>
            </a:r>
            <a:endParaRPr lang="en-US" dirty="0"/>
          </a:p>
          <a:p>
            <a:pPr lvl="0"/>
            <a:r>
              <a:rPr lang="sl-SI" dirty="0" smtClean="0"/>
              <a:t>Postavljanje in vodenje operacij</a:t>
            </a:r>
            <a:r>
              <a:rPr lang="en-US" dirty="0" smtClean="0"/>
              <a:t>, </a:t>
            </a:r>
            <a:endParaRPr lang="en-US" dirty="0"/>
          </a:p>
          <a:p>
            <a:pPr lvl="0"/>
            <a:r>
              <a:rPr lang="sl-SI" dirty="0" smtClean="0"/>
              <a:t>Nabava</a:t>
            </a:r>
            <a:endParaRPr lang="en-US" dirty="0"/>
          </a:p>
          <a:p>
            <a:pPr lvl="0"/>
            <a:r>
              <a:rPr lang="sl-SI" dirty="0" smtClean="0"/>
              <a:t>Razvoj in lansiranje novih produktov</a:t>
            </a:r>
            <a:r>
              <a:rPr lang="en-US" dirty="0" smtClean="0"/>
              <a:t>, </a:t>
            </a:r>
            <a:endParaRPr lang="en-US" dirty="0"/>
          </a:p>
          <a:p>
            <a:pPr lvl="0"/>
            <a:r>
              <a:rPr lang="sl-SI" dirty="0" smtClean="0"/>
              <a:t>Priprava poslovnega načrta</a:t>
            </a:r>
          </a:p>
          <a:p>
            <a:pPr lvl="0"/>
            <a:r>
              <a:rPr lang="sl-SI" dirty="0" smtClean="0"/>
              <a:t>Finance</a:t>
            </a:r>
          </a:p>
          <a:p>
            <a:pPr lvl="0"/>
            <a:r>
              <a:rPr lang="sl-SI" dirty="0" smtClean="0"/>
              <a:t>Pogajanja</a:t>
            </a:r>
          </a:p>
          <a:p>
            <a:pPr lvl="0"/>
            <a:r>
              <a:rPr lang="sl-SI" dirty="0" smtClean="0"/>
              <a:t>Itd............</a:t>
            </a:r>
            <a:endParaRPr lang="en-US" dirty="0"/>
          </a:p>
          <a:p>
            <a:pPr marL="0" indent="0">
              <a:buFont typeface="Arial" pitchFamily="34" charset="0"/>
              <a:buNone/>
            </a:pPr>
            <a:endParaRPr lang="sl-SI" b="1" dirty="0" smtClean="0"/>
          </a:p>
          <a:p>
            <a:pPr marL="0" indent="0">
              <a:buFont typeface="Arial" pitchFamily="34" charset="0"/>
              <a:buNone/>
            </a:pPr>
            <a:endParaRPr lang="en-US" dirty="0"/>
          </a:p>
        </p:txBody>
      </p:sp>
    </p:spTree>
    <p:extLst>
      <p:ext uri="{BB962C8B-B14F-4D97-AF65-F5344CB8AC3E}">
        <p14:creationId xmlns="" xmlns:p14="http://schemas.microsoft.com/office/powerpoint/2010/main" val="979774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697" y="4284617"/>
            <a:ext cx="8203474" cy="16110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p:txBody>
          <a:bodyPr>
            <a:normAutofit fontScale="77500" lnSpcReduction="20000"/>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in podjetnost – o čem res govorimo?</a:t>
            </a:r>
            <a:endParaRPr lang="en-US" dirty="0" smtClean="0"/>
          </a:p>
          <a:p>
            <a:pPr lvl="0"/>
            <a:r>
              <a:rPr lang="sl-SI" dirty="0" smtClean="0"/>
              <a:t>Kako podjetniki razumemo podjetništvo?</a:t>
            </a:r>
            <a:endParaRPr lang="en-US" dirty="0" smtClean="0"/>
          </a:p>
          <a:p>
            <a:pPr lvl="0"/>
            <a:r>
              <a:rPr lang="sl-SI" dirty="0" smtClean="0"/>
              <a:t>Kako v gospodarstvu razumejo podjetnost?</a:t>
            </a:r>
            <a:endParaRPr lang="en-US" dirty="0" smtClean="0"/>
          </a:p>
          <a:p>
            <a:pPr lvl="0"/>
            <a:r>
              <a:rPr lang="sl-SI" dirty="0" smtClean="0"/>
              <a:t>Kaj so ključne kompetence in značilnosti podjetnikov ter kako jih razvijamo?</a:t>
            </a:r>
          </a:p>
          <a:p>
            <a:pPr lvl="0">
              <a:buNone/>
            </a:pPr>
            <a:endParaRPr lang="sl-SI" dirty="0" smtClean="0"/>
          </a:p>
          <a:p>
            <a:pPr marL="0" indent="0">
              <a:buNone/>
            </a:pPr>
            <a:r>
              <a:rPr lang="sl-SI" b="1" dirty="0" smtClean="0"/>
              <a:t>Samoiniciativnost in podjetnost – vloga šol in pristopi poučevanja?</a:t>
            </a:r>
          </a:p>
          <a:p>
            <a:r>
              <a:rPr lang="sl-SI" sz="2500" dirty="0"/>
              <a:t>Kako učiti/razvijati podjetnost in podjetništvo?</a:t>
            </a:r>
            <a:endParaRPr lang="en-US" sz="2500" dirty="0"/>
          </a:p>
          <a:p>
            <a:pPr lvl="0"/>
            <a:r>
              <a:rPr lang="sl-SI" dirty="0" smtClean="0"/>
              <a:t>Predstavitev izkušenj v projektu CENTRES</a:t>
            </a:r>
          </a:p>
          <a:p>
            <a:r>
              <a:rPr lang="sl-SI" dirty="0" smtClean="0"/>
              <a:t>Predstavitev programa za študijsko skupino 2014</a:t>
            </a:r>
            <a:endParaRPr lang="en-US"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dirty="0"/>
          </a:p>
        </p:txBody>
      </p:sp>
    </p:spTree>
    <p:extLst>
      <p:ext uri="{BB962C8B-B14F-4D97-AF65-F5344CB8AC3E}">
        <p14:creationId xmlns="" xmlns:p14="http://schemas.microsoft.com/office/powerpoint/2010/main" val="2490902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Kako prispeva danes šolstvo?</a:t>
            </a:r>
            <a:endParaRPr lang="en-US" dirty="0"/>
          </a:p>
        </p:txBody>
      </p:sp>
      <p:sp>
        <p:nvSpPr>
          <p:cNvPr id="3" name="Content Placeholder 2"/>
          <p:cNvSpPr>
            <a:spLocks noGrp="1"/>
          </p:cNvSpPr>
          <p:nvPr>
            <p:ph idx="1"/>
          </p:nvPr>
        </p:nvSpPr>
        <p:spPr/>
        <p:txBody>
          <a:bodyPr/>
          <a:lstStyle/>
          <a:p>
            <a:pPr marL="0" lvl="0" indent="0" defTabSz="457200">
              <a:spcBef>
                <a:spcPct val="0"/>
              </a:spcBef>
              <a:buClrTx/>
              <a:buSzTx/>
              <a:buNone/>
              <a:defRPr/>
            </a:pPr>
            <a:endParaRPr lang="sl-SI" sz="2000" dirty="0" smtClean="0"/>
          </a:p>
          <a:p>
            <a:pPr marL="0" indent="0" defTabSz="457200">
              <a:spcBef>
                <a:spcPct val="0"/>
              </a:spcBef>
              <a:buClrTx/>
              <a:buSzTx/>
              <a:defRPr/>
            </a:pPr>
            <a:r>
              <a:rPr lang="sl-SI" dirty="0" smtClean="0"/>
              <a:t> Katere podjetniške spretnost in veščine danes učimo in spodbujamo? </a:t>
            </a:r>
          </a:p>
          <a:p>
            <a:pPr marL="0" indent="0" defTabSz="457200">
              <a:spcBef>
                <a:spcPct val="0"/>
              </a:spcBef>
              <a:buClrTx/>
              <a:buSzTx/>
              <a:buNone/>
              <a:defRPr/>
            </a:pPr>
            <a:endParaRPr lang="sl-SI" dirty="0" smtClean="0"/>
          </a:p>
          <a:p>
            <a:pPr marL="0" indent="0" defTabSz="457200">
              <a:spcBef>
                <a:spcPct val="0"/>
              </a:spcBef>
              <a:buClrTx/>
              <a:buSzTx/>
              <a:defRPr/>
            </a:pPr>
            <a:r>
              <a:rPr lang="sl-SI" dirty="0" smtClean="0"/>
              <a:t> Katere osebnostne lastnosti danes razvijamo?</a:t>
            </a:r>
          </a:p>
          <a:p>
            <a:pPr marL="0" indent="0" defTabSz="457200">
              <a:spcBef>
                <a:spcPct val="0"/>
              </a:spcBef>
              <a:buClrTx/>
              <a:buSzTx/>
              <a:buNone/>
              <a:defRPr/>
            </a:pPr>
            <a:endParaRPr lang="sl-SI" dirty="0" smtClean="0"/>
          </a:p>
          <a:p>
            <a:pPr marL="0" indent="0" defTabSz="457200">
              <a:spcBef>
                <a:spcPct val="0"/>
              </a:spcBef>
              <a:buClrTx/>
              <a:buSzTx/>
              <a:defRPr/>
            </a:pPr>
            <a:r>
              <a:rPr lang="sl-SI" dirty="0" smtClean="0"/>
              <a:t> Katera podjetniška znanja danes učimo?</a:t>
            </a:r>
          </a:p>
          <a:p>
            <a:pPr marL="0" lvl="0" indent="0" defTabSz="457200">
              <a:spcBef>
                <a:spcPct val="0"/>
              </a:spcBef>
              <a:buClrTx/>
              <a:buSzTx/>
              <a:buNone/>
              <a:defRPr/>
            </a:pPr>
            <a:endParaRPr lang="sl-SI" sz="2000" dirty="0" smtClean="0"/>
          </a:p>
          <a:p>
            <a:pPr marL="0" indent="0" defTabSz="457200">
              <a:spcBef>
                <a:spcPct val="0"/>
              </a:spcBef>
              <a:buClrTx/>
              <a:buSzTx/>
              <a:defRPr/>
            </a:pPr>
            <a:r>
              <a:rPr lang="sl-SI" dirty="0" smtClean="0"/>
              <a:t> Kje bi mogla šola prispevati, da bi imeli več podjetnih posameznikov in podjetnikov?</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dirty="0"/>
          </a:p>
        </p:txBody>
      </p:sp>
    </p:spTree>
    <p:extLst>
      <p:ext uri="{BB962C8B-B14F-4D97-AF65-F5344CB8AC3E}">
        <p14:creationId xmlns="" xmlns:p14="http://schemas.microsoft.com/office/powerpoint/2010/main" val="2555554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a:t>Samoiniciativnost in podjetnost – vloga šol in pristopi </a:t>
            </a:r>
            <a:r>
              <a:rPr lang="sl-SI" sz="3200" dirty="0" smtClean="0"/>
              <a:t>poučevanja?</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sl-SI" b="1" dirty="0" smtClean="0"/>
              <a:t>Kompetence, ki jih moramo vzgajati, če želimo več podjetnikov:</a:t>
            </a:r>
          </a:p>
          <a:p>
            <a:pPr marL="0" indent="0">
              <a:buNone/>
            </a:pPr>
            <a:endParaRPr lang="sl-SI" b="1" dirty="0" smtClean="0"/>
          </a:p>
          <a:p>
            <a:pPr marL="457200" indent="-457200">
              <a:buAutoNum type="arabicPeriod"/>
            </a:pPr>
            <a:r>
              <a:rPr lang="sl-SI" b="1" dirty="0" smtClean="0"/>
              <a:t>OSEBNOSTNE LASTNOSTI – nujni predpogoj</a:t>
            </a:r>
          </a:p>
          <a:p>
            <a:pPr marL="0" indent="0">
              <a:buNone/>
            </a:pPr>
            <a:r>
              <a:rPr lang="sl-SI" b="1" dirty="0" smtClean="0"/>
              <a:t>=    potreben premik v razmišljanju, načinu delovanja</a:t>
            </a:r>
          </a:p>
          <a:p>
            <a:pPr marL="0" indent="0">
              <a:buNone/>
            </a:pPr>
            <a:endParaRPr lang="sl-SI" dirty="0" smtClean="0"/>
          </a:p>
          <a:p>
            <a:pPr marL="457200" indent="-457200">
              <a:buAutoNum type="arabicPeriod" startAt="2"/>
            </a:pPr>
            <a:r>
              <a:rPr lang="sl-SI" b="1" dirty="0" smtClean="0"/>
              <a:t>VEŠČINE – pomembno za uspešnega podjetnika</a:t>
            </a:r>
          </a:p>
          <a:p>
            <a:pPr marL="0" indent="0">
              <a:buNone/>
            </a:pPr>
            <a:r>
              <a:rPr lang="sl-SI" b="1" dirty="0" smtClean="0"/>
              <a:t>=    vključevanje mehkih veščin v curiculum</a:t>
            </a:r>
          </a:p>
          <a:p>
            <a:pPr marL="0" indent="0">
              <a:buNone/>
            </a:pPr>
            <a:endParaRPr lang="sl-SI" dirty="0" smtClean="0"/>
          </a:p>
          <a:p>
            <a:pPr marL="0" indent="0">
              <a:buNone/>
            </a:pPr>
            <a:r>
              <a:rPr lang="sl-SI" b="1" dirty="0" smtClean="0"/>
              <a:t>3.   PODJETNIŠKO ZNANJE – pomembno za ustanovitev podjetja in ustvarjanje večje podjetniške zgodbe</a:t>
            </a:r>
          </a:p>
          <a:p>
            <a:pPr marL="0" indent="0">
              <a:buNone/>
            </a:pPr>
            <a:r>
              <a:rPr lang="sl-SI" b="1" dirty="0" smtClean="0"/>
              <a:t>=    moralo temeljiti predvsem na izkustvenem nivoju in povezovanju s gospodarstvom.</a:t>
            </a:r>
          </a:p>
          <a:p>
            <a:pPr marL="0" indent="0">
              <a:buNone/>
            </a:pPr>
            <a:endParaRPr lang="sl-SI"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 xmlns:p14="http://schemas.microsoft.com/office/powerpoint/2010/main" val="2918531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Kako lahko šole prispevajo k kreiranju več podjetnikov?</a:t>
            </a:r>
            <a:endParaRPr lang="en-US" sz="3200" dirty="0"/>
          </a:p>
        </p:txBody>
      </p:sp>
      <p:sp>
        <p:nvSpPr>
          <p:cNvPr id="3" name="Content Placeholder 2"/>
          <p:cNvSpPr>
            <a:spLocks noGrp="1"/>
          </p:cNvSpPr>
          <p:nvPr>
            <p:ph idx="1"/>
          </p:nvPr>
        </p:nvSpPr>
        <p:spPr/>
        <p:txBody>
          <a:bodyPr>
            <a:normAutofit/>
          </a:bodyPr>
          <a:lstStyle/>
          <a:p>
            <a:endParaRPr lang="sl-SI" dirty="0" smtClean="0"/>
          </a:p>
          <a:p>
            <a:r>
              <a:rPr lang="sl-SI" dirty="0" smtClean="0"/>
              <a:t>Ključna vloga šol bi morala biti spodbujanje Podjetnosti pri mladih – ustvarjanje okolja, kjer je možen  razvoj potrebnih osebnostnih lastnosti </a:t>
            </a:r>
            <a:r>
              <a:rPr lang="sl-SI" dirty="0"/>
              <a:t>in </a:t>
            </a:r>
            <a:r>
              <a:rPr lang="sl-SI" dirty="0" smtClean="0"/>
              <a:t>veščin.</a:t>
            </a:r>
          </a:p>
          <a:p>
            <a:pPr marL="0" indent="0">
              <a:buNone/>
            </a:pPr>
            <a:endParaRPr lang="en-US" dirty="0"/>
          </a:p>
          <a:p>
            <a:r>
              <a:rPr lang="sl-SI" dirty="0" smtClean="0"/>
              <a:t>Šele sekundarnega pomena je izobraževanje Podjetniških znanj </a:t>
            </a:r>
            <a:r>
              <a:rPr lang="sl-SI" dirty="0"/>
              <a:t>- učenje o konkretnih podjetniških poslovnih znanjih in veščinah potrebnih za ustanovitev in vodenja podjetja. </a:t>
            </a:r>
            <a:endParaRPr lang="sl-SI"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 xmlns:p14="http://schemas.microsoft.com/office/powerpoint/2010/main" val="2306934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Kako so se lotili sprememb v Ameriki</a:t>
            </a:r>
            <a:br>
              <a:rPr lang="sl-SI" sz="3200" dirty="0" smtClean="0"/>
            </a:br>
            <a:endParaRPr lang="en-US" sz="3200" dirty="0"/>
          </a:p>
        </p:txBody>
      </p:sp>
      <p:sp>
        <p:nvSpPr>
          <p:cNvPr id="3" name="Content Placeholder 2"/>
          <p:cNvSpPr>
            <a:spLocks noGrp="1"/>
          </p:cNvSpPr>
          <p:nvPr>
            <p:ph idx="1"/>
          </p:nvPr>
        </p:nvSpPr>
        <p:spPr>
          <a:xfrm>
            <a:off x="457200" y="1756957"/>
            <a:ext cx="8229600" cy="4438445"/>
          </a:xfrm>
        </p:spPr>
        <p:txBody>
          <a:bodyPr>
            <a:noAutofit/>
          </a:bodyPr>
          <a:lstStyle/>
          <a:p>
            <a:pPr marL="0" indent="0">
              <a:buNone/>
            </a:pPr>
            <a:r>
              <a:rPr lang="sl-SI" b="1" dirty="0"/>
              <a:t>Partnership for 21st Century Education </a:t>
            </a:r>
            <a:endParaRPr lang="sl-SI" b="1" dirty="0" smtClean="0"/>
          </a:p>
          <a:p>
            <a:r>
              <a:rPr lang="sl-SI" b="1" dirty="0" smtClean="0"/>
              <a:t>Organizacija</a:t>
            </a:r>
            <a:r>
              <a:rPr lang="sl-SI" dirty="0" smtClean="0"/>
              <a:t>, ki združuje izobraževalne ustanove, nekatera največja Ameriška podjetja in podjetnike ter javne inštitucije za šolstvo</a:t>
            </a:r>
          </a:p>
          <a:p>
            <a:pPr marL="0" indent="0">
              <a:buNone/>
            </a:pPr>
            <a:endParaRPr lang="sl-SI" dirty="0" smtClean="0"/>
          </a:p>
          <a:p>
            <a:r>
              <a:rPr lang="sl-SI" b="1" dirty="0" smtClean="0"/>
              <a:t>Vizija: </a:t>
            </a:r>
            <a:r>
              <a:rPr lang="sl-SI" dirty="0" smtClean="0"/>
              <a:t>Postaviti strategijo in priporočila za razvoj šolstva in potrebnih znanj za uspešno delovanje mladih v 21-tem stoletju.</a:t>
            </a:r>
          </a:p>
          <a:p>
            <a:pPr marL="0" indent="0">
              <a:buNone/>
            </a:pPr>
            <a:endParaRPr lang="sl-SI" dirty="0"/>
          </a:p>
          <a:p>
            <a:pPr marL="0" indent="0">
              <a:buNone/>
            </a:pPr>
            <a:endParaRPr lang="sl-SI" dirty="0" smtClean="0"/>
          </a:p>
          <a:p>
            <a:pPr marL="0" indent="0">
              <a:buNone/>
            </a:pPr>
            <a:r>
              <a:rPr lang="sl-SI" dirty="0" smtClean="0"/>
              <a:t>Vir</a:t>
            </a:r>
            <a:r>
              <a:rPr lang="sl-SI" dirty="0"/>
              <a:t>: Framework for 21st Century Education</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dirty="0"/>
          </a:p>
        </p:txBody>
      </p:sp>
    </p:spTree>
    <p:extLst>
      <p:ext uri="{BB962C8B-B14F-4D97-AF65-F5344CB8AC3E}">
        <p14:creationId xmlns="" xmlns:p14="http://schemas.microsoft.com/office/powerpoint/2010/main" val="1578893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Partnership for 21st Century Education</a:t>
            </a:r>
            <a:endParaRPr lang="en-US" dirty="0"/>
          </a:p>
        </p:txBody>
      </p:sp>
      <p:sp>
        <p:nvSpPr>
          <p:cNvPr id="3" name="Content Placeholder 2"/>
          <p:cNvSpPr>
            <a:spLocks noGrp="1"/>
          </p:cNvSpPr>
          <p:nvPr>
            <p:ph idx="1"/>
          </p:nvPr>
        </p:nvSpPr>
        <p:spPr>
          <a:xfrm>
            <a:off x="457200" y="1503405"/>
            <a:ext cx="8229600" cy="4438445"/>
          </a:xfrm>
        </p:spPr>
        <p:txBody>
          <a:bodyPr>
            <a:noAutofit/>
          </a:bodyPr>
          <a:lstStyle/>
          <a:p>
            <a:r>
              <a:rPr lang="en-US" sz="1600" b="1" dirty="0"/>
              <a:t>Core Subjects </a:t>
            </a:r>
            <a:r>
              <a:rPr lang="en-US" sz="1600" dirty="0" smtClean="0"/>
              <a:t>include</a:t>
            </a:r>
            <a:r>
              <a:rPr lang="sl-SI" sz="1600" dirty="0" smtClean="0"/>
              <a:t>:</a:t>
            </a:r>
            <a:r>
              <a:rPr lang="en-US" sz="1600" dirty="0" smtClean="0"/>
              <a:t> </a:t>
            </a:r>
            <a:endParaRPr lang="sl-SI" sz="1600" dirty="0" smtClean="0"/>
          </a:p>
          <a:p>
            <a:pPr lvl="1"/>
            <a:r>
              <a:rPr lang="en-US" sz="1400" dirty="0" smtClean="0"/>
              <a:t>languages</a:t>
            </a:r>
            <a:r>
              <a:rPr lang="en-US" sz="1400" dirty="0"/>
              <a:t>, arts, mathematics, economics, science, </a:t>
            </a:r>
            <a:r>
              <a:rPr lang="en-US" sz="1400" dirty="0" smtClean="0"/>
              <a:t>geography,</a:t>
            </a:r>
            <a:r>
              <a:rPr lang="sl-SI" sz="1400" dirty="0" smtClean="0"/>
              <a:t> </a:t>
            </a:r>
            <a:r>
              <a:rPr lang="en-US" sz="1400" dirty="0" smtClean="0"/>
              <a:t>history</a:t>
            </a:r>
            <a:r>
              <a:rPr lang="sl-SI" sz="1400" dirty="0" smtClean="0"/>
              <a:t> </a:t>
            </a:r>
            <a:r>
              <a:rPr lang="en-US" sz="1400" dirty="0" smtClean="0"/>
              <a:t>and </a:t>
            </a:r>
            <a:r>
              <a:rPr lang="en-US" sz="1400" dirty="0"/>
              <a:t>civics</a:t>
            </a:r>
            <a:r>
              <a:rPr lang="en-US" sz="1400" dirty="0" smtClean="0"/>
              <a:t>.</a:t>
            </a:r>
            <a:endParaRPr lang="sl-SI" sz="1400" dirty="0" smtClean="0"/>
          </a:p>
          <a:p>
            <a:r>
              <a:rPr lang="en-US" sz="1600" b="1" dirty="0" smtClean="0"/>
              <a:t>21st </a:t>
            </a:r>
            <a:r>
              <a:rPr lang="en-US" sz="1600" b="1" dirty="0"/>
              <a:t>century interdisciplinary </a:t>
            </a:r>
            <a:r>
              <a:rPr lang="en-US" sz="1600" b="1" dirty="0" smtClean="0"/>
              <a:t>themes</a:t>
            </a:r>
            <a:r>
              <a:rPr lang="sl-SI" sz="1600" b="1" dirty="0" smtClean="0"/>
              <a:t>:</a:t>
            </a:r>
            <a:endParaRPr lang="en-US" sz="1600" dirty="0"/>
          </a:p>
          <a:p>
            <a:pPr lvl="1"/>
            <a:r>
              <a:rPr lang="en-US" sz="1400" dirty="0" smtClean="0"/>
              <a:t>Global </a:t>
            </a:r>
            <a:r>
              <a:rPr lang="en-US" sz="1400" dirty="0"/>
              <a:t>Awareness</a:t>
            </a:r>
          </a:p>
          <a:p>
            <a:pPr lvl="1"/>
            <a:r>
              <a:rPr lang="en-US" sz="1400" dirty="0" smtClean="0"/>
              <a:t>Financial</a:t>
            </a:r>
            <a:r>
              <a:rPr lang="en-US" sz="1400" dirty="0"/>
              <a:t>, Economic, Business and Entrepreneurial Literacy</a:t>
            </a:r>
          </a:p>
          <a:p>
            <a:pPr lvl="1"/>
            <a:r>
              <a:rPr lang="en-US" sz="1400" dirty="0" smtClean="0"/>
              <a:t>Civic</a:t>
            </a:r>
            <a:r>
              <a:rPr lang="sl-SI" sz="1400" dirty="0"/>
              <a:t>, Health, Enviromental</a:t>
            </a:r>
            <a:r>
              <a:rPr lang="en-US" sz="1400" dirty="0"/>
              <a:t> </a:t>
            </a:r>
            <a:r>
              <a:rPr lang="en-US" sz="1400" dirty="0" smtClean="0"/>
              <a:t>Literacy</a:t>
            </a:r>
            <a:endParaRPr lang="sl-SI" sz="1400" dirty="0"/>
          </a:p>
          <a:p>
            <a:pPr marL="182880" lvl="1"/>
            <a:r>
              <a:rPr lang="en-US" sz="1600" b="1" dirty="0"/>
              <a:t>Learning and Innovation </a:t>
            </a:r>
            <a:r>
              <a:rPr lang="en-US" sz="1600" b="1" dirty="0" smtClean="0"/>
              <a:t>Skills</a:t>
            </a:r>
            <a:endParaRPr lang="sl-SI" sz="1600" b="1" dirty="0" smtClean="0"/>
          </a:p>
          <a:p>
            <a:pPr lvl="1"/>
            <a:r>
              <a:rPr lang="en-US" sz="1400" dirty="0"/>
              <a:t>Creativity and Innovation</a:t>
            </a:r>
          </a:p>
          <a:p>
            <a:pPr lvl="1"/>
            <a:r>
              <a:rPr lang="en-US" sz="1400" dirty="0" smtClean="0"/>
              <a:t>Critical </a:t>
            </a:r>
            <a:r>
              <a:rPr lang="en-US" sz="1400" dirty="0"/>
              <a:t>Thinking and Problem Solving</a:t>
            </a:r>
          </a:p>
          <a:p>
            <a:pPr lvl="1"/>
            <a:r>
              <a:rPr lang="en-US" sz="1400" dirty="0" smtClean="0"/>
              <a:t>Communication </a:t>
            </a:r>
            <a:r>
              <a:rPr lang="en-US" sz="1400" dirty="0"/>
              <a:t>and </a:t>
            </a:r>
            <a:r>
              <a:rPr lang="en-US" sz="1400" dirty="0" smtClean="0"/>
              <a:t>Collaboration</a:t>
            </a:r>
            <a:endParaRPr lang="sl-SI" sz="1400" dirty="0" smtClean="0"/>
          </a:p>
          <a:p>
            <a:r>
              <a:rPr lang="en-US" sz="1600" b="1" dirty="0" smtClean="0"/>
              <a:t>ICT (Information, Communications </a:t>
            </a:r>
            <a:r>
              <a:rPr lang="sl-SI" sz="1600" b="1" dirty="0" smtClean="0"/>
              <a:t>&amp;</a:t>
            </a:r>
            <a:r>
              <a:rPr lang="en-US" sz="1600" b="1" dirty="0" smtClean="0"/>
              <a:t> Technology) Literacy</a:t>
            </a:r>
            <a:endParaRPr lang="sl-SI" sz="1600" b="1" dirty="0" smtClean="0"/>
          </a:p>
          <a:p>
            <a:r>
              <a:rPr lang="en-US" sz="1600" b="1" dirty="0"/>
              <a:t>Life and Career </a:t>
            </a:r>
            <a:r>
              <a:rPr lang="en-US" sz="1600" b="1" dirty="0" smtClean="0"/>
              <a:t>Skills</a:t>
            </a:r>
            <a:endParaRPr lang="sl-SI" sz="1600" b="1" dirty="0" smtClean="0"/>
          </a:p>
          <a:p>
            <a:pPr lvl="1"/>
            <a:r>
              <a:rPr lang="en-US" sz="1400" dirty="0"/>
              <a:t>Flexibility and Adaptability</a:t>
            </a:r>
          </a:p>
          <a:p>
            <a:pPr lvl="1"/>
            <a:r>
              <a:rPr lang="en-US" sz="1400" dirty="0" smtClean="0"/>
              <a:t>Initiative </a:t>
            </a:r>
            <a:r>
              <a:rPr lang="en-US" sz="1400" dirty="0"/>
              <a:t>and Self-Direction</a:t>
            </a:r>
          </a:p>
          <a:p>
            <a:pPr lvl="1"/>
            <a:r>
              <a:rPr lang="en-US" sz="1400" dirty="0" smtClean="0"/>
              <a:t>Social </a:t>
            </a:r>
            <a:r>
              <a:rPr lang="en-US" sz="1400" dirty="0"/>
              <a:t>and Cross-Cultural Skills</a:t>
            </a:r>
          </a:p>
          <a:p>
            <a:pPr lvl="1"/>
            <a:r>
              <a:rPr lang="en-US" sz="1400" dirty="0" smtClean="0"/>
              <a:t>Productivity </a:t>
            </a:r>
            <a:r>
              <a:rPr lang="en-US" sz="1400" dirty="0"/>
              <a:t>and </a:t>
            </a:r>
            <a:r>
              <a:rPr lang="en-US" sz="1400" dirty="0" smtClean="0"/>
              <a:t>Accountability</a:t>
            </a:r>
            <a:endParaRPr lang="sl-SI" sz="1400" dirty="0" smtClean="0"/>
          </a:p>
          <a:p>
            <a:pPr marL="0" indent="0">
              <a:buNone/>
            </a:pPr>
            <a:r>
              <a:rPr lang="sl-SI" sz="1400" dirty="0"/>
              <a:t/>
            </a:r>
            <a:br>
              <a:rPr lang="sl-SI" sz="1400" dirty="0"/>
            </a:br>
            <a:r>
              <a:rPr lang="sl-SI" sz="1600" dirty="0" smtClean="0"/>
              <a:t>Vir: Framework for 21st Century Education</a:t>
            </a:r>
            <a:endParaRPr lang="en-US" sz="1600" dirty="0"/>
          </a:p>
          <a:p>
            <a:pPr lvl="1"/>
            <a:endParaRPr lang="sl-SI" sz="1400"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 xmlns:p14="http://schemas.microsoft.com/office/powerpoint/2010/main" val="4223716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a:spcBef>
                <a:spcPct val="0"/>
              </a:spcBef>
              <a:buClrTx/>
              <a:buSzTx/>
              <a:buNone/>
              <a:defRPr/>
            </a:pPr>
            <a:endParaRPr lang="sl-SI" sz="2000"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dirty="0"/>
          </a:p>
        </p:txBody>
      </p:sp>
      <p:sp>
        <p:nvSpPr>
          <p:cNvPr id="5" name="Title 4"/>
          <p:cNvSpPr>
            <a:spLocks noGrp="1"/>
          </p:cNvSpPr>
          <p:nvPr>
            <p:ph type="title"/>
          </p:nvPr>
        </p:nvSpPr>
        <p:spPr>
          <a:xfrm>
            <a:off x="457200" y="2334986"/>
            <a:ext cx="8229600" cy="990600"/>
          </a:xfrm>
        </p:spPr>
        <p:txBody>
          <a:bodyPr>
            <a:normAutofit fontScale="90000"/>
          </a:bodyPr>
          <a:lstStyle/>
          <a:p>
            <a:pPr algn="ctr"/>
            <a:r>
              <a:rPr lang="sl-SI" dirty="0" smtClean="0"/>
              <a:t>EU izkušnja</a:t>
            </a:r>
            <a:br>
              <a:rPr lang="sl-SI" dirty="0" smtClean="0"/>
            </a:br>
            <a:r>
              <a:rPr lang="sl-SI" dirty="0" smtClean="0"/>
              <a:t>Projekt CENTRES</a:t>
            </a:r>
            <a:endParaRPr lang="en-US" dirty="0"/>
          </a:p>
        </p:txBody>
      </p:sp>
    </p:spTree>
    <p:extLst>
      <p:ext uri="{BB962C8B-B14F-4D97-AF65-F5344CB8AC3E}">
        <p14:creationId xmlns="" xmlns:p14="http://schemas.microsoft.com/office/powerpoint/2010/main" val="255555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p:txBody>
          <a:bodyPr>
            <a:normAutofit fontScale="77500" lnSpcReduction="20000"/>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in podjetnost – o čem res govorimo?</a:t>
            </a:r>
            <a:endParaRPr lang="en-US" dirty="0" smtClean="0"/>
          </a:p>
          <a:p>
            <a:pPr lvl="0"/>
            <a:r>
              <a:rPr lang="sl-SI" dirty="0" smtClean="0"/>
              <a:t>Kako podjetniki razumemo podjetništvo?</a:t>
            </a:r>
            <a:endParaRPr lang="en-US" dirty="0" smtClean="0"/>
          </a:p>
          <a:p>
            <a:pPr lvl="0"/>
            <a:r>
              <a:rPr lang="sl-SI" dirty="0" smtClean="0"/>
              <a:t>Kako v gospodarstvu razumejo podjetnost?</a:t>
            </a:r>
            <a:endParaRPr lang="en-US" dirty="0" smtClean="0"/>
          </a:p>
          <a:p>
            <a:pPr lvl="0"/>
            <a:r>
              <a:rPr lang="sl-SI" dirty="0" smtClean="0"/>
              <a:t>Kaj so ključne kompetence in značilnosti podjetnikov ter kako jih razvijamo?</a:t>
            </a:r>
          </a:p>
          <a:p>
            <a:pPr lvl="0">
              <a:buNone/>
            </a:pPr>
            <a:endParaRPr lang="sl-SI" dirty="0" smtClean="0"/>
          </a:p>
          <a:p>
            <a:pPr marL="0" indent="0">
              <a:buNone/>
            </a:pPr>
            <a:r>
              <a:rPr lang="sl-SI" b="1" dirty="0" smtClean="0"/>
              <a:t>Samoiniciativnost in podjetnost v </a:t>
            </a:r>
            <a:r>
              <a:rPr lang="sl-SI" b="1" dirty="0"/>
              <a:t>šolah </a:t>
            </a:r>
            <a:r>
              <a:rPr lang="sl-SI" b="1" dirty="0" smtClean="0"/>
              <a:t>- pristopi poučevanja?</a:t>
            </a:r>
          </a:p>
          <a:p>
            <a:r>
              <a:rPr lang="sl-SI" sz="2500" dirty="0"/>
              <a:t>Kako učiti/razvijati podjetnost in podjetništvo?</a:t>
            </a:r>
            <a:endParaRPr lang="en-US" sz="2500" dirty="0"/>
          </a:p>
          <a:p>
            <a:pPr lvl="0"/>
            <a:r>
              <a:rPr lang="sl-SI" dirty="0" smtClean="0"/>
              <a:t>Predstavitev izkušenj v projektu CENTRES</a:t>
            </a:r>
          </a:p>
          <a:p>
            <a:r>
              <a:rPr lang="sl-SI" dirty="0" smtClean="0"/>
              <a:t>Predstavitev programa za študijsko skupino 2014</a:t>
            </a:r>
            <a:endParaRPr lang="en-US"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 xmlns:p14="http://schemas.microsoft.com/office/powerpoint/2010/main" val="147600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Program za učitelje 2014</a:t>
            </a:r>
            <a:endParaRPr lang="en-US" dirty="0"/>
          </a:p>
        </p:txBody>
      </p:sp>
      <p:sp>
        <p:nvSpPr>
          <p:cNvPr id="3" name="Content Placeholder 2"/>
          <p:cNvSpPr>
            <a:spLocks noGrp="1"/>
          </p:cNvSpPr>
          <p:nvPr>
            <p:ph idx="1"/>
          </p:nvPr>
        </p:nvSpPr>
        <p:spPr/>
        <p:txBody>
          <a:bodyPr>
            <a:normAutofit lnSpcReduction="10000"/>
          </a:bodyPr>
          <a:lstStyle/>
          <a:p>
            <a:pPr lvl="1">
              <a:buNone/>
            </a:pPr>
            <a:r>
              <a:rPr lang="sl-SI" u="sng" dirty="0" smtClean="0"/>
              <a:t>Vsebine:</a:t>
            </a:r>
            <a:endParaRPr lang="en-US" dirty="0" smtClean="0"/>
          </a:p>
          <a:p>
            <a:pPr lvl="1"/>
            <a:r>
              <a:rPr lang="sl-SI" dirty="0" smtClean="0"/>
              <a:t>razumevanje kaj je podjetnost in kako v mladih razvijati podjetnost, kreativnost, samozavest, vztrajnost;</a:t>
            </a:r>
            <a:endParaRPr lang="en-US" dirty="0" smtClean="0"/>
          </a:p>
          <a:p>
            <a:pPr lvl="1"/>
            <a:r>
              <a:rPr lang="sl-SI" dirty="0" smtClean="0"/>
              <a:t>kako spodbujati pri dijakih samorefleksijo in prepoznavanje lastnih talentov, aspiracij, ambicij, želja;</a:t>
            </a:r>
            <a:endParaRPr lang="en-US" dirty="0" smtClean="0"/>
          </a:p>
          <a:p>
            <a:pPr lvl="1"/>
            <a:r>
              <a:rPr lang="sl-SI" dirty="0" smtClean="0"/>
              <a:t>kako spodbujati in učiti dijake razvijati in realizirati ideje, postavljanje ciljev in korakov za doseganje ciljev;</a:t>
            </a:r>
            <a:endParaRPr lang="en-US" dirty="0" smtClean="0"/>
          </a:p>
          <a:p>
            <a:pPr lvl="1"/>
            <a:r>
              <a:rPr lang="sl-SI" dirty="0" smtClean="0"/>
              <a:t>kako vključiti v programe v šolah razvoj komunikacijskih veščin: kompetenc spraševanja in aktivnega poslušanja, predstavitvene veščine;</a:t>
            </a:r>
            <a:endParaRPr lang="en-US" dirty="0" smtClean="0"/>
          </a:p>
          <a:p>
            <a:pPr lvl="1"/>
            <a:r>
              <a:rPr lang="sl-SI" dirty="0" smtClean="0"/>
              <a:t>kako učiti dijake sodelovanja in delovanja v teamu;</a:t>
            </a:r>
            <a:endParaRPr lang="en-US" dirty="0" smtClean="0"/>
          </a:p>
          <a:p>
            <a:pPr lvl="1"/>
            <a:r>
              <a:rPr lang="sl-SI" dirty="0" smtClean="0"/>
              <a:t>pomen in kompetence povezovanja in oblikovanja podporne mreže;</a:t>
            </a:r>
            <a:endParaRPr lang="en-US" dirty="0" smtClean="0"/>
          </a:p>
          <a:p>
            <a:pPr lvl="1"/>
            <a:r>
              <a:rPr lang="sl-SI" dirty="0" smtClean="0"/>
              <a:t>vpogled v dobre tuje prakse spodbujanja podjetnosti v šolah.</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dirty="0"/>
          </a:p>
        </p:txBody>
      </p:sp>
    </p:spTree>
    <p:extLst>
      <p:ext uri="{BB962C8B-B14F-4D97-AF65-F5344CB8AC3E}">
        <p14:creationId xmlns="" xmlns:p14="http://schemas.microsoft.com/office/powerpoint/2010/main" val="2555554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Spletna učilnica</a:t>
            </a:r>
            <a:endParaRPr lang="en-US" dirty="0"/>
          </a:p>
        </p:txBody>
      </p:sp>
      <p:sp>
        <p:nvSpPr>
          <p:cNvPr id="3" name="Content Placeholder 2"/>
          <p:cNvSpPr>
            <a:spLocks noGrp="1"/>
          </p:cNvSpPr>
          <p:nvPr>
            <p:ph idx="1"/>
          </p:nvPr>
        </p:nvSpPr>
        <p:spPr/>
        <p:txBody>
          <a:bodyPr>
            <a:normAutofit/>
          </a:bodyPr>
          <a:lstStyle/>
          <a:p>
            <a:pPr lvl="1">
              <a:buNone/>
            </a:pPr>
            <a:r>
              <a:rPr lang="sl-SI" dirty="0" smtClean="0"/>
              <a:t>Dokumenti:</a:t>
            </a:r>
          </a:p>
          <a:p>
            <a:pPr lvl="1"/>
            <a:r>
              <a:rPr lang="sl-SI" dirty="0" smtClean="0"/>
              <a:t>GEM Slovenija 2012</a:t>
            </a:r>
          </a:p>
          <a:p>
            <a:pPr lvl="1"/>
            <a:r>
              <a:rPr lang="sl-SI" dirty="0" smtClean="0"/>
              <a:t>21st century skills – pogled ZDA</a:t>
            </a:r>
          </a:p>
          <a:p>
            <a:pPr lvl="1"/>
            <a:r>
              <a:rPr lang="sl-SI" dirty="0" smtClean="0"/>
              <a:t>21st century learning environments – pogled ZDA</a:t>
            </a:r>
          </a:p>
          <a:p>
            <a:pPr lvl="1"/>
            <a:r>
              <a:rPr lang="sl-SI" dirty="0" smtClean="0"/>
              <a:t>EU guide for educators</a:t>
            </a:r>
          </a:p>
          <a:p>
            <a:pPr lvl="1">
              <a:buNone/>
            </a:pPr>
            <a:endParaRPr lang="sl-SI" dirty="0" smtClean="0"/>
          </a:p>
          <a:p>
            <a:pPr lvl="1">
              <a:buNone/>
            </a:pPr>
            <a:r>
              <a:rPr lang="sl-SI" dirty="0" smtClean="0"/>
              <a:t>Vprašalnik:</a:t>
            </a:r>
          </a:p>
          <a:p>
            <a:pPr lvl="1"/>
            <a:r>
              <a:rPr lang="sl-SI" dirty="0" smtClean="0"/>
              <a:t>Povratna informacija o današnjem srečanju</a:t>
            </a:r>
          </a:p>
          <a:p>
            <a:pPr lvl="1"/>
            <a:r>
              <a:rPr lang="sl-SI" dirty="0" smtClean="0"/>
              <a:t>Povratna informacija kaj bi morel vključevati program za izobraževanje učiteljev</a:t>
            </a:r>
          </a:p>
          <a:p>
            <a:pPr lvl="1">
              <a:buNone/>
            </a:pPr>
            <a:endParaRPr lang="sl-SI" dirty="0" smtClean="0"/>
          </a:p>
          <a:p>
            <a:pPr lvl="1"/>
            <a:endParaRPr lang="sl-SI"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 xmlns:p14="http://schemas.microsoft.com/office/powerpoint/2010/main" val="2555554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Kdo smo?</a:t>
            </a:r>
            <a:endParaRPr lang="en-US" dirty="0"/>
          </a:p>
        </p:txBody>
      </p:sp>
      <p:sp>
        <p:nvSpPr>
          <p:cNvPr id="3" name="Content Placeholder 2"/>
          <p:cNvSpPr>
            <a:spLocks noGrp="1"/>
          </p:cNvSpPr>
          <p:nvPr>
            <p:ph idx="1"/>
          </p:nvPr>
        </p:nvSpPr>
        <p:spPr>
          <a:xfrm>
            <a:off x="6382360" y="3209671"/>
            <a:ext cx="2761640" cy="2897660"/>
          </a:xfrm>
        </p:spPr>
        <p:txBody>
          <a:bodyPr>
            <a:normAutofit lnSpcReduction="10000"/>
          </a:bodyPr>
          <a:lstStyle/>
          <a:p>
            <a:pPr marL="0" indent="0">
              <a:buNone/>
            </a:pPr>
            <a:r>
              <a:rPr lang="sl-SI" sz="1200" b="1" dirty="0" smtClean="0"/>
              <a:t>Barbara Bregar-Mrzlikar</a:t>
            </a:r>
          </a:p>
          <a:p>
            <a:pPr marL="0" indent="0">
              <a:buNone/>
            </a:pPr>
            <a:r>
              <a:rPr lang="sl-SI" sz="1200" dirty="0" smtClean="0"/>
              <a:t>Izobraževanje:</a:t>
            </a:r>
          </a:p>
          <a:p>
            <a:r>
              <a:rPr lang="sl-SI" sz="1100" dirty="0" smtClean="0"/>
              <a:t>Regina Coeli Primary School, London</a:t>
            </a:r>
            <a:endParaRPr lang="sl-SI" sz="1100" dirty="0"/>
          </a:p>
          <a:p>
            <a:r>
              <a:rPr lang="sl-SI" sz="1100" dirty="0" smtClean="0"/>
              <a:t>SNŠ Bežigrad</a:t>
            </a:r>
          </a:p>
          <a:p>
            <a:r>
              <a:rPr lang="sl-SI" sz="1100" dirty="0" smtClean="0"/>
              <a:t>FERI in Ekonomska Fakulteta </a:t>
            </a:r>
          </a:p>
          <a:p>
            <a:r>
              <a:rPr lang="sl-SI" sz="1100" dirty="0" smtClean="0"/>
              <a:t>MBA IEDC</a:t>
            </a:r>
          </a:p>
          <a:p>
            <a:pPr marL="0" indent="0">
              <a:buNone/>
            </a:pPr>
            <a:endParaRPr lang="sl-SI" sz="1200" dirty="0" smtClean="0"/>
          </a:p>
          <a:p>
            <a:pPr marL="0" indent="0">
              <a:buNone/>
            </a:pPr>
            <a:r>
              <a:rPr lang="sl-SI" sz="1200" dirty="0" smtClean="0"/>
              <a:t>Delo:</a:t>
            </a:r>
          </a:p>
          <a:p>
            <a:pPr marL="182880" lvl="1"/>
            <a:r>
              <a:rPr lang="sl-SI" sz="1100" dirty="0" smtClean="0"/>
              <a:t>Prevajanje in poučevanje angleščine in nemščine, MI </a:t>
            </a:r>
            <a:r>
              <a:rPr lang="sl-SI" sz="1100" dirty="0"/>
              <a:t>AMIGO, </a:t>
            </a:r>
            <a:endParaRPr lang="sl-SI" sz="1100" dirty="0" smtClean="0"/>
          </a:p>
          <a:p>
            <a:pPr marL="182880" lvl="1"/>
            <a:r>
              <a:rPr lang="sl-SI" sz="1100" dirty="0" smtClean="0"/>
              <a:t>Asistent </a:t>
            </a:r>
            <a:r>
              <a:rPr lang="sl-SI" sz="1100" dirty="0"/>
              <a:t>statistike in </a:t>
            </a:r>
            <a:r>
              <a:rPr lang="sl-SI" sz="1100" dirty="0" smtClean="0"/>
              <a:t>ekonometrije, Ekonomska Fakulteta</a:t>
            </a:r>
            <a:endParaRPr lang="sl-SI" sz="1100" dirty="0"/>
          </a:p>
          <a:p>
            <a:pPr marL="182880" lvl="1"/>
            <a:r>
              <a:rPr lang="sl-SI" sz="1100" dirty="0"/>
              <a:t>Vodja Trženja, </a:t>
            </a:r>
            <a:r>
              <a:rPr lang="sl-SI" sz="1100" dirty="0" smtClean="0"/>
              <a:t>HSL</a:t>
            </a:r>
            <a:endParaRPr lang="sl-SI" sz="1100" dirty="0"/>
          </a:p>
          <a:p>
            <a:pPr marL="182880" lvl="1"/>
            <a:r>
              <a:rPr lang="sl-SI" sz="1100" dirty="0" smtClean="0"/>
              <a:t>Strategy Office Manager, HSL</a:t>
            </a:r>
            <a:endParaRPr lang="sl-SI" sz="1100" dirty="0"/>
          </a:p>
          <a:p>
            <a:pPr marL="182880" lvl="1"/>
            <a:r>
              <a:rPr lang="sl-SI" sz="1100" dirty="0"/>
              <a:t>Direktor CEED Slovenija</a:t>
            </a:r>
          </a:p>
          <a:p>
            <a:pPr lvl="1"/>
            <a:endParaRPr lang="en-US" sz="11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dirty="0"/>
          </a:p>
        </p:txBody>
      </p:sp>
      <p:sp>
        <p:nvSpPr>
          <p:cNvPr id="5" name="Content Placeholder 2"/>
          <p:cNvSpPr txBox="1">
            <a:spLocks/>
          </p:cNvSpPr>
          <p:nvPr/>
        </p:nvSpPr>
        <p:spPr>
          <a:xfrm>
            <a:off x="203984" y="3209671"/>
            <a:ext cx="3089188" cy="289766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sl-SI" sz="1400" b="1" dirty="0" smtClean="0"/>
              <a:t>Alenka Zavašnik</a:t>
            </a:r>
          </a:p>
          <a:p>
            <a:pPr marL="0" indent="0">
              <a:buFont typeface="Arial" pitchFamily="34" charset="0"/>
              <a:buNone/>
            </a:pPr>
            <a:r>
              <a:rPr lang="sl-SI" sz="1400" dirty="0" smtClean="0"/>
              <a:t>Izobraževanje:</a:t>
            </a:r>
          </a:p>
          <a:p>
            <a:r>
              <a:rPr lang="sl-SI" sz="1200" dirty="0" smtClean="0"/>
              <a:t>International Community School, Jordanija</a:t>
            </a:r>
          </a:p>
          <a:p>
            <a:r>
              <a:rPr lang="sl-SI" sz="1200" dirty="0" smtClean="0"/>
              <a:t>American School, Sudan</a:t>
            </a:r>
          </a:p>
          <a:p>
            <a:r>
              <a:rPr lang="sl-SI" sz="1200" dirty="0" smtClean="0"/>
              <a:t>13. Gimnazija Beograd</a:t>
            </a:r>
          </a:p>
          <a:p>
            <a:r>
              <a:rPr lang="sl-SI" sz="1200" dirty="0" smtClean="0"/>
              <a:t>FON Beograd</a:t>
            </a:r>
          </a:p>
          <a:p>
            <a:r>
              <a:rPr lang="sl-SI" sz="1200" dirty="0" smtClean="0"/>
              <a:t>FOV Kranj</a:t>
            </a:r>
          </a:p>
          <a:p>
            <a:endParaRPr lang="sl-SI" sz="1200" dirty="0" smtClean="0"/>
          </a:p>
          <a:p>
            <a:pPr marL="0" indent="0">
              <a:buFont typeface="Arial" pitchFamily="34" charset="0"/>
              <a:buNone/>
            </a:pPr>
            <a:r>
              <a:rPr lang="sl-SI" sz="1400" dirty="0" smtClean="0"/>
              <a:t>Delo:</a:t>
            </a:r>
          </a:p>
          <a:p>
            <a:pPr marL="182880" lvl="1"/>
            <a:r>
              <a:rPr lang="sl-SI" sz="1200" dirty="0"/>
              <a:t>Vodja delavnic za študente, nevladne organizacije in podjetja v Sloveniji in Tujini</a:t>
            </a:r>
          </a:p>
          <a:p>
            <a:pPr marL="182880" lvl="1"/>
            <a:r>
              <a:rPr lang="sl-SI" sz="1200" dirty="0"/>
              <a:t>Ustanovitelj družbe Horizont, Zagreb</a:t>
            </a:r>
          </a:p>
          <a:p>
            <a:pPr marL="182880" lvl="1"/>
            <a:r>
              <a:rPr lang="sl-SI" sz="1200" dirty="0"/>
              <a:t>Ustanovitelj in direktor ustanove Novelus</a:t>
            </a:r>
          </a:p>
          <a:p>
            <a:pPr marL="182880" lvl="1"/>
            <a:r>
              <a:rPr lang="sl-SI" sz="1200" dirty="0"/>
              <a:t>CEED International Program Manager</a:t>
            </a:r>
          </a:p>
          <a:p>
            <a:pPr marL="182880" lvl="1"/>
            <a:r>
              <a:rPr lang="sl-SI" sz="1200" dirty="0"/>
              <a:t>Vodja mednarodnega programa CENTRES za Slovenijo</a:t>
            </a:r>
          </a:p>
          <a:p>
            <a:pPr lvl="1"/>
            <a:endParaRPr lang="en-US" sz="1200" dirty="0"/>
          </a:p>
        </p:txBody>
      </p:sp>
      <p:sp>
        <p:nvSpPr>
          <p:cNvPr id="6" name="Content Placeholder 2"/>
          <p:cNvSpPr txBox="1">
            <a:spLocks/>
          </p:cNvSpPr>
          <p:nvPr/>
        </p:nvSpPr>
        <p:spPr>
          <a:xfrm>
            <a:off x="3293172" y="3209671"/>
            <a:ext cx="3089188" cy="289766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sl-SI" sz="1200" b="1" dirty="0" smtClean="0"/>
              <a:t>Robert Ličen</a:t>
            </a:r>
          </a:p>
          <a:p>
            <a:pPr marL="0" indent="0">
              <a:buFont typeface="Arial" pitchFamily="34" charset="0"/>
              <a:buNone/>
            </a:pPr>
            <a:r>
              <a:rPr lang="sl-SI" sz="1200" dirty="0" smtClean="0"/>
              <a:t>Izobraževanje:</a:t>
            </a:r>
          </a:p>
          <a:p>
            <a:r>
              <a:rPr lang="sl-SI" sz="1100" dirty="0" smtClean="0"/>
              <a:t>Magisterij, Ekonomska </a:t>
            </a:r>
            <a:r>
              <a:rPr lang="sl-SI" sz="1100" dirty="0"/>
              <a:t>Fakulteta </a:t>
            </a:r>
            <a:r>
              <a:rPr lang="sl-SI" sz="1100" dirty="0" smtClean="0"/>
              <a:t>Lj.</a:t>
            </a:r>
          </a:p>
          <a:p>
            <a:r>
              <a:rPr lang="sl-SI" sz="1100" dirty="0" smtClean="0"/>
              <a:t>Zaključevanje Doktorskega Študija</a:t>
            </a:r>
          </a:p>
          <a:p>
            <a:endParaRPr lang="sl-SI" sz="1100" dirty="0" smtClean="0"/>
          </a:p>
          <a:p>
            <a:pPr marL="0" indent="0">
              <a:buFont typeface="Arial" pitchFamily="34" charset="0"/>
              <a:buNone/>
            </a:pPr>
            <a:r>
              <a:rPr lang="sl-SI" sz="1200" dirty="0" smtClean="0"/>
              <a:t>Delo:</a:t>
            </a:r>
          </a:p>
          <a:p>
            <a:pPr marL="182880" lvl="1"/>
            <a:r>
              <a:rPr lang="sl-SI" sz="1100" dirty="0" smtClean="0"/>
              <a:t>Tobačna Ljubljana</a:t>
            </a:r>
          </a:p>
          <a:p>
            <a:pPr marL="182880" lvl="1"/>
            <a:r>
              <a:rPr lang="sl-SI" sz="1100" dirty="0" smtClean="0"/>
              <a:t>Direktor Akrapovič</a:t>
            </a:r>
          </a:p>
          <a:p>
            <a:pPr marL="182880" lvl="1"/>
            <a:r>
              <a:rPr lang="sl-SI" sz="1100" dirty="0" smtClean="0"/>
              <a:t>Direktor Rogaška Slatina</a:t>
            </a:r>
          </a:p>
          <a:p>
            <a:pPr marL="182880" lvl="1"/>
            <a:r>
              <a:rPr lang="sl-SI" sz="1100" dirty="0" smtClean="0"/>
              <a:t>Svetovalec Direktorju Gorenje</a:t>
            </a:r>
          </a:p>
          <a:p>
            <a:pPr marL="182880" lvl="1"/>
            <a:r>
              <a:rPr lang="sl-SI" sz="1100" dirty="0" smtClean="0"/>
              <a:t>Direktor CVS Mobile</a:t>
            </a:r>
          </a:p>
          <a:p>
            <a:pPr marL="182880" lvl="1"/>
            <a:r>
              <a:rPr lang="sl-SI" sz="1100" dirty="0" smtClean="0"/>
              <a:t>Ustanovitelj in direktor podjetja ProfitPlus</a:t>
            </a:r>
            <a:endParaRPr lang="sl-SI" sz="1100" dirty="0"/>
          </a:p>
          <a:p>
            <a:pPr marL="182880" lvl="1"/>
            <a:r>
              <a:rPr lang="sl-SI" sz="1100" dirty="0" smtClean="0"/>
              <a:t>Predavatelj in mentor v CEED podjetniških programih</a:t>
            </a:r>
          </a:p>
          <a:p>
            <a:pPr marL="182880" lvl="1"/>
            <a:r>
              <a:rPr lang="sl-SI" sz="1100" dirty="0" smtClean="0"/>
              <a:t>Mladi manager leta 2005</a:t>
            </a:r>
          </a:p>
          <a:p>
            <a:pPr lvl="1"/>
            <a:endParaRPr lang="en-US" sz="1100" dirty="0"/>
          </a:p>
        </p:txBody>
      </p:sp>
      <p:pic>
        <p:nvPicPr>
          <p:cNvPr id="7" name="Picture 6" descr="alenka slika2.jpg"/>
          <p:cNvPicPr>
            <a:picLocks noChangeAspect="1"/>
          </p:cNvPicPr>
          <p:nvPr/>
        </p:nvPicPr>
        <p:blipFill>
          <a:blip r:embed="rId3" cstate="print"/>
          <a:stretch>
            <a:fillRect/>
          </a:stretch>
        </p:blipFill>
        <p:spPr>
          <a:xfrm>
            <a:off x="457199" y="1524000"/>
            <a:ext cx="2227943" cy="1486456"/>
          </a:xfrm>
          <a:prstGeom prst="rect">
            <a:avLst/>
          </a:prstGeom>
        </p:spPr>
      </p:pic>
      <p:pic>
        <p:nvPicPr>
          <p:cNvPr id="8" name="Picture 7" descr="robert licen.jpg"/>
          <p:cNvPicPr>
            <a:picLocks noChangeAspect="1"/>
          </p:cNvPicPr>
          <p:nvPr/>
        </p:nvPicPr>
        <p:blipFill>
          <a:blip r:embed="rId4" cstate="print"/>
          <a:stretch>
            <a:fillRect/>
          </a:stretch>
        </p:blipFill>
        <p:spPr>
          <a:xfrm>
            <a:off x="3641515" y="1524000"/>
            <a:ext cx="1947996" cy="1471359"/>
          </a:xfrm>
          <a:prstGeom prst="rect">
            <a:avLst/>
          </a:prstGeom>
        </p:spPr>
      </p:pic>
      <p:pic>
        <p:nvPicPr>
          <p:cNvPr id="10" name="Picture 9" descr="barbara.jpg"/>
          <p:cNvPicPr>
            <a:picLocks noChangeAspect="1"/>
          </p:cNvPicPr>
          <p:nvPr/>
        </p:nvPicPr>
        <p:blipFill>
          <a:blip r:embed="rId5" cstate="print"/>
          <a:stretch>
            <a:fillRect/>
          </a:stretch>
        </p:blipFill>
        <p:spPr>
          <a:xfrm>
            <a:off x="6713311" y="1613047"/>
            <a:ext cx="1973489" cy="1382312"/>
          </a:xfrm>
          <a:prstGeom prst="rect">
            <a:avLst/>
          </a:prstGeom>
        </p:spPr>
      </p:pic>
    </p:spTree>
    <p:extLst>
      <p:ext uri="{BB962C8B-B14F-4D97-AF65-F5344CB8AC3E}">
        <p14:creationId xmlns="" xmlns:p14="http://schemas.microsoft.com/office/powerpoint/2010/main" val="340805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Nekaj besed o CEEDu</a:t>
            </a:r>
            <a:endParaRPr lang="en-US" dirty="0"/>
          </a:p>
        </p:txBody>
      </p:sp>
      <p:sp>
        <p:nvSpPr>
          <p:cNvPr id="3" name="Content Placeholder 2"/>
          <p:cNvSpPr>
            <a:spLocks noGrp="1"/>
          </p:cNvSpPr>
          <p:nvPr>
            <p:ph idx="1"/>
          </p:nvPr>
        </p:nvSpPr>
        <p:spPr/>
        <p:txBody>
          <a:bodyPr>
            <a:normAutofit/>
          </a:bodyPr>
          <a:lstStyle/>
          <a:p>
            <a:r>
              <a:rPr lang="sl-SI" sz="2000" dirty="0" smtClean="0"/>
              <a:t>Mednarodna mreža podjetniških centrov v 14 državah</a:t>
            </a:r>
          </a:p>
          <a:p>
            <a:r>
              <a:rPr lang="sl-SI" sz="2000" dirty="0" smtClean="0"/>
              <a:t>V Sloveniji izvajamo:</a:t>
            </a:r>
          </a:p>
          <a:p>
            <a:pPr lvl="1"/>
            <a:r>
              <a:rPr lang="sl-SI" sz="1800" dirty="0" smtClean="0"/>
              <a:t>Podjetniške programe – cca 120 podjetnikov in 60 mentorjev na </a:t>
            </a:r>
          </a:p>
          <a:p>
            <a:pPr lvl="1"/>
            <a:r>
              <a:rPr lang="sl-SI" sz="1800" dirty="0" smtClean="0"/>
              <a:t>cca 350 podjetnikov se povezuje v okviru podjetniške mreže</a:t>
            </a:r>
          </a:p>
          <a:p>
            <a:r>
              <a:rPr lang="sl-SI" sz="2000" dirty="0" smtClean="0"/>
              <a:t>V čem smo drugačni:</a:t>
            </a:r>
          </a:p>
          <a:p>
            <a:pPr lvl="1"/>
            <a:r>
              <a:rPr lang="sl-SI" sz="1800" dirty="0" smtClean="0"/>
              <a:t>Prvi v Sloveniji, ki smo začeli povezovati podjetja z namenom izmenjave izkušenj in znanj – najmočnejši mentorski program</a:t>
            </a:r>
          </a:p>
          <a:p>
            <a:r>
              <a:rPr lang="sl-SI" sz="2000" dirty="0" smtClean="0"/>
              <a:t>Poslanstvo</a:t>
            </a:r>
            <a:r>
              <a:rPr lang="sl-SI" sz="2000" dirty="0"/>
              <a:t>: </a:t>
            </a:r>
            <a:endParaRPr lang="sl-SI" sz="2000" dirty="0" smtClean="0"/>
          </a:p>
          <a:p>
            <a:pPr lvl="1"/>
            <a:r>
              <a:rPr lang="sl-SI" sz="1800" dirty="0" smtClean="0"/>
              <a:t>Pomagati </a:t>
            </a:r>
            <a:r>
              <a:rPr lang="sl-SI" sz="1800" dirty="0"/>
              <a:t>podjetnikom v njihovi rasti kot tudi </a:t>
            </a:r>
            <a:endParaRPr lang="sl-SI" sz="1800" dirty="0" smtClean="0"/>
          </a:p>
          <a:p>
            <a:pPr lvl="1"/>
            <a:r>
              <a:rPr lang="sl-SI" sz="1800" dirty="0" smtClean="0"/>
              <a:t>spodbujati </a:t>
            </a:r>
            <a:r>
              <a:rPr lang="sl-SI" sz="1800" dirty="0"/>
              <a:t>podjetnost kot pozitivno </a:t>
            </a:r>
            <a:r>
              <a:rPr lang="sl-SI" sz="1800" dirty="0" smtClean="0"/>
              <a:t>vrednoto</a:t>
            </a:r>
            <a:endParaRPr lang="sl-SI" sz="1800" dirty="0"/>
          </a:p>
          <a:p>
            <a:r>
              <a:rPr lang="sl-SI" sz="2000" dirty="0" smtClean="0"/>
              <a:t>Sodelovali v mednarodnem projektu CENTRES za spodbujanje podjetnosti v srednjih šolah.</a:t>
            </a:r>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 xmlns:p14="http://schemas.microsoft.com/office/powerpoint/2010/main" val="58656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 y="1524000"/>
            <a:ext cx="8203474" cy="10232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p:txBody>
          <a:bodyPr>
            <a:normAutofit fontScale="77500" lnSpcReduction="20000"/>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in podjetnost – o čem res govorimo?</a:t>
            </a:r>
            <a:endParaRPr lang="en-US" dirty="0" smtClean="0"/>
          </a:p>
          <a:p>
            <a:pPr lvl="0"/>
            <a:r>
              <a:rPr lang="sl-SI" dirty="0" smtClean="0"/>
              <a:t>Kako podjetniki razumemo podjetništvo?</a:t>
            </a:r>
            <a:endParaRPr lang="en-US" dirty="0" smtClean="0"/>
          </a:p>
          <a:p>
            <a:pPr lvl="0"/>
            <a:r>
              <a:rPr lang="sl-SI" dirty="0" smtClean="0"/>
              <a:t>Kako v gospodarstvu razumejo podjetnost?</a:t>
            </a:r>
            <a:endParaRPr lang="en-US" dirty="0" smtClean="0"/>
          </a:p>
          <a:p>
            <a:pPr lvl="0"/>
            <a:r>
              <a:rPr lang="sl-SI" dirty="0" smtClean="0"/>
              <a:t>Kaj so ključne kompetence in značilnosti podjetnikov ter kako jih razvijamo?</a:t>
            </a:r>
          </a:p>
          <a:p>
            <a:pPr lvl="0">
              <a:buNone/>
            </a:pPr>
            <a:endParaRPr lang="sl-SI" dirty="0" smtClean="0"/>
          </a:p>
          <a:p>
            <a:pPr marL="0" indent="0">
              <a:buNone/>
            </a:pPr>
            <a:r>
              <a:rPr lang="sl-SI" b="1" dirty="0" smtClean="0"/>
              <a:t>Samoiniciativnost in podjetnost v </a:t>
            </a:r>
            <a:r>
              <a:rPr lang="sl-SI" b="1" dirty="0"/>
              <a:t>šolah </a:t>
            </a:r>
            <a:r>
              <a:rPr lang="sl-SI" b="1" dirty="0" smtClean="0"/>
              <a:t>- pristopi poučevanja?</a:t>
            </a:r>
          </a:p>
          <a:p>
            <a:r>
              <a:rPr lang="sl-SI" sz="2500" dirty="0"/>
              <a:t>Kako učiti/razvijati podjetnost in podjetništvo?</a:t>
            </a:r>
            <a:endParaRPr lang="en-US" sz="2500" dirty="0"/>
          </a:p>
          <a:p>
            <a:pPr lvl="0"/>
            <a:r>
              <a:rPr lang="sl-SI" dirty="0" smtClean="0"/>
              <a:t>Predstavitev izkušenj v projektu CENTRES</a:t>
            </a:r>
          </a:p>
          <a:p>
            <a:r>
              <a:rPr lang="sl-SI" dirty="0" smtClean="0"/>
              <a:t>Predstavitev programa za študijsko skupino 2014</a:t>
            </a:r>
            <a:endParaRPr lang="en-US"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 xmlns:p14="http://schemas.microsoft.com/office/powerpoint/2010/main" val="1318418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Zakaj je samoiniciativnost, podjetništvo in podjetnost postalo pomembno? </a:t>
            </a:r>
            <a:endParaRPr lang="en-US" sz="32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9633" y="1854926"/>
            <a:ext cx="1864873" cy="1290232"/>
          </a:xfrm>
          <a:prstGeom prst="rect">
            <a:avLst/>
          </a:prstGeom>
        </p:spPr>
      </p:pic>
      <p:sp>
        <p:nvSpPr>
          <p:cNvPr id="13" name="Content Placeholder 2"/>
          <p:cNvSpPr txBox="1">
            <a:spLocks/>
          </p:cNvSpPr>
          <p:nvPr/>
        </p:nvSpPr>
        <p:spPr>
          <a:xfrm>
            <a:off x="2534195" y="2063935"/>
            <a:ext cx="6309360" cy="113347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sl-SI" sz="2000" b="1" dirty="0" smtClean="0"/>
              <a:t>Spodbujanje podjetništva in podjetnosti </a:t>
            </a:r>
            <a:r>
              <a:rPr lang="sl-SI" sz="2000" b="1" dirty="0"/>
              <a:t>kot odgovor recesiji in reševanju problema brezposelnosti pri </a:t>
            </a:r>
            <a:r>
              <a:rPr lang="sl-SI" sz="2000" b="1" dirty="0" smtClean="0"/>
              <a:t>mladih</a:t>
            </a:r>
          </a:p>
          <a:p>
            <a:r>
              <a:rPr lang="sl-SI" sz="2000" dirty="0" smtClean="0"/>
              <a:t>Podjetništvo – mladi si ustvarjajo poslovne priložnosti sami</a:t>
            </a:r>
          </a:p>
          <a:p>
            <a:r>
              <a:rPr lang="sl-SI" sz="2000" dirty="0" smtClean="0"/>
              <a:t>Podjetnost – večja zaposljivost mladih.</a:t>
            </a:r>
            <a:endParaRPr lang="sl-SI" sz="2000" dirty="0"/>
          </a:p>
        </p:txBody>
      </p:sp>
      <p:pic>
        <p:nvPicPr>
          <p:cNvPr id="15" name="Picture 14" descr="http://graphics8.nytimes.com/images/2010/09/16/opinion/Friedman_New/Friedman_New-articleInline.jpg"/>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66208" y="3696771"/>
            <a:ext cx="904875" cy="1143000"/>
          </a:xfrm>
          <a:prstGeom prst="rect">
            <a:avLst/>
          </a:prstGeom>
          <a:noFill/>
          <a:ln>
            <a:noFill/>
          </a:ln>
        </p:spPr>
      </p:pic>
      <p:sp>
        <p:nvSpPr>
          <p:cNvPr id="16" name="TextBox 15"/>
          <p:cNvSpPr txBox="1"/>
          <p:nvPr/>
        </p:nvSpPr>
        <p:spPr>
          <a:xfrm>
            <a:off x="287360" y="4898567"/>
            <a:ext cx="2534215" cy="707886"/>
          </a:xfrm>
          <a:prstGeom prst="rect">
            <a:avLst/>
          </a:prstGeom>
          <a:noFill/>
        </p:spPr>
        <p:txBody>
          <a:bodyPr wrap="square" rtlCol="0">
            <a:spAutoFit/>
          </a:bodyPr>
          <a:lstStyle/>
          <a:p>
            <a:r>
              <a:rPr lang="sl-SI" sz="1200" b="1" dirty="0" smtClean="0"/>
              <a:t>Harvard</a:t>
            </a:r>
            <a:r>
              <a:rPr lang="en-US" sz="1200" b="1" dirty="0" smtClean="0"/>
              <a:t>-Ed</a:t>
            </a:r>
            <a:r>
              <a:rPr lang="sl-SI" sz="1200" b="1" dirty="0" smtClean="0"/>
              <a:t>u</a:t>
            </a:r>
            <a:r>
              <a:rPr lang="en-US" sz="1200" b="1" dirty="0" smtClean="0"/>
              <a:t> Columnist</a:t>
            </a:r>
          </a:p>
          <a:p>
            <a:r>
              <a:rPr lang="en-US" sz="1600" b="1" dirty="0" smtClean="0">
                <a:solidFill>
                  <a:schemeClr val="accent3">
                    <a:lumMod val="75000"/>
                  </a:schemeClr>
                </a:solidFill>
              </a:rPr>
              <a:t>Need a Job? Invent It</a:t>
            </a:r>
          </a:p>
          <a:p>
            <a:r>
              <a:rPr lang="en-US" sz="1200" b="1" dirty="0" smtClean="0"/>
              <a:t>By</a:t>
            </a:r>
            <a:r>
              <a:rPr lang="sl-SI" sz="1200" b="1" dirty="0" smtClean="0"/>
              <a:t> Thomas L. Friedman</a:t>
            </a:r>
            <a:endParaRPr lang="en-US" sz="1200" b="1" dirty="0"/>
          </a:p>
        </p:txBody>
      </p:sp>
      <p:sp>
        <p:nvSpPr>
          <p:cNvPr id="17" name="Content Placeholder 2"/>
          <p:cNvSpPr txBox="1">
            <a:spLocks/>
          </p:cNvSpPr>
          <p:nvPr/>
        </p:nvSpPr>
        <p:spPr>
          <a:xfrm>
            <a:off x="2535934" y="3610370"/>
            <a:ext cx="6309360" cy="270702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None/>
            </a:pPr>
            <a:r>
              <a:rPr lang="sl-SI" sz="1700" b="1" dirty="0"/>
              <a:t>Internet in globalizacija so spremenili </a:t>
            </a:r>
            <a:r>
              <a:rPr lang="sl-SI" sz="1700" b="1" dirty="0" smtClean="0"/>
              <a:t>svet</a:t>
            </a:r>
            <a:r>
              <a:rPr lang="sl-SI" sz="1700" dirty="0" smtClean="0"/>
              <a:t>:</a:t>
            </a:r>
          </a:p>
          <a:p>
            <a:pPr>
              <a:lnSpc>
                <a:spcPct val="90000"/>
              </a:lnSpc>
            </a:pPr>
            <a:r>
              <a:rPr lang="sl-SI" sz="1700" dirty="0" smtClean="0"/>
              <a:t>So samo delovna mesta z visoko dodano vrednostjo in tista, ki zahtevajo poceni delovno silo. Zato danes, mora vsak iskati svoje področje, kjer bo dodajal vrednost.</a:t>
            </a:r>
            <a:endParaRPr lang="sl-SI" sz="1700" dirty="0"/>
          </a:p>
          <a:p>
            <a:pPr>
              <a:lnSpc>
                <a:spcPct val="90000"/>
              </a:lnSpc>
            </a:pPr>
            <a:r>
              <a:rPr lang="sl-SI" sz="1700" dirty="0"/>
              <a:t>Če se je včasih iskalo znanje, se danes išče pri zaposlenih osebnostne lastnosti in veščine kot so - kreativnost, podjetnost, samoiniciativnost in odprtost do konstantnega učenja ter socialne veščine. </a:t>
            </a:r>
          </a:p>
          <a:p>
            <a:pPr marL="0" indent="0">
              <a:buNone/>
            </a:pPr>
            <a:endParaRPr lang="sl-SI" sz="1800" b="1" dirty="0" smtClean="0"/>
          </a:p>
        </p:txBody>
      </p:sp>
    </p:spTree>
    <p:extLst>
      <p:ext uri="{BB962C8B-B14F-4D97-AF65-F5344CB8AC3E}">
        <p14:creationId xmlns="" xmlns:p14="http://schemas.microsoft.com/office/powerpoint/2010/main" val="278774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dirty="0"/>
          </a:p>
        </p:txBody>
      </p:sp>
      <p:sp>
        <p:nvSpPr>
          <p:cNvPr id="10" name="Title 1"/>
          <p:cNvSpPr>
            <a:spLocks noGrp="1"/>
          </p:cNvSpPr>
          <p:nvPr>
            <p:ph type="title"/>
          </p:nvPr>
        </p:nvSpPr>
        <p:spPr>
          <a:xfrm>
            <a:off x="457200" y="533400"/>
            <a:ext cx="8229600" cy="990600"/>
          </a:xfrm>
        </p:spPr>
        <p:txBody>
          <a:bodyPr>
            <a:noAutofit/>
          </a:bodyPr>
          <a:lstStyle/>
          <a:p>
            <a:r>
              <a:rPr lang="sl-SI" sz="3200" dirty="0" smtClean="0"/>
              <a:t>Zakaj je samoiniciativnost, podjetništvo in podjetnost postalo pomembno? </a:t>
            </a:r>
            <a:endParaRPr lang="en-US" sz="3200"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808868" y="1841863"/>
            <a:ext cx="7289619" cy="4098410"/>
          </a:xfrm>
          <a:prstGeom prst="rect">
            <a:avLst/>
          </a:prstGeom>
          <a:noFill/>
          <a:ln w="9525">
            <a:noFill/>
            <a:miter lim="800000"/>
            <a:headEnd/>
            <a:tailEnd/>
          </a:ln>
        </p:spPr>
      </p:pic>
    </p:spTree>
    <p:extLst>
      <p:ext uri="{BB962C8B-B14F-4D97-AF65-F5344CB8AC3E}">
        <p14:creationId xmlns="" xmlns:p14="http://schemas.microsoft.com/office/powerpoint/2010/main" val="317800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Kje je Slovenija na področju podjetnosti in podjetništva?</a:t>
            </a:r>
            <a:endParaRPr lang="en-US" sz="3200" dirty="0"/>
          </a:p>
        </p:txBody>
      </p:sp>
      <p:sp>
        <p:nvSpPr>
          <p:cNvPr id="3" name="Content Placeholder 2"/>
          <p:cNvSpPr>
            <a:spLocks noGrp="1"/>
          </p:cNvSpPr>
          <p:nvPr>
            <p:ph idx="1"/>
          </p:nvPr>
        </p:nvSpPr>
        <p:spPr>
          <a:xfrm>
            <a:off x="457200" y="1760840"/>
            <a:ext cx="8229600" cy="4438445"/>
          </a:xfrm>
        </p:spPr>
        <p:txBody>
          <a:bodyPr>
            <a:normAutofit/>
          </a:bodyPr>
          <a:lstStyle/>
          <a:p>
            <a:pPr>
              <a:buFontTx/>
              <a:buChar char="-"/>
            </a:pPr>
            <a:r>
              <a:rPr lang="sl-SI" sz="2000" dirty="0" smtClean="0"/>
              <a:t>Slovenija je po podjetniški aktivnosti na repu evropskih držav po raziskavi GEM. </a:t>
            </a:r>
          </a:p>
          <a:p>
            <a:pPr>
              <a:buFontTx/>
              <a:buChar char="-"/>
            </a:pPr>
            <a:r>
              <a:rPr lang="sl-SI" sz="2000" dirty="0" smtClean="0"/>
              <a:t>V </a:t>
            </a:r>
            <a:r>
              <a:rPr lang="sl-SI" sz="2000" dirty="0"/>
              <a:t>primerjavi z razvitimi inovacijskimi gospodarstvi Slovenija najbolj zaostaja </a:t>
            </a:r>
            <a:r>
              <a:rPr lang="sl-SI" sz="2000" dirty="0" smtClean="0"/>
              <a:t>pri:</a:t>
            </a:r>
          </a:p>
          <a:p>
            <a:pPr lvl="1">
              <a:buFontTx/>
              <a:buChar char="-"/>
            </a:pPr>
            <a:r>
              <a:rPr lang="sl-SI" sz="1800" dirty="0" smtClean="0"/>
              <a:t>podjetniški </a:t>
            </a:r>
            <a:r>
              <a:rPr lang="sl-SI" sz="1800" dirty="0"/>
              <a:t>kulturi, </a:t>
            </a:r>
            <a:endParaRPr lang="sl-SI" sz="1800" dirty="0" smtClean="0"/>
          </a:p>
          <a:p>
            <a:pPr lvl="1">
              <a:buFontTx/>
              <a:buChar char="-"/>
            </a:pPr>
            <a:r>
              <a:rPr lang="sl-SI" sz="1800" dirty="0" smtClean="0"/>
              <a:t>nacionalni </a:t>
            </a:r>
            <a:r>
              <a:rPr lang="sl-SI" sz="1800" dirty="0"/>
              <a:t>podjetniški zakonodaji, </a:t>
            </a:r>
            <a:endParaRPr lang="sl-SI" sz="1800" dirty="0" smtClean="0"/>
          </a:p>
          <a:p>
            <a:pPr lvl="1">
              <a:buFontTx/>
              <a:buChar char="-"/>
            </a:pPr>
            <a:r>
              <a:rPr lang="sl-SI" sz="1800" dirty="0" smtClean="0"/>
              <a:t>učinkovitosti </a:t>
            </a:r>
            <a:r>
              <a:rPr lang="sl-SI" sz="1800" dirty="0"/>
              <a:t>vladnih programov in izobraževanju za </a:t>
            </a:r>
            <a:r>
              <a:rPr lang="sl-SI" sz="1800" dirty="0" smtClean="0"/>
              <a:t>podjetništvo</a:t>
            </a:r>
          </a:p>
          <a:p>
            <a:pPr marL="0" indent="0">
              <a:buNone/>
            </a:pPr>
            <a:endParaRPr lang="sl-SI" sz="1800" dirty="0" smtClean="0"/>
          </a:p>
          <a:p>
            <a:pPr marL="0" indent="0">
              <a:buNone/>
            </a:pPr>
            <a:r>
              <a:rPr lang="sl-SI" sz="1800" dirty="0" smtClean="0"/>
              <a:t>Vir: </a:t>
            </a:r>
            <a:r>
              <a:rPr lang="sl-SI" sz="1800" dirty="0"/>
              <a:t>Program državnih razvojnih prioritet in investicij Republike </a:t>
            </a:r>
            <a:r>
              <a:rPr lang="sl-SI" sz="1800" dirty="0" smtClean="0"/>
              <a:t>Slovenije</a:t>
            </a:r>
            <a:r>
              <a:rPr lang="sl-SI" sz="1800" dirty="0"/>
              <a:t> </a:t>
            </a:r>
            <a:r>
              <a:rPr lang="sl-SI" sz="1800" dirty="0" smtClean="0"/>
              <a:t>za </a:t>
            </a:r>
            <a:r>
              <a:rPr lang="sl-SI" sz="1800" dirty="0"/>
              <a:t>obdobje </a:t>
            </a:r>
            <a:r>
              <a:rPr lang="sl-SI" sz="1800" dirty="0" smtClean="0"/>
              <a:t>2014-2017</a:t>
            </a:r>
            <a:r>
              <a:rPr lang="sl-SI" sz="1800" dirty="0"/>
              <a:t> </a:t>
            </a:r>
            <a:r>
              <a:rPr lang="sl-SI" sz="1800" dirty="0" smtClean="0"/>
              <a:t>(prvi </a:t>
            </a:r>
            <a:r>
              <a:rPr lang="sl-SI" sz="1800" dirty="0"/>
              <a:t>osnutek</a:t>
            </a:r>
            <a:r>
              <a:rPr lang="sl-SI" sz="1800" dirty="0" smtClean="0"/>
              <a:t>)</a:t>
            </a:r>
            <a:endParaRPr lang="en-US" sz="1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dirty="0"/>
          </a:p>
        </p:txBody>
      </p:sp>
    </p:spTree>
    <p:extLst>
      <p:ext uri="{BB962C8B-B14F-4D97-AF65-F5344CB8AC3E}">
        <p14:creationId xmlns="" xmlns:p14="http://schemas.microsoft.com/office/powerpoint/2010/main" val="416820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 y="2673532"/>
            <a:ext cx="8203474" cy="16110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p:txBody>
          <a:bodyPr>
            <a:normAutofit fontScale="77500" lnSpcReduction="20000"/>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in podjetnost – o čem res govorimo?</a:t>
            </a:r>
            <a:endParaRPr lang="en-US" dirty="0" smtClean="0"/>
          </a:p>
          <a:p>
            <a:pPr lvl="0"/>
            <a:r>
              <a:rPr lang="sl-SI" dirty="0" smtClean="0"/>
              <a:t>Kako podjetniki razumemo podjetništvo?</a:t>
            </a:r>
            <a:endParaRPr lang="en-US" dirty="0" smtClean="0"/>
          </a:p>
          <a:p>
            <a:pPr lvl="0"/>
            <a:r>
              <a:rPr lang="sl-SI" dirty="0" smtClean="0"/>
              <a:t>Kako v gospodarstvu razumejo podjetnost?</a:t>
            </a:r>
            <a:endParaRPr lang="en-US" dirty="0" smtClean="0"/>
          </a:p>
          <a:p>
            <a:pPr lvl="0"/>
            <a:r>
              <a:rPr lang="sl-SI" dirty="0" smtClean="0"/>
              <a:t>Kaj so ključne kompetence in značilnosti podjetnikov ter kako jih razvijamo?</a:t>
            </a:r>
          </a:p>
          <a:p>
            <a:pPr lvl="0">
              <a:buNone/>
            </a:pPr>
            <a:endParaRPr lang="sl-SI" dirty="0" smtClean="0"/>
          </a:p>
          <a:p>
            <a:pPr marL="0" indent="0">
              <a:buNone/>
            </a:pPr>
            <a:r>
              <a:rPr lang="sl-SI" b="1" dirty="0" smtClean="0"/>
              <a:t>Samoiniciativnost in podjetnost v </a:t>
            </a:r>
            <a:r>
              <a:rPr lang="sl-SI" b="1" dirty="0"/>
              <a:t>šolah </a:t>
            </a:r>
            <a:r>
              <a:rPr lang="sl-SI" b="1" dirty="0" smtClean="0"/>
              <a:t>- pristopi poučevanja?</a:t>
            </a:r>
          </a:p>
          <a:p>
            <a:r>
              <a:rPr lang="sl-SI" sz="2500" dirty="0"/>
              <a:t>Kako učiti/razvijati podjetnost in podjetništvo?</a:t>
            </a:r>
            <a:endParaRPr lang="en-US" sz="2500" dirty="0"/>
          </a:p>
          <a:p>
            <a:pPr lvl="0"/>
            <a:r>
              <a:rPr lang="sl-SI" dirty="0" smtClean="0"/>
              <a:t>Predstavitev izkušenj v projektu CENTRES</a:t>
            </a:r>
          </a:p>
          <a:p>
            <a:r>
              <a:rPr lang="sl-SI" dirty="0" smtClean="0"/>
              <a:t>Predstavitev programa za študijsko skupino 2014</a:t>
            </a:r>
            <a:endParaRPr lang="en-US"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dirty="0"/>
          </a:p>
        </p:txBody>
      </p:sp>
    </p:spTree>
    <p:extLst>
      <p:ext uri="{BB962C8B-B14F-4D97-AF65-F5344CB8AC3E}">
        <p14:creationId xmlns="" xmlns:p14="http://schemas.microsoft.com/office/powerpoint/2010/main" val="664317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1283</TotalTime>
  <Words>2336</Words>
  <Application>Microsoft Office PowerPoint</Application>
  <PresentationFormat>On-screen Show (4:3)</PresentationFormat>
  <Paragraphs>355</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Clarity</vt:lpstr>
      <vt:lpstr>1_Clarity</vt:lpstr>
      <vt:lpstr>2_Clarity</vt:lpstr>
      <vt:lpstr>Slide 1</vt:lpstr>
      <vt:lpstr>O čem se bomo pogovarjali</vt:lpstr>
      <vt:lpstr>Kdo smo?</vt:lpstr>
      <vt:lpstr>Nekaj besed o CEEDu</vt:lpstr>
      <vt:lpstr>O čem se bomo pogovarjali</vt:lpstr>
      <vt:lpstr>Zakaj je samoiniciativnost, podjetništvo in podjetnost postalo pomembno? </vt:lpstr>
      <vt:lpstr>Zakaj je samoiniciativnost, podjetništvo in podjetnost postalo pomembno? </vt:lpstr>
      <vt:lpstr>Kje je Slovenija na področju podjetnosti in podjetništva?</vt:lpstr>
      <vt:lpstr>O čem se bomo pogovarjali</vt:lpstr>
      <vt:lpstr>Kdo je podjetnik?</vt:lpstr>
      <vt:lpstr>Kdo je podjetnik?</vt:lpstr>
      <vt:lpstr>Kdo je podjetnik?</vt:lpstr>
      <vt:lpstr>O čem se bomo pogovarjali</vt:lpstr>
      <vt:lpstr>Kako prispeva danes šolstvo?</vt:lpstr>
      <vt:lpstr>Samoiniciativnost in podjetnost – vloga šol in pristopi poučevanja?</vt:lpstr>
      <vt:lpstr>Kako lahko šole prispevajo k kreiranju več podjetnikov?</vt:lpstr>
      <vt:lpstr>Kako so se lotili sprememb v Ameriki </vt:lpstr>
      <vt:lpstr>Partnership for 21st Century Education</vt:lpstr>
      <vt:lpstr>EU izkušnja Projekt CENTRES</vt:lpstr>
      <vt:lpstr>Program za učitelje 2014</vt:lpstr>
      <vt:lpstr>Spletna učilnica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Joy</dc:creator>
  <cp:lastModifiedBy>Alenka</cp:lastModifiedBy>
  <cp:revision>22</cp:revision>
  <dcterms:created xsi:type="dcterms:W3CDTF">2013-07-28T16:55:54Z</dcterms:created>
  <dcterms:modified xsi:type="dcterms:W3CDTF">2013-10-08T06:31:48Z</dcterms:modified>
</cp:coreProperties>
</file>