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700" r:id="rId2"/>
    <p:sldId id="259" r:id="rId3"/>
    <p:sldId id="260" r:id="rId4"/>
    <p:sldId id="261" r:id="rId5"/>
    <p:sldId id="266" r:id="rId6"/>
    <p:sldId id="636" r:id="rId7"/>
    <p:sldId id="267" r:id="rId8"/>
    <p:sldId id="571" r:id="rId9"/>
    <p:sldId id="624" r:id="rId10"/>
    <p:sldId id="618" r:id="rId11"/>
    <p:sldId id="610" r:id="rId12"/>
    <p:sldId id="569" r:id="rId13"/>
    <p:sldId id="634" r:id="rId14"/>
    <p:sldId id="268" r:id="rId15"/>
    <p:sldId id="572" r:id="rId16"/>
    <p:sldId id="574" r:id="rId17"/>
    <p:sldId id="570" r:id="rId18"/>
    <p:sldId id="573" r:id="rId19"/>
    <p:sldId id="272" r:id="rId20"/>
    <p:sldId id="580" r:id="rId21"/>
    <p:sldId id="575" r:id="rId22"/>
    <p:sldId id="576" r:id="rId23"/>
    <p:sldId id="269" r:id="rId24"/>
    <p:sldId id="577" r:id="rId25"/>
    <p:sldId id="300" r:id="rId26"/>
    <p:sldId id="271" r:id="rId27"/>
    <p:sldId id="262" r:id="rId28"/>
    <p:sldId id="270" r:id="rId29"/>
    <p:sldId id="263" r:id="rId30"/>
    <p:sldId id="264" r:id="rId31"/>
    <p:sldId id="265" r:id="rId32"/>
    <p:sldId id="581" r:id="rId33"/>
    <p:sldId id="276" r:id="rId34"/>
    <p:sldId id="275" r:id="rId35"/>
    <p:sldId id="697" r:id="rId36"/>
    <p:sldId id="281" r:id="rId37"/>
    <p:sldId id="282" r:id="rId38"/>
    <p:sldId id="695" r:id="rId39"/>
    <p:sldId id="667" r:id="rId40"/>
    <p:sldId id="671" r:id="rId41"/>
    <p:sldId id="672" r:id="rId42"/>
    <p:sldId id="696" r:id="rId43"/>
    <p:sldId id="692" r:id="rId44"/>
    <p:sldId id="289" r:id="rId45"/>
    <p:sldId id="285" r:id="rId46"/>
    <p:sldId id="698" r:id="rId47"/>
    <p:sldId id="689" r:id="rId48"/>
    <p:sldId id="279" r:id="rId4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400"/>
            </a:pPr>
            <a:r>
              <a:rPr lang="sl-SI" sz="1400" dirty="0"/>
              <a:t>Statistika mrtvih v prometnih nesrečah: 2007 - 2017</a:t>
            </a:r>
          </a:p>
        </c:rich>
      </c:tx>
      <c:layout>
        <c:manualLayout>
          <c:xMode val="edge"/>
          <c:yMode val="edge"/>
          <c:x val="0.13433120352609129"/>
          <c:y val="0.10577406589562516"/>
        </c:manualLayout>
      </c:layout>
      <c:overlay val="0"/>
    </c:title>
    <c:autoTitleDeleted val="0"/>
    <c:plotArea>
      <c:layout>
        <c:manualLayout>
          <c:layoutTarget val="inner"/>
          <c:xMode val="edge"/>
          <c:yMode val="edge"/>
          <c:x val="0.14962416462648051"/>
          <c:y val="0.2235460378245008"/>
          <c:w val="0.81956351044354747"/>
          <c:h val="0.60866023315005768"/>
        </c:manualLayout>
      </c:layout>
      <c:barChart>
        <c:barDir val="col"/>
        <c:grouping val="clustered"/>
        <c:varyColors val="0"/>
        <c:ser>
          <c:idx val="0"/>
          <c:order val="0"/>
          <c:spPr>
            <a:solidFill>
              <a:srgbClr val="B6BF00"/>
            </a:solidFill>
          </c:spPr>
          <c:invertIfNegative val="0"/>
          <c:dLbls>
            <c:dLbl>
              <c:idx val="10"/>
              <c:spPr>
                <a:solidFill>
                  <a:schemeClr val="bg1"/>
                </a:solidFill>
              </c:spPr>
              <c:txPr>
                <a:bodyPr/>
                <a:lstStyle/>
                <a:p>
                  <a:pPr>
                    <a:defRPr b="1">
                      <a:solidFill>
                        <a:srgbClr val="FF0000"/>
                      </a:solidFill>
                    </a:defRPr>
                  </a:pPr>
                  <a:endParaRPr lang="sl-SI"/>
                </a:p>
              </c:txPr>
              <c:showLegendKey val="0"/>
              <c:showVal val="1"/>
              <c:showCatName val="0"/>
              <c:showSerName val="0"/>
              <c:showPercent val="0"/>
              <c:showBubbleSize val="0"/>
              <c:extLst>
                <c:ext xmlns:c16="http://schemas.microsoft.com/office/drawing/2014/chart" uri="{C3380CC4-5D6E-409C-BE32-E72D297353CC}">
                  <c16:uniqueId val="{00000000-1E0C-4DE6-AB2C-C4B861F444E6}"/>
                </c:ext>
              </c:extLst>
            </c:dLbl>
            <c:spPr>
              <a:solidFill>
                <a:schemeClr val="bg1"/>
              </a:solidFill>
            </c:spPr>
            <c:txPr>
              <a:bodyPr/>
              <a:lstStyle/>
              <a:p>
                <a:pPr>
                  <a:defRPr b="1"/>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List1!$B$4:$B$15</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List1!$C$4:$C$15</c:f>
              <c:numCache>
                <c:formatCode>General</c:formatCode>
                <c:ptCount val="12"/>
                <c:pt idx="0">
                  <c:v>292</c:v>
                </c:pt>
                <c:pt idx="1">
                  <c:v>214</c:v>
                </c:pt>
                <c:pt idx="2">
                  <c:v>171</c:v>
                </c:pt>
                <c:pt idx="3">
                  <c:v>138</c:v>
                </c:pt>
                <c:pt idx="4">
                  <c:v>141</c:v>
                </c:pt>
                <c:pt idx="5">
                  <c:v>130</c:v>
                </c:pt>
                <c:pt idx="6">
                  <c:v>125</c:v>
                </c:pt>
                <c:pt idx="7">
                  <c:v>108</c:v>
                </c:pt>
                <c:pt idx="8">
                  <c:v>120</c:v>
                </c:pt>
                <c:pt idx="9">
                  <c:v>130</c:v>
                </c:pt>
                <c:pt idx="10">
                  <c:v>106</c:v>
                </c:pt>
              </c:numCache>
            </c:numRef>
          </c:val>
          <c:extLst>
            <c:ext xmlns:c16="http://schemas.microsoft.com/office/drawing/2014/chart" uri="{C3380CC4-5D6E-409C-BE32-E72D297353CC}">
              <c16:uniqueId val="{00000001-5589-4C95-BE98-B7BBB8416838}"/>
            </c:ext>
          </c:extLst>
        </c:ser>
        <c:dLbls>
          <c:showLegendKey val="0"/>
          <c:showVal val="0"/>
          <c:showCatName val="0"/>
          <c:showSerName val="0"/>
          <c:showPercent val="0"/>
          <c:showBubbleSize val="0"/>
        </c:dLbls>
        <c:gapWidth val="101"/>
        <c:axId val="38759808"/>
        <c:axId val="149122048"/>
      </c:barChart>
      <c:catAx>
        <c:axId val="38759808"/>
        <c:scaling>
          <c:orientation val="minMax"/>
        </c:scaling>
        <c:delete val="0"/>
        <c:axPos val="b"/>
        <c:title>
          <c:tx>
            <c:rich>
              <a:bodyPr/>
              <a:lstStyle/>
              <a:p>
                <a:pPr>
                  <a:defRPr/>
                </a:pPr>
                <a:r>
                  <a:rPr lang="sl-SI"/>
                  <a:t>Leto</a:t>
                </a:r>
              </a:p>
            </c:rich>
          </c:tx>
          <c:overlay val="0"/>
        </c:title>
        <c:numFmt formatCode="General" sourceLinked="1"/>
        <c:majorTickMark val="none"/>
        <c:minorTickMark val="none"/>
        <c:tickLblPos val="nextTo"/>
        <c:txPr>
          <a:bodyPr/>
          <a:lstStyle/>
          <a:p>
            <a:pPr>
              <a:defRPr sz="1050"/>
            </a:pPr>
            <a:endParaRPr lang="sl-SI"/>
          </a:p>
        </c:txPr>
        <c:crossAx val="149122048"/>
        <c:crosses val="autoZero"/>
        <c:auto val="1"/>
        <c:lblAlgn val="ctr"/>
        <c:lblOffset val="100"/>
        <c:noMultiLvlLbl val="0"/>
      </c:catAx>
      <c:valAx>
        <c:axId val="149122048"/>
        <c:scaling>
          <c:orientation val="minMax"/>
        </c:scaling>
        <c:delete val="0"/>
        <c:axPos val="l"/>
        <c:majorGridlines/>
        <c:title>
          <c:tx>
            <c:rich>
              <a:bodyPr/>
              <a:lstStyle/>
              <a:p>
                <a:pPr>
                  <a:defRPr/>
                </a:pPr>
                <a:r>
                  <a:rPr lang="en-US"/>
                  <a:t>Število umrlih v PN</a:t>
                </a:r>
              </a:p>
            </c:rich>
          </c:tx>
          <c:overlay val="0"/>
        </c:title>
        <c:numFmt formatCode="General" sourceLinked="1"/>
        <c:majorTickMark val="out"/>
        <c:minorTickMark val="none"/>
        <c:tickLblPos val="nextTo"/>
        <c:crossAx val="38759808"/>
        <c:crosses val="autoZero"/>
        <c:crossBetween val="between"/>
      </c:valAx>
    </c:plotArea>
    <c:plotVisOnly val="1"/>
    <c:dispBlanksAs val="gap"/>
    <c:showDLblsOverMax val="0"/>
  </c:chart>
  <c:txPr>
    <a:bodyPr/>
    <a:lstStyle/>
    <a:p>
      <a:pPr>
        <a:defRPr sz="1200">
          <a:solidFill>
            <a:srgbClr val="6D6F64"/>
          </a:solidFill>
          <a:latin typeface="+mn-lt"/>
        </a:defRPr>
      </a:pPr>
      <a:endParaRPr lang="sl-SI"/>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21048-0185-4E84-A515-D46FF8BE6D21}" type="datetimeFigureOut">
              <a:rPr lang="en-GB" smtClean="0"/>
              <a:t>25/11/2018</a:t>
            </a:fld>
            <a:endParaRPr lang="en-GB"/>
          </a:p>
        </p:txBody>
      </p:sp>
      <p:sp>
        <p:nvSpPr>
          <p:cNvPr id="4" name="Ograda stranske slik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F743D-AA11-4331-AA6A-332928AE0611}" type="slidenum">
              <a:rPr lang="en-GB" smtClean="0"/>
              <a:t>‹#›</a:t>
            </a:fld>
            <a:endParaRPr lang="en-GB"/>
          </a:p>
        </p:txBody>
      </p:sp>
    </p:spTree>
    <p:extLst>
      <p:ext uri="{BB962C8B-B14F-4D97-AF65-F5344CB8AC3E}">
        <p14:creationId xmlns:p14="http://schemas.microsoft.com/office/powerpoint/2010/main" val="331007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310C8-7E6A-E14D-998B-B7A03063BFCE}" type="slidenum">
              <a:rPr lang="en-US" smtClean="0"/>
              <a:pPr/>
              <a:t>2</a:t>
            </a:fld>
            <a:endParaRPr lang="en-US"/>
          </a:p>
        </p:txBody>
      </p:sp>
    </p:spTree>
    <p:extLst>
      <p:ext uri="{BB962C8B-B14F-4D97-AF65-F5344CB8AC3E}">
        <p14:creationId xmlns:p14="http://schemas.microsoft.com/office/powerpoint/2010/main" val="145291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ED9B52C0-4514-4D7E-BD55-7A723FBE0FEF}" type="slidenum">
              <a:rPr lang="hr-HR" smtClean="0"/>
              <a:pPr/>
              <a:t>6</a:t>
            </a:fld>
            <a:endParaRPr lang="hr-HR"/>
          </a:p>
        </p:txBody>
      </p:sp>
    </p:spTree>
    <p:extLst>
      <p:ext uri="{BB962C8B-B14F-4D97-AF65-F5344CB8AC3E}">
        <p14:creationId xmlns:p14="http://schemas.microsoft.com/office/powerpoint/2010/main" val="44791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92075" y="746125"/>
            <a:ext cx="6613525" cy="3721100"/>
          </a:xfrm>
        </p:spPr>
      </p:sp>
      <p:sp>
        <p:nvSpPr>
          <p:cNvPr id="3" name="Ograda opomb 2"/>
          <p:cNvSpPr>
            <a:spLocks noGrp="1"/>
          </p:cNvSpPr>
          <p:nvPr>
            <p:ph type="body" idx="1"/>
          </p:nvPr>
        </p:nvSpPr>
        <p:spPr/>
        <p:txBody>
          <a:bodyPr/>
          <a:lstStyle/>
          <a:p>
            <a:r>
              <a:rPr lang="sl-SI" dirty="0"/>
              <a:t>I e</a:t>
            </a:r>
            <a:r>
              <a:rPr lang="en-US" dirty="0"/>
              <a:t>stablished and run a victims’ support group for those needing help after road deaths </a:t>
            </a:r>
          </a:p>
          <a:p>
            <a:r>
              <a:rPr lang="sl-SI" dirty="0"/>
              <a:t>I </a:t>
            </a:r>
            <a:r>
              <a:rPr lang="en-US" dirty="0"/>
              <a:t>dealt with 3,200 such cases over the past </a:t>
            </a:r>
            <a:r>
              <a:rPr lang="sl-SI" dirty="0"/>
              <a:t>8</a:t>
            </a:r>
            <a:r>
              <a:rPr lang="en-US" dirty="0"/>
              <a:t> years</a:t>
            </a:r>
          </a:p>
          <a:p>
            <a:r>
              <a:rPr lang="en-US" dirty="0"/>
              <a:t>…this is usually more than “just having a cup of coffee” with those involved</a:t>
            </a:r>
          </a:p>
          <a:p>
            <a:endParaRPr lang="sl-SI" dirty="0"/>
          </a:p>
        </p:txBody>
      </p:sp>
      <p:sp>
        <p:nvSpPr>
          <p:cNvPr id="4" name="Ograda številke diapozitiva 3"/>
          <p:cNvSpPr>
            <a:spLocks noGrp="1"/>
          </p:cNvSpPr>
          <p:nvPr>
            <p:ph type="sldNum" sz="quarter" idx="10"/>
          </p:nvPr>
        </p:nvSpPr>
        <p:spPr/>
        <p:txBody>
          <a:bodyPr/>
          <a:lstStyle/>
          <a:p>
            <a:pPr>
              <a:defRPr/>
            </a:pPr>
            <a:fld id="{7989C6BC-25B5-4609-8EE6-4231A6014870}" type="slidenum">
              <a:rPr lang="en-AU" smtClean="0"/>
              <a:pPr>
                <a:defRPr/>
              </a:pPr>
              <a:t>9</a:t>
            </a:fld>
            <a:endParaRPr lang="en-AU"/>
          </a:p>
        </p:txBody>
      </p:sp>
    </p:spTree>
    <p:extLst>
      <p:ext uri="{BB962C8B-B14F-4D97-AF65-F5344CB8AC3E}">
        <p14:creationId xmlns:p14="http://schemas.microsoft.com/office/powerpoint/2010/main" val="76863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ED9B52C0-4514-4D7E-BD55-7A723FBE0FEF}" type="slidenum">
              <a:rPr lang="hr-HR" smtClean="0"/>
              <a:pPr/>
              <a:t>13</a:t>
            </a:fld>
            <a:endParaRPr lang="hr-HR"/>
          </a:p>
        </p:txBody>
      </p:sp>
    </p:spTree>
    <p:extLst>
      <p:ext uri="{BB962C8B-B14F-4D97-AF65-F5344CB8AC3E}">
        <p14:creationId xmlns:p14="http://schemas.microsoft.com/office/powerpoint/2010/main" val="4032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a:t>Uredite slog naslova matrice</a:t>
            </a:r>
          </a:p>
        </p:txBody>
      </p:sp>
      <p:sp>
        <p:nvSpPr>
          <p:cNvPr id="3" name="Podnaslov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a:t>Uredite slog podnaslova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D01EFE61-447D-4A9D-A923-0B60244667D9}" type="slidenum">
              <a:rPr lang="sl-SI" altLang="sl-SI"/>
              <a:pPr>
                <a:defRPr/>
              </a:pPr>
              <a:t>‹#›</a:t>
            </a:fld>
            <a:endParaRPr lang="sl-SI" altLang="sl-SI"/>
          </a:p>
        </p:txBody>
      </p:sp>
    </p:spTree>
    <p:extLst>
      <p:ext uri="{BB962C8B-B14F-4D97-AF65-F5344CB8AC3E}">
        <p14:creationId xmlns:p14="http://schemas.microsoft.com/office/powerpoint/2010/main" val="61011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7462538A-9BB6-440A-B99C-7A46041E1343}" type="slidenum">
              <a:rPr lang="sl-SI" altLang="sl-SI"/>
              <a:pPr>
                <a:defRPr/>
              </a:pPr>
              <a:t>‹#›</a:t>
            </a:fld>
            <a:endParaRPr lang="sl-SI" altLang="sl-SI"/>
          </a:p>
        </p:txBody>
      </p:sp>
    </p:spTree>
    <p:extLst>
      <p:ext uri="{BB962C8B-B14F-4D97-AF65-F5344CB8AC3E}">
        <p14:creationId xmlns:p14="http://schemas.microsoft.com/office/powerpoint/2010/main" val="253162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839200" y="274639"/>
            <a:ext cx="27432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609600" y="274639"/>
            <a:ext cx="80264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A20BE240-801E-40EE-B5CB-AF4EB55C7F5E}" type="slidenum">
              <a:rPr lang="sl-SI" altLang="sl-SI"/>
              <a:pPr>
                <a:defRPr/>
              </a:pPr>
              <a:t>‹#›</a:t>
            </a:fld>
            <a:endParaRPr lang="sl-SI" altLang="sl-SI"/>
          </a:p>
        </p:txBody>
      </p:sp>
    </p:spTree>
    <p:extLst>
      <p:ext uri="{BB962C8B-B14F-4D97-AF65-F5344CB8AC3E}">
        <p14:creationId xmlns:p14="http://schemas.microsoft.com/office/powerpoint/2010/main" val="1067565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7" name="Title 1"/>
          <p:cNvSpPr>
            <a:spLocks noGrp="1"/>
          </p:cNvSpPr>
          <p:nvPr>
            <p:ph type="ctrTitle"/>
          </p:nvPr>
        </p:nvSpPr>
        <p:spPr>
          <a:xfrm>
            <a:off x="800102" y="2323304"/>
            <a:ext cx="10646596" cy="1277937"/>
          </a:xfrm>
        </p:spPr>
        <p:txBody>
          <a:bodyPr anchor="ctr">
            <a:normAutofit/>
          </a:bodyPr>
          <a:lstStyle>
            <a:lvl1pPr algn="ctr">
              <a:defRPr sz="2800" b="1">
                <a:latin typeface="+mn-lt"/>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8253" y="5569889"/>
            <a:ext cx="3081867" cy="1176048"/>
          </a:xfrm>
          <a:prstGeom prst="rect">
            <a:avLst/>
          </a:prstGeom>
        </p:spPr>
      </p:pic>
    </p:spTree>
    <p:extLst>
      <p:ext uri="{BB962C8B-B14F-4D97-AF65-F5344CB8AC3E}">
        <p14:creationId xmlns:p14="http://schemas.microsoft.com/office/powerpoint/2010/main" val="2595346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v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700000">
            <a:off x="11227464" y="-12700"/>
            <a:ext cx="2382800" cy="28067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0643" y="777874"/>
            <a:ext cx="982183" cy="500063"/>
          </a:xfrm>
          <a:prstGeom prst="rect">
            <a:avLst/>
          </a:prstGeom>
        </p:spPr>
      </p:pic>
      <p:sp>
        <p:nvSpPr>
          <p:cNvPr id="5" name="Text Placeholder 4"/>
          <p:cNvSpPr>
            <a:spLocks noGrp="1"/>
          </p:cNvSpPr>
          <p:nvPr>
            <p:ph type="body" sz="quarter" idx="10" hasCustomPrompt="1"/>
          </p:nvPr>
        </p:nvSpPr>
        <p:spPr>
          <a:xfrm>
            <a:off x="740074" y="482886"/>
            <a:ext cx="9465589" cy="1079304"/>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Slide title</a:t>
            </a:r>
          </a:p>
        </p:txBody>
      </p:sp>
      <p:sp>
        <p:nvSpPr>
          <p:cNvPr id="7" name="Text Placeholder 6"/>
          <p:cNvSpPr>
            <a:spLocks noGrp="1"/>
          </p:cNvSpPr>
          <p:nvPr>
            <p:ph type="body" sz="quarter" idx="11" hasCustomPrompt="1"/>
          </p:nvPr>
        </p:nvSpPr>
        <p:spPr>
          <a:xfrm>
            <a:off x="740073" y="2075381"/>
            <a:ext cx="9465591" cy="431514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Slide content</a:t>
            </a:r>
          </a:p>
        </p:txBody>
      </p:sp>
    </p:spTree>
    <p:extLst>
      <p:ext uri="{BB962C8B-B14F-4D97-AF65-F5344CB8AC3E}">
        <p14:creationId xmlns:p14="http://schemas.microsoft.com/office/powerpoint/2010/main" val="39964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600" y="273600"/>
            <a:ext cx="10972320" cy="1145160"/>
          </a:xfrm>
          <a:prstGeom prst="rect">
            <a:avLst/>
          </a:prstGeom>
        </p:spPr>
        <p:txBody>
          <a:bodyPr wrap="none" lIns="0" tIns="0" rIns="0" bIns="0" anchor="ctr"/>
          <a:lstStyle/>
          <a:p>
            <a:pPr algn="ctr"/>
            <a:endParaRPr/>
          </a:p>
        </p:txBody>
      </p:sp>
      <p:sp>
        <p:nvSpPr>
          <p:cNvPr id="52" name="PlaceHolder 2"/>
          <p:cNvSpPr>
            <a:spLocks noGrp="1"/>
          </p:cNvSpPr>
          <p:nvPr>
            <p:ph type="body"/>
          </p:nvPr>
        </p:nvSpPr>
        <p:spPr>
          <a:xfrm>
            <a:off x="609600" y="1604520"/>
            <a:ext cx="5353920" cy="3977280"/>
          </a:xfrm>
          <a:prstGeom prst="rect">
            <a:avLst/>
          </a:prstGeom>
        </p:spPr>
        <p:txBody>
          <a:bodyPr wrap="none" lIns="0" tIns="0" rIns="0" bIns="0"/>
          <a:lstStyle/>
          <a:p>
            <a:endParaRPr/>
          </a:p>
        </p:txBody>
      </p:sp>
      <p:sp>
        <p:nvSpPr>
          <p:cNvPr id="53" name="PlaceHolder 3"/>
          <p:cNvSpPr>
            <a:spLocks noGrp="1"/>
          </p:cNvSpPr>
          <p:nvPr>
            <p:ph type="body"/>
          </p:nvPr>
        </p:nvSpPr>
        <p:spPr>
          <a:xfrm>
            <a:off x="6231360" y="1604520"/>
            <a:ext cx="5353920" cy="1896840"/>
          </a:xfrm>
          <a:prstGeom prst="rect">
            <a:avLst/>
          </a:prstGeom>
        </p:spPr>
        <p:txBody>
          <a:bodyPr wrap="none" lIns="0" tIns="0" rIns="0" bIns="0"/>
          <a:lstStyle/>
          <a:p>
            <a:endParaRPr/>
          </a:p>
        </p:txBody>
      </p:sp>
      <p:sp>
        <p:nvSpPr>
          <p:cNvPr id="54" name="PlaceHolder 4"/>
          <p:cNvSpPr>
            <a:spLocks noGrp="1"/>
          </p:cNvSpPr>
          <p:nvPr>
            <p:ph type="body"/>
          </p:nvPr>
        </p:nvSpPr>
        <p:spPr>
          <a:xfrm>
            <a:off x="6231360" y="3681720"/>
            <a:ext cx="5353920" cy="1896840"/>
          </a:xfrm>
          <a:prstGeom prst="rect">
            <a:avLst/>
          </a:prstGeom>
        </p:spPr>
        <p:txBody>
          <a:bodyPr wrap="none" lIns="0" tIns="0" rIns="0" bIns="0"/>
          <a:lstStyle/>
          <a:p>
            <a:endParaRPr/>
          </a:p>
        </p:txBody>
      </p:sp>
    </p:spTree>
    <p:extLst>
      <p:ext uri="{BB962C8B-B14F-4D97-AF65-F5344CB8AC3E}">
        <p14:creationId xmlns:p14="http://schemas.microsoft.com/office/powerpoint/2010/main" val="1463700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180000" indent="-284400">
              <a:spcBef>
                <a:spcPts val="300"/>
              </a:spcBef>
              <a:spcAft>
                <a:spcPts val="300"/>
              </a:spcAft>
              <a:buClr>
                <a:schemeClr val="tx1"/>
              </a:buClr>
              <a:buSzPct val="100000"/>
              <a:buFont typeface="Arial" pitchFamily="34" charset="0"/>
              <a:buChar char="•"/>
              <a:defRPr sz="2400" baseline="0"/>
            </a:lvl1pPr>
            <a:lvl2pPr>
              <a:spcBef>
                <a:spcPts val="600"/>
              </a:spcBef>
              <a:spcAft>
                <a:spcPts val="600"/>
              </a:spcAft>
              <a:buClrTx/>
              <a:defRPr/>
            </a:lvl2pPr>
            <a:lvl3pPr>
              <a:spcBef>
                <a:spcPts val="300"/>
              </a:spcBef>
              <a:spcAft>
                <a:spcPts val="300"/>
              </a:spcAft>
              <a:buClr>
                <a:schemeClr val="tx1"/>
              </a:buClr>
              <a:buSzPct val="100000"/>
              <a:defRPr sz="2400"/>
            </a:lvl3pPr>
            <a:lvl4pPr>
              <a:spcBef>
                <a:spcPts val="300"/>
              </a:spcBef>
              <a:spcAft>
                <a:spcPts val="300"/>
              </a:spcAft>
              <a:buClr>
                <a:schemeClr val="tx1"/>
              </a:buClr>
              <a:buSzPct val="100000"/>
              <a:defRPr sz="2400"/>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66932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6C4D37BB-232F-47E3-BA66-AF67A8189939}" type="slidenum">
              <a:rPr lang="sl-SI" altLang="sl-SI"/>
              <a:pPr>
                <a:defRPr/>
              </a:pPr>
              <a:t>‹#›</a:t>
            </a:fld>
            <a:endParaRPr lang="sl-SI" altLang="sl-SI"/>
          </a:p>
        </p:txBody>
      </p:sp>
    </p:spTree>
    <p:extLst>
      <p:ext uri="{BB962C8B-B14F-4D97-AF65-F5344CB8AC3E}">
        <p14:creationId xmlns:p14="http://schemas.microsoft.com/office/powerpoint/2010/main" val="112806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963084" y="4406901"/>
            <a:ext cx="103632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0F25C4A4-6D7F-4FF1-B7EF-AC7A234D8C6C}" type="slidenum">
              <a:rPr lang="sl-SI" altLang="sl-SI"/>
              <a:pPr>
                <a:defRPr/>
              </a:pPr>
              <a:t>‹#›</a:t>
            </a:fld>
            <a:endParaRPr lang="sl-SI" altLang="sl-SI"/>
          </a:p>
        </p:txBody>
      </p:sp>
    </p:spTree>
    <p:extLst>
      <p:ext uri="{BB962C8B-B14F-4D97-AF65-F5344CB8AC3E}">
        <p14:creationId xmlns:p14="http://schemas.microsoft.com/office/powerpoint/2010/main" val="425229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8978E126-9D6B-4B23-B089-23AE7FB0099D}" type="slidenum">
              <a:rPr lang="sl-SI" altLang="sl-SI"/>
              <a:pPr>
                <a:defRPr/>
              </a:pPr>
              <a:t>‹#›</a:t>
            </a:fld>
            <a:endParaRPr lang="sl-SI" altLang="sl-SI"/>
          </a:p>
        </p:txBody>
      </p:sp>
    </p:spTree>
    <p:extLst>
      <p:ext uri="{BB962C8B-B14F-4D97-AF65-F5344CB8AC3E}">
        <p14:creationId xmlns:p14="http://schemas.microsoft.com/office/powerpoint/2010/main" val="224726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9" name="Rectangle 6"/>
          <p:cNvSpPr>
            <a:spLocks noGrp="1" noChangeArrowheads="1"/>
          </p:cNvSpPr>
          <p:nvPr>
            <p:ph type="sldNum" sz="quarter" idx="12"/>
          </p:nvPr>
        </p:nvSpPr>
        <p:spPr>
          <a:ln/>
        </p:spPr>
        <p:txBody>
          <a:bodyPr/>
          <a:lstStyle>
            <a:lvl1pPr>
              <a:defRPr/>
            </a:lvl1pPr>
          </a:lstStyle>
          <a:p>
            <a:pPr>
              <a:defRPr/>
            </a:pPr>
            <a:fld id="{EE9C468F-4F98-40D6-949F-E74FBA4EC089}" type="slidenum">
              <a:rPr lang="sl-SI" altLang="sl-SI"/>
              <a:pPr>
                <a:defRPr/>
              </a:pPr>
              <a:t>‹#›</a:t>
            </a:fld>
            <a:endParaRPr lang="sl-SI" altLang="sl-SI"/>
          </a:p>
        </p:txBody>
      </p:sp>
    </p:spTree>
    <p:extLst>
      <p:ext uri="{BB962C8B-B14F-4D97-AF65-F5344CB8AC3E}">
        <p14:creationId xmlns:p14="http://schemas.microsoft.com/office/powerpoint/2010/main" val="62158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4"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5" name="Rectangle 6"/>
          <p:cNvSpPr>
            <a:spLocks noGrp="1" noChangeArrowheads="1"/>
          </p:cNvSpPr>
          <p:nvPr>
            <p:ph type="sldNum" sz="quarter" idx="12"/>
          </p:nvPr>
        </p:nvSpPr>
        <p:spPr>
          <a:ln/>
        </p:spPr>
        <p:txBody>
          <a:bodyPr/>
          <a:lstStyle>
            <a:lvl1pPr>
              <a:defRPr/>
            </a:lvl1pPr>
          </a:lstStyle>
          <a:p>
            <a:pPr>
              <a:defRPr/>
            </a:pPr>
            <a:fld id="{76F05FDF-D939-4D1B-A2BC-399D43C5B5CF}" type="slidenum">
              <a:rPr lang="sl-SI" altLang="sl-SI"/>
              <a:pPr>
                <a:defRPr/>
              </a:pPr>
              <a:t>‹#›</a:t>
            </a:fld>
            <a:endParaRPr lang="sl-SI" altLang="sl-SI"/>
          </a:p>
        </p:txBody>
      </p:sp>
    </p:spTree>
    <p:extLst>
      <p:ext uri="{BB962C8B-B14F-4D97-AF65-F5344CB8AC3E}">
        <p14:creationId xmlns:p14="http://schemas.microsoft.com/office/powerpoint/2010/main" val="308978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3"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4" name="Rectangle 6"/>
          <p:cNvSpPr>
            <a:spLocks noGrp="1" noChangeArrowheads="1"/>
          </p:cNvSpPr>
          <p:nvPr>
            <p:ph type="sldNum" sz="quarter" idx="12"/>
          </p:nvPr>
        </p:nvSpPr>
        <p:spPr>
          <a:ln/>
        </p:spPr>
        <p:txBody>
          <a:bodyPr/>
          <a:lstStyle>
            <a:lvl1pPr>
              <a:defRPr/>
            </a:lvl1pPr>
          </a:lstStyle>
          <a:p>
            <a:pPr>
              <a:defRPr/>
            </a:pPr>
            <a:fld id="{22820C99-8D50-4968-ACA5-57BD9B35CDD0}" type="slidenum">
              <a:rPr lang="sl-SI" altLang="sl-SI"/>
              <a:pPr>
                <a:defRPr/>
              </a:pPr>
              <a:t>‹#›</a:t>
            </a:fld>
            <a:endParaRPr lang="sl-SI" altLang="sl-SI"/>
          </a:p>
        </p:txBody>
      </p:sp>
    </p:spTree>
    <p:extLst>
      <p:ext uri="{BB962C8B-B14F-4D97-AF65-F5344CB8AC3E}">
        <p14:creationId xmlns:p14="http://schemas.microsoft.com/office/powerpoint/2010/main" val="60545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1" y="273050"/>
            <a:ext cx="4011084"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B73E6B38-2FCF-405B-91D1-264A3E5A3745}" type="slidenum">
              <a:rPr lang="sl-SI" altLang="sl-SI"/>
              <a:pPr>
                <a:defRPr/>
              </a:pPr>
              <a:t>‹#›</a:t>
            </a:fld>
            <a:endParaRPr lang="sl-SI" altLang="sl-SI"/>
          </a:p>
        </p:txBody>
      </p:sp>
    </p:spTree>
    <p:extLst>
      <p:ext uri="{BB962C8B-B14F-4D97-AF65-F5344CB8AC3E}">
        <p14:creationId xmlns:p14="http://schemas.microsoft.com/office/powerpoint/2010/main" val="20815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89717" y="4800600"/>
            <a:ext cx="73152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6CEF7E73-9388-44C8-86B1-80201F725933}" type="slidenum">
              <a:rPr lang="sl-SI" altLang="sl-SI"/>
              <a:pPr>
                <a:defRPr/>
              </a:pPr>
              <a:t>‹#›</a:t>
            </a:fld>
            <a:endParaRPr lang="sl-SI" altLang="sl-SI"/>
          </a:p>
        </p:txBody>
      </p:sp>
    </p:spTree>
    <p:extLst>
      <p:ext uri="{BB962C8B-B14F-4D97-AF65-F5344CB8AC3E}">
        <p14:creationId xmlns:p14="http://schemas.microsoft.com/office/powerpoint/2010/main" val="14433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1_noga_druga_stran"/>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5889626"/>
            <a:ext cx="12192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descr="cycle_pic"/>
          <p:cNvPicPr>
            <a:picLocks noChangeAspect="1" noChangeArrowheads="1"/>
          </p:cNvPicPr>
          <p:nvPr userDrawn="1"/>
        </p:nvPicPr>
        <p:blipFill>
          <a:blip r:embed="rId18">
            <a:lum bright="82000" contrast="-2000"/>
            <a:extLst>
              <a:ext uri="{28A0092B-C50C-407E-A947-70E740481C1C}">
                <a14:useLocalDpi xmlns:a14="http://schemas.microsoft.com/office/drawing/2010/main" val="0"/>
              </a:ext>
            </a:extLst>
          </a:blip>
          <a:srcRect/>
          <a:stretch>
            <a:fillRect/>
          </a:stretch>
        </p:blipFill>
        <p:spPr bwMode="auto">
          <a:xfrm>
            <a:off x="0" y="-203200"/>
            <a:ext cx="12192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Click to edit Master title style</a:t>
            </a:r>
          </a:p>
        </p:txBody>
      </p:sp>
      <p:sp>
        <p:nvSpPr>
          <p:cNvPr id="102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Click to edit Master text styles</a:t>
            </a:r>
          </a:p>
          <a:p>
            <a:pPr lvl="1"/>
            <a:r>
              <a:rPr lang="sl-SI" altLang="sl-SI"/>
              <a:t>Second level</a:t>
            </a:r>
          </a:p>
          <a:p>
            <a:pPr lvl="2"/>
            <a:r>
              <a:rPr lang="sl-SI" altLang="sl-SI"/>
              <a:t>Third level</a:t>
            </a:r>
          </a:p>
          <a:p>
            <a:pPr lvl="3"/>
            <a:r>
              <a:rPr lang="sl-SI" altLang="sl-SI"/>
              <a:t>Fourth level</a:t>
            </a:r>
          </a:p>
          <a:p>
            <a:pPr lvl="4"/>
            <a:r>
              <a:rPr lang="sl-SI" altLang="sl-SI"/>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l-SI" altLang="sl-SI"/>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l-SI" altLang="sl-SI"/>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EA9A968-EEFE-4A7E-B1E4-FAC6A48A8FCF}" type="slidenum">
              <a:rPr lang="sl-SI" altLang="sl-SI"/>
              <a:pPr>
                <a:defRPr/>
              </a:pPr>
              <a:t>‹#›</a:t>
            </a:fld>
            <a:endParaRPr lang="sl-SI" altLang="sl-SI"/>
          </a:p>
        </p:txBody>
      </p:sp>
    </p:spTree>
    <p:extLst>
      <p:ext uri="{BB962C8B-B14F-4D97-AF65-F5344CB8AC3E}">
        <p14:creationId xmlns:p14="http://schemas.microsoft.com/office/powerpoint/2010/main" val="3719988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cid:image002.png@01D362AC.D6D338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5.xml"/><Relationship Id="rId5" Type="http://schemas.openxmlformats.org/officeDocument/2006/relationships/image" Target="../media/image9.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www.welivevisionzero.com/wp-content/uploads/2018/05/valletta_declaration_on_improving_road_safety.pdf"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welivevisionzero.com/wp-content/uploads/2018/05/valletta_declaration_on_improving_road_safety.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0UsW3Sr23U&amp;index=2&amp;list=PL3OD95t1dmNQJMY6LjLWW1NH_BLS4xxJz" TargetMode="External"/><Relationship Id="rId2" Type="http://schemas.openxmlformats.org/officeDocument/2006/relationships/hyperlink" Target="http://www.welivevisionzero.com/wp-content/uploads/2018/05/WDoR-Ljubljana-2017-Report.pdf"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hyperlink" Target="https://www.youtube.com/watch?v=DRJ0y72O2us" TargetMode="External"/><Relationship Id="rId5" Type="http://schemas.openxmlformats.org/officeDocument/2006/relationships/image" Target="../media/image44.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s://www.vizijanic.s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welivevisionzero.com/wp-content/uploads/2018/05/valletta_declaration_on_improving_road_safety.pdf" TargetMode="External"/><Relationship Id="rId2" Type="http://schemas.openxmlformats.org/officeDocument/2006/relationships/hyperlink" Target="http://www.welivevisionzero.com/wp-content/uploads/2018/05/5th_rsap_2020-2030_etsc_position.pdf"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hyperlink" Target="http://www.welivevisionzero.com/wp-content/uploads/2018/05/valletta_declaration_on_improving_road_safety.pdf" TargetMode="External"/><Relationship Id="rId2" Type="http://schemas.openxmlformats.org/officeDocument/2006/relationships/hyperlink" Target="http://www.visionzeroinitiative.com/"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36.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www.visionzeroinitiative.com/" TargetMode="External"/><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www.who.int/roadsafety/decade_of_action/en/" TargetMode="External"/><Relationship Id="rId4" Type="http://schemas.openxmlformats.org/officeDocument/2006/relationships/hyperlink" Target="https://ec.europa.eu/transport/road_safety/sites/roadsafety/files/valletta_declaration_on_improving_road_safety.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who.int/roadsafety/decade_of_action/en/"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hyperlink" Target="http://www.welivevisionzero.com/wp-content/uploads/2018/05/valletta_declaration_on_improving_road_safety.pdf" TargetMode="External"/><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welivevisionzero.com/fevr-members/"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pisrs.si/Pis.web/pregledPredpisa?id=RESO92"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video" Target="file:///G:\filmi%20pravi%20format\Ime%20tedna%20Varna%20Pot%20-%20izjava%201%20-%20Mavec.wmv" TargetMode="Externa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video" Target="file:///F:\TO&#381;ILCI\Ime%20tedna%20Varna%20Pot%20-%20izjava%202%20-%20Taja1.avi" TargetMode="External"/><Relationship Id="rId1" Type="http://schemas.openxmlformats.org/officeDocument/2006/relationships/video" Target="file:///F:\TO&#381;ILCI\Ime%20tedna%20Varna%20Pot%20-%20izjava%203%20-%20Breda1.avi" TargetMode="Externa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slideLayout" Target="../slideLayouts/slideLayout14.xml"/><Relationship Id="rId9" Type="http://schemas.openxmlformats.org/officeDocument/2006/relationships/image" Target="../media/image61.png"/><Relationship Id="rId1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vizijanic.si/" TargetMode="External"/><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youtube.com/watch?v=2KfMc5NvcbI&amp;t=145s"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18" Type="http://schemas.openxmlformats.org/officeDocument/2006/relationships/image" Target="../media/image9.jp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jpeg"/><Relationship Id="rId2" Type="http://schemas.openxmlformats.org/officeDocument/2006/relationships/slideLayout" Target="../slideLayouts/slideLayout2.xml"/><Relationship Id="rId16" Type="http://schemas.openxmlformats.org/officeDocument/2006/relationships/image" Target="../media/image88.png"/><Relationship Id="rId1" Type="http://schemas.openxmlformats.org/officeDocument/2006/relationships/vmlDrawing" Target="../drawings/vmlDrawing1.vml"/><Relationship Id="rId6" Type="http://schemas.openxmlformats.org/officeDocument/2006/relationships/image" Target="../media/image78.jpeg"/><Relationship Id="rId11" Type="http://schemas.openxmlformats.org/officeDocument/2006/relationships/image" Target="../media/image83.wmf"/><Relationship Id="rId5" Type="http://schemas.openxmlformats.org/officeDocument/2006/relationships/image" Target="../media/image76.png"/><Relationship Id="rId15" Type="http://schemas.openxmlformats.org/officeDocument/2006/relationships/image" Target="../media/image87.emf"/><Relationship Id="rId10" Type="http://schemas.openxmlformats.org/officeDocument/2006/relationships/image" Target="../media/image82.png"/><Relationship Id="rId4" Type="http://schemas.openxmlformats.org/officeDocument/2006/relationships/oleObject" Target="../embeddings/oleObject2.bin"/><Relationship Id="rId9" Type="http://schemas.openxmlformats.org/officeDocument/2006/relationships/image" Target="../media/image81.emf"/><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hyperlink" Target="https://etsc.eu/wp-content/uploads/PIN_AR_2018_final.pdf"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9.jp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4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9.jp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4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image" Target="../media/image9.jpg"/><Relationship Id="rId4" Type="http://schemas.openxmlformats.org/officeDocument/2006/relationships/image" Target="../media/image111.jpeg"/><Relationship Id="rId9" Type="http://schemas.openxmlformats.org/officeDocument/2006/relationships/image" Target="../media/image116.jpeg"/></Relationships>
</file>

<file path=ppt/slides/_rels/slide4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18.JP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G"/><Relationship Id="rId4" Type="http://schemas.openxmlformats.org/officeDocument/2006/relationships/image" Target="../media/image119.JP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9.jpg"/><Relationship Id="rId2" Type="http://schemas.openxmlformats.org/officeDocument/2006/relationships/image" Target="../media/image1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6.jpeg"/><Relationship Id="rId4" Type="http://schemas.openxmlformats.org/officeDocument/2006/relationships/image" Target="../media/image125.jpeg"/></Relationships>
</file>

<file path=ppt/slides/_rels/slide4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9.jp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png"/></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BPAduqo981s&amp;t=1s" TargetMode="External"/><Relationship Id="rId7" Type="http://schemas.openxmlformats.org/officeDocument/2006/relationships/image" Target="../media/image9.jpg"/><Relationship Id="rId2" Type="http://schemas.openxmlformats.org/officeDocument/2006/relationships/hyperlink" Target="mailto:info@varna-pot.si" TargetMode="External"/><Relationship Id="rId1" Type="http://schemas.openxmlformats.org/officeDocument/2006/relationships/slideLayout" Target="../slideLayouts/slideLayout2.xml"/><Relationship Id="rId6" Type="http://schemas.openxmlformats.org/officeDocument/2006/relationships/hyperlink" Target="https://varna-pot.si/" TargetMode="External"/><Relationship Id="rId5" Type="http://schemas.openxmlformats.org/officeDocument/2006/relationships/hyperlink" Target="http://www.vizijanic.si/" TargetMode="Externa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ec.europa.eu/transport/road_safety/specialist/statistics_en"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18.wm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BE4A6B1-5E0A-45F9-BFA1-70B4EF3DF37F}"/>
              </a:ext>
            </a:extLst>
          </p:cNvPr>
          <p:cNvSpPr>
            <a:spLocks noGrp="1" noChangeArrowheads="1"/>
          </p:cNvSpPr>
          <p:nvPr>
            <p:ph type="ctrTitle"/>
          </p:nvPr>
        </p:nvSpPr>
        <p:spPr>
          <a:xfrm>
            <a:off x="1946275" y="2544763"/>
            <a:ext cx="7772400" cy="1784350"/>
          </a:xfrm>
        </p:spPr>
        <p:txBody>
          <a:bodyPr/>
          <a:lstStyle/>
          <a:p>
            <a:pPr>
              <a:lnSpc>
                <a:spcPct val="115000"/>
              </a:lnSpc>
            </a:pPr>
            <a:r>
              <a:rPr lang="pl-PL" altLang="sl-SI" sz="2400" b="1"/>
              <a:t>ČETRTI POSVET </a:t>
            </a:r>
            <a:br>
              <a:rPr lang="pl-PL" altLang="sl-SI" sz="2400" b="1"/>
            </a:br>
            <a:br>
              <a:rPr lang="pl-PL" altLang="sl-SI" sz="2400" b="1"/>
            </a:br>
            <a:r>
              <a:rPr lang="sl-SI" altLang="sl-SI" sz="2400" b="1">
                <a:solidFill>
                  <a:srgbClr val="000000"/>
                </a:solidFill>
                <a:cs typeface="Calibri" panose="020F0502020204030204" pitchFamily="34" charset="0"/>
              </a:rPr>
              <a:t>OD VARNE K TRAJNOSTNI MOBILNOSTI V VZGOJI IN IZOBRAŽEVANJU</a:t>
            </a:r>
            <a:br>
              <a:rPr lang="sl-SI" altLang="sl-SI" sz="2400">
                <a:solidFill>
                  <a:srgbClr val="000000"/>
                </a:solidFill>
                <a:latin typeface="Calibri" panose="020F0502020204030204" pitchFamily="34" charset="0"/>
                <a:cs typeface="Calibri" panose="020F0502020204030204" pitchFamily="34" charset="0"/>
              </a:rPr>
            </a:br>
            <a:br>
              <a:rPr lang="pl-PL" altLang="sl-SI" sz="2400" b="1"/>
            </a:br>
            <a:endParaRPr lang="sl-SI" altLang="sl-SI" sz="2400" b="1"/>
          </a:p>
        </p:txBody>
      </p:sp>
      <p:sp>
        <p:nvSpPr>
          <p:cNvPr id="12291" name="Rectangle 3">
            <a:extLst>
              <a:ext uri="{FF2B5EF4-FFF2-40B4-BE49-F238E27FC236}">
                <a16:creationId xmlns:a16="http://schemas.microsoft.com/office/drawing/2014/main" id="{E694AD9F-8C20-44F7-8144-D9F34122FD90}"/>
              </a:ext>
            </a:extLst>
          </p:cNvPr>
          <p:cNvSpPr>
            <a:spLocks noGrp="1" noChangeArrowheads="1"/>
          </p:cNvSpPr>
          <p:nvPr>
            <p:ph type="subTitle" idx="1"/>
          </p:nvPr>
        </p:nvSpPr>
        <p:spPr>
          <a:xfrm>
            <a:off x="2895600" y="5105400"/>
            <a:ext cx="6400800" cy="1752600"/>
          </a:xfrm>
        </p:spPr>
        <p:txBody>
          <a:bodyPr/>
          <a:lstStyle/>
          <a:p>
            <a:pPr eaLnBrk="1" hangingPunct="1"/>
            <a:r>
              <a:rPr lang="sl-SI" altLang="sl-SI" sz="2000"/>
              <a:t>28.11.2018, Bled</a:t>
            </a:r>
          </a:p>
          <a:p>
            <a:pPr eaLnBrk="1" hangingPunct="1"/>
            <a:r>
              <a:rPr lang="sl-SI" altLang="sl-SI" sz="2000"/>
              <a:t>NOSILEC: Zavoda RS za šolstvo</a:t>
            </a:r>
          </a:p>
        </p:txBody>
      </p:sp>
      <p:pic>
        <p:nvPicPr>
          <p:cNvPr id="3076" name="image2.jpg" descr="image004">
            <a:extLst>
              <a:ext uri="{FF2B5EF4-FFF2-40B4-BE49-F238E27FC236}">
                <a16:creationId xmlns:a16="http://schemas.microsoft.com/office/drawing/2014/main" id="{D6174E51-6576-457E-BED6-08F4670F7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439" y="527050"/>
            <a:ext cx="1381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7">
            <a:extLst>
              <a:ext uri="{FF2B5EF4-FFF2-40B4-BE49-F238E27FC236}">
                <a16:creationId xmlns:a16="http://schemas.microsoft.com/office/drawing/2014/main" id="{17EE5CD5-B534-4EAB-B062-52928DB65634}"/>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l-SI" altLang="sl-SI" sz="1800"/>
          </a:p>
        </p:txBody>
      </p:sp>
      <p:pic>
        <p:nvPicPr>
          <p:cNvPr id="3078" name="Slika 4" descr="http://intranetmizs/PublishingImages/MIZS_slo.png">
            <a:extLst>
              <a:ext uri="{FF2B5EF4-FFF2-40B4-BE49-F238E27FC236}">
                <a16:creationId xmlns:a16="http://schemas.microsoft.com/office/drawing/2014/main" id="{B24562AC-44D3-42FC-AA89-FED7519AE87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71663" y="490539"/>
            <a:ext cx="28575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8">
            <a:extLst>
              <a:ext uri="{FF2B5EF4-FFF2-40B4-BE49-F238E27FC236}">
                <a16:creationId xmlns:a16="http://schemas.microsoft.com/office/drawing/2014/main" id="{BE42A81D-4E9C-4DCC-8817-569CC1083F60}"/>
              </a:ext>
            </a:extLst>
          </p:cNvPr>
          <p:cNvSpPr>
            <a:spLocks noChangeArrowheads="1"/>
          </p:cNvSpPr>
          <p:nvPr/>
        </p:nvSpPr>
        <p:spPr bwMode="auto">
          <a:xfrm>
            <a:off x="1524001" y="8043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l-SI" altLang="sl-SI" sz="1800"/>
          </a:p>
        </p:txBody>
      </p:sp>
      <p:pic>
        <p:nvPicPr>
          <p:cNvPr id="3080" name="Slika 6">
            <a:extLst>
              <a:ext uri="{FF2B5EF4-FFF2-40B4-BE49-F238E27FC236}">
                <a16:creationId xmlns:a16="http://schemas.microsoft.com/office/drawing/2014/main" id="{A9CC1878-A1C1-4875-979D-9FCC6E792B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99463" y="325439"/>
            <a:ext cx="11874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 calcmode="lin" valueType="num">
                                      <p:cBhvr additive="base">
                                        <p:cTn id="11"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 calcmode="lin" valueType="num">
                                      <p:cBhvr additive="base">
                                        <p:cTn id="17"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92351" y="148562"/>
            <a:ext cx="8229600" cy="646331"/>
          </a:xfrm>
        </p:spPr>
        <p:txBody>
          <a:bodyPr/>
          <a:lstStyle/>
          <a:p>
            <a:r>
              <a:rPr lang="sl-SI" altLang="sl-SI" sz="3600" b="1" dirty="0">
                <a:solidFill>
                  <a:srgbClr val="B6BF00"/>
                </a:solidFill>
              </a:rPr>
              <a:t>Lahko soustvarjamo varne ceste?</a:t>
            </a:r>
            <a:br>
              <a:rPr lang="nl-NL" sz="3600" b="1" dirty="0">
                <a:solidFill>
                  <a:srgbClr val="9CC345"/>
                </a:solidFill>
              </a:rPr>
            </a:br>
            <a:endParaRPr lang="sl-SI" sz="3600" b="1" dirty="0">
              <a:solidFill>
                <a:srgbClr val="92D050"/>
              </a:solidFill>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833" y="3859508"/>
            <a:ext cx="2079037" cy="169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16" y="671927"/>
            <a:ext cx="1904681" cy="26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029" y="765544"/>
            <a:ext cx="7167886" cy="496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uščica gor 3"/>
          <p:cNvSpPr/>
          <p:nvPr/>
        </p:nvSpPr>
        <p:spPr>
          <a:xfrm rot="15395539">
            <a:off x="10501274" y="4194483"/>
            <a:ext cx="609600" cy="1024128"/>
          </a:xfrm>
          <a:prstGeom prst="up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solidFill>
                <a:srgbClr val="FF0000"/>
              </a:solidFill>
            </a:endParaRPr>
          </a:p>
        </p:txBody>
      </p:sp>
      <p:pic>
        <p:nvPicPr>
          <p:cNvPr id="7" name="Slika 6">
            <a:extLst>
              <a:ext uri="{FF2B5EF4-FFF2-40B4-BE49-F238E27FC236}">
                <a16:creationId xmlns:a16="http://schemas.microsoft.com/office/drawing/2014/main" id="{C967B8F2-BE51-4954-AA00-BF6B0AB4EBE3}"/>
              </a:ext>
            </a:extLst>
          </p:cNvPr>
          <p:cNvPicPr>
            <a:picLocks noChangeAspect="1"/>
          </p:cNvPicPr>
          <p:nvPr/>
        </p:nvPicPr>
        <p:blipFill>
          <a:blip r:embed="rId5"/>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55553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614" y="-59119"/>
            <a:ext cx="8229600" cy="646331"/>
          </a:xfrm>
        </p:spPr>
        <p:txBody>
          <a:bodyPr/>
          <a:lstStyle/>
          <a:p>
            <a:r>
              <a:rPr lang="sl-SI" sz="3600" b="1" dirty="0" err="1">
                <a:solidFill>
                  <a:srgbClr val="B6BF00"/>
                </a:solidFill>
              </a:rPr>
              <a:t>Sensor</a:t>
            </a:r>
            <a:r>
              <a:rPr lang="sl-SI" sz="3600" b="1" dirty="0">
                <a:solidFill>
                  <a:srgbClr val="B6BF00"/>
                </a:solidFill>
              </a:rPr>
              <a:t> projekt 2013/14</a:t>
            </a:r>
            <a:endParaRPr lang="en-GB" sz="3600" b="1" dirty="0">
              <a:solidFill>
                <a:srgbClr val="92D050"/>
              </a:solidFill>
            </a:endParaRPr>
          </a:p>
        </p:txBody>
      </p:sp>
      <p:sp>
        <p:nvSpPr>
          <p:cNvPr id="3" name="Content Placeholder 2"/>
          <p:cNvSpPr>
            <a:spLocks noGrp="1"/>
          </p:cNvSpPr>
          <p:nvPr>
            <p:ph idx="1"/>
          </p:nvPr>
        </p:nvSpPr>
        <p:spPr>
          <a:xfrm>
            <a:off x="1012689" y="725659"/>
            <a:ext cx="8450035" cy="783785"/>
          </a:xfrm>
        </p:spPr>
        <p:txBody>
          <a:bodyPr>
            <a:normAutofit fontScale="92500" lnSpcReduction="10000"/>
          </a:bodyPr>
          <a:lstStyle/>
          <a:p>
            <a:r>
              <a:rPr lang="en-GB" dirty="0"/>
              <a:t>Risk Rating 6.500 km of national roads</a:t>
            </a:r>
          </a:p>
          <a:p>
            <a:r>
              <a:rPr lang="en-GB" dirty="0"/>
              <a:t>Star Rating of 3.200 km of national roads</a:t>
            </a:r>
          </a:p>
        </p:txBody>
      </p:sp>
      <p:pic>
        <p:nvPicPr>
          <p:cNvPr id="4" name="Picture 4"/>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09443"/>
            <a:ext cx="5661206" cy="411517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03473" y="1511965"/>
            <a:ext cx="5388303" cy="411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1BC87E7F-9A43-4D5B-AED0-5B867C1313A9}"/>
              </a:ext>
            </a:extLst>
          </p:cNvPr>
          <p:cNvPicPr>
            <a:picLocks noChangeAspect="1"/>
          </p:cNvPicPr>
          <p:nvPr/>
        </p:nvPicPr>
        <p:blipFill>
          <a:blip r:embed="rId4"/>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25680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94F1BF-7C9D-4420-A69B-2B289DAE4743}"/>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6E337325-3164-4263-B8C0-8EBA3C3D4FDD}"/>
              </a:ext>
            </a:extLst>
          </p:cNvPr>
          <p:cNvPicPr>
            <a:picLocks noGrp="1" noChangeAspect="1"/>
          </p:cNvPicPr>
          <p:nvPr>
            <p:ph idx="1"/>
          </p:nvPr>
        </p:nvPicPr>
        <p:blipFill>
          <a:blip r:embed="rId2"/>
          <a:stretch>
            <a:fillRect/>
          </a:stretch>
        </p:blipFill>
        <p:spPr>
          <a:xfrm>
            <a:off x="2852928" y="2740533"/>
            <a:ext cx="6486144" cy="2234184"/>
          </a:xfrm>
        </p:spPr>
      </p:pic>
      <p:pic>
        <p:nvPicPr>
          <p:cNvPr id="8" name="Slika 7">
            <a:extLst>
              <a:ext uri="{FF2B5EF4-FFF2-40B4-BE49-F238E27FC236}">
                <a16:creationId xmlns:a16="http://schemas.microsoft.com/office/drawing/2014/main" id="{76314E6C-5ABD-43AF-A13D-820CCB6341FC}"/>
              </a:ext>
            </a:extLst>
          </p:cNvPr>
          <p:cNvPicPr>
            <a:picLocks noChangeAspect="1"/>
          </p:cNvPicPr>
          <p:nvPr/>
        </p:nvPicPr>
        <p:blipFill>
          <a:blip r:embed="rId3"/>
          <a:stretch>
            <a:fillRect/>
          </a:stretch>
        </p:blipFill>
        <p:spPr>
          <a:xfrm>
            <a:off x="1524000" y="-66084"/>
            <a:ext cx="7292468" cy="5506853"/>
          </a:xfrm>
          <a:prstGeom prst="rect">
            <a:avLst/>
          </a:prstGeom>
        </p:spPr>
      </p:pic>
      <p:pic>
        <p:nvPicPr>
          <p:cNvPr id="9" name="Slika 8">
            <a:extLst>
              <a:ext uri="{FF2B5EF4-FFF2-40B4-BE49-F238E27FC236}">
                <a16:creationId xmlns:a16="http://schemas.microsoft.com/office/drawing/2014/main" id="{66E77283-6672-4475-98E5-4AC12668AA7E}"/>
              </a:ext>
            </a:extLst>
          </p:cNvPr>
          <p:cNvPicPr>
            <a:picLocks noChangeAspect="1"/>
          </p:cNvPicPr>
          <p:nvPr/>
        </p:nvPicPr>
        <p:blipFill>
          <a:blip r:embed="rId3"/>
          <a:stretch>
            <a:fillRect/>
          </a:stretch>
        </p:blipFill>
        <p:spPr>
          <a:xfrm>
            <a:off x="1101643" y="-355184"/>
            <a:ext cx="9566357" cy="7194588"/>
          </a:xfrm>
          <a:prstGeom prst="rect">
            <a:avLst/>
          </a:prstGeom>
        </p:spPr>
      </p:pic>
      <p:pic>
        <p:nvPicPr>
          <p:cNvPr id="10" name="Picture 2">
            <a:extLst>
              <a:ext uri="{FF2B5EF4-FFF2-40B4-BE49-F238E27FC236}">
                <a16:creationId xmlns:a16="http://schemas.microsoft.com/office/drawing/2014/main" id="{EA89CB41-6835-49E6-AAF4-C7A764A88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676" y="-221826"/>
            <a:ext cx="2234341" cy="145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5DE2C2A1-9A2B-4CA4-89B8-4CA8A79007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1017" y="-201855"/>
            <a:ext cx="2234340" cy="149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uščica: desno 11">
            <a:extLst>
              <a:ext uri="{FF2B5EF4-FFF2-40B4-BE49-F238E27FC236}">
                <a16:creationId xmlns:a16="http://schemas.microsoft.com/office/drawing/2014/main" id="{B9CEE2E7-444F-4E70-9869-1D3614BE2B9E}"/>
              </a:ext>
            </a:extLst>
          </p:cNvPr>
          <p:cNvSpPr/>
          <p:nvPr/>
        </p:nvSpPr>
        <p:spPr>
          <a:xfrm rot="5400000">
            <a:off x="1724722" y="1271511"/>
            <a:ext cx="1597025" cy="10985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dirty="0"/>
          </a:p>
        </p:txBody>
      </p:sp>
      <p:sp>
        <p:nvSpPr>
          <p:cNvPr id="13" name="Puščica: desno 12">
            <a:extLst>
              <a:ext uri="{FF2B5EF4-FFF2-40B4-BE49-F238E27FC236}">
                <a16:creationId xmlns:a16="http://schemas.microsoft.com/office/drawing/2014/main" id="{8D52ABCD-1C5F-46AD-BE20-9B323C596EBC}"/>
              </a:ext>
            </a:extLst>
          </p:cNvPr>
          <p:cNvSpPr/>
          <p:nvPr/>
        </p:nvSpPr>
        <p:spPr>
          <a:xfrm rot="11779821">
            <a:off x="3174116" y="1761792"/>
            <a:ext cx="2608262" cy="109696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pic>
        <p:nvPicPr>
          <p:cNvPr id="7" name="Slika 6">
            <a:extLst>
              <a:ext uri="{FF2B5EF4-FFF2-40B4-BE49-F238E27FC236}">
                <a16:creationId xmlns:a16="http://schemas.microsoft.com/office/drawing/2014/main" id="{27321894-A313-4D35-9666-5DF1E9EA89EE}"/>
              </a:ext>
            </a:extLst>
          </p:cNvPr>
          <p:cNvPicPr>
            <a:picLocks noChangeAspect="1"/>
          </p:cNvPicPr>
          <p:nvPr/>
        </p:nvPicPr>
        <p:blipFill>
          <a:blip r:embed="rId2"/>
          <a:stretch>
            <a:fillRect/>
          </a:stretch>
        </p:blipFill>
        <p:spPr>
          <a:xfrm>
            <a:off x="5884821" y="1232577"/>
            <a:ext cx="4783179" cy="1443799"/>
          </a:xfrm>
          <a:prstGeom prst="rect">
            <a:avLst/>
          </a:prstGeom>
        </p:spPr>
      </p:pic>
      <p:pic>
        <p:nvPicPr>
          <p:cNvPr id="14" name="Slika 13">
            <a:extLst>
              <a:ext uri="{FF2B5EF4-FFF2-40B4-BE49-F238E27FC236}">
                <a16:creationId xmlns:a16="http://schemas.microsoft.com/office/drawing/2014/main" id="{2C7DFE54-3644-4D34-8D76-AD21C0A3311C}"/>
              </a:ext>
            </a:extLst>
          </p:cNvPr>
          <p:cNvPicPr>
            <a:picLocks noChangeAspect="1"/>
          </p:cNvPicPr>
          <p:nvPr/>
        </p:nvPicPr>
        <p:blipFill>
          <a:blip r:embed="rId6"/>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67900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60" y="0"/>
            <a:ext cx="9427644" cy="1143000"/>
          </a:xfrm>
        </p:spPr>
        <p:txBody>
          <a:bodyPr>
            <a:noAutofit/>
          </a:bodyPr>
          <a:lstStyle/>
          <a:p>
            <a:pPr algn="l"/>
            <a:r>
              <a:rPr lang="sl-SI" sz="3600" b="1" dirty="0">
                <a:solidFill>
                  <a:srgbClr val="B6BF00"/>
                </a:solidFill>
              </a:rPr>
              <a:t>Sprememba razmišljanja in razumevanja ?</a:t>
            </a:r>
            <a:endParaRPr lang="hr-HR" sz="3600" b="1" dirty="0">
              <a:solidFill>
                <a:srgbClr val="92D050"/>
              </a:solidFill>
            </a:endParaRPr>
          </a:p>
        </p:txBody>
      </p:sp>
      <p:pic>
        <p:nvPicPr>
          <p:cNvPr id="5" name="Picture 2" descr="C:\Users\James\Desktop\Capacity images\Intro\2.3 rural before.png"/>
          <p:cNvPicPr>
            <a:picLocks noChangeAspect="1" noChangeArrowheads="1"/>
          </p:cNvPicPr>
          <p:nvPr/>
        </p:nvPicPr>
        <p:blipFill>
          <a:blip r:embed="rId3" cstate="screen"/>
          <a:srcRect/>
          <a:stretch>
            <a:fillRect/>
          </a:stretch>
        </p:blipFill>
        <p:spPr bwMode="auto">
          <a:xfrm>
            <a:off x="7762795" y="1628800"/>
            <a:ext cx="2374419" cy="3456000"/>
          </a:xfrm>
          <a:prstGeom prst="rect">
            <a:avLst/>
          </a:prstGeom>
          <a:noFill/>
        </p:spPr>
      </p:pic>
      <p:pic>
        <p:nvPicPr>
          <p:cNvPr id="6" name="Picture 3" descr="C:\Users\James\Desktop\Capacity images\Intro\2.3 urban before.png"/>
          <p:cNvPicPr>
            <a:picLocks noChangeAspect="1" noChangeArrowheads="1"/>
          </p:cNvPicPr>
          <p:nvPr/>
        </p:nvPicPr>
        <p:blipFill>
          <a:blip r:embed="rId4" cstate="screen"/>
          <a:srcRect/>
          <a:stretch>
            <a:fillRect/>
          </a:stretch>
        </p:blipFill>
        <p:spPr bwMode="auto">
          <a:xfrm>
            <a:off x="2144341" y="1628800"/>
            <a:ext cx="5058328" cy="3456000"/>
          </a:xfrm>
          <a:prstGeom prst="rect">
            <a:avLst/>
          </a:prstGeom>
          <a:noFill/>
        </p:spPr>
      </p:pic>
      <p:pic>
        <p:nvPicPr>
          <p:cNvPr id="7" name="Picture 4" descr="C:\Users\James\Desktop\Capacity images\Intro\2.3 rural after.png"/>
          <p:cNvPicPr>
            <a:picLocks noChangeAspect="1" noChangeArrowheads="1"/>
          </p:cNvPicPr>
          <p:nvPr/>
        </p:nvPicPr>
        <p:blipFill>
          <a:blip r:embed="rId5" cstate="screen"/>
          <a:srcRect/>
          <a:stretch>
            <a:fillRect/>
          </a:stretch>
        </p:blipFill>
        <p:spPr bwMode="auto">
          <a:xfrm>
            <a:off x="7762794" y="1628800"/>
            <a:ext cx="2448000" cy="3456000"/>
          </a:xfrm>
          <a:prstGeom prst="rect">
            <a:avLst/>
          </a:prstGeom>
          <a:noFill/>
        </p:spPr>
      </p:pic>
      <p:pic>
        <p:nvPicPr>
          <p:cNvPr id="8" name="Picture 5" descr="C:\Users\James\Desktop\Capacity images\Intro\2.3 urban after.png"/>
          <p:cNvPicPr>
            <a:picLocks noChangeAspect="1" noChangeArrowheads="1"/>
          </p:cNvPicPr>
          <p:nvPr/>
        </p:nvPicPr>
        <p:blipFill>
          <a:blip r:embed="rId6" cstate="screen"/>
          <a:srcRect/>
          <a:stretch>
            <a:fillRect/>
          </a:stretch>
        </p:blipFill>
        <p:spPr bwMode="auto">
          <a:xfrm>
            <a:off x="2193056" y="1628800"/>
            <a:ext cx="5046403" cy="3456000"/>
          </a:xfrm>
          <a:prstGeom prst="rect">
            <a:avLst/>
          </a:prstGeom>
          <a:noFill/>
        </p:spPr>
      </p:pic>
      <p:sp>
        <p:nvSpPr>
          <p:cNvPr id="10" name="Rectangle 9"/>
          <p:cNvSpPr/>
          <p:nvPr/>
        </p:nvSpPr>
        <p:spPr>
          <a:xfrm>
            <a:off x="2070760" y="5068405"/>
            <a:ext cx="8294400" cy="830997"/>
          </a:xfrm>
          <a:prstGeom prst="rect">
            <a:avLst/>
          </a:prstGeom>
        </p:spPr>
        <p:txBody>
          <a:bodyPr wrap="square">
            <a:spAutoFit/>
          </a:bodyPr>
          <a:lstStyle/>
          <a:p>
            <a:pPr marL="342900" indent="-342900" defTabSz="457200" eaLnBrk="0" fontAlgn="base" hangingPunct="0">
              <a:spcBef>
                <a:spcPct val="20000"/>
              </a:spcBef>
              <a:spcAft>
                <a:spcPct val="0"/>
              </a:spcAft>
              <a:buFont typeface="Wingdings" panose="05000000000000000000" pitchFamily="2" charset="2"/>
              <a:buChar char="Ø"/>
            </a:pPr>
            <a:r>
              <a:rPr lang="hr-HR" sz="2400" dirty="0" err="1">
                <a:latin typeface="Arial" charset="0"/>
              </a:rPr>
              <a:t>Ljudje</a:t>
            </a:r>
            <a:r>
              <a:rPr lang="hr-HR" sz="2400" dirty="0">
                <a:latin typeface="Arial" charset="0"/>
              </a:rPr>
              <a:t> </a:t>
            </a:r>
            <a:r>
              <a:rPr lang="hr-HR" sz="2400" dirty="0" err="1">
                <a:latin typeface="Arial" charset="0"/>
              </a:rPr>
              <a:t>vedno</a:t>
            </a:r>
            <a:r>
              <a:rPr lang="hr-HR" sz="2400" dirty="0">
                <a:latin typeface="Arial" charset="0"/>
              </a:rPr>
              <a:t> ne </a:t>
            </a:r>
            <a:r>
              <a:rPr lang="hr-HR" sz="2400" dirty="0" err="1">
                <a:latin typeface="Arial" charset="0"/>
              </a:rPr>
              <a:t>razumemo</a:t>
            </a:r>
            <a:r>
              <a:rPr lang="hr-HR" sz="2400" dirty="0">
                <a:latin typeface="Arial" charset="0"/>
              </a:rPr>
              <a:t> </a:t>
            </a:r>
            <a:r>
              <a:rPr lang="hr-HR" sz="2400" dirty="0" err="1">
                <a:latin typeface="Arial" charset="0"/>
              </a:rPr>
              <a:t>stopnjo</a:t>
            </a:r>
            <a:r>
              <a:rPr lang="hr-HR" sz="2400" dirty="0">
                <a:latin typeface="Arial" charset="0"/>
              </a:rPr>
              <a:t> </a:t>
            </a:r>
            <a:r>
              <a:rPr lang="hr-HR" sz="2400" dirty="0" err="1">
                <a:latin typeface="Arial" charset="0"/>
              </a:rPr>
              <a:t>nevarnosti</a:t>
            </a:r>
            <a:r>
              <a:rPr lang="hr-HR" sz="2400" dirty="0">
                <a:latin typeface="Arial" charset="0"/>
              </a:rPr>
              <a:t> v </a:t>
            </a:r>
            <a:r>
              <a:rPr lang="hr-HR" sz="2400" dirty="0" err="1">
                <a:latin typeface="Arial" charset="0"/>
              </a:rPr>
              <a:t>vsakdanjem</a:t>
            </a:r>
            <a:r>
              <a:rPr lang="hr-HR" sz="2400" dirty="0">
                <a:latin typeface="Arial" charset="0"/>
              </a:rPr>
              <a:t> prometu-življenju.</a:t>
            </a:r>
            <a:endParaRPr lang="en-GB" sz="2400" dirty="0">
              <a:latin typeface="Arial" charset="0"/>
            </a:endParaRPr>
          </a:p>
        </p:txBody>
      </p:sp>
      <p:pic>
        <p:nvPicPr>
          <p:cNvPr id="9" name="Slika 8">
            <a:extLst>
              <a:ext uri="{FF2B5EF4-FFF2-40B4-BE49-F238E27FC236}">
                <a16:creationId xmlns:a16="http://schemas.microsoft.com/office/drawing/2014/main" id="{E3B23670-C2AD-4E95-9BC8-AAF3106C0FDA}"/>
              </a:ext>
            </a:extLst>
          </p:cNvPr>
          <p:cNvPicPr>
            <a:picLocks noChangeAspect="1"/>
          </p:cNvPicPr>
          <p:nvPr/>
        </p:nvPicPr>
        <p:blipFill>
          <a:blip r:embed="rId7"/>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8591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039AFC-A470-43F0-A235-776EE1FEA12F}"/>
              </a:ext>
            </a:extLst>
          </p:cNvPr>
          <p:cNvSpPr>
            <a:spLocks noGrp="1"/>
          </p:cNvSpPr>
          <p:nvPr>
            <p:ph type="title"/>
          </p:nvPr>
        </p:nvSpPr>
        <p:spPr>
          <a:xfrm>
            <a:off x="609600" y="89892"/>
            <a:ext cx="9669711" cy="553572"/>
          </a:xfrm>
        </p:spPr>
        <p:txBody>
          <a:bodyPr/>
          <a:lstStyle/>
          <a:p>
            <a:r>
              <a:rPr lang="sl-SI" sz="3600" b="1" dirty="0" err="1">
                <a:solidFill>
                  <a:srgbClr val="B6BF00"/>
                </a:solidFill>
                <a:cs typeface="Arial" pitchFamily="34" charset="0"/>
              </a:rPr>
              <a:t>Valetta</a:t>
            </a:r>
            <a:r>
              <a:rPr lang="sl-SI" sz="3600" b="1" dirty="0">
                <a:solidFill>
                  <a:srgbClr val="B6BF00"/>
                </a:solidFill>
                <a:cs typeface="Arial" pitchFamily="34" charset="0"/>
              </a:rPr>
              <a:t> Deklaracija 2017</a:t>
            </a:r>
            <a:endParaRPr lang="sl-SI" sz="3600" dirty="0">
              <a:solidFill>
                <a:srgbClr val="A2CB48"/>
              </a:solidFill>
            </a:endParaRPr>
          </a:p>
        </p:txBody>
      </p:sp>
      <p:pic>
        <p:nvPicPr>
          <p:cNvPr id="6" name="Picture 2">
            <a:extLst>
              <a:ext uri="{FF2B5EF4-FFF2-40B4-BE49-F238E27FC236}">
                <a16:creationId xmlns:a16="http://schemas.microsoft.com/office/drawing/2014/main" id="{05A3F7B7-0923-44A6-8D1B-6DE53A44181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66800" y="4300195"/>
            <a:ext cx="4058445" cy="18572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C2C6611D-1F0B-4EF4-908F-503727585D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384" y="4350361"/>
            <a:ext cx="3744416" cy="18725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ka 7">
            <a:extLst>
              <a:ext uri="{FF2B5EF4-FFF2-40B4-BE49-F238E27FC236}">
                <a16:creationId xmlns:a16="http://schemas.microsoft.com/office/drawing/2014/main" id="{C1B86538-6BC9-41C2-A115-E869A57FB56E}"/>
              </a:ext>
            </a:extLst>
          </p:cNvPr>
          <p:cNvPicPr>
            <a:picLocks noChangeAspect="1"/>
          </p:cNvPicPr>
          <p:nvPr/>
        </p:nvPicPr>
        <p:blipFill>
          <a:blip r:embed="rId4"/>
          <a:stretch>
            <a:fillRect/>
          </a:stretch>
        </p:blipFill>
        <p:spPr>
          <a:xfrm>
            <a:off x="8287768" y="3632015"/>
            <a:ext cx="3357155" cy="1889924"/>
          </a:xfrm>
          <a:prstGeom prst="rect">
            <a:avLst/>
          </a:prstGeom>
        </p:spPr>
      </p:pic>
      <p:pic>
        <p:nvPicPr>
          <p:cNvPr id="9" name="Afbeelding 10">
            <a:hlinkClick r:id="rId5"/>
            <a:extLst>
              <a:ext uri="{FF2B5EF4-FFF2-40B4-BE49-F238E27FC236}">
                <a16:creationId xmlns:a16="http://schemas.microsoft.com/office/drawing/2014/main" id="{A52B27DB-34AB-4242-B1E2-CA23AB6EBD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3594" y="-161619"/>
            <a:ext cx="1428469" cy="1056594"/>
          </a:xfrm>
          <a:prstGeom prst="rect">
            <a:avLst/>
          </a:prstGeom>
          <a:ln w="19050">
            <a:solidFill>
              <a:schemeClr val="accent2"/>
            </a:solidFill>
          </a:ln>
        </p:spPr>
      </p:pic>
      <p:sp>
        <p:nvSpPr>
          <p:cNvPr id="11" name="Označba mesta vsebine 10">
            <a:extLst>
              <a:ext uri="{FF2B5EF4-FFF2-40B4-BE49-F238E27FC236}">
                <a16:creationId xmlns:a16="http://schemas.microsoft.com/office/drawing/2014/main" id="{916C74B2-8C73-45A7-A3D4-D7DAE4415C7E}"/>
              </a:ext>
            </a:extLst>
          </p:cNvPr>
          <p:cNvSpPr>
            <a:spLocks noGrp="1"/>
          </p:cNvSpPr>
          <p:nvPr>
            <p:ph idx="1"/>
          </p:nvPr>
        </p:nvSpPr>
        <p:spPr>
          <a:xfrm>
            <a:off x="609600" y="849499"/>
            <a:ext cx="10972800" cy="4525963"/>
          </a:xfrm>
        </p:spPr>
        <p:txBody>
          <a:bodyPr/>
          <a:lstStyle/>
          <a:p>
            <a:pPr>
              <a:buNone/>
            </a:pPr>
            <a:r>
              <a:rPr lang="sl-SI" sz="2400" b="1" dirty="0">
                <a:latin typeface="Arial" pitchFamily="34" charset="0"/>
                <a:cs typeface="Arial" pitchFamily="34" charset="0"/>
              </a:rPr>
              <a:t>Marec 2017: Malta </a:t>
            </a:r>
            <a:r>
              <a:rPr lang="sl-SI" sz="2400" b="1" dirty="0" err="1">
                <a:latin typeface="Arial" pitchFamily="34" charset="0"/>
                <a:cs typeface="Arial" pitchFamily="34" charset="0"/>
              </a:rPr>
              <a:t>Conference</a:t>
            </a:r>
            <a:r>
              <a:rPr lang="sl-SI" sz="2400" b="1" dirty="0">
                <a:latin typeface="Arial" pitchFamily="34" charset="0"/>
                <a:cs typeface="Arial" pitchFamily="34" charset="0"/>
              </a:rPr>
              <a:t>, EU ministri za transport skupaj z </a:t>
            </a:r>
            <a:r>
              <a:rPr lang="sl-SI" sz="2400" dirty="0">
                <a:latin typeface="Arial" pitchFamily="34" charset="0"/>
                <a:cs typeface="Arial" pitchFamily="34" charset="0"/>
              </a:rPr>
              <a:t> </a:t>
            </a:r>
          </a:p>
          <a:p>
            <a:pPr marL="0" indent="0">
              <a:buNone/>
            </a:pPr>
            <a:r>
              <a:rPr lang="sl-SI" sz="2400" dirty="0">
                <a:effectLst>
                  <a:outerShdw blurRad="38100" dist="38100" dir="2700000" algn="tl">
                    <a:srgbClr val="000000">
                      <a:alpha val="43137"/>
                    </a:srgbClr>
                  </a:outerShdw>
                </a:effectLst>
                <a:latin typeface="Arial" pitchFamily="34" charset="0"/>
                <a:cs typeface="Arial" pitchFamily="34" charset="0"/>
              </a:rPr>
              <a:t>EU komisarko za promet Violeto Bulc</a:t>
            </a:r>
            <a:endParaRPr lang="en-US" sz="2000" i="1" dirty="0">
              <a:latin typeface="Arial" pitchFamily="34" charset="0"/>
              <a:cs typeface="Arial" pitchFamily="34" charset="0"/>
            </a:endParaRPr>
          </a:p>
          <a:p>
            <a:pPr>
              <a:buFont typeface="Wingdings" pitchFamily="2" charset="2"/>
              <a:buChar char="v"/>
            </a:pPr>
            <a:r>
              <a:rPr lang="en-US" sz="2000" dirty="0">
                <a:effectLst>
                  <a:outerShdw blurRad="38100" dist="38100" dir="2700000" algn="tl">
                    <a:srgbClr val="000000">
                      <a:alpha val="43137"/>
                    </a:srgbClr>
                  </a:outerShdw>
                </a:effectLst>
                <a:latin typeface="Arial" pitchFamily="34" charset="0"/>
                <a:cs typeface="Arial" pitchFamily="34" charset="0"/>
              </a:rPr>
              <a:t>Jean </a:t>
            </a:r>
            <a:r>
              <a:rPr lang="en-US" sz="2000" dirty="0" err="1">
                <a:effectLst>
                  <a:outerShdw blurRad="38100" dist="38100" dir="2700000" algn="tl">
                    <a:srgbClr val="000000">
                      <a:alpha val="43137"/>
                    </a:srgbClr>
                  </a:outerShdw>
                </a:effectLst>
                <a:latin typeface="Arial" pitchFamily="34" charset="0"/>
                <a:cs typeface="Arial" pitchFamily="34" charset="0"/>
              </a:rPr>
              <a:t>Todt</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FIA Pre</a:t>
            </a:r>
            <a:r>
              <a:rPr lang="sl-SI" sz="2000" i="1" dirty="0" err="1">
                <a:latin typeface="Arial" pitchFamily="34" charset="0"/>
                <a:cs typeface="Arial" pitchFamily="34" charset="0"/>
              </a:rPr>
              <a:t>dsednik</a:t>
            </a:r>
            <a:r>
              <a:rPr lang="sl-SI" sz="2000" i="1" dirty="0">
                <a:latin typeface="Arial" pitchFamily="34" charset="0"/>
                <a:cs typeface="Arial" pitchFamily="34" charset="0"/>
              </a:rPr>
              <a:t> in Posebni odposlanec ZN za varnost cestnega prometa</a:t>
            </a:r>
          </a:p>
          <a:p>
            <a:pPr>
              <a:buFont typeface="Wingdings" pitchFamily="2" charset="2"/>
              <a:buChar char="v"/>
            </a:pPr>
            <a:r>
              <a:rPr lang="sl-SI" sz="2000" i="1" dirty="0">
                <a:effectLst>
                  <a:outerShdw blurRad="38100" dist="38100" dir="2700000" algn="tl">
                    <a:srgbClr val="000000">
                      <a:alpha val="43137"/>
                    </a:srgbClr>
                  </a:outerShdw>
                </a:effectLst>
                <a:latin typeface="Arial" pitchFamily="34" charset="0"/>
                <a:cs typeface="Arial" pitchFamily="34" charset="0"/>
              </a:rPr>
              <a:t>John </a:t>
            </a:r>
            <a:r>
              <a:rPr lang="en-US" sz="2000" dirty="0">
                <a:effectLst>
                  <a:outerShdw blurRad="38100" dist="38100" dir="2700000" algn="tl">
                    <a:srgbClr val="000000">
                      <a:alpha val="43137"/>
                    </a:srgbClr>
                  </a:outerShdw>
                </a:effectLst>
                <a:latin typeface="Arial" pitchFamily="34" charset="0"/>
                <a:cs typeface="Arial" pitchFamily="34" charset="0"/>
              </a:rPr>
              <a:t> Dawson,</a:t>
            </a:r>
            <a:r>
              <a:rPr lang="en-US" sz="2000" i="1" dirty="0">
                <a:latin typeface="Arial" pitchFamily="34" charset="0"/>
                <a:cs typeface="Arial" pitchFamily="34" charset="0"/>
              </a:rPr>
              <a:t> </a:t>
            </a:r>
            <a:r>
              <a:rPr lang="sl-SI" sz="2000" i="1" dirty="0">
                <a:latin typeface="Arial" pitchFamily="34" charset="0"/>
                <a:cs typeface="Arial" pitchFamily="34" charset="0"/>
              </a:rPr>
              <a:t>Ustanovitelj </a:t>
            </a:r>
            <a:r>
              <a:rPr lang="sl-SI" sz="2000" i="1" dirty="0" err="1">
                <a:latin typeface="Arial" pitchFamily="34" charset="0"/>
                <a:cs typeface="Arial" pitchFamily="34" charset="0"/>
              </a:rPr>
              <a:t>iRAP</a:t>
            </a:r>
            <a:r>
              <a:rPr lang="sl-SI" sz="2000" i="1" dirty="0">
                <a:latin typeface="Arial" pitchFamily="34" charset="0"/>
                <a:cs typeface="Arial" pitchFamily="34" charset="0"/>
              </a:rPr>
              <a:t> in </a:t>
            </a:r>
            <a:r>
              <a:rPr lang="en-US" sz="2000" i="1" dirty="0" err="1">
                <a:latin typeface="Arial" pitchFamily="34" charset="0"/>
                <a:cs typeface="Arial" pitchFamily="34" charset="0"/>
              </a:rPr>
              <a:t>EuroRAP</a:t>
            </a:r>
            <a:endParaRPr lang="en-US" sz="2000" i="1" dirty="0">
              <a:latin typeface="Arial" pitchFamily="34" charset="0"/>
              <a:cs typeface="Arial" pitchFamily="34" charset="0"/>
            </a:endParaRPr>
          </a:p>
          <a:p>
            <a:pPr>
              <a:buFont typeface="Wingdings" pitchFamily="2" charset="2"/>
              <a:buChar char="v"/>
            </a:pPr>
            <a:r>
              <a:rPr lang="en-US" sz="2000" dirty="0" err="1">
                <a:effectLst>
                  <a:outerShdw blurRad="38100" dist="38100" dir="2700000" algn="tl">
                    <a:srgbClr val="000000">
                      <a:alpha val="43137"/>
                    </a:srgbClr>
                  </a:outerShdw>
                </a:effectLst>
                <a:latin typeface="Arial" pitchFamily="34" charset="0"/>
                <a:cs typeface="Arial" pitchFamily="34" charset="0"/>
              </a:rPr>
              <a:t>Jeannot</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dirty="0" err="1">
                <a:effectLst>
                  <a:outerShdw blurRad="38100" dist="38100" dir="2700000" algn="tl">
                    <a:srgbClr val="000000">
                      <a:alpha val="43137"/>
                    </a:srgbClr>
                  </a:outerShdw>
                </a:effectLst>
                <a:latin typeface="Arial" pitchFamily="34" charset="0"/>
                <a:cs typeface="Arial" pitchFamily="34" charset="0"/>
              </a:rPr>
              <a:t>Mersch</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FEVR Pre</a:t>
            </a:r>
            <a:r>
              <a:rPr lang="sl-SI" sz="2000" i="1" dirty="0" err="1">
                <a:latin typeface="Arial" pitchFamily="34" charset="0"/>
                <a:cs typeface="Arial" pitchFamily="34" charset="0"/>
              </a:rPr>
              <a:t>dsednik</a:t>
            </a:r>
            <a:r>
              <a:rPr lang="sl-SI" sz="2000" i="1" dirty="0">
                <a:latin typeface="Arial" pitchFamily="34" charset="0"/>
                <a:cs typeface="Arial" pitchFamily="34" charset="0"/>
              </a:rPr>
              <a:t> </a:t>
            </a:r>
            <a:endParaRPr lang="en-US" sz="2000" i="1" dirty="0">
              <a:latin typeface="Arial" pitchFamily="34" charset="0"/>
              <a:cs typeface="Arial" pitchFamily="34" charset="0"/>
            </a:endParaRPr>
          </a:p>
          <a:p>
            <a:pPr>
              <a:buFont typeface="Wingdings" pitchFamily="2" charset="2"/>
              <a:buChar char="v"/>
            </a:pPr>
            <a:r>
              <a:rPr lang="en-US" sz="2000" b="1" dirty="0">
                <a:effectLst>
                  <a:outerShdw blurRad="38100" dist="38100" dir="2700000" algn="tl">
                    <a:srgbClr val="000000">
                      <a:alpha val="43137"/>
                    </a:srgbClr>
                  </a:outerShdw>
                </a:effectLst>
                <a:latin typeface="Arial" pitchFamily="34" charset="0"/>
                <a:cs typeface="Arial" pitchFamily="34" charset="0"/>
              </a:rPr>
              <a:t> </a:t>
            </a:r>
            <a:r>
              <a:rPr lang="en-US" sz="2000" dirty="0">
                <a:effectLst>
                  <a:outerShdw blurRad="38100" dist="38100" dir="2700000" algn="tl">
                    <a:srgbClr val="000000">
                      <a:alpha val="43137"/>
                    </a:srgbClr>
                  </a:outerShdw>
                </a:effectLst>
                <a:latin typeface="Arial" pitchFamily="34" charset="0"/>
                <a:cs typeface="Arial" pitchFamily="34" charset="0"/>
              </a:rPr>
              <a:t>Paolo </a:t>
            </a:r>
            <a:r>
              <a:rPr lang="en-US" sz="2000" dirty="0" err="1">
                <a:effectLst>
                  <a:outerShdw blurRad="38100" dist="38100" dir="2700000" algn="tl">
                    <a:srgbClr val="000000">
                      <a:alpha val="43137"/>
                    </a:srgbClr>
                  </a:outerShdw>
                </a:effectLst>
                <a:latin typeface="Arial" pitchFamily="34" charset="0"/>
                <a:cs typeface="Arial" pitchFamily="34" charset="0"/>
              </a:rPr>
              <a:t>Cestra</a:t>
            </a:r>
            <a:r>
              <a:rPr lang="en-US" sz="2000" b="1"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TISPOL Pre</a:t>
            </a:r>
            <a:r>
              <a:rPr lang="sl-SI" sz="2000" i="1" dirty="0" err="1">
                <a:latin typeface="Arial" pitchFamily="34" charset="0"/>
                <a:cs typeface="Arial" pitchFamily="34" charset="0"/>
              </a:rPr>
              <a:t>dsednik</a:t>
            </a:r>
            <a:r>
              <a:rPr lang="sl-SI" sz="2000" i="1" dirty="0">
                <a:latin typeface="Arial" pitchFamily="34" charset="0"/>
                <a:cs typeface="Arial" pitchFamily="34" charset="0"/>
              </a:rPr>
              <a:t> </a:t>
            </a:r>
          </a:p>
          <a:p>
            <a:pPr>
              <a:buFont typeface="Wingdings" pitchFamily="2" charset="2"/>
              <a:buChar char="v"/>
            </a:pPr>
            <a:r>
              <a:rPr lang="en-US" sz="2000" dirty="0">
                <a:effectLst>
                  <a:outerShdw blurRad="38100" dist="38100" dir="2700000" algn="tl">
                    <a:srgbClr val="000000">
                      <a:alpha val="43137"/>
                    </a:srgbClr>
                  </a:outerShdw>
                </a:effectLst>
                <a:latin typeface="Arial" pitchFamily="34" charset="0"/>
                <a:cs typeface="Arial" pitchFamily="34" charset="0"/>
              </a:rPr>
              <a:t> Antonio </a:t>
            </a:r>
            <a:r>
              <a:rPr lang="en-US" sz="2000" dirty="0" err="1">
                <a:effectLst>
                  <a:outerShdw blurRad="38100" dist="38100" dir="2700000" algn="tl">
                    <a:srgbClr val="000000">
                      <a:alpha val="43137"/>
                    </a:srgbClr>
                  </a:outerShdw>
                </a:effectLst>
                <a:latin typeface="Arial" pitchFamily="34" charset="0"/>
                <a:cs typeface="Arial" pitchFamily="34" charset="0"/>
              </a:rPr>
              <a:t>Avenoso</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ETSC </a:t>
            </a:r>
            <a:r>
              <a:rPr lang="sl-SI" sz="2000" i="1" dirty="0">
                <a:latin typeface="Arial" pitchFamily="34" charset="0"/>
                <a:cs typeface="Arial" pitchFamily="34" charset="0"/>
              </a:rPr>
              <a:t>Izvršni direktor</a:t>
            </a:r>
            <a:endParaRPr lang="en-US" sz="2000" i="1" dirty="0">
              <a:latin typeface="Arial" pitchFamily="34" charset="0"/>
              <a:cs typeface="Arial" pitchFamily="34" charset="0"/>
            </a:endParaRPr>
          </a:p>
          <a:p>
            <a:pPr>
              <a:buFont typeface="Wingdings" pitchFamily="2" charset="2"/>
              <a:buChar char="v"/>
            </a:pPr>
            <a:r>
              <a:rPr lang="en-US" sz="2000" dirty="0">
                <a:effectLst>
                  <a:outerShdw blurRad="38100" dist="38100" dir="2700000" algn="tl">
                    <a:srgbClr val="000000">
                      <a:alpha val="43137"/>
                    </a:srgbClr>
                  </a:outerShdw>
                </a:effectLst>
                <a:latin typeface="Arial" pitchFamily="34" charset="0"/>
                <a:cs typeface="Arial" pitchFamily="34" charset="0"/>
              </a:rPr>
              <a:t>Antonio Giovanni </a:t>
            </a:r>
            <a:r>
              <a:rPr lang="en-US" sz="2000" dirty="0" err="1">
                <a:effectLst>
                  <a:outerShdw blurRad="38100" dist="38100" dir="2700000" algn="tl">
                    <a:srgbClr val="000000">
                      <a:alpha val="43137"/>
                    </a:srgbClr>
                  </a:outerShdw>
                </a:effectLst>
                <a:latin typeface="Arial" pitchFamily="34" charset="0"/>
                <a:cs typeface="Arial" pitchFamily="34" charset="0"/>
              </a:rPr>
              <a:t>Perlot</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ACEM </a:t>
            </a:r>
            <a:r>
              <a:rPr lang="sl-SI" sz="2000" i="1" dirty="0">
                <a:latin typeface="Arial" pitchFamily="34" charset="0"/>
                <a:cs typeface="Arial" pitchFamily="34" charset="0"/>
              </a:rPr>
              <a:t>Generalni Sekretar</a:t>
            </a:r>
            <a:endParaRPr lang="en-US" sz="2000" i="1" dirty="0">
              <a:latin typeface="Arial" pitchFamily="34" charset="0"/>
              <a:cs typeface="Arial" pitchFamily="34" charset="0"/>
            </a:endParaRPr>
          </a:p>
          <a:p>
            <a:pPr>
              <a:buFont typeface="Wingdings" pitchFamily="2" charset="2"/>
              <a:buChar char="v"/>
            </a:pPr>
            <a:r>
              <a:rPr lang="en-US" sz="2000" dirty="0">
                <a:effectLst>
                  <a:outerShdw blurRad="38100" dist="38100" dir="2700000" algn="tl">
                    <a:srgbClr val="000000">
                      <a:alpha val="43137"/>
                    </a:srgbClr>
                  </a:outerShdw>
                </a:effectLst>
                <a:latin typeface="Arial" pitchFamily="34" charset="0"/>
                <a:cs typeface="Arial" pitchFamily="34" charset="0"/>
              </a:rPr>
              <a:t>Bernard Wilhelm </a:t>
            </a:r>
            <a:r>
              <a:rPr lang="en-US" sz="2000" dirty="0" err="1">
                <a:effectLst>
                  <a:outerShdw blurRad="38100" dist="38100" dir="2700000" algn="tl">
                    <a:srgbClr val="000000">
                      <a:alpha val="43137"/>
                    </a:srgbClr>
                  </a:outerShdw>
                </a:effectLst>
                <a:latin typeface="Arial" pitchFamily="34" charset="0"/>
                <a:cs typeface="Arial" pitchFamily="34" charset="0"/>
              </a:rPr>
              <a:t>Ensink</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i="1" dirty="0">
                <a:latin typeface="Arial" pitchFamily="34" charset="0"/>
                <a:cs typeface="Arial" pitchFamily="34" charset="0"/>
              </a:rPr>
              <a:t>ECF </a:t>
            </a:r>
            <a:r>
              <a:rPr lang="sl-SI" sz="2000" i="1" dirty="0">
                <a:latin typeface="Arial" pitchFamily="34" charset="0"/>
                <a:cs typeface="Arial" pitchFamily="34" charset="0"/>
              </a:rPr>
              <a:t>Generalni Sekretar</a:t>
            </a:r>
            <a:endParaRPr lang="en-US" sz="2000" i="1" dirty="0">
              <a:latin typeface="Arial" pitchFamily="34" charset="0"/>
              <a:cs typeface="Arial" pitchFamily="34" charset="0"/>
            </a:endParaRPr>
          </a:p>
          <a:p>
            <a:endParaRPr lang="sl-SI" sz="2000" i="1" dirty="0">
              <a:latin typeface="+mj-lt"/>
              <a:cs typeface="Arial" pitchFamily="34" charset="0"/>
            </a:endParaRPr>
          </a:p>
          <a:p>
            <a:endParaRPr lang="sl-SI" dirty="0"/>
          </a:p>
        </p:txBody>
      </p:sp>
    </p:spTree>
    <p:extLst>
      <p:ext uri="{BB962C8B-B14F-4D97-AF65-F5344CB8AC3E}">
        <p14:creationId xmlns:p14="http://schemas.microsoft.com/office/powerpoint/2010/main" val="88539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par>
                          <p:cTn id="8" fill="hold">
                            <p:stCondLst>
                              <p:cond delay="1000"/>
                            </p:stCondLst>
                            <p:childTnLst>
                              <p:par>
                                <p:cTn id="9" presetID="53" presetClass="entr" presetSubtype="16"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B3A1B1-3867-4A11-B0A8-CD9DD4B40E16}"/>
              </a:ext>
            </a:extLst>
          </p:cNvPr>
          <p:cNvSpPr>
            <a:spLocks noGrp="1"/>
          </p:cNvSpPr>
          <p:nvPr>
            <p:ph type="title"/>
          </p:nvPr>
        </p:nvSpPr>
        <p:spPr>
          <a:xfrm>
            <a:off x="123039" y="980817"/>
            <a:ext cx="10972800" cy="1143000"/>
          </a:xfrm>
        </p:spPr>
        <p:txBody>
          <a:bodyPr/>
          <a:lstStyle/>
          <a:p>
            <a:r>
              <a:rPr lang="en-US" sz="2800" dirty="0">
                <a:latin typeface="Arial" pitchFamily="34" charset="0"/>
                <a:cs typeface="Arial" pitchFamily="34" charset="0"/>
                <a:hlinkClick r:id="rId2"/>
              </a:rPr>
              <a:t>Valetta De</a:t>
            </a:r>
            <a:r>
              <a:rPr lang="sl-SI" sz="2800" dirty="0" err="1">
                <a:latin typeface="Arial" pitchFamily="34" charset="0"/>
                <a:cs typeface="Arial" pitchFamily="34" charset="0"/>
                <a:hlinkClick r:id="rId2"/>
              </a:rPr>
              <a:t>klaracija</a:t>
            </a:r>
            <a:r>
              <a:rPr lang="en-US" sz="2800" dirty="0">
                <a:latin typeface="Arial" pitchFamily="34" charset="0"/>
                <a:cs typeface="Arial" pitchFamily="34" charset="0"/>
                <a:hlinkClick r:id="rId2"/>
              </a:rPr>
              <a:t> </a:t>
            </a:r>
            <a:r>
              <a:rPr lang="sl-SI" sz="2800" dirty="0">
                <a:latin typeface="Arial" pitchFamily="34" charset="0"/>
                <a:cs typeface="Arial" pitchFamily="34" charset="0"/>
              </a:rPr>
              <a:t> spodbuja države in nosilce aktivnosti za konkretne aktivnosti za  zmanjševanja najhujših posledic prometnih nesreč</a:t>
            </a:r>
            <a:r>
              <a:rPr lang="en-US" sz="2800" dirty="0">
                <a:latin typeface="Arial" pitchFamily="34" charset="0"/>
                <a:cs typeface="Arial" pitchFamily="34" charset="0"/>
              </a:rPr>
              <a:t> </a:t>
            </a:r>
            <a:r>
              <a:rPr lang="sl-SI" sz="2800" dirty="0">
                <a:latin typeface="Arial" pitchFamily="34" charset="0"/>
                <a:cs typeface="Arial" pitchFamily="34" charset="0"/>
              </a:rPr>
              <a:t>ter </a:t>
            </a:r>
            <a:r>
              <a:rPr lang="sl-SI" sz="2800" dirty="0" err="1">
                <a:latin typeface="Arial" pitchFamily="34" charset="0"/>
                <a:cs typeface="Arial" pitchFamily="34" charset="0"/>
              </a:rPr>
              <a:t>opolnomočenje</a:t>
            </a:r>
            <a:r>
              <a:rPr lang="sl-SI" sz="2800" dirty="0">
                <a:latin typeface="Arial" pitchFamily="34" charset="0"/>
                <a:cs typeface="Arial" pitchFamily="34" charset="0"/>
              </a:rPr>
              <a:t> programa VIZIJE NIČ. </a:t>
            </a:r>
            <a:br>
              <a:rPr lang="en-US" sz="2800" dirty="0">
                <a:latin typeface="Arial" pitchFamily="34" charset="0"/>
                <a:cs typeface="Arial" pitchFamily="34" charset="0"/>
              </a:rPr>
            </a:br>
            <a:endParaRPr lang="sl-SI" sz="2800" dirty="0"/>
          </a:p>
        </p:txBody>
      </p:sp>
      <p:pic>
        <p:nvPicPr>
          <p:cNvPr id="4" name="Picture 2">
            <a:extLst>
              <a:ext uri="{FF2B5EF4-FFF2-40B4-BE49-F238E27FC236}">
                <a16:creationId xmlns:a16="http://schemas.microsoft.com/office/drawing/2014/main" id="{1A8A8173-084E-4811-B96E-4F880EA1B4A6}"/>
              </a:ext>
            </a:extLst>
          </p:cNvPr>
          <p:cNvPicPr>
            <a:picLocks noChangeAspect="1" noChangeArrowheads="1"/>
          </p:cNvPicPr>
          <p:nvPr/>
        </p:nvPicPr>
        <p:blipFill>
          <a:blip r:embed="rId3" cstate="print"/>
          <a:srcRect/>
          <a:stretch>
            <a:fillRect/>
          </a:stretch>
        </p:blipFill>
        <p:spPr bwMode="auto">
          <a:xfrm>
            <a:off x="5679347" y="2481291"/>
            <a:ext cx="2230793" cy="2889514"/>
          </a:xfrm>
          <a:prstGeom prst="rect">
            <a:avLst/>
          </a:prstGeom>
          <a:noFill/>
          <a:ln w="9525">
            <a:noFill/>
            <a:miter lim="800000"/>
            <a:headEnd/>
            <a:tailEnd/>
          </a:ln>
        </p:spPr>
      </p:pic>
      <p:pic>
        <p:nvPicPr>
          <p:cNvPr id="5" name="Afbeelding 7">
            <a:extLst>
              <a:ext uri="{FF2B5EF4-FFF2-40B4-BE49-F238E27FC236}">
                <a16:creationId xmlns:a16="http://schemas.microsoft.com/office/drawing/2014/main" id="{12996F77-3D47-475D-BB9E-AD10C7E125FE}"/>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08851" y="2481291"/>
            <a:ext cx="4453166" cy="2889514"/>
          </a:xfrm>
          <a:prstGeom prst="rect">
            <a:avLst/>
          </a:prstGeom>
          <a:ln w="28575">
            <a:solidFill>
              <a:schemeClr val="accent5"/>
            </a:solidFill>
          </a:ln>
        </p:spPr>
      </p:pic>
      <p:cxnSp>
        <p:nvCxnSpPr>
          <p:cNvPr id="6" name="Straight Arrow Connector 20">
            <a:extLst>
              <a:ext uri="{FF2B5EF4-FFF2-40B4-BE49-F238E27FC236}">
                <a16:creationId xmlns:a16="http://schemas.microsoft.com/office/drawing/2014/main" id="{98004CDB-D8F7-440B-AF37-CF6C9DE62473}"/>
              </a:ext>
            </a:extLst>
          </p:cNvPr>
          <p:cNvCxnSpPr>
            <a:cxnSpLocks/>
          </p:cNvCxnSpPr>
          <p:nvPr/>
        </p:nvCxnSpPr>
        <p:spPr>
          <a:xfrm flipH="1">
            <a:off x="4228051" y="3559688"/>
            <a:ext cx="2084646" cy="1037479"/>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12" name="Slika 11">
            <a:extLst>
              <a:ext uri="{FF2B5EF4-FFF2-40B4-BE49-F238E27FC236}">
                <a16:creationId xmlns:a16="http://schemas.microsoft.com/office/drawing/2014/main" id="{8EED534C-3751-4BC1-8896-58EB2A5DEE43}"/>
              </a:ext>
            </a:extLst>
          </p:cNvPr>
          <p:cNvPicPr>
            <a:picLocks noChangeAspect="1"/>
          </p:cNvPicPr>
          <p:nvPr/>
        </p:nvPicPr>
        <p:blipFill>
          <a:blip r:embed="rId5"/>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385842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7F7570-0D7D-4C5A-8AC4-9AE52719861D}"/>
              </a:ext>
            </a:extLst>
          </p:cNvPr>
          <p:cNvSpPr>
            <a:spLocks noGrp="1"/>
          </p:cNvSpPr>
          <p:nvPr>
            <p:ph type="title"/>
          </p:nvPr>
        </p:nvSpPr>
        <p:spPr/>
        <p:txBody>
          <a:bodyPr/>
          <a:lstStyle/>
          <a:p>
            <a:r>
              <a:rPr lang="sl-SI" sz="3600" b="1" dirty="0">
                <a:solidFill>
                  <a:srgbClr val="B6BF00"/>
                </a:solidFill>
              </a:rPr>
              <a:t>WDOR 2017; Ljubljana; Slovenija</a:t>
            </a:r>
            <a:endParaRPr lang="sl-SI" sz="3600" dirty="0"/>
          </a:p>
        </p:txBody>
      </p:sp>
      <p:sp>
        <p:nvSpPr>
          <p:cNvPr id="7" name="Content Placeholder 6">
            <a:extLst>
              <a:ext uri="{FF2B5EF4-FFF2-40B4-BE49-F238E27FC236}">
                <a16:creationId xmlns:a16="http://schemas.microsoft.com/office/drawing/2014/main" id="{E78F94C2-AACE-4C24-9AFB-FA84DCB810D5}"/>
              </a:ext>
            </a:extLst>
          </p:cNvPr>
          <p:cNvSpPr>
            <a:spLocks noGrp="1"/>
          </p:cNvSpPr>
          <p:nvPr>
            <p:ph idx="1"/>
          </p:nvPr>
        </p:nvSpPr>
        <p:spPr>
          <a:xfrm>
            <a:off x="609600" y="1600200"/>
            <a:ext cx="10972800" cy="4525963"/>
          </a:xfrm>
        </p:spPr>
        <p:txBody>
          <a:bodyPr/>
          <a:lstStyle/>
          <a:p>
            <a:r>
              <a:rPr lang="sl-SI" sz="2200" dirty="0">
                <a:latin typeface="Arial" pitchFamily="34" charset="0"/>
                <a:cs typeface="Arial" pitchFamily="34" charset="0"/>
              </a:rPr>
              <a:t>P</a:t>
            </a:r>
            <a:r>
              <a:rPr lang="en-US" sz="2200" dirty="0" err="1">
                <a:latin typeface="Arial" pitchFamily="34" charset="0"/>
                <a:cs typeface="Arial" pitchFamily="34" charset="0"/>
              </a:rPr>
              <a:t>rogram</a:t>
            </a:r>
            <a:r>
              <a:rPr lang="en-US" sz="2200" dirty="0">
                <a:latin typeface="Arial" pitchFamily="34" charset="0"/>
                <a:cs typeface="Arial" pitchFamily="34" charset="0"/>
              </a:rPr>
              <a:t> </a:t>
            </a:r>
            <a:r>
              <a:rPr lang="sl-SI" sz="2200" dirty="0">
                <a:latin typeface="Arial" pitchFamily="34" charset="0"/>
                <a:cs typeface="Arial" pitchFamily="34" charset="0"/>
              </a:rPr>
              <a:t>FEVR „</a:t>
            </a:r>
            <a:r>
              <a:rPr lang="en-US" sz="2200" b="1" dirty="0">
                <a:latin typeface="Arial" pitchFamily="34" charset="0"/>
                <a:cs typeface="Arial" pitchFamily="34" charset="0"/>
              </a:rPr>
              <a:t>we live VISION ZERO</a:t>
            </a:r>
            <a:r>
              <a:rPr lang="sl-SI" sz="2200" b="1" dirty="0">
                <a:latin typeface="Arial" pitchFamily="34" charset="0"/>
                <a:cs typeface="Arial" pitchFamily="34" charset="0"/>
              </a:rPr>
              <a:t>“ se je rodil na</a:t>
            </a:r>
            <a:r>
              <a:rPr lang="en-US" sz="2200" dirty="0">
                <a:latin typeface="Arial" pitchFamily="34" charset="0"/>
                <a:cs typeface="Arial" pitchFamily="34" charset="0"/>
              </a:rPr>
              <a:t> </a:t>
            </a:r>
            <a:r>
              <a:rPr lang="en-US" sz="2200" dirty="0">
                <a:latin typeface="Arial" pitchFamily="34" charset="0"/>
                <a:cs typeface="Arial" pitchFamily="34" charset="0"/>
                <a:hlinkClick r:id="rId2"/>
              </a:rPr>
              <a:t>World Day of Remembrance for Road Traffic Victims 2017 </a:t>
            </a:r>
            <a:r>
              <a:rPr lang="sl-SI" sz="2200" dirty="0">
                <a:latin typeface="Arial" pitchFamily="34" charset="0"/>
                <a:cs typeface="Arial" pitchFamily="34" charset="0"/>
                <a:hlinkClick r:id="rId2"/>
              </a:rPr>
              <a:t>v</a:t>
            </a:r>
            <a:r>
              <a:rPr lang="en-US" sz="2200" dirty="0">
                <a:latin typeface="Arial" pitchFamily="34" charset="0"/>
                <a:cs typeface="Arial" pitchFamily="34" charset="0"/>
                <a:hlinkClick r:id="rId2"/>
              </a:rPr>
              <a:t> </a:t>
            </a:r>
            <a:r>
              <a:rPr lang="en-US" sz="2200" dirty="0" err="1">
                <a:latin typeface="Arial" pitchFamily="34" charset="0"/>
                <a:cs typeface="Arial" pitchFamily="34" charset="0"/>
                <a:hlinkClick r:id="rId2"/>
              </a:rPr>
              <a:t>Ljubljan</a:t>
            </a:r>
            <a:r>
              <a:rPr lang="sl-SI" sz="2200" dirty="0">
                <a:latin typeface="Arial" pitchFamily="34" charset="0"/>
                <a:cs typeface="Arial" pitchFamily="34" charset="0"/>
                <a:hlinkClick r:id="rId2"/>
              </a:rPr>
              <a:t>i</a:t>
            </a:r>
            <a:r>
              <a:rPr lang="en-US" sz="2200" dirty="0">
                <a:latin typeface="Arial" pitchFamily="34" charset="0"/>
                <a:cs typeface="Arial" pitchFamily="34" charset="0"/>
                <a:hlinkClick r:id="rId2"/>
              </a:rPr>
              <a:t>, </a:t>
            </a:r>
            <a:r>
              <a:rPr lang="en-US" sz="2200" dirty="0" err="1">
                <a:latin typeface="Arial" pitchFamily="34" charset="0"/>
                <a:cs typeface="Arial" pitchFamily="34" charset="0"/>
                <a:hlinkClick r:id="rId2"/>
              </a:rPr>
              <a:t>Sloveni</a:t>
            </a:r>
            <a:r>
              <a:rPr lang="sl-SI" sz="2200" dirty="0">
                <a:latin typeface="Arial" pitchFamily="34" charset="0"/>
                <a:cs typeface="Arial" pitchFamily="34" charset="0"/>
                <a:hlinkClick r:id="rId2"/>
              </a:rPr>
              <a:t>j</a:t>
            </a:r>
            <a:r>
              <a:rPr lang="en-US" sz="2200" dirty="0">
                <a:latin typeface="Arial" pitchFamily="34" charset="0"/>
                <a:cs typeface="Arial" pitchFamily="34" charset="0"/>
                <a:hlinkClick r:id="rId2"/>
              </a:rPr>
              <a:t>a</a:t>
            </a:r>
            <a:r>
              <a:rPr lang="en-US" sz="2200" dirty="0">
                <a:latin typeface="Arial" pitchFamily="34" charset="0"/>
                <a:cs typeface="Arial" pitchFamily="34" charset="0"/>
              </a:rPr>
              <a:t>.</a:t>
            </a:r>
            <a:endParaRPr lang="sl-SI" sz="2200" dirty="0">
              <a:latin typeface="Arial" pitchFamily="34" charset="0"/>
              <a:cs typeface="Arial" pitchFamily="34" charset="0"/>
            </a:endParaRPr>
          </a:p>
          <a:p>
            <a:r>
              <a:rPr lang="sl-SI" sz="2200" dirty="0">
                <a:latin typeface="Arial" pitchFamily="34" charset="0"/>
                <a:cs typeface="Arial" pitchFamily="34" charset="0"/>
              </a:rPr>
              <a:t>Aktivnosti ob </a:t>
            </a:r>
            <a:r>
              <a:rPr lang="en-US" sz="2200" dirty="0">
                <a:latin typeface="Arial" pitchFamily="34" charset="0"/>
                <a:cs typeface="Arial" pitchFamily="34" charset="0"/>
              </a:rPr>
              <a:t>World Day or Remembrance for Road Traffic Victims 2017 </a:t>
            </a:r>
            <a:r>
              <a:rPr lang="sl-SI" sz="2200" dirty="0">
                <a:latin typeface="Arial" pitchFamily="34" charset="0"/>
                <a:cs typeface="Arial" pitchFamily="34" charset="0"/>
              </a:rPr>
              <a:t>sta podprla Posebni odposlanec ZN za varnost cestnega prometa </a:t>
            </a:r>
            <a:r>
              <a:rPr lang="en-US" sz="2200" dirty="0">
                <a:latin typeface="Arial" pitchFamily="34" charset="0"/>
                <a:cs typeface="Arial" pitchFamily="34" charset="0"/>
                <a:hlinkClick r:id="rId3"/>
              </a:rPr>
              <a:t>Jean </a:t>
            </a:r>
            <a:r>
              <a:rPr lang="en-US" sz="2200" dirty="0" err="1">
                <a:latin typeface="Arial" pitchFamily="34" charset="0"/>
                <a:cs typeface="Arial" pitchFamily="34" charset="0"/>
                <a:hlinkClick r:id="rId3"/>
              </a:rPr>
              <a:t>Todt</a:t>
            </a:r>
            <a:r>
              <a:rPr lang="en-US" sz="2200" dirty="0">
                <a:latin typeface="Arial" pitchFamily="34" charset="0"/>
                <a:cs typeface="Arial" pitchFamily="34" charset="0"/>
                <a:hlinkClick r:id="rId3"/>
              </a:rPr>
              <a:t> </a:t>
            </a:r>
            <a:r>
              <a:rPr lang="sl-SI" sz="2200" dirty="0">
                <a:latin typeface="Arial" pitchFamily="34" charset="0"/>
                <a:cs typeface="Arial" pitchFamily="34" charset="0"/>
                <a:hlinkClick r:id="rId3"/>
              </a:rPr>
              <a:t>in EU Komisarka za promet </a:t>
            </a:r>
            <a:r>
              <a:rPr lang="en-US" sz="2200" dirty="0">
                <a:latin typeface="Arial" pitchFamily="34" charset="0"/>
                <a:cs typeface="Arial" pitchFamily="34" charset="0"/>
                <a:hlinkClick r:id="rId3"/>
              </a:rPr>
              <a:t>Violeta </a:t>
            </a:r>
            <a:r>
              <a:rPr lang="en-US" sz="2200" dirty="0" err="1">
                <a:latin typeface="Arial" pitchFamily="34" charset="0"/>
                <a:cs typeface="Arial" pitchFamily="34" charset="0"/>
                <a:hlinkClick r:id="rId3"/>
              </a:rPr>
              <a:t>Bulc</a:t>
            </a:r>
            <a:r>
              <a:rPr lang="en-US" sz="2200" dirty="0">
                <a:latin typeface="Arial" pitchFamily="34" charset="0"/>
                <a:cs typeface="Arial" pitchFamily="34" charset="0"/>
              </a:rPr>
              <a:t>. </a:t>
            </a:r>
            <a:endParaRPr lang="sl-SI" sz="2200" dirty="0">
              <a:latin typeface="Arial" pitchFamily="34" charset="0"/>
              <a:cs typeface="Arial" pitchFamily="34" charset="0"/>
            </a:endParaRPr>
          </a:p>
          <a:p>
            <a:endParaRPr lang="sl-SI" sz="2200" dirty="0">
              <a:latin typeface="Arial" pitchFamily="34" charset="0"/>
              <a:cs typeface="Arial" pitchFamily="34" charset="0"/>
            </a:endParaRPr>
          </a:p>
          <a:p>
            <a:pPr>
              <a:buNone/>
            </a:pPr>
            <a:endParaRPr lang="sl-SI" sz="2200" dirty="0">
              <a:latin typeface="Arial" pitchFamily="34" charset="0"/>
              <a:cs typeface="Arial" pitchFamily="34" charset="0"/>
            </a:endParaRPr>
          </a:p>
        </p:txBody>
      </p:sp>
      <p:pic>
        <p:nvPicPr>
          <p:cNvPr id="8" name="Picture 1">
            <a:extLst>
              <a:ext uri="{FF2B5EF4-FFF2-40B4-BE49-F238E27FC236}">
                <a16:creationId xmlns:a16="http://schemas.microsoft.com/office/drawing/2014/main" id="{C061E9ED-6F2A-4D3C-A2FC-145548A00BAD}"/>
              </a:ext>
            </a:extLst>
          </p:cNvPr>
          <p:cNvPicPr>
            <a:picLocks noChangeAspect="1" noChangeArrowheads="1"/>
          </p:cNvPicPr>
          <p:nvPr/>
        </p:nvPicPr>
        <p:blipFill>
          <a:blip r:embed="rId4" cstate="print"/>
          <a:srcRect/>
          <a:stretch>
            <a:fillRect/>
          </a:stretch>
        </p:blipFill>
        <p:spPr bwMode="auto">
          <a:xfrm>
            <a:off x="2231365" y="3568722"/>
            <a:ext cx="2211943" cy="2196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3">
            <a:extLst>
              <a:ext uri="{FF2B5EF4-FFF2-40B4-BE49-F238E27FC236}">
                <a16:creationId xmlns:a16="http://schemas.microsoft.com/office/drawing/2014/main" id="{45DF1ABC-CED7-4A80-A8AA-183163A45F27}"/>
              </a:ext>
            </a:extLst>
          </p:cNvPr>
          <p:cNvPicPr>
            <a:picLocks noChangeAspect="1" noChangeArrowheads="1"/>
          </p:cNvPicPr>
          <p:nvPr/>
        </p:nvPicPr>
        <p:blipFill>
          <a:blip r:embed="rId5" cstate="print"/>
          <a:srcRect/>
          <a:stretch>
            <a:fillRect/>
          </a:stretch>
        </p:blipFill>
        <p:spPr bwMode="auto">
          <a:xfrm>
            <a:off x="6384032" y="3613452"/>
            <a:ext cx="3960440" cy="2223976"/>
          </a:xfrm>
          <a:prstGeom prst="rect">
            <a:avLst/>
          </a:prstGeom>
          <a:ln>
            <a:noFill/>
          </a:ln>
          <a:effectLst>
            <a:softEdge rad="112500"/>
          </a:effectLst>
        </p:spPr>
      </p:pic>
      <p:pic>
        <p:nvPicPr>
          <p:cNvPr id="10" name="Slika 9">
            <a:extLst>
              <a:ext uri="{FF2B5EF4-FFF2-40B4-BE49-F238E27FC236}">
                <a16:creationId xmlns:a16="http://schemas.microsoft.com/office/drawing/2014/main" id="{6108DB42-50AB-4F04-ABB7-2B6E51EDAB7B}"/>
              </a:ext>
            </a:extLst>
          </p:cNvPr>
          <p:cNvPicPr>
            <a:picLocks noChangeAspect="1"/>
          </p:cNvPicPr>
          <p:nvPr/>
        </p:nvPicPr>
        <p:blipFill>
          <a:blip r:embed="rId6"/>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3245859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0C2840-5226-423A-9526-FDAB4EAF6C00}"/>
              </a:ext>
            </a:extLst>
          </p:cNvPr>
          <p:cNvSpPr>
            <a:spLocks noGrp="1"/>
          </p:cNvSpPr>
          <p:nvPr>
            <p:ph type="title"/>
          </p:nvPr>
        </p:nvSpPr>
        <p:spPr/>
        <p:txBody>
          <a:bodyPr/>
          <a:lstStyle/>
          <a:p>
            <a:endParaRPr lang="sl-SI" dirty="0"/>
          </a:p>
        </p:txBody>
      </p:sp>
      <p:pic>
        <p:nvPicPr>
          <p:cNvPr id="4" name="Picture 3" descr="F:\FEVR\2018\2. Feb\New corporate identity 2018\Other logos\FEVR_WE LIVE VISION ZERO.jpg">
            <a:extLst>
              <a:ext uri="{FF2B5EF4-FFF2-40B4-BE49-F238E27FC236}">
                <a16:creationId xmlns:a16="http://schemas.microsoft.com/office/drawing/2014/main" id="{EB117F08-4AEE-4767-8EF7-CBE5E8B945AE}"/>
              </a:ext>
            </a:extLst>
          </p:cNvPr>
          <p:cNvPicPr>
            <a:picLocks noGrp="1" noChangeAspect="1" noChangeArrowheads="1"/>
          </p:cNvPicPr>
          <p:nvPr>
            <p:ph idx="1"/>
          </p:nvPr>
        </p:nvPicPr>
        <p:blipFill>
          <a:blip r:embed="rId2" cstate="print"/>
          <a:srcRect/>
          <a:stretch>
            <a:fillRect/>
          </a:stretch>
        </p:blipFill>
        <p:spPr bwMode="auto">
          <a:xfrm>
            <a:off x="0" y="1241570"/>
            <a:ext cx="12191999" cy="4068036"/>
          </a:xfrm>
          <a:prstGeom prst="rect">
            <a:avLst/>
          </a:prstGeom>
          <a:noFill/>
        </p:spPr>
      </p:pic>
      <p:pic>
        <p:nvPicPr>
          <p:cNvPr id="5" name="Slika 4">
            <a:extLst>
              <a:ext uri="{FF2B5EF4-FFF2-40B4-BE49-F238E27FC236}">
                <a16:creationId xmlns:a16="http://schemas.microsoft.com/office/drawing/2014/main" id="{3C9F4A24-A5EF-4B06-A527-41A90A8B8C3B}"/>
              </a:ext>
            </a:extLst>
          </p:cNvPr>
          <p:cNvPicPr>
            <a:picLocks noChangeAspect="1"/>
          </p:cNvPicPr>
          <p:nvPr/>
        </p:nvPicPr>
        <p:blipFill>
          <a:blip r:embed="rId3"/>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224171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BA4975-5DAE-40FA-A3CF-093486F0B3F3}"/>
              </a:ext>
            </a:extLst>
          </p:cNvPr>
          <p:cNvSpPr>
            <a:spLocks noGrp="1"/>
          </p:cNvSpPr>
          <p:nvPr>
            <p:ph type="title"/>
          </p:nvPr>
        </p:nvSpPr>
        <p:spPr/>
        <p:txBody>
          <a:bodyPr/>
          <a:lstStyle/>
          <a:p>
            <a:endParaRPr lang="sl-SI"/>
          </a:p>
        </p:txBody>
      </p:sp>
      <p:pic>
        <p:nvPicPr>
          <p:cNvPr id="4" name="Picture 3">
            <a:extLst>
              <a:ext uri="{FF2B5EF4-FFF2-40B4-BE49-F238E27FC236}">
                <a16:creationId xmlns:a16="http://schemas.microsoft.com/office/drawing/2014/main" id="{5D91482B-2570-4980-AF53-478C9ACFEC35}"/>
              </a:ext>
            </a:extLst>
          </p:cNvPr>
          <p:cNvPicPr>
            <a:picLocks noGrp="1" noChangeAspect="1" noChangeArrowheads="1"/>
          </p:cNvPicPr>
          <p:nvPr>
            <p:ph idx="1"/>
          </p:nvPr>
        </p:nvPicPr>
        <p:blipFill>
          <a:blip r:embed="rId2" cstate="print"/>
          <a:srcRect/>
          <a:stretch>
            <a:fillRect/>
          </a:stretch>
        </p:blipFill>
        <p:spPr bwMode="auto">
          <a:xfrm>
            <a:off x="2885617" y="0"/>
            <a:ext cx="5880878" cy="583849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Slika 4">
            <a:extLst>
              <a:ext uri="{FF2B5EF4-FFF2-40B4-BE49-F238E27FC236}">
                <a16:creationId xmlns:a16="http://schemas.microsoft.com/office/drawing/2014/main" id="{25211BC9-AB42-4980-A826-6F2F0283D79E}"/>
              </a:ext>
            </a:extLst>
          </p:cNvPr>
          <p:cNvPicPr>
            <a:picLocks noChangeAspect="1"/>
          </p:cNvPicPr>
          <p:nvPr/>
        </p:nvPicPr>
        <p:blipFill>
          <a:blip r:embed="rId3"/>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52860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4CDB39AC-4EAF-4F58-B0E1-0F444CDE4639}"/>
              </a:ext>
            </a:extLst>
          </p:cNvPr>
          <p:cNvPicPr>
            <a:picLocks noGrp="1" noChangeAspect="1"/>
          </p:cNvPicPr>
          <p:nvPr>
            <p:ph idx="1"/>
          </p:nvPr>
        </p:nvPicPr>
        <p:blipFill>
          <a:blip r:embed="rId2"/>
          <a:stretch>
            <a:fillRect/>
          </a:stretch>
        </p:blipFill>
        <p:spPr>
          <a:xfrm>
            <a:off x="147244" y="1082246"/>
            <a:ext cx="3948019" cy="4193080"/>
          </a:xfrm>
        </p:spPr>
      </p:pic>
      <p:pic>
        <p:nvPicPr>
          <p:cNvPr id="7" name="Slika 6">
            <a:extLst>
              <a:ext uri="{FF2B5EF4-FFF2-40B4-BE49-F238E27FC236}">
                <a16:creationId xmlns:a16="http://schemas.microsoft.com/office/drawing/2014/main" id="{BEA71806-D800-4826-86A5-89D9A3816FA0}"/>
              </a:ext>
            </a:extLst>
          </p:cNvPr>
          <p:cNvPicPr>
            <a:picLocks noChangeAspect="1"/>
          </p:cNvPicPr>
          <p:nvPr/>
        </p:nvPicPr>
        <p:blipFill>
          <a:blip r:embed="rId3"/>
          <a:stretch>
            <a:fillRect/>
          </a:stretch>
        </p:blipFill>
        <p:spPr>
          <a:xfrm>
            <a:off x="4166912" y="1082246"/>
            <a:ext cx="5641396" cy="2821694"/>
          </a:xfrm>
          <a:prstGeom prst="rect">
            <a:avLst/>
          </a:prstGeom>
        </p:spPr>
      </p:pic>
      <p:pic>
        <p:nvPicPr>
          <p:cNvPr id="6" name="Slika 5">
            <a:extLst>
              <a:ext uri="{FF2B5EF4-FFF2-40B4-BE49-F238E27FC236}">
                <a16:creationId xmlns:a16="http://schemas.microsoft.com/office/drawing/2014/main" id="{5541FFD3-15E4-4106-8B0C-4319B902FF7E}"/>
              </a:ext>
            </a:extLst>
          </p:cNvPr>
          <p:cNvPicPr>
            <a:picLocks noChangeAspect="1"/>
          </p:cNvPicPr>
          <p:nvPr/>
        </p:nvPicPr>
        <p:blipFill>
          <a:blip r:embed="rId4"/>
          <a:stretch>
            <a:fillRect/>
          </a:stretch>
        </p:blipFill>
        <p:spPr>
          <a:xfrm>
            <a:off x="10770216" y="14579"/>
            <a:ext cx="1421785" cy="1300071"/>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037" y="4015032"/>
            <a:ext cx="422433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C:\Users\JK\Dropbox\Screenshots\Screenshot 2018-06-04 18.11.27.png">
            <a:hlinkClick r:id="rId6"/>
            <a:extLst>
              <a:ext uri="{FF2B5EF4-FFF2-40B4-BE49-F238E27FC236}">
                <a16:creationId xmlns:a16="http://schemas.microsoft.com/office/drawing/2014/main" id="{1C005D6C-FDB0-478E-B885-F8DF92490C8F}"/>
              </a:ext>
            </a:extLst>
          </p:cNvPr>
          <p:cNvPicPr>
            <a:picLocks noChangeAspect="1" noChangeArrowheads="1"/>
          </p:cNvPicPr>
          <p:nvPr/>
        </p:nvPicPr>
        <p:blipFill>
          <a:blip r:embed="rId7" cstate="print"/>
          <a:srcRect/>
          <a:stretch>
            <a:fillRect/>
          </a:stretch>
        </p:blipFill>
        <p:spPr bwMode="auto">
          <a:xfrm>
            <a:off x="8097286" y="4219781"/>
            <a:ext cx="3629000" cy="1530092"/>
          </a:xfrm>
          <a:prstGeom prst="rect">
            <a:avLst/>
          </a:prstGeom>
          <a:ln>
            <a:noFill/>
          </a:ln>
          <a:effectLst>
            <a:outerShdw blurRad="292100" dist="139700" dir="2700000" algn="tl" rotWithShape="0">
              <a:srgbClr val="333333">
                <a:alpha val="65000"/>
              </a:srgbClr>
            </a:outerShdw>
          </a:effectLst>
        </p:spPr>
      </p:pic>
      <p:sp>
        <p:nvSpPr>
          <p:cNvPr id="4" name="Naslov 3">
            <a:extLst>
              <a:ext uri="{FF2B5EF4-FFF2-40B4-BE49-F238E27FC236}">
                <a16:creationId xmlns:a16="http://schemas.microsoft.com/office/drawing/2014/main" id="{0E3FDE8C-4118-4427-8A9A-00044E16A1D4}"/>
              </a:ext>
            </a:extLst>
          </p:cNvPr>
          <p:cNvSpPr>
            <a:spLocks noGrp="1"/>
          </p:cNvSpPr>
          <p:nvPr>
            <p:ph type="title"/>
          </p:nvPr>
        </p:nvSpPr>
        <p:spPr/>
        <p:txBody>
          <a:bodyPr/>
          <a:lstStyle/>
          <a:p>
            <a:endParaRPr lang="sl-SI"/>
          </a:p>
        </p:txBody>
      </p:sp>
    </p:spTree>
    <p:extLst>
      <p:ext uri="{BB962C8B-B14F-4D97-AF65-F5344CB8AC3E}">
        <p14:creationId xmlns:p14="http://schemas.microsoft.com/office/powerpoint/2010/main" val="216306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spcAft>
                <a:spcPts val="0"/>
              </a:spcAft>
            </a:pPr>
            <a:br>
              <a:rPr lang="sl-SI" sz="2200" b="1" i="1" dirty="0">
                <a:latin typeface="Arial Black" panose="020B0A04020102020204" pitchFamily="34" charset="0"/>
                <a:ea typeface="Times New Roman" panose="02020603050405020304" pitchFamily="18" charset="0"/>
                <a:cs typeface="Arial" panose="020B0604020202020204" pitchFamily="34" charset="0"/>
              </a:rPr>
            </a:br>
            <a:br>
              <a:rPr lang="sl-SI" sz="2200" b="1" i="1" dirty="0">
                <a:latin typeface="Arial Black" panose="020B0A04020102020204" pitchFamily="34" charset="0"/>
                <a:ea typeface="Times New Roman" panose="02020603050405020304" pitchFamily="18" charset="0"/>
                <a:cs typeface="Arial" panose="020B0604020202020204" pitchFamily="34" charset="0"/>
              </a:rPr>
            </a:br>
            <a:br>
              <a:rPr lang="sl-SI" sz="2200" b="1" i="1" dirty="0">
                <a:latin typeface="Arial Black" panose="020B0A04020102020204" pitchFamily="34" charset="0"/>
                <a:ea typeface="Times New Roman" panose="02020603050405020304" pitchFamily="18" charset="0"/>
                <a:cs typeface="Arial" panose="020B0604020202020204" pitchFamily="34" charset="0"/>
              </a:rPr>
            </a:br>
            <a:br>
              <a:rPr lang="sl-SI" sz="2200" b="1" i="1" dirty="0">
                <a:latin typeface="Arial Black" panose="020B0A04020102020204" pitchFamily="34" charset="0"/>
                <a:ea typeface="Times New Roman" panose="02020603050405020304" pitchFamily="18" charset="0"/>
                <a:cs typeface="Arial" panose="020B0604020202020204" pitchFamily="34" charset="0"/>
              </a:rPr>
            </a:br>
            <a:br>
              <a:rPr lang="sl-SI" sz="2200" b="1" i="1" dirty="0">
                <a:latin typeface="Arial Black" panose="020B0A040201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br>
              <a:rPr lang="sl-SI" sz="2200" b="1" dirty="0">
                <a:latin typeface="Arial" panose="020B0604020202020204" pitchFamily="34" charset="0"/>
                <a:ea typeface="Times New Roman" panose="02020603050405020304" pitchFamily="18" charset="0"/>
                <a:cs typeface="Arial" panose="020B0604020202020204" pitchFamily="34" charset="0"/>
              </a:rPr>
            </a:br>
            <a:r>
              <a:rPr lang="sl-SI" sz="1800" b="1" dirty="0">
                <a:ea typeface="Times New Roman" panose="02020603050405020304" pitchFamily="18" charset="0"/>
                <a:cs typeface="Arial" panose="020B0604020202020204" pitchFamily="34" charset="0"/>
              </a:rPr>
              <a:t> </a:t>
            </a:r>
            <a:br>
              <a:rPr lang="sl-SI" sz="1800" b="1" dirty="0">
                <a:ea typeface="Times New Roman" panose="02020603050405020304" pitchFamily="18" charset="0"/>
              </a:rPr>
            </a:br>
            <a:r>
              <a:rPr lang="sl-SI" sz="1800" b="1" dirty="0">
                <a:ea typeface="Times New Roman" panose="02020603050405020304" pitchFamily="18" charset="0"/>
              </a:rPr>
              <a:t> </a:t>
            </a:r>
            <a:br>
              <a:rPr lang="sl-SI" sz="1800" b="1" dirty="0">
                <a:ea typeface="Times New Roman" panose="02020603050405020304" pitchFamily="18" charset="0"/>
              </a:rPr>
            </a:br>
            <a:r>
              <a:rPr lang="sl-SI" sz="1800" b="1" dirty="0">
                <a:ea typeface="Times New Roman" panose="02020603050405020304" pitchFamily="18" charset="0"/>
              </a:rPr>
              <a:t>Robert Štaba,</a:t>
            </a:r>
            <a:br>
              <a:rPr lang="sl-SI" sz="1800" b="1" dirty="0">
                <a:ea typeface="Times New Roman" panose="02020603050405020304" pitchFamily="18" charset="0"/>
              </a:rPr>
            </a:br>
            <a:r>
              <a:rPr lang="sl-SI" sz="1800" b="1" dirty="0">
                <a:ea typeface="Times New Roman" panose="02020603050405020304" pitchFamily="18" charset="0"/>
              </a:rPr>
              <a:t> podpredsednik FEVR,</a:t>
            </a:r>
            <a:br>
              <a:rPr lang="sl-SI" sz="1800" b="1" dirty="0">
                <a:ea typeface="Times New Roman" panose="02020603050405020304" pitchFamily="18" charset="0"/>
              </a:rPr>
            </a:br>
            <a:r>
              <a:rPr lang="sl-SI" sz="1800" b="1" dirty="0">
                <a:ea typeface="Times New Roman" panose="02020603050405020304" pitchFamily="18" charset="0"/>
              </a:rPr>
              <a:t>predsednik Zavoda Varna pot</a:t>
            </a:r>
            <a:br>
              <a:rPr lang="sl-SI" sz="1800" b="1" dirty="0">
                <a:ea typeface="Times New Roman" panose="02020603050405020304" pitchFamily="18" charset="0"/>
              </a:rPr>
            </a:br>
            <a:r>
              <a:rPr lang="sl-SI" sz="1800" b="1" dirty="0">
                <a:ea typeface="Times New Roman" panose="02020603050405020304" pitchFamily="18" charset="0"/>
              </a:rPr>
              <a:t> Bled, november 2018</a:t>
            </a:r>
            <a:br>
              <a:rPr lang="sl-SI" sz="1800" b="1" dirty="0">
                <a:ea typeface="Times New Roman" panose="02020603050405020304" pitchFamily="18" charset="0"/>
              </a:rPr>
            </a:br>
            <a:br>
              <a:rPr lang="en-GB" sz="1800" dirty="0"/>
            </a:br>
            <a:endParaRPr lang="en-GB" sz="1800" dirty="0"/>
          </a:p>
        </p:txBody>
      </p:sp>
      <p:sp>
        <p:nvSpPr>
          <p:cNvPr id="3" name="Pravokotnik 2">
            <a:extLst>
              <a:ext uri="{FF2B5EF4-FFF2-40B4-BE49-F238E27FC236}">
                <a16:creationId xmlns:a16="http://schemas.microsoft.com/office/drawing/2014/main" id="{3EA29B27-05EC-4E58-AA94-99FE3215255B}"/>
              </a:ext>
            </a:extLst>
          </p:cNvPr>
          <p:cNvSpPr/>
          <p:nvPr/>
        </p:nvSpPr>
        <p:spPr>
          <a:xfrm>
            <a:off x="917197" y="2044007"/>
            <a:ext cx="9876639" cy="492443"/>
          </a:xfrm>
          <a:prstGeom prst="rect">
            <a:avLst/>
          </a:prstGeom>
        </p:spPr>
        <p:txBody>
          <a:bodyPr wrap="square">
            <a:spAutoFit/>
          </a:bodyPr>
          <a:lstStyle/>
          <a:p>
            <a:pPr algn="ctr">
              <a:spcAft>
                <a:spcPts val="0"/>
              </a:spcAft>
            </a:pPr>
            <a:r>
              <a:rPr lang="sl-SI" sz="800" b="1" dirty="0">
                <a:solidFill>
                  <a:schemeClr val="bg1"/>
                </a:solidFill>
                <a:ea typeface="Times New Roman" panose="02020603050405020304" pitchFamily="18" charset="0"/>
              </a:rPr>
              <a:t> </a:t>
            </a:r>
            <a:endParaRPr lang="sl-SI" dirty="0">
              <a:solidFill>
                <a:schemeClr val="bg1"/>
              </a:solidFill>
              <a:latin typeface="Times New Roman" panose="02020603050405020304" pitchFamily="18" charset="0"/>
              <a:ea typeface="Times New Roman" panose="02020603050405020304" pitchFamily="18" charset="0"/>
            </a:endParaRPr>
          </a:p>
          <a:p>
            <a:pPr algn="ctr">
              <a:spcAft>
                <a:spcPts val="0"/>
              </a:spcAft>
            </a:pPr>
            <a:endParaRPr lang="sl-SI" sz="1800" dirty="0">
              <a:solidFill>
                <a:schemeClr val="bg1"/>
              </a:solidFill>
              <a:effectLst/>
              <a:latin typeface="Times New Roman" panose="02020603050405020304" pitchFamily="18" charset="0"/>
              <a:ea typeface="Times New Roman" panose="02020603050405020304" pitchFamily="18" charset="0"/>
            </a:endParaRPr>
          </a:p>
        </p:txBody>
      </p:sp>
      <p:sp>
        <p:nvSpPr>
          <p:cNvPr id="4" name="AutoShape 2" descr="Rezultat iskanja slik za MO LJUBLJANA EVROPSKI TEDEN MOBILNOSTI">
            <a:extLst>
              <a:ext uri="{FF2B5EF4-FFF2-40B4-BE49-F238E27FC236}">
                <a16:creationId xmlns:a16="http://schemas.microsoft.com/office/drawing/2014/main" id="{0099C89C-F99E-402C-BBA9-83A74944FFA6}"/>
              </a:ext>
            </a:extLst>
          </p:cNvPr>
          <p:cNvSpPr>
            <a:spLocks noChangeAspect="1" noChangeArrowheads="1"/>
          </p:cNvSpPr>
          <p:nvPr/>
        </p:nvSpPr>
        <p:spPr bwMode="auto">
          <a:xfrm>
            <a:off x="5892800" y="32766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8" name="Slika 7">
            <a:extLst>
              <a:ext uri="{FF2B5EF4-FFF2-40B4-BE49-F238E27FC236}">
                <a16:creationId xmlns:a16="http://schemas.microsoft.com/office/drawing/2014/main" id="{D3886F7A-13C7-4124-A98E-26036C0514A6}"/>
              </a:ext>
            </a:extLst>
          </p:cNvPr>
          <p:cNvPicPr>
            <a:picLocks noChangeAspect="1"/>
          </p:cNvPicPr>
          <p:nvPr/>
        </p:nvPicPr>
        <p:blipFill>
          <a:blip r:embed="rId3"/>
          <a:stretch>
            <a:fillRect/>
          </a:stretch>
        </p:blipFill>
        <p:spPr>
          <a:xfrm>
            <a:off x="11041375" y="-229200"/>
            <a:ext cx="1150625" cy="1052124"/>
          </a:xfrm>
          <a:prstGeom prst="rect">
            <a:avLst/>
          </a:prstGeom>
        </p:spPr>
      </p:pic>
      <p:pic>
        <p:nvPicPr>
          <p:cNvPr id="7" name="Slika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507" y="822924"/>
            <a:ext cx="8807939" cy="3003995"/>
          </a:xfrm>
          <a:prstGeom prst="rect">
            <a:avLst/>
          </a:prstGeom>
        </p:spPr>
      </p:pic>
    </p:spTree>
    <p:extLst>
      <p:ext uri="{BB962C8B-B14F-4D97-AF65-F5344CB8AC3E}">
        <p14:creationId xmlns:p14="http://schemas.microsoft.com/office/powerpoint/2010/main" val="173651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AE5EE734-0C4A-4AD1-BB1D-375F90E89489}"/>
              </a:ext>
            </a:extLst>
          </p:cNvPr>
          <p:cNvPicPr>
            <a:picLocks noChangeAspect="1"/>
          </p:cNvPicPr>
          <p:nvPr/>
        </p:nvPicPr>
        <p:blipFill>
          <a:blip r:embed="rId2"/>
          <a:stretch>
            <a:fillRect/>
          </a:stretch>
        </p:blipFill>
        <p:spPr>
          <a:xfrm>
            <a:off x="68509" y="942820"/>
            <a:ext cx="5104464" cy="3980054"/>
          </a:xfrm>
          <a:prstGeom prst="rect">
            <a:avLst/>
          </a:prstGeom>
        </p:spPr>
      </p:pic>
      <p:pic>
        <p:nvPicPr>
          <p:cNvPr id="7" name="Slika 6">
            <a:extLst>
              <a:ext uri="{FF2B5EF4-FFF2-40B4-BE49-F238E27FC236}">
                <a16:creationId xmlns:a16="http://schemas.microsoft.com/office/drawing/2014/main" id="{2F44845B-5880-4ABC-9BA7-E2BE40A9F5E5}"/>
              </a:ext>
            </a:extLst>
          </p:cNvPr>
          <p:cNvPicPr>
            <a:picLocks noChangeAspect="1"/>
          </p:cNvPicPr>
          <p:nvPr/>
        </p:nvPicPr>
        <p:blipFill>
          <a:blip r:embed="rId3"/>
          <a:stretch>
            <a:fillRect/>
          </a:stretch>
        </p:blipFill>
        <p:spPr>
          <a:xfrm>
            <a:off x="11234838" y="-140618"/>
            <a:ext cx="888653" cy="1083438"/>
          </a:xfrm>
          <a:prstGeom prst="rect">
            <a:avLst/>
          </a:prstGeom>
        </p:spPr>
      </p:pic>
      <p:sp>
        <p:nvSpPr>
          <p:cNvPr id="6" name="Označba mesta vsebine 5">
            <a:extLst>
              <a:ext uri="{FF2B5EF4-FFF2-40B4-BE49-F238E27FC236}">
                <a16:creationId xmlns:a16="http://schemas.microsoft.com/office/drawing/2014/main" id="{68B4FF11-E386-4225-A161-B32151E89A93}"/>
              </a:ext>
            </a:extLst>
          </p:cNvPr>
          <p:cNvSpPr>
            <a:spLocks noGrp="1"/>
          </p:cNvSpPr>
          <p:nvPr>
            <p:ph idx="1"/>
          </p:nvPr>
        </p:nvSpPr>
        <p:spPr>
          <a:xfrm>
            <a:off x="5172973" y="669865"/>
            <a:ext cx="10972800" cy="4525963"/>
          </a:xfrm>
        </p:spPr>
        <p:txBody>
          <a:bodyPr/>
          <a:lstStyle/>
          <a:p>
            <a:pPr lvl="0">
              <a:buNone/>
            </a:pPr>
            <a:r>
              <a:rPr lang="sl-SI" sz="2400" b="1" kern="1200" dirty="0">
                <a:solidFill>
                  <a:srgbClr val="008080"/>
                </a:solidFill>
                <a:effectLst>
                  <a:outerShdw blurRad="38100" dist="38100" dir="2700000" algn="tl">
                    <a:srgbClr val="000000">
                      <a:alpha val="43137"/>
                    </a:srgbClr>
                  </a:outerShdw>
                </a:effectLst>
                <a:cs typeface="Arial" pitchFamily="34" charset="0"/>
              </a:rPr>
              <a:t>Podpisniki Zaveze Vizije nič</a:t>
            </a:r>
            <a:r>
              <a:rPr lang="en-US" sz="2400" b="1" kern="1200" dirty="0">
                <a:solidFill>
                  <a:srgbClr val="008080"/>
                </a:solidFill>
                <a:effectLst>
                  <a:outerShdw blurRad="38100" dist="38100" dir="2700000" algn="tl">
                    <a:srgbClr val="000000">
                      <a:alpha val="43137"/>
                    </a:srgbClr>
                  </a:outerShdw>
                </a:effectLst>
                <a:cs typeface="Arial" pitchFamily="34" charset="0"/>
              </a:rPr>
              <a:t>: </a:t>
            </a:r>
            <a:endParaRPr lang="sl-SI" sz="2400" b="1" kern="1200" dirty="0">
              <a:solidFill>
                <a:srgbClr val="008080"/>
              </a:solidFill>
              <a:effectLst>
                <a:outerShdw blurRad="38100" dist="38100" dir="2700000" algn="tl">
                  <a:srgbClr val="000000">
                    <a:alpha val="43137"/>
                  </a:srgbClr>
                </a:outerShdw>
              </a:effectLst>
              <a:cs typeface="Arial" pitchFamily="34" charset="0"/>
            </a:endParaRPr>
          </a:p>
          <a:p>
            <a:pPr lvl="0">
              <a:buNone/>
            </a:pPr>
            <a:endParaRPr lang="en-US" sz="2400" b="1" kern="1200" dirty="0">
              <a:solidFill>
                <a:srgbClr val="008080"/>
              </a:solidFill>
              <a:effectLst>
                <a:outerShdw blurRad="38100" dist="38100" dir="2700000" algn="tl">
                  <a:srgbClr val="000000">
                    <a:alpha val="43137"/>
                  </a:srgbClr>
                </a:outerShdw>
              </a:effectLst>
              <a:cs typeface="Arial" pitchFamily="34" charset="0"/>
            </a:endParaRPr>
          </a:p>
          <a:p>
            <a:pPr lvl="0">
              <a:buFont typeface="Arial" charset="0"/>
              <a:buChar char="•"/>
            </a:pPr>
            <a:r>
              <a:rPr lang="en-US" sz="1800" kern="1200" dirty="0">
                <a:solidFill>
                  <a:prstClr val="black"/>
                </a:solidFill>
              </a:rPr>
              <a:t>Euro</a:t>
            </a:r>
            <a:r>
              <a:rPr lang="sl-SI" sz="1800" kern="1200" dirty="0" err="1">
                <a:solidFill>
                  <a:prstClr val="black"/>
                </a:solidFill>
              </a:rPr>
              <a:t>pska</a:t>
            </a:r>
            <a:r>
              <a:rPr lang="sl-SI" sz="1800" kern="1200" dirty="0">
                <a:solidFill>
                  <a:prstClr val="black"/>
                </a:solidFill>
              </a:rPr>
              <a:t> komisarka za promet</a:t>
            </a:r>
            <a:r>
              <a:rPr lang="en-US" sz="1800" kern="1200" dirty="0">
                <a:solidFill>
                  <a:prstClr val="black"/>
                </a:solidFill>
              </a:rPr>
              <a:t>, Violeta </a:t>
            </a:r>
            <a:r>
              <a:rPr lang="en-US" sz="1800" kern="1200" dirty="0" err="1">
                <a:solidFill>
                  <a:prstClr val="black"/>
                </a:solidFill>
              </a:rPr>
              <a:t>Bulc</a:t>
            </a:r>
            <a:endParaRPr lang="en-US" sz="1800" kern="1200" dirty="0">
              <a:solidFill>
                <a:prstClr val="black"/>
              </a:solidFill>
            </a:endParaRPr>
          </a:p>
          <a:p>
            <a:pPr lvl="0">
              <a:buFont typeface="Arial" charset="0"/>
              <a:buChar char="•"/>
            </a:pPr>
            <a:r>
              <a:rPr lang="sl-SI" sz="1800" kern="1200" dirty="0">
                <a:solidFill>
                  <a:prstClr val="black"/>
                </a:solidFill>
              </a:rPr>
              <a:t>Predsednik </a:t>
            </a:r>
            <a:r>
              <a:rPr lang="en-US" sz="1800" kern="1200" dirty="0">
                <a:solidFill>
                  <a:prstClr val="black"/>
                </a:solidFill>
              </a:rPr>
              <a:t>FEVR, </a:t>
            </a:r>
            <a:r>
              <a:rPr lang="en-US" sz="1800" kern="1200" dirty="0" err="1">
                <a:solidFill>
                  <a:prstClr val="black"/>
                </a:solidFill>
              </a:rPr>
              <a:t>Jeannot</a:t>
            </a:r>
            <a:r>
              <a:rPr lang="en-US" sz="1800" kern="1200" dirty="0">
                <a:solidFill>
                  <a:prstClr val="black"/>
                </a:solidFill>
              </a:rPr>
              <a:t> </a:t>
            </a:r>
            <a:r>
              <a:rPr lang="en-US" sz="1800" kern="1200" dirty="0" err="1">
                <a:solidFill>
                  <a:prstClr val="black"/>
                </a:solidFill>
              </a:rPr>
              <a:t>Mersch</a:t>
            </a:r>
            <a:endParaRPr lang="en-US" sz="1800" kern="1200" dirty="0">
              <a:solidFill>
                <a:prstClr val="black"/>
              </a:solidFill>
            </a:endParaRPr>
          </a:p>
          <a:p>
            <a:pPr lvl="0">
              <a:buFont typeface="Arial" charset="0"/>
              <a:buChar char="•"/>
            </a:pPr>
            <a:r>
              <a:rPr lang="en-US" sz="1800" kern="1200" dirty="0">
                <a:solidFill>
                  <a:prstClr val="black"/>
                </a:solidFill>
              </a:rPr>
              <a:t>Pre</a:t>
            </a:r>
            <a:r>
              <a:rPr lang="sl-SI" sz="1800" kern="1200" dirty="0" err="1">
                <a:solidFill>
                  <a:prstClr val="black"/>
                </a:solidFill>
              </a:rPr>
              <a:t>dsednik</a:t>
            </a:r>
            <a:r>
              <a:rPr lang="sl-SI" sz="1800" kern="1200" dirty="0">
                <a:solidFill>
                  <a:prstClr val="black"/>
                </a:solidFill>
              </a:rPr>
              <a:t> </a:t>
            </a:r>
            <a:r>
              <a:rPr lang="en-US" sz="1800" kern="1200" dirty="0">
                <a:solidFill>
                  <a:prstClr val="black"/>
                </a:solidFill>
              </a:rPr>
              <a:t>Euro RAP, Ferry Smith</a:t>
            </a:r>
          </a:p>
          <a:p>
            <a:pPr lvl="0">
              <a:buFont typeface="Arial" charset="0"/>
              <a:buChar char="•"/>
            </a:pPr>
            <a:r>
              <a:rPr lang="sl-SI" sz="1800" kern="1200" dirty="0">
                <a:solidFill>
                  <a:prstClr val="black"/>
                </a:solidFill>
              </a:rPr>
              <a:t>Ustanovitelj </a:t>
            </a:r>
            <a:r>
              <a:rPr lang="en-US" sz="1800" kern="1200" dirty="0" err="1">
                <a:solidFill>
                  <a:prstClr val="black"/>
                </a:solidFill>
              </a:rPr>
              <a:t>iRAP</a:t>
            </a:r>
            <a:r>
              <a:rPr lang="en-US" sz="1800" kern="1200" dirty="0">
                <a:solidFill>
                  <a:prstClr val="black"/>
                </a:solidFill>
              </a:rPr>
              <a:t>, John Dawson</a:t>
            </a:r>
          </a:p>
          <a:p>
            <a:pPr lvl="0">
              <a:buFont typeface="Arial" charset="0"/>
              <a:buChar char="•"/>
            </a:pPr>
            <a:r>
              <a:rPr lang="en-US" sz="1800" kern="1200" dirty="0">
                <a:solidFill>
                  <a:prstClr val="black"/>
                </a:solidFill>
              </a:rPr>
              <a:t>Pre</a:t>
            </a:r>
            <a:r>
              <a:rPr lang="sl-SI" sz="1800" kern="1200" dirty="0" err="1">
                <a:solidFill>
                  <a:prstClr val="black"/>
                </a:solidFill>
              </a:rPr>
              <a:t>dsednik</a:t>
            </a:r>
            <a:r>
              <a:rPr lang="sl-SI" sz="1800" kern="1200" dirty="0">
                <a:solidFill>
                  <a:prstClr val="black"/>
                </a:solidFill>
              </a:rPr>
              <a:t> Državnega zbora dr.</a:t>
            </a:r>
            <a:r>
              <a:rPr lang="en-US" sz="1800" kern="1200" dirty="0">
                <a:solidFill>
                  <a:prstClr val="black"/>
                </a:solidFill>
              </a:rPr>
              <a:t> Milan </a:t>
            </a:r>
            <a:r>
              <a:rPr lang="en-US" sz="1800" kern="1200" dirty="0" err="1">
                <a:solidFill>
                  <a:prstClr val="black"/>
                </a:solidFill>
              </a:rPr>
              <a:t>Brglez</a:t>
            </a:r>
            <a:endParaRPr lang="en-US" sz="1800" kern="1200" dirty="0">
              <a:solidFill>
                <a:prstClr val="black"/>
              </a:solidFill>
            </a:endParaRPr>
          </a:p>
          <a:p>
            <a:pPr lvl="0">
              <a:buFont typeface="Arial" charset="0"/>
              <a:buChar char="•"/>
            </a:pPr>
            <a:r>
              <a:rPr lang="sl-SI" sz="1800" kern="1200" dirty="0">
                <a:solidFill>
                  <a:prstClr val="black"/>
                </a:solidFill>
              </a:rPr>
              <a:t>Minister za infrastrukturo dr.</a:t>
            </a:r>
            <a:r>
              <a:rPr lang="en-US" sz="1800" kern="1200" dirty="0">
                <a:solidFill>
                  <a:prstClr val="black"/>
                </a:solidFill>
              </a:rPr>
              <a:t> Peter </a:t>
            </a:r>
            <a:r>
              <a:rPr lang="en-US" sz="1800" kern="1200" dirty="0" err="1">
                <a:solidFill>
                  <a:prstClr val="black"/>
                </a:solidFill>
              </a:rPr>
              <a:t>Gašperšič</a:t>
            </a:r>
            <a:endParaRPr lang="en-US" sz="1800" kern="1200" dirty="0">
              <a:solidFill>
                <a:prstClr val="black"/>
              </a:solidFill>
            </a:endParaRPr>
          </a:p>
          <a:p>
            <a:pPr lvl="0">
              <a:buFont typeface="Arial" charset="0"/>
              <a:buChar char="•"/>
            </a:pPr>
            <a:r>
              <a:rPr lang="en-US" sz="1800" kern="1200" dirty="0" err="1">
                <a:solidFill>
                  <a:prstClr val="black"/>
                </a:solidFill>
              </a:rPr>
              <a:t>Minist</a:t>
            </a:r>
            <a:r>
              <a:rPr lang="sl-SI" sz="1800" kern="1200" dirty="0" err="1">
                <a:solidFill>
                  <a:prstClr val="black"/>
                </a:solidFill>
              </a:rPr>
              <a:t>rica</a:t>
            </a:r>
            <a:r>
              <a:rPr lang="sl-SI" sz="1800" kern="1200" dirty="0">
                <a:solidFill>
                  <a:prstClr val="black"/>
                </a:solidFill>
              </a:rPr>
              <a:t> za izobraževanje, znanost in šport dr. </a:t>
            </a:r>
            <a:r>
              <a:rPr lang="en-US" sz="1800" kern="1200" dirty="0">
                <a:solidFill>
                  <a:prstClr val="black"/>
                </a:solidFill>
              </a:rPr>
              <a:t>Maja </a:t>
            </a:r>
            <a:r>
              <a:rPr lang="en-US" sz="1800" kern="1200" dirty="0" err="1">
                <a:solidFill>
                  <a:prstClr val="black"/>
                </a:solidFill>
              </a:rPr>
              <a:t>Makovec</a:t>
            </a:r>
            <a:r>
              <a:rPr lang="en-US" sz="1800" kern="1200" dirty="0">
                <a:solidFill>
                  <a:prstClr val="black"/>
                </a:solidFill>
              </a:rPr>
              <a:t> </a:t>
            </a:r>
            <a:endParaRPr lang="sl-SI" sz="1800" kern="1200" dirty="0">
              <a:solidFill>
                <a:prstClr val="black"/>
              </a:solidFill>
            </a:endParaRPr>
          </a:p>
          <a:p>
            <a:pPr marL="0" lvl="0" indent="0">
              <a:buNone/>
            </a:pPr>
            <a:r>
              <a:rPr lang="sl-SI" sz="1800" kern="1200" dirty="0">
                <a:solidFill>
                  <a:prstClr val="black"/>
                </a:solidFill>
              </a:rPr>
              <a:t>      </a:t>
            </a:r>
            <a:r>
              <a:rPr lang="en-US" sz="1800" kern="1200" dirty="0" err="1">
                <a:solidFill>
                  <a:prstClr val="black"/>
                </a:solidFill>
              </a:rPr>
              <a:t>Brenčič</a:t>
            </a:r>
            <a:endParaRPr lang="en-US" sz="1800" kern="1200" dirty="0">
              <a:solidFill>
                <a:prstClr val="black"/>
              </a:solidFill>
            </a:endParaRPr>
          </a:p>
          <a:p>
            <a:pPr lvl="0">
              <a:buFont typeface="Arial" charset="0"/>
              <a:buChar char="•"/>
            </a:pPr>
            <a:r>
              <a:rPr lang="sl-SI" sz="1800" kern="1200" dirty="0">
                <a:solidFill>
                  <a:prstClr val="black"/>
                </a:solidFill>
              </a:rPr>
              <a:t>Župan MO Ljubljana</a:t>
            </a:r>
            <a:r>
              <a:rPr lang="en-US" sz="1800" kern="1200" dirty="0">
                <a:solidFill>
                  <a:prstClr val="black"/>
                </a:solidFill>
              </a:rPr>
              <a:t>, Zoran </a:t>
            </a:r>
            <a:r>
              <a:rPr lang="en-US" sz="1800" kern="1200" dirty="0" err="1">
                <a:solidFill>
                  <a:prstClr val="black"/>
                </a:solidFill>
              </a:rPr>
              <a:t>Janković</a:t>
            </a:r>
            <a:endParaRPr lang="en-US" sz="1800" kern="1200" dirty="0">
              <a:solidFill>
                <a:prstClr val="black"/>
              </a:solidFill>
            </a:endParaRPr>
          </a:p>
          <a:p>
            <a:pPr lvl="0">
              <a:buFont typeface="Arial" charset="0"/>
              <a:buChar char="•"/>
            </a:pPr>
            <a:r>
              <a:rPr lang="en-US" sz="1800" kern="1200" dirty="0">
                <a:solidFill>
                  <a:prstClr val="black"/>
                </a:solidFill>
              </a:rPr>
              <a:t>Dire</a:t>
            </a:r>
            <a:r>
              <a:rPr lang="sl-SI" sz="1800" kern="1200" dirty="0" err="1">
                <a:solidFill>
                  <a:prstClr val="black"/>
                </a:solidFill>
              </a:rPr>
              <a:t>ktor</a:t>
            </a:r>
            <a:r>
              <a:rPr lang="sl-SI" sz="1800" kern="1200" dirty="0">
                <a:solidFill>
                  <a:prstClr val="black"/>
                </a:solidFill>
              </a:rPr>
              <a:t> JAVP</a:t>
            </a:r>
            <a:r>
              <a:rPr lang="en-US" sz="1800" kern="1200" dirty="0">
                <a:solidFill>
                  <a:prstClr val="black"/>
                </a:solidFill>
              </a:rPr>
              <a:t>, </a:t>
            </a:r>
            <a:r>
              <a:rPr lang="sl-SI" sz="1800" kern="1200" dirty="0">
                <a:solidFill>
                  <a:prstClr val="black"/>
                </a:solidFill>
              </a:rPr>
              <a:t>mag. </a:t>
            </a:r>
            <a:r>
              <a:rPr lang="en-US" sz="1800" kern="1200" dirty="0">
                <a:solidFill>
                  <a:prstClr val="black"/>
                </a:solidFill>
              </a:rPr>
              <a:t>Igor </a:t>
            </a:r>
            <a:r>
              <a:rPr lang="en-US" sz="1800" kern="1200" dirty="0" err="1">
                <a:solidFill>
                  <a:prstClr val="black"/>
                </a:solidFill>
              </a:rPr>
              <a:t>Velov</a:t>
            </a:r>
            <a:endParaRPr lang="en-US" sz="1800" kern="1200" dirty="0">
              <a:solidFill>
                <a:prstClr val="black"/>
              </a:solidFill>
            </a:endParaRPr>
          </a:p>
          <a:p>
            <a:pPr lvl="0">
              <a:buFont typeface="Arial" charset="0"/>
              <a:buChar char="•"/>
            </a:pPr>
            <a:r>
              <a:rPr lang="sl-SI" sz="1800" kern="1200" dirty="0">
                <a:solidFill>
                  <a:prstClr val="black"/>
                </a:solidFill>
              </a:rPr>
              <a:t>Vodja sektorja prometne policije GPU, mag. </a:t>
            </a:r>
            <a:r>
              <a:rPr lang="en-US" sz="1800" kern="1200" dirty="0">
                <a:solidFill>
                  <a:prstClr val="black"/>
                </a:solidFill>
              </a:rPr>
              <a:t>Ivan </a:t>
            </a:r>
            <a:r>
              <a:rPr lang="en-US" sz="1800" kern="1200" dirty="0" err="1">
                <a:solidFill>
                  <a:prstClr val="black"/>
                </a:solidFill>
              </a:rPr>
              <a:t>Kapun</a:t>
            </a:r>
            <a:endParaRPr lang="en-US" sz="1800" kern="1200" dirty="0">
              <a:solidFill>
                <a:prstClr val="black"/>
              </a:solidFill>
            </a:endParaRPr>
          </a:p>
          <a:p>
            <a:pPr lvl="0">
              <a:buFont typeface="Arial" charset="0"/>
              <a:buChar char="•"/>
            </a:pPr>
            <a:r>
              <a:rPr lang="en-US" sz="1800" kern="1200" dirty="0">
                <a:solidFill>
                  <a:prstClr val="black"/>
                </a:solidFill>
              </a:rPr>
              <a:t>Pre</a:t>
            </a:r>
            <a:r>
              <a:rPr lang="sl-SI" sz="1800" kern="1200" dirty="0" err="1">
                <a:solidFill>
                  <a:prstClr val="black"/>
                </a:solidFill>
              </a:rPr>
              <a:t>dsednik</a:t>
            </a:r>
            <a:r>
              <a:rPr lang="sl-SI" sz="1800" kern="1200" dirty="0">
                <a:solidFill>
                  <a:prstClr val="black"/>
                </a:solidFill>
              </a:rPr>
              <a:t> </a:t>
            </a:r>
            <a:r>
              <a:rPr lang="en-US" sz="1800" kern="1200" dirty="0" err="1">
                <a:solidFill>
                  <a:prstClr val="black"/>
                </a:solidFill>
              </a:rPr>
              <a:t>Zavod</a:t>
            </a:r>
            <a:r>
              <a:rPr lang="sl-SI" sz="1800" kern="1200" dirty="0">
                <a:solidFill>
                  <a:prstClr val="black"/>
                </a:solidFill>
              </a:rPr>
              <a:t>a</a:t>
            </a:r>
            <a:r>
              <a:rPr lang="en-US" sz="1800" kern="1200" dirty="0">
                <a:solidFill>
                  <a:prstClr val="black"/>
                </a:solidFill>
              </a:rPr>
              <a:t> Varna pot, Robert </a:t>
            </a:r>
            <a:r>
              <a:rPr lang="en-US" sz="1800" kern="1200" dirty="0" err="1">
                <a:solidFill>
                  <a:prstClr val="black"/>
                </a:solidFill>
              </a:rPr>
              <a:t>Štaba</a:t>
            </a:r>
            <a:r>
              <a:rPr lang="en-US" sz="1800" kern="1200" dirty="0">
                <a:solidFill>
                  <a:prstClr val="black"/>
                </a:solidFill>
              </a:rPr>
              <a:t> </a:t>
            </a:r>
          </a:p>
          <a:p>
            <a:endParaRPr lang="sl-SI" dirty="0"/>
          </a:p>
        </p:txBody>
      </p:sp>
    </p:spTree>
    <p:extLst>
      <p:ext uri="{BB962C8B-B14F-4D97-AF65-F5344CB8AC3E}">
        <p14:creationId xmlns:p14="http://schemas.microsoft.com/office/powerpoint/2010/main" val="420010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84B10DC1-79E6-401B-B4C9-A1D6A84628CB}"/>
              </a:ext>
            </a:extLst>
          </p:cNvPr>
          <p:cNvSpPr>
            <a:spLocks noGrp="1"/>
          </p:cNvSpPr>
          <p:nvPr>
            <p:ph type="title"/>
          </p:nvPr>
        </p:nvSpPr>
        <p:spPr>
          <a:xfrm>
            <a:off x="609600" y="2286000"/>
            <a:ext cx="10972800" cy="1143000"/>
          </a:xfrm>
        </p:spPr>
        <p:txBody>
          <a:bodyPr/>
          <a:lstStyle/>
          <a:p>
            <a:pPr>
              <a:buNone/>
            </a:pPr>
            <a:br>
              <a:rPr lang="sl-SI" sz="2400" b="1" dirty="0">
                <a:solidFill>
                  <a:srgbClr val="008080"/>
                </a:solidFill>
                <a:effectLst>
                  <a:outerShdw blurRad="38100" dist="38100" dir="2700000" algn="tl">
                    <a:srgbClr val="000000">
                      <a:alpha val="43137"/>
                    </a:srgbClr>
                  </a:outerShdw>
                </a:effectLst>
                <a:latin typeface="Arial" pitchFamily="34" charset="0"/>
                <a:cs typeface="Arial" pitchFamily="34" charset="0"/>
              </a:rPr>
            </a:br>
            <a:br>
              <a:rPr lang="sl-SI" sz="3600" b="1" dirty="0">
                <a:solidFill>
                  <a:srgbClr val="008080"/>
                </a:solidFill>
                <a:latin typeface="Arial" pitchFamily="34" charset="0"/>
                <a:cs typeface="Arial" pitchFamily="34" charset="0"/>
              </a:rPr>
            </a:br>
            <a:r>
              <a:rPr lang="sl-SI" sz="3600" b="1" dirty="0">
                <a:solidFill>
                  <a:srgbClr val="B6BF00"/>
                </a:solidFill>
                <a:latin typeface="Arial" pitchFamily="34" charset="0"/>
                <a:cs typeface="Arial" pitchFamily="34" charset="0"/>
              </a:rPr>
              <a:t>C</a:t>
            </a:r>
            <a:r>
              <a:rPr lang="sl-SI" sz="3600" b="1" dirty="0">
                <a:solidFill>
                  <a:srgbClr val="B6BF00"/>
                </a:solidFill>
              </a:rPr>
              <a:t>ilj programa FEVR „</a:t>
            </a:r>
            <a:r>
              <a:rPr lang="sl-SI" sz="3600" b="1" dirty="0" err="1">
                <a:solidFill>
                  <a:srgbClr val="B6BF00"/>
                </a:solidFill>
              </a:rPr>
              <a:t>we</a:t>
            </a:r>
            <a:r>
              <a:rPr lang="sl-SI" sz="3600" b="1" dirty="0">
                <a:solidFill>
                  <a:srgbClr val="B6BF00"/>
                </a:solidFill>
              </a:rPr>
              <a:t> live VISION ZERO“</a:t>
            </a:r>
            <a:r>
              <a:rPr lang="sl-SI" sz="3600" b="1" dirty="0">
                <a:solidFill>
                  <a:srgbClr val="008080"/>
                </a:solidFill>
                <a:latin typeface="Arial" pitchFamily="34" charset="0"/>
                <a:cs typeface="Arial" pitchFamily="34" charset="0"/>
              </a:rPr>
              <a:t> </a:t>
            </a:r>
          </a:p>
          <a:p>
            <a:pPr>
              <a:buFont typeface="Wingdings" pitchFamily="2" charset="2"/>
              <a:buChar char="ü"/>
            </a:pPr>
            <a:endParaRPr lang="sl-SI" sz="800" b="1" dirty="0">
              <a:solidFill>
                <a:srgbClr val="008080"/>
              </a:solidFill>
              <a:effectLst>
                <a:outerShdw blurRad="38100" dist="38100" dir="2700000" algn="tl">
                  <a:srgbClr val="000000">
                    <a:alpha val="43137"/>
                  </a:srgbClr>
                </a:outerShdw>
              </a:effectLst>
              <a:latin typeface="Arial" pitchFamily="34" charset="0"/>
              <a:cs typeface="Arial" pitchFamily="34" charset="0"/>
            </a:endParaRPr>
          </a:p>
          <a:p>
            <a:pPr marL="457200" indent="-457200" algn="l">
              <a:buFont typeface="Wingdings" panose="05000000000000000000" pitchFamily="2" charset="2"/>
              <a:buChar char="ü"/>
            </a:pPr>
            <a:r>
              <a:rPr lang="sl-SI" sz="2000" dirty="0"/>
              <a:t>Aktivna podpora organizacijam za pomoč žrtvam prometnih nesreč, njihovih programom in aktivnostim na nacionalni ravni. </a:t>
            </a:r>
            <a:br>
              <a:rPr lang="sl-SI" sz="2000" dirty="0"/>
            </a:br>
            <a:endParaRPr lang="en-US" sz="2000" dirty="0"/>
          </a:p>
          <a:p>
            <a:pPr algn="l">
              <a:buFont typeface="Wingdings" pitchFamily="2" charset="2"/>
              <a:buChar char="ü"/>
            </a:pPr>
            <a:r>
              <a:rPr lang="sl-SI" sz="2000" dirty="0"/>
              <a:t>    Doseganje ciljev </a:t>
            </a:r>
            <a:r>
              <a:rPr lang="en-US" sz="2000" dirty="0">
                <a:hlinkClick r:id="rId2"/>
              </a:rPr>
              <a:t>5th EU Road Safety Action </a:t>
            </a:r>
            <a:r>
              <a:rPr lang="en-US" sz="2000" dirty="0" err="1">
                <a:hlinkClick r:id="rId2"/>
              </a:rPr>
              <a:t>Programme</a:t>
            </a:r>
            <a:r>
              <a:rPr lang="en-US" sz="2000" dirty="0">
                <a:hlinkClick r:id="rId2"/>
              </a:rPr>
              <a:t> 2020-2030</a:t>
            </a:r>
            <a:r>
              <a:rPr lang="en-US" sz="2000" dirty="0"/>
              <a:t>.</a:t>
            </a:r>
            <a:br>
              <a:rPr lang="sl-SI" sz="2000" dirty="0"/>
            </a:br>
            <a:r>
              <a:rPr lang="sl-SI" sz="2000" dirty="0"/>
              <a:t>       Doseganje ciljev </a:t>
            </a:r>
            <a:r>
              <a:rPr lang="en-US" sz="2000" dirty="0"/>
              <a:t> </a:t>
            </a:r>
            <a:r>
              <a:rPr lang="en-US" sz="2000" dirty="0">
                <a:hlinkClick r:id="rId3"/>
              </a:rPr>
              <a:t>Valletta Declaration on Road Safety</a:t>
            </a:r>
            <a:r>
              <a:rPr lang="en-US" sz="2000" dirty="0"/>
              <a:t>.</a:t>
            </a:r>
            <a:br>
              <a:rPr lang="sl-SI" sz="2000" dirty="0"/>
            </a:br>
            <a:endParaRPr lang="en-US" sz="2000" dirty="0"/>
          </a:p>
          <a:p>
            <a:pPr algn="l">
              <a:buFont typeface="Wingdings" pitchFamily="2" charset="2"/>
              <a:buChar char="ü"/>
            </a:pPr>
            <a:r>
              <a:rPr lang="sl-SI" sz="2000" dirty="0"/>
              <a:t>    Izboljšati stanje varnosti cestnega prometa in prispevati svoj delež k doseganju ciljev   </a:t>
            </a:r>
            <a:br>
              <a:rPr lang="sl-SI" sz="2000" dirty="0"/>
            </a:br>
            <a:r>
              <a:rPr lang="sl-SI" sz="2000" dirty="0"/>
              <a:t>       nacionalnih programov varnosti cestnega prometa</a:t>
            </a:r>
            <a:r>
              <a:rPr lang="en-US" sz="2000" dirty="0"/>
              <a:t>.</a:t>
            </a:r>
          </a:p>
          <a:p>
            <a:pPr algn="l">
              <a:buFont typeface="Wingdings" pitchFamily="2" charset="2"/>
              <a:buChar char="ü"/>
            </a:pPr>
            <a:r>
              <a:rPr lang="sl-SI" sz="2000" dirty="0"/>
              <a:t>    Zmanjševanje števila najhujših posledic prometnih nesreč v urbanih naseljih in vzdolž</a:t>
            </a:r>
            <a:br>
              <a:rPr lang="sl-SI" sz="2000" dirty="0"/>
            </a:br>
            <a:r>
              <a:rPr lang="sl-SI" sz="2000" dirty="0"/>
              <a:t>       glavnih prometnih koridorjev</a:t>
            </a:r>
            <a:r>
              <a:rPr lang="en-US" sz="2000" dirty="0"/>
              <a:t>.</a:t>
            </a:r>
          </a:p>
          <a:p>
            <a:pPr algn="l">
              <a:buFont typeface="Wingdings" pitchFamily="2" charset="2"/>
              <a:buChar char="ü"/>
            </a:pPr>
            <a:r>
              <a:rPr lang="sl-SI" sz="2000" dirty="0"/>
              <a:t>    Izboljšati varno mobilnost na lokalni ravni s poudarkom na zaščiti najranljivejših</a:t>
            </a:r>
            <a:br>
              <a:rPr lang="sl-SI" sz="2000" dirty="0"/>
            </a:br>
            <a:r>
              <a:rPr lang="sl-SI" sz="2000" dirty="0"/>
              <a:t>       udeležencev v cestnem prometu.</a:t>
            </a:r>
            <a:endParaRPr lang="en-US" sz="2000" dirty="0"/>
          </a:p>
          <a:p>
            <a:pPr algn="l">
              <a:buFont typeface="Wingdings" pitchFamily="2" charset="2"/>
              <a:buChar char="ü"/>
            </a:pPr>
            <a:r>
              <a:rPr lang="sl-SI" sz="2000" dirty="0"/>
              <a:t>    Povezovanje in sodelovanje z državnimi organi in inštitucijami, privatnim sektorjem ter</a:t>
            </a:r>
            <a:br>
              <a:rPr lang="sl-SI" sz="2000" dirty="0"/>
            </a:br>
            <a:r>
              <a:rPr lang="sl-SI" sz="2000" dirty="0"/>
              <a:t>       drugimi deležniki, ki v medsebojen sodelovanju tvorijo koordinirano delo in rešitve za izzive</a:t>
            </a:r>
            <a:br>
              <a:rPr lang="sl-SI" sz="2000" dirty="0"/>
            </a:br>
            <a:r>
              <a:rPr lang="sl-SI" sz="2000" dirty="0"/>
              <a:t>       varne mobilnosti, si izmenjujejo informacije in primere dobrih praks ter izboljšajo kvaliteto</a:t>
            </a:r>
            <a:br>
              <a:rPr lang="sl-SI" sz="2000" dirty="0"/>
            </a:br>
            <a:r>
              <a:rPr lang="sl-SI" sz="2000" dirty="0"/>
              <a:t>       zdravja in življenja državljanov ter znižujejo ekonomske stroške.</a:t>
            </a:r>
            <a:endParaRPr lang="en-US" sz="2000" dirty="0"/>
          </a:p>
          <a:p>
            <a:pPr algn="l">
              <a:buFont typeface="Wingdings" pitchFamily="2" charset="2"/>
              <a:buChar char="ü"/>
            </a:pPr>
            <a:endParaRPr lang="sl-SI" sz="2000" b="1" dirty="0">
              <a:solidFill>
                <a:srgbClr val="00808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ü"/>
            </a:pPr>
            <a:endParaRPr lang="sl-SI" sz="2000" dirty="0">
              <a:latin typeface="Arial" pitchFamily="34" charset="0"/>
              <a:cs typeface="Arial" pitchFamily="34" charset="0"/>
            </a:endParaRPr>
          </a:p>
        </p:txBody>
      </p:sp>
      <p:pic>
        <p:nvPicPr>
          <p:cNvPr id="7" name="Slika 6">
            <a:extLst>
              <a:ext uri="{FF2B5EF4-FFF2-40B4-BE49-F238E27FC236}">
                <a16:creationId xmlns:a16="http://schemas.microsoft.com/office/drawing/2014/main" id="{94EB1FA1-5411-4AD0-8F29-A0B19F510FFA}"/>
              </a:ext>
            </a:extLst>
          </p:cNvPr>
          <p:cNvPicPr>
            <a:picLocks noChangeAspect="1"/>
          </p:cNvPicPr>
          <p:nvPr/>
        </p:nvPicPr>
        <p:blipFill>
          <a:blip r:embed="rId4"/>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3670455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025C64-1EEB-445B-915F-16A0D4253539}"/>
              </a:ext>
            </a:extLst>
          </p:cNvPr>
          <p:cNvSpPr>
            <a:spLocks noGrp="1"/>
          </p:cNvSpPr>
          <p:nvPr>
            <p:ph type="title"/>
          </p:nvPr>
        </p:nvSpPr>
        <p:spPr/>
        <p:txBody>
          <a:bodyPr/>
          <a:lstStyle/>
          <a:p>
            <a:r>
              <a:rPr lang="sl-SI" sz="3600" b="1" dirty="0">
                <a:solidFill>
                  <a:srgbClr val="B6BF00"/>
                </a:solidFill>
              </a:rPr>
              <a:t>FEVR „</a:t>
            </a:r>
            <a:r>
              <a:rPr lang="sl-SI" sz="3600" b="1" dirty="0" err="1">
                <a:solidFill>
                  <a:srgbClr val="B6BF00"/>
                </a:solidFill>
              </a:rPr>
              <a:t>we</a:t>
            </a:r>
            <a:r>
              <a:rPr lang="sl-SI" sz="3600" b="1" dirty="0">
                <a:solidFill>
                  <a:srgbClr val="B6BF00"/>
                </a:solidFill>
              </a:rPr>
              <a:t> live VISION ZERO“ temelji na: </a:t>
            </a:r>
            <a:endParaRPr lang="sl-SI" sz="3600" dirty="0"/>
          </a:p>
        </p:txBody>
      </p:sp>
      <p:sp>
        <p:nvSpPr>
          <p:cNvPr id="3" name="Označba mesta vsebine 2">
            <a:extLst>
              <a:ext uri="{FF2B5EF4-FFF2-40B4-BE49-F238E27FC236}">
                <a16:creationId xmlns:a16="http://schemas.microsoft.com/office/drawing/2014/main" id="{3F0EBE53-625E-4ED4-9339-40487EE3530A}"/>
              </a:ext>
            </a:extLst>
          </p:cNvPr>
          <p:cNvSpPr>
            <a:spLocks noGrp="1"/>
          </p:cNvSpPr>
          <p:nvPr>
            <p:ph idx="1"/>
          </p:nvPr>
        </p:nvSpPr>
        <p:spPr/>
        <p:txBody>
          <a:bodyPr/>
          <a:lstStyle/>
          <a:p>
            <a:r>
              <a:rPr lang="en-US" sz="2400" b="1" dirty="0">
                <a:solidFill>
                  <a:srgbClr val="008080"/>
                </a:solidFill>
                <a:effectLst>
                  <a:outerShdw blurRad="38100" dist="38100" dir="2700000" algn="tl">
                    <a:srgbClr val="000000">
                      <a:alpha val="43137"/>
                    </a:srgbClr>
                  </a:outerShdw>
                </a:effectLst>
                <a:latin typeface="Arial" pitchFamily="34" charset="0"/>
                <a:cs typeface="Arial" pitchFamily="34" charset="0"/>
                <a:hlinkClick r:id="rId2"/>
              </a:rPr>
              <a:t>Vision Zero</a:t>
            </a:r>
            <a:r>
              <a:rPr lang="sl-SI" sz="2400" b="1" dirty="0">
                <a:solidFill>
                  <a:srgbClr val="008080"/>
                </a:solidFill>
                <a:effectLst>
                  <a:outerShdw blurRad="38100" dist="38100" dir="2700000" algn="tl">
                    <a:srgbClr val="000000">
                      <a:alpha val="43137"/>
                    </a:srgbClr>
                  </a:outerShdw>
                </a:effectLst>
                <a:latin typeface="Arial" pitchFamily="34" charset="0"/>
                <a:cs typeface="Arial" pitchFamily="34" charset="0"/>
              </a:rPr>
              <a:t> </a:t>
            </a:r>
            <a:r>
              <a:rPr lang="sl-SI" sz="2400" b="1" dirty="0">
                <a:effectLst>
                  <a:outerShdw blurRad="38100" dist="38100" dir="2700000" algn="tl">
                    <a:srgbClr val="000000">
                      <a:alpha val="43137"/>
                    </a:srgbClr>
                  </a:outerShdw>
                </a:effectLst>
                <a:latin typeface="Arial" pitchFamily="34" charset="0"/>
                <a:cs typeface="Arial" pitchFamily="34" charset="0"/>
              </a:rPr>
              <a:t>1997</a:t>
            </a:r>
            <a:r>
              <a:rPr lang="sl-SI" sz="2400" b="1" dirty="0">
                <a:solidFill>
                  <a:srgbClr val="008080"/>
                </a:solidFill>
                <a:effectLst>
                  <a:outerShdw blurRad="38100" dist="38100" dir="2700000" algn="tl">
                    <a:srgbClr val="000000">
                      <a:alpha val="43137"/>
                    </a:srgbClr>
                  </a:outerShdw>
                </a:effectLst>
                <a:latin typeface="Arial" pitchFamily="34" charset="0"/>
                <a:cs typeface="Arial" pitchFamily="34" charset="0"/>
              </a:rPr>
              <a:t> </a:t>
            </a:r>
            <a:r>
              <a:rPr lang="sl-SI" sz="2400" dirty="0">
                <a:latin typeface="Arial" pitchFamily="34" charset="0"/>
                <a:cs typeface="Arial" pitchFamily="34" charset="0"/>
              </a:rPr>
              <a:t>–</a:t>
            </a:r>
            <a:r>
              <a:rPr lang="en-US" sz="2400" dirty="0">
                <a:latin typeface="Arial" pitchFamily="34" charset="0"/>
                <a:cs typeface="Arial" pitchFamily="34" charset="0"/>
              </a:rPr>
              <a:t> </a:t>
            </a:r>
            <a:r>
              <a:rPr lang="sl-SI" sz="2400" dirty="0">
                <a:latin typeface="Arial" pitchFamily="34" charset="0"/>
                <a:cs typeface="Arial" pitchFamily="34" charset="0"/>
              </a:rPr>
              <a:t>Švedska filozofija varnosti cestnega prometa </a:t>
            </a:r>
          </a:p>
          <a:p>
            <a:endParaRPr lang="sl-SI" sz="2400" dirty="0">
              <a:latin typeface="Arial" pitchFamily="34" charset="0"/>
              <a:cs typeface="Arial" pitchFamily="34" charset="0"/>
            </a:endParaRPr>
          </a:p>
          <a:p>
            <a:endParaRPr lang="sl-SI" sz="2400" dirty="0">
              <a:latin typeface="Arial" pitchFamily="34" charset="0"/>
              <a:cs typeface="Arial" pitchFamily="34" charset="0"/>
            </a:endParaRPr>
          </a:p>
          <a:p>
            <a:pPr marL="0" indent="0">
              <a:buNone/>
            </a:pPr>
            <a:endParaRPr lang="sl-SI" sz="2400" dirty="0">
              <a:latin typeface="Arial" pitchFamily="34" charset="0"/>
              <a:cs typeface="Arial" pitchFamily="34" charset="0"/>
            </a:endParaRPr>
          </a:p>
          <a:p>
            <a:pPr marL="0" indent="0">
              <a:buNone/>
            </a:pPr>
            <a:endParaRPr lang="sl-SI" sz="2400" dirty="0">
              <a:latin typeface="Arial" pitchFamily="34" charset="0"/>
              <a:cs typeface="Arial" pitchFamily="34" charset="0"/>
            </a:endParaRPr>
          </a:p>
          <a:p>
            <a:r>
              <a:rPr lang="en-US" sz="2400" b="1" dirty="0">
                <a:effectLst>
                  <a:outerShdw blurRad="38100" dist="38100" dir="2700000" algn="tl">
                    <a:srgbClr val="000000">
                      <a:alpha val="43137"/>
                    </a:srgbClr>
                  </a:outerShdw>
                </a:effectLst>
                <a:latin typeface="Arial" pitchFamily="34" charset="0"/>
                <a:cs typeface="Arial" pitchFamily="34" charset="0"/>
                <a:hlinkClick r:id="rId3"/>
              </a:rPr>
              <a:t>Valetta Declaration</a:t>
            </a:r>
            <a:r>
              <a:rPr lang="sl-SI" sz="2400" b="1" dirty="0">
                <a:effectLst>
                  <a:outerShdw blurRad="38100" dist="38100" dir="2700000" algn="tl">
                    <a:srgbClr val="000000">
                      <a:alpha val="43137"/>
                    </a:srgbClr>
                  </a:outerShdw>
                </a:effectLst>
                <a:latin typeface="Arial" pitchFamily="34" charset="0"/>
                <a:cs typeface="Arial" pitchFamily="34" charset="0"/>
              </a:rPr>
              <a:t> 2017</a:t>
            </a:r>
          </a:p>
          <a:p>
            <a:r>
              <a:rPr lang="en-US" sz="2400" b="1" u="sng" dirty="0">
                <a:effectLst>
                  <a:outerShdw blurRad="38100" dist="38100" dir="2700000" algn="tl">
                    <a:srgbClr val="000000">
                      <a:alpha val="43137"/>
                    </a:srgbClr>
                  </a:outerShdw>
                </a:effectLst>
                <a:latin typeface="Arial" pitchFamily="34" charset="0"/>
                <a:cs typeface="Arial" pitchFamily="34" charset="0"/>
              </a:rPr>
              <a:t>FEVR</a:t>
            </a:r>
            <a:r>
              <a:rPr lang="sl-SI" sz="2400" b="1" u="sng" dirty="0">
                <a:effectLst>
                  <a:outerShdw blurRad="38100" dist="38100" dir="2700000" algn="tl">
                    <a:srgbClr val="000000">
                      <a:alpha val="43137"/>
                    </a:srgbClr>
                  </a:outerShdw>
                </a:effectLst>
                <a:latin typeface="Arial" pitchFamily="34" charset="0"/>
                <a:cs typeface="Arial" pitchFamily="34" charset="0"/>
              </a:rPr>
              <a:t> odločitvi </a:t>
            </a:r>
            <a:r>
              <a:rPr lang="en-US" sz="2400" b="1" dirty="0">
                <a:effectLst>
                  <a:outerShdw blurRad="38100" dist="38100" dir="2700000" algn="tl">
                    <a:srgbClr val="000000">
                      <a:alpha val="43137"/>
                    </a:srgbClr>
                  </a:outerShdw>
                </a:effectLst>
                <a:latin typeface="Arial" pitchFamily="34" charset="0"/>
                <a:cs typeface="Arial" pitchFamily="34" charset="0"/>
              </a:rPr>
              <a:t> </a:t>
            </a:r>
            <a:r>
              <a:rPr lang="sl-SI" sz="2400" b="1" dirty="0">
                <a:effectLst>
                  <a:outerShdw blurRad="38100" dist="38100" dir="2700000" algn="tl">
                    <a:srgbClr val="000000">
                      <a:alpha val="43137"/>
                    </a:srgbClr>
                  </a:outerShdw>
                </a:effectLst>
                <a:latin typeface="Arial" pitchFamily="34" charset="0"/>
                <a:cs typeface="Arial" pitchFamily="34" charset="0"/>
              </a:rPr>
              <a:t>spodbuditi NVO in FEVR članice za promocijo in implementacijo VIZIJE NIČ v lastnih državah na 2 nivojih:</a:t>
            </a:r>
            <a:endParaRPr lang="en-US" sz="2400" dirty="0">
              <a:latin typeface="Arial" pitchFamily="34" charset="0"/>
              <a:cs typeface="Arial" pitchFamily="34" charset="0"/>
            </a:endParaRPr>
          </a:p>
          <a:p>
            <a:pPr>
              <a:buNone/>
            </a:pPr>
            <a:r>
              <a:rPr lang="en-US" sz="2400" i="1" dirty="0">
                <a:latin typeface="Arial" pitchFamily="34" charset="0"/>
                <a:cs typeface="Arial" pitchFamily="34" charset="0"/>
                <a:sym typeface="Wingdings" pitchFamily="2" charset="2"/>
              </a:rPr>
              <a:t></a:t>
            </a:r>
            <a:r>
              <a:rPr lang="en-US" sz="2400" dirty="0">
                <a:latin typeface="Arial" pitchFamily="34" charset="0"/>
                <a:cs typeface="Arial" pitchFamily="34" charset="0"/>
                <a:sym typeface="Wingdings" pitchFamily="2" charset="2"/>
              </a:rPr>
              <a:t> </a:t>
            </a:r>
            <a:r>
              <a:rPr lang="sl-SI" sz="2400" i="1" dirty="0">
                <a:latin typeface="Arial" pitchFamily="34" charset="0"/>
                <a:cs typeface="Arial" pitchFamily="34" charset="0"/>
                <a:sym typeface="Wingdings" pitchFamily="2" charset="2"/>
              </a:rPr>
              <a:t>Preprečiti nastanek in odpraviti vzroke najhujših prometnih nesreč,</a:t>
            </a:r>
            <a:endParaRPr lang="en-US" sz="2400" i="1" dirty="0">
              <a:latin typeface="Arial" pitchFamily="34" charset="0"/>
              <a:cs typeface="Arial" pitchFamily="34" charset="0"/>
              <a:sym typeface="Wingdings" pitchFamily="2" charset="2"/>
            </a:endParaRPr>
          </a:p>
          <a:p>
            <a:pPr>
              <a:buNone/>
            </a:pPr>
            <a:r>
              <a:rPr lang="en-US" sz="2400" i="1" dirty="0">
                <a:latin typeface="Arial" pitchFamily="34" charset="0"/>
                <a:cs typeface="Arial" pitchFamily="34" charset="0"/>
                <a:sym typeface="Wingdings" pitchFamily="2" charset="2"/>
              </a:rPr>
              <a:t> </a:t>
            </a:r>
            <a:r>
              <a:rPr lang="sl-SI" sz="2400" i="1" dirty="0">
                <a:latin typeface="Arial" pitchFamily="34" charset="0"/>
                <a:cs typeface="Arial" pitchFamily="34" charset="0"/>
                <a:sym typeface="Wingdings" pitchFamily="2" charset="2"/>
              </a:rPr>
              <a:t>Pomoč in podpora žrtvam prometnih nesreč in njihova rehabilitacija.</a:t>
            </a:r>
            <a:endParaRPr lang="sl-SI" dirty="0"/>
          </a:p>
        </p:txBody>
      </p:sp>
      <p:pic>
        <p:nvPicPr>
          <p:cNvPr id="5" name="Slika 4">
            <a:extLst>
              <a:ext uri="{FF2B5EF4-FFF2-40B4-BE49-F238E27FC236}">
                <a16:creationId xmlns:a16="http://schemas.microsoft.com/office/drawing/2014/main" id="{E5A1E1A2-002B-41C5-9588-850CDFE15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874" y="2094614"/>
            <a:ext cx="2258252" cy="2169042"/>
          </a:xfrm>
          <a:prstGeom prst="rect">
            <a:avLst/>
          </a:prstGeom>
        </p:spPr>
      </p:pic>
      <p:pic>
        <p:nvPicPr>
          <p:cNvPr id="6" name="Picture 2">
            <a:extLst>
              <a:ext uri="{FF2B5EF4-FFF2-40B4-BE49-F238E27FC236}">
                <a16:creationId xmlns:a16="http://schemas.microsoft.com/office/drawing/2014/main" id="{967F7D3B-14FA-4BC8-8355-3C7314236A99}"/>
              </a:ext>
            </a:extLst>
          </p:cNvPr>
          <p:cNvPicPr>
            <a:picLocks noChangeAspect="1" noChangeArrowheads="1"/>
          </p:cNvPicPr>
          <p:nvPr/>
        </p:nvPicPr>
        <p:blipFill>
          <a:blip r:embed="rId5" cstate="print"/>
          <a:srcRect/>
          <a:stretch>
            <a:fillRect/>
          </a:stretch>
        </p:blipFill>
        <p:spPr bwMode="auto">
          <a:xfrm>
            <a:off x="8018511" y="2072866"/>
            <a:ext cx="1708147" cy="2212538"/>
          </a:xfrm>
          <a:prstGeom prst="rect">
            <a:avLst/>
          </a:prstGeom>
          <a:noFill/>
          <a:ln w="9525">
            <a:noFill/>
            <a:miter lim="800000"/>
            <a:headEnd/>
            <a:tailEnd/>
          </a:ln>
        </p:spPr>
      </p:pic>
      <p:pic>
        <p:nvPicPr>
          <p:cNvPr id="7" name="Slika 6">
            <a:extLst>
              <a:ext uri="{FF2B5EF4-FFF2-40B4-BE49-F238E27FC236}">
                <a16:creationId xmlns:a16="http://schemas.microsoft.com/office/drawing/2014/main" id="{F29BEFB2-DBE6-4DA5-9351-43D2335691CB}"/>
              </a:ext>
            </a:extLst>
          </p:cNvPr>
          <p:cNvPicPr>
            <a:picLocks noChangeAspect="1"/>
          </p:cNvPicPr>
          <p:nvPr/>
        </p:nvPicPr>
        <p:blipFill>
          <a:blip r:embed="rId6"/>
          <a:stretch>
            <a:fillRect/>
          </a:stretch>
        </p:blipFill>
        <p:spPr>
          <a:xfrm>
            <a:off x="11132288" y="-201348"/>
            <a:ext cx="1059712" cy="968994"/>
          </a:xfrm>
          <a:prstGeom prst="rect">
            <a:avLst/>
          </a:prstGeom>
        </p:spPr>
      </p:pic>
    </p:spTree>
    <p:extLst>
      <p:ext uri="{BB962C8B-B14F-4D97-AF65-F5344CB8AC3E}">
        <p14:creationId xmlns:p14="http://schemas.microsoft.com/office/powerpoint/2010/main" val="150401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a:extLst>
              <a:ext uri="{FF2B5EF4-FFF2-40B4-BE49-F238E27FC236}">
                <a16:creationId xmlns:a16="http://schemas.microsoft.com/office/drawing/2014/main" id="{1E6DCC80-0AED-4AE1-B119-1864E58864BD}"/>
              </a:ext>
            </a:extLst>
          </p:cNvPr>
          <p:cNvPicPr>
            <a:picLocks noGrp="1" noChangeAspect="1"/>
          </p:cNvPicPr>
          <p:nvPr>
            <p:ph idx="1"/>
          </p:nvPr>
        </p:nvPicPr>
        <p:blipFill>
          <a:blip r:embed="rId2"/>
          <a:stretch>
            <a:fillRect/>
          </a:stretch>
        </p:blipFill>
        <p:spPr>
          <a:xfrm>
            <a:off x="7139206" y="1514475"/>
            <a:ext cx="2857500" cy="2143125"/>
          </a:xfrm>
          <a:prstGeom prst="rect">
            <a:avLst/>
          </a:prstGeom>
        </p:spPr>
      </p:pic>
      <p:sp>
        <p:nvSpPr>
          <p:cNvPr id="4" name="Pravokotnik 3">
            <a:extLst>
              <a:ext uri="{FF2B5EF4-FFF2-40B4-BE49-F238E27FC236}">
                <a16:creationId xmlns:a16="http://schemas.microsoft.com/office/drawing/2014/main" id="{23027B8E-69FF-44E7-8C0C-4C96385AFDAE}"/>
              </a:ext>
            </a:extLst>
          </p:cNvPr>
          <p:cNvSpPr/>
          <p:nvPr/>
        </p:nvSpPr>
        <p:spPr>
          <a:xfrm>
            <a:off x="609601" y="3733799"/>
            <a:ext cx="11048300" cy="1477328"/>
          </a:xfrm>
          <a:prstGeom prst="rect">
            <a:avLst/>
          </a:prstGeom>
        </p:spPr>
        <p:txBody>
          <a:bodyPr wrap="square">
            <a:spAutoFit/>
          </a:bodyPr>
          <a:lstStyle/>
          <a:p>
            <a:r>
              <a:rPr lang="sl-SI" dirty="0">
                <a:solidFill>
                  <a:srgbClr val="000000"/>
                </a:solidFill>
                <a:latin typeface="raleway"/>
                <a:hlinkClick r:id="rId3"/>
              </a:rPr>
              <a:t>VIZIJA NIČ se je rodila leta 1994 na Švedskem</a:t>
            </a:r>
            <a:r>
              <a:rPr lang="sl-SI" dirty="0">
                <a:solidFill>
                  <a:srgbClr val="000000"/>
                </a:solidFill>
                <a:latin typeface="raleway"/>
              </a:rPr>
              <a:t>. Že tri leta kasneje jo je Švedski parlament umestil v svojo zakonodajo kot izhodišče za večjo varnost v cestnem prometu. </a:t>
            </a:r>
          </a:p>
          <a:p>
            <a:br>
              <a:rPr lang="sl-SI" dirty="0">
                <a:solidFill>
                  <a:srgbClr val="000000"/>
                </a:solidFill>
                <a:latin typeface="raleway"/>
              </a:rPr>
            </a:br>
            <a:r>
              <a:rPr lang="sl-SI" dirty="0">
                <a:solidFill>
                  <a:srgbClr val="000000"/>
                </a:solidFill>
                <a:latin typeface="raleway"/>
              </a:rPr>
              <a:t>Postala je temelj, gibalo in cilj slehernega programa za večjo varnost cest posameznih držav, </a:t>
            </a:r>
            <a:r>
              <a:rPr lang="sl-SI" dirty="0">
                <a:solidFill>
                  <a:srgbClr val="000000"/>
                </a:solidFill>
                <a:latin typeface="raleway"/>
                <a:hlinkClick r:id="rId4"/>
              </a:rPr>
              <a:t>Evropske unije</a:t>
            </a:r>
            <a:r>
              <a:rPr lang="sl-SI" dirty="0">
                <a:solidFill>
                  <a:srgbClr val="000000"/>
                </a:solidFill>
                <a:latin typeface="raleway"/>
              </a:rPr>
              <a:t> kot tudi </a:t>
            </a:r>
            <a:r>
              <a:rPr lang="sl-SI" dirty="0">
                <a:solidFill>
                  <a:srgbClr val="000000"/>
                </a:solidFill>
                <a:latin typeface="raleway"/>
                <a:hlinkClick r:id="rId5"/>
              </a:rPr>
              <a:t>celotnega sveta</a:t>
            </a:r>
            <a:r>
              <a:rPr lang="sl-SI" dirty="0">
                <a:solidFill>
                  <a:srgbClr val="000000"/>
                </a:solidFill>
                <a:latin typeface="raleway"/>
              </a:rPr>
              <a:t>.</a:t>
            </a:r>
          </a:p>
        </p:txBody>
      </p:sp>
      <p:sp>
        <p:nvSpPr>
          <p:cNvPr id="5" name="AutoShape 2" descr="Rezultat iskanja slik za vision zero sweden">
            <a:extLst>
              <a:ext uri="{FF2B5EF4-FFF2-40B4-BE49-F238E27FC236}">
                <a16:creationId xmlns:a16="http://schemas.microsoft.com/office/drawing/2014/main" id="{5FC0A2F5-F0AE-4784-8597-3B74AAB79AF1}"/>
              </a:ext>
            </a:extLst>
          </p:cNvPr>
          <p:cNvSpPr>
            <a:spLocks noChangeAspect="1" noChangeArrowheads="1"/>
          </p:cNvSpPr>
          <p:nvPr/>
        </p:nvSpPr>
        <p:spPr bwMode="auto">
          <a:xfrm>
            <a:off x="5892800" y="32766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4" descr="Rezultat iskanja slik za vision zero sweden">
            <a:extLst>
              <a:ext uri="{FF2B5EF4-FFF2-40B4-BE49-F238E27FC236}">
                <a16:creationId xmlns:a16="http://schemas.microsoft.com/office/drawing/2014/main" id="{9F663DD2-8833-4189-91C2-59B3CA9006D4}"/>
              </a:ext>
            </a:extLst>
          </p:cNvPr>
          <p:cNvSpPr>
            <a:spLocks noChangeAspect="1" noChangeArrowheads="1"/>
          </p:cNvSpPr>
          <p:nvPr/>
        </p:nvSpPr>
        <p:spPr bwMode="auto">
          <a:xfrm>
            <a:off x="6096000" y="34290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Naslov 1">
            <a:extLst>
              <a:ext uri="{FF2B5EF4-FFF2-40B4-BE49-F238E27FC236}">
                <a16:creationId xmlns:a16="http://schemas.microsoft.com/office/drawing/2014/main" id="{7B11DD8A-5503-48D8-B23F-DAFE0CAAC1FA}"/>
              </a:ext>
            </a:extLst>
          </p:cNvPr>
          <p:cNvSpPr>
            <a:spLocks noGrp="1"/>
          </p:cNvSpPr>
          <p:nvPr>
            <p:ph type="title"/>
          </p:nvPr>
        </p:nvSpPr>
        <p:spPr>
          <a:xfrm>
            <a:off x="406400" y="-104743"/>
            <a:ext cx="10972800" cy="1143000"/>
          </a:xfrm>
        </p:spPr>
        <p:txBody>
          <a:bodyPr/>
          <a:lstStyle/>
          <a:p>
            <a:br>
              <a:rPr lang="sl-SI" sz="3200" b="1" dirty="0">
                <a:solidFill>
                  <a:schemeClr val="tx1"/>
                </a:solidFill>
              </a:rPr>
            </a:br>
            <a:r>
              <a:rPr lang="sl-SI" sz="3600" b="1" dirty="0">
                <a:solidFill>
                  <a:srgbClr val="B6BF00"/>
                </a:solidFill>
              </a:rPr>
              <a:t>Zgodovina Vizije NIČ</a:t>
            </a:r>
            <a:endParaRPr lang="sl-SI" sz="3600" b="1" dirty="0">
              <a:solidFill>
                <a:srgbClr val="A2CB48"/>
              </a:solidFill>
            </a:endParaRPr>
          </a:p>
        </p:txBody>
      </p:sp>
      <p:pic>
        <p:nvPicPr>
          <p:cNvPr id="10" name="Slika 9">
            <a:extLst>
              <a:ext uri="{FF2B5EF4-FFF2-40B4-BE49-F238E27FC236}">
                <a16:creationId xmlns:a16="http://schemas.microsoft.com/office/drawing/2014/main" id="{BC2A7352-0BF6-4542-9E7B-53F32397DC62}"/>
              </a:ext>
            </a:extLst>
          </p:cNvPr>
          <p:cNvPicPr>
            <a:picLocks noChangeAspect="1"/>
          </p:cNvPicPr>
          <p:nvPr/>
        </p:nvPicPr>
        <p:blipFill>
          <a:blip r:embed="rId6"/>
          <a:stretch>
            <a:fillRect/>
          </a:stretch>
        </p:blipFill>
        <p:spPr>
          <a:xfrm>
            <a:off x="10994065" y="-193989"/>
            <a:ext cx="1197935" cy="1095384"/>
          </a:xfrm>
          <a:prstGeom prst="rect">
            <a:avLst/>
          </a:prstGeom>
        </p:spPr>
      </p:pic>
      <p:pic>
        <p:nvPicPr>
          <p:cNvPr id="3" name="Slika 2">
            <a:extLst>
              <a:ext uri="{FF2B5EF4-FFF2-40B4-BE49-F238E27FC236}">
                <a16:creationId xmlns:a16="http://schemas.microsoft.com/office/drawing/2014/main" id="{886F7001-581A-4B87-9D35-4CB950EAE7B3}"/>
              </a:ext>
            </a:extLst>
          </p:cNvPr>
          <p:cNvPicPr>
            <a:picLocks noChangeAspect="1"/>
          </p:cNvPicPr>
          <p:nvPr/>
        </p:nvPicPr>
        <p:blipFill>
          <a:blip r:embed="rId7"/>
          <a:stretch>
            <a:fillRect/>
          </a:stretch>
        </p:blipFill>
        <p:spPr>
          <a:xfrm>
            <a:off x="2912293" y="1513956"/>
            <a:ext cx="2777308" cy="2082981"/>
          </a:xfrm>
          <a:prstGeom prst="rect">
            <a:avLst/>
          </a:prstGeom>
        </p:spPr>
      </p:pic>
    </p:spTree>
    <p:extLst>
      <p:ext uri="{BB962C8B-B14F-4D97-AF65-F5344CB8AC3E}">
        <p14:creationId xmlns:p14="http://schemas.microsoft.com/office/powerpoint/2010/main" val="2890482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F3934B-2FBF-4DC5-84FF-69FC4A2ED8FB}"/>
              </a:ext>
            </a:extLst>
          </p:cNvPr>
          <p:cNvSpPr>
            <a:spLocks noGrp="1"/>
          </p:cNvSpPr>
          <p:nvPr>
            <p:ph type="title"/>
          </p:nvPr>
        </p:nvSpPr>
        <p:spPr/>
        <p:txBody>
          <a:bodyPr/>
          <a:lstStyle/>
          <a:p>
            <a:endParaRPr lang="sl-SI"/>
          </a:p>
        </p:txBody>
      </p:sp>
      <p:pic>
        <p:nvPicPr>
          <p:cNvPr id="4" name="Picture 2" descr="about-wlvz">
            <a:extLst>
              <a:ext uri="{FF2B5EF4-FFF2-40B4-BE49-F238E27FC236}">
                <a16:creationId xmlns:a16="http://schemas.microsoft.com/office/drawing/2014/main" id="{E9E7BDF6-E529-4C6E-8ADE-990F88354A17}"/>
              </a:ext>
            </a:extLst>
          </p:cNvPr>
          <p:cNvPicPr>
            <a:picLocks noGrp="1" noChangeAspect="1" noChangeArrowheads="1"/>
          </p:cNvPicPr>
          <p:nvPr>
            <p:ph idx="1"/>
          </p:nvPr>
        </p:nvPicPr>
        <p:blipFill>
          <a:blip r:embed="rId2" cstate="print"/>
          <a:srcRect/>
          <a:stretch>
            <a:fillRect/>
          </a:stretch>
        </p:blipFill>
        <p:spPr bwMode="auto">
          <a:xfrm>
            <a:off x="1006549" y="1387531"/>
            <a:ext cx="9753600" cy="3810000"/>
          </a:xfrm>
          <a:prstGeom prst="rect">
            <a:avLst/>
          </a:prstGeom>
          <a:noFill/>
        </p:spPr>
      </p:pic>
      <p:sp>
        <p:nvSpPr>
          <p:cNvPr id="5" name="Pravokotnik 4">
            <a:extLst>
              <a:ext uri="{FF2B5EF4-FFF2-40B4-BE49-F238E27FC236}">
                <a16:creationId xmlns:a16="http://schemas.microsoft.com/office/drawing/2014/main" id="{61C766A3-5428-4AA4-B124-DCC3C1E4E4FA}"/>
              </a:ext>
            </a:extLst>
          </p:cNvPr>
          <p:cNvSpPr/>
          <p:nvPr/>
        </p:nvSpPr>
        <p:spPr>
          <a:xfrm>
            <a:off x="478465" y="5523633"/>
            <a:ext cx="10069033" cy="369332"/>
          </a:xfrm>
          <a:prstGeom prst="rect">
            <a:avLst/>
          </a:prstGeom>
        </p:spPr>
        <p:txBody>
          <a:bodyPr wrap="square">
            <a:spAutoFit/>
          </a:bodyPr>
          <a:lstStyle/>
          <a:p>
            <a:pPr>
              <a:buNone/>
            </a:pPr>
            <a:r>
              <a:rPr lang="sl-SI" dirty="0">
                <a:latin typeface="Arial" pitchFamily="34" charset="0"/>
                <a:cs typeface="Arial" pitchFamily="34" charset="0"/>
                <a:hlinkClick r:id="rId3"/>
              </a:rPr>
              <a:t>VIR : </a:t>
            </a:r>
            <a:r>
              <a:rPr lang="en-US" dirty="0">
                <a:latin typeface="Arial" pitchFamily="34" charset="0"/>
                <a:cs typeface="Arial" pitchFamily="34" charset="0"/>
                <a:hlinkClick r:id="rId3"/>
              </a:rPr>
              <a:t>UN Road Safety Collaboration Decade</a:t>
            </a:r>
            <a:r>
              <a:rPr lang="sl-SI" dirty="0">
                <a:latin typeface="Arial" pitchFamily="34" charset="0"/>
                <a:cs typeface="Arial" pitchFamily="34" charset="0"/>
                <a:hlinkClick r:id="rId3"/>
              </a:rPr>
              <a:t> </a:t>
            </a:r>
            <a:r>
              <a:rPr lang="en-US" dirty="0">
                <a:latin typeface="Arial" pitchFamily="34" charset="0"/>
                <a:cs typeface="Arial" pitchFamily="34" charset="0"/>
                <a:hlinkClick r:id="rId3"/>
              </a:rPr>
              <a:t>of Action</a:t>
            </a:r>
            <a:r>
              <a:rPr lang="sl-SI" dirty="0">
                <a:latin typeface="Arial" pitchFamily="34" charset="0"/>
                <a:cs typeface="Arial" pitchFamily="34" charset="0"/>
              </a:rPr>
              <a:t> 2010-2020</a:t>
            </a:r>
            <a:endParaRPr lang="sl-SI" dirty="0"/>
          </a:p>
        </p:txBody>
      </p:sp>
      <p:pic>
        <p:nvPicPr>
          <p:cNvPr id="6" name="Slika 5">
            <a:extLst>
              <a:ext uri="{FF2B5EF4-FFF2-40B4-BE49-F238E27FC236}">
                <a16:creationId xmlns:a16="http://schemas.microsoft.com/office/drawing/2014/main" id="{CD93A6B1-3702-4E66-B2F1-16D98C441E7E}"/>
              </a:ext>
            </a:extLst>
          </p:cNvPr>
          <p:cNvPicPr>
            <a:picLocks noChangeAspect="1"/>
          </p:cNvPicPr>
          <p:nvPr/>
        </p:nvPicPr>
        <p:blipFill>
          <a:blip r:embed="rId4"/>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1474831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Slika 4"/>
          <p:cNvPicPr>
            <a:picLocks noChangeAspect="1" noChangeArrowheads="1"/>
          </p:cNvPicPr>
          <p:nvPr/>
        </p:nvPicPr>
        <p:blipFill>
          <a:blip r:embed="rId2" cstate="print"/>
          <a:srcRect/>
          <a:stretch>
            <a:fillRect/>
          </a:stretch>
        </p:blipFill>
        <p:spPr bwMode="auto">
          <a:xfrm>
            <a:off x="-1" y="-202019"/>
            <a:ext cx="9413359" cy="7060019"/>
          </a:xfrm>
          <a:prstGeom prst="rect">
            <a:avLst/>
          </a:prstGeom>
          <a:noFill/>
          <a:ln w="9525">
            <a:noFill/>
            <a:miter lim="800000"/>
            <a:headEnd/>
            <a:tailEnd/>
          </a:ln>
        </p:spPr>
      </p:pic>
      <p:sp>
        <p:nvSpPr>
          <p:cNvPr id="2051" name="Naslov 1"/>
          <p:cNvSpPr>
            <a:spLocks noGrp="1"/>
          </p:cNvSpPr>
          <p:nvPr>
            <p:ph type="ctrTitle"/>
          </p:nvPr>
        </p:nvSpPr>
        <p:spPr>
          <a:xfrm>
            <a:off x="2819636" y="5301208"/>
            <a:ext cx="6084676" cy="792088"/>
          </a:xfrm>
          <a:effectLst>
            <a:glow rad="63500">
              <a:schemeClr val="accent5">
                <a:satMod val="175000"/>
                <a:alpha val="40000"/>
              </a:schemeClr>
            </a:glow>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US" altLang="sl-SI" sz="3600" b="1" dirty="0">
                <a:solidFill>
                  <a:srgbClr val="FFFF00"/>
                </a:solidFill>
                <a:latin typeface="Arial" pitchFamily="34" charset="0"/>
                <a:cs typeface="Arial" pitchFamily="34" charset="0"/>
                <a:hlinkClick r:id="rId3"/>
              </a:rPr>
              <a:t>www.welivevisionzero.com</a:t>
            </a:r>
            <a:endParaRPr lang="en-US" altLang="sl-SI" sz="3600" b="1" dirty="0">
              <a:solidFill>
                <a:srgbClr val="FFFF00"/>
              </a:solidFill>
              <a:latin typeface="Arial" pitchFamily="34" charset="0"/>
              <a:cs typeface="Arial" pitchFamily="34" charset="0"/>
            </a:endParaRPr>
          </a:p>
        </p:txBody>
      </p:sp>
      <p:pic>
        <p:nvPicPr>
          <p:cNvPr id="4097" name="Picture 1" descr="C:\Users\JK\Dropbox\Screenshots\Screenshot 2018-09-25 12.40.26.png"/>
          <p:cNvPicPr>
            <a:picLocks noChangeAspect="1" noChangeArrowheads="1"/>
          </p:cNvPicPr>
          <p:nvPr/>
        </p:nvPicPr>
        <p:blipFill>
          <a:blip r:embed="rId4" cstate="print"/>
          <a:srcRect t="8637" r="1298" b="5705"/>
          <a:stretch>
            <a:fillRect/>
          </a:stretch>
        </p:blipFill>
        <p:spPr bwMode="auto">
          <a:xfrm>
            <a:off x="2453780" y="1789729"/>
            <a:ext cx="6954589" cy="3392985"/>
          </a:xfrm>
          <a:prstGeom prst="rect">
            <a:avLst/>
          </a:prstGeom>
          <a:noFill/>
        </p:spPr>
      </p:pic>
      <p:pic>
        <p:nvPicPr>
          <p:cNvPr id="5" name="Slika 4">
            <a:extLst>
              <a:ext uri="{FF2B5EF4-FFF2-40B4-BE49-F238E27FC236}">
                <a16:creationId xmlns:a16="http://schemas.microsoft.com/office/drawing/2014/main" id="{24CED97D-579A-4BB5-A644-ABE9BB72497A}"/>
              </a:ext>
            </a:extLst>
          </p:cNvPr>
          <p:cNvPicPr>
            <a:picLocks noChangeAspect="1"/>
          </p:cNvPicPr>
          <p:nvPr/>
        </p:nvPicPr>
        <p:blipFill>
          <a:blip r:embed="rId5"/>
          <a:stretch>
            <a:fillRect/>
          </a:stretch>
        </p:blipFill>
        <p:spPr>
          <a:xfrm>
            <a:off x="11039912" y="-201348"/>
            <a:ext cx="1152088" cy="105346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21BF761-24D4-42F6-82BF-3D5FD5A9D782}"/>
              </a:ext>
            </a:extLst>
          </p:cNvPr>
          <p:cNvSpPr>
            <a:spLocks noGrp="1"/>
          </p:cNvSpPr>
          <p:nvPr>
            <p:ph idx="1"/>
          </p:nvPr>
        </p:nvSpPr>
        <p:spPr>
          <a:xfrm>
            <a:off x="609600" y="939568"/>
            <a:ext cx="6705600" cy="5186596"/>
          </a:xfrm>
        </p:spPr>
        <p:txBody>
          <a:bodyPr/>
          <a:lstStyle/>
          <a:p>
            <a:pPr>
              <a:buNone/>
            </a:pPr>
            <a:r>
              <a:rPr lang="en-US" sz="1800" b="1" dirty="0">
                <a:solidFill>
                  <a:srgbClr val="008080"/>
                </a:solidFill>
                <a:effectLst>
                  <a:outerShdw blurRad="38100" dist="38100" dir="2700000" algn="tl">
                    <a:srgbClr val="000000">
                      <a:alpha val="43137"/>
                    </a:srgbClr>
                  </a:outerShdw>
                </a:effectLst>
                <a:latin typeface="Arial" pitchFamily="34" charset="0"/>
                <a:cs typeface="Arial" pitchFamily="34" charset="0"/>
              </a:rPr>
              <a:t>CERTIFI</a:t>
            </a:r>
            <a:r>
              <a:rPr lang="sl-SI" sz="1800" b="1" dirty="0">
                <a:solidFill>
                  <a:srgbClr val="008080"/>
                </a:solidFill>
                <a:effectLst>
                  <a:outerShdw blurRad="38100" dist="38100" dir="2700000" algn="tl">
                    <a:srgbClr val="000000">
                      <a:alpha val="43137"/>
                    </a:srgbClr>
                  </a:outerShdw>
                </a:effectLst>
                <a:latin typeface="Arial" pitchFamily="34" charset="0"/>
                <a:cs typeface="Arial" pitchFamily="34" charset="0"/>
              </a:rPr>
              <a:t>KATI  FEVR ČLANICAM </a:t>
            </a:r>
            <a:endParaRPr lang="en-US" sz="1800" b="1" dirty="0">
              <a:solidFill>
                <a:srgbClr val="008080"/>
              </a:solidFill>
              <a:effectLst>
                <a:outerShdw blurRad="38100" dist="38100" dir="2700000" algn="tl">
                  <a:srgbClr val="000000">
                    <a:alpha val="43137"/>
                  </a:srgbClr>
                </a:outerShdw>
              </a:effectLst>
              <a:latin typeface="Arial" pitchFamily="34" charset="0"/>
              <a:cs typeface="Arial" pitchFamily="34" charset="0"/>
            </a:endParaRPr>
          </a:p>
          <a:p>
            <a:pPr>
              <a:buNone/>
            </a:pPr>
            <a:endParaRPr lang="en-US" sz="1800" dirty="0">
              <a:latin typeface="Arial" pitchFamily="34" charset="0"/>
              <a:cs typeface="Arial" pitchFamily="34" charset="0"/>
            </a:endParaRPr>
          </a:p>
          <a:p>
            <a:r>
              <a:rPr lang="en-US" sz="1800" dirty="0">
                <a:latin typeface="Arial" pitchFamily="34" charset="0"/>
                <a:cs typeface="Arial" pitchFamily="34" charset="0"/>
              </a:rPr>
              <a:t>“</a:t>
            </a:r>
            <a:r>
              <a:rPr lang="en-US" sz="1800" b="1" dirty="0">
                <a:latin typeface="Arial" pitchFamily="34" charset="0"/>
                <a:cs typeface="Arial" pitchFamily="34" charset="0"/>
              </a:rPr>
              <a:t>we live VISION ZERO Certification</a:t>
            </a:r>
            <a:r>
              <a:rPr lang="en-US" sz="1800" dirty="0">
                <a:latin typeface="Arial" pitchFamily="34" charset="0"/>
                <a:cs typeface="Arial" pitchFamily="34" charset="0"/>
              </a:rPr>
              <a:t>” </a:t>
            </a:r>
            <a:r>
              <a:rPr lang="sl-SI" sz="1800" dirty="0">
                <a:latin typeface="Arial" pitchFamily="34" charset="0"/>
                <a:cs typeface="Arial" pitchFamily="34" charset="0"/>
              </a:rPr>
              <a:t>se podeli</a:t>
            </a:r>
            <a:r>
              <a:rPr lang="en-US" sz="1800" dirty="0">
                <a:latin typeface="Arial" pitchFamily="34" charset="0"/>
                <a:cs typeface="Arial" pitchFamily="34" charset="0"/>
              </a:rPr>
              <a:t> FEVR </a:t>
            </a:r>
            <a:r>
              <a:rPr lang="sl-SI" sz="1800" dirty="0">
                <a:latin typeface="Arial" pitchFamily="34" charset="0"/>
                <a:cs typeface="Arial" pitchFamily="34" charset="0"/>
              </a:rPr>
              <a:t>članicam</a:t>
            </a:r>
            <a:r>
              <a:rPr lang="en-US" sz="1800" dirty="0">
                <a:latin typeface="Arial" pitchFamily="34" charset="0"/>
                <a:cs typeface="Arial" pitchFamily="34" charset="0"/>
              </a:rPr>
              <a:t>, </a:t>
            </a:r>
            <a:r>
              <a:rPr lang="sl-SI" sz="1800" dirty="0">
                <a:latin typeface="Arial" pitchFamily="34" charset="0"/>
                <a:cs typeface="Arial" pitchFamily="34" charset="0"/>
              </a:rPr>
              <a:t>na podlagi izraženih in izdelanih programov, ki so skladni z uresničevanjem in poslanstvom VIZIJE NIČ v lastnih državah</a:t>
            </a:r>
            <a:r>
              <a:rPr lang="en-US" sz="1800" dirty="0">
                <a:latin typeface="Arial" pitchFamily="34" charset="0"/>
                <a:cs typeface="Arial" pitchFamily="34" charset="0"/>
              </a:rPr>
              <a:t>. </a:t>
            </a:r>
            <a:endParaRPr lang="sl-SI" sz="1800" dirty="0">
              <a:latin typeface="Arial" pitchFamily="34" charset="0"/>
              <a:cs typeface="Arial" pitchFamily="34" charset="0"/>
            </a:endParaRPr>
          </a:p>
          <a:p>
            <a:pPr>
              <a:buNone/>
            </a:pPr>
            <a:endParaRPr lang="sl-SI" sz="1800" dirty="0">
              <a:latin typeface="Arial" pitchFamily="34" charset="0"/>
              <a:cs typeface="Arial" pitchFamily="34" charset="0"/>
            </a:endParaRPr>
          </a:p>
          <a:p>
            <a:r>
              <a:rPr lang="en-US" sz="1800" b="1" dirty="0">
                <a:latin typeface="Arial" pitchFamily="34" charset="0"/>
                <a:cs typeface="Arial" pitchFamily="34" charset="0"/>
              </a:rPr>
              <a:t>FEVR </a:t>
            </a:r>
            <a:r>
              <a:rPr lang="en-US" sz="1800" b="1" dirty="0" err="1">
                <a:latin typeface="Arial" pitchFamily="34" charset="0"/>
                <a:cs typeface="Arial" pitchFamily="34" charset="0"/>
              </a:rPr>
              <a:t>certifi</a:t>
            </a:r>
            <a:r>
              <a:rPr lang="sl-SI" sz="1800" b="1" dirty="0" err="1">
                <a:latin typeface="Arial" pitchFamily="34" charset="0"/>
                <a:cs typeface="Arial" pitchFamily="34" charset="0"/>
              </a:rPr>
              <a:t>kat</a:t>
            </a:r>
            <a:r>
              <a:rPr lang="en-US" sz="1800" dirty="0">
                <a:latin typeface="Arial" pitchFamily="34" charset="0"/>
                <a:cs typeface="Arial" pitchFamily="34" charset="0"/>
              </a:rPr>
              <a:t> </a:t>
            </a:r>
            <a:r>
              <a:rPr lang="sl-SI" sz="1800" dirty="0">
                <a:latin typeface="Arial" pitchFamily="34" charset="0"/>
                <a:cs typeface="Arial" pitchFamily="34" charset="0"/>
              </a:rPr>
              <a:t>omogoča</a:t>
            </a:r>
            <a:r>
              <a:rPr lang="en-US" sz="1800" dirty="0">
                <a:latin typeface="Arial" pitchFamily="34" charset="0"/>
                <a:cs typeface="Arial" pitchFamily="34" charset="0"/>
              </a:rPr>
              <a:t> </a:t>
            </a:r>
            <a:r>
              <a:rPr lang="en-US" sz="1800" dirty="0">
                <a:latin typeface="Arial" pitchFamily="34" charset="0"/>
                <a:cs typeface="Arial" pitchFamily="34" charset="0"/>
                <a:hlinkClick r:id="rId2"/>
              </a:rPr>
              <a:t> </a:t>
            </a:r>
            <a:r>
              <a:rPr lang="sl-SI" sz="1800" dirty="0">
                <a:latin typeface="Arial" pitchFamily="34" charset="0"/>
                <a:cs typeface="Arial" pitchFamily="34" charset="0"/>
                <a:hlinkClick r:id="rId2"/>
              </a:rPr>
              <a:t>članici FEVR</a:t>
            </a:r>
            <a:r>
              <a:rPr lang="sl-SI" sz="1800" dirty="0">
                <a:latin typeface="Arial" pitchFamily="34" charset="0"/>
                <a:cs typeface="Arial" pitchFamily="34" charset="0"/>
              </a:rPr>
              <a:t> podeliti nacionalni certifikat </a:t>
            </a:r>
            <a:r>
              <a:rPr lang="en-US" sz="1800" dirty="0">
                <a:latin typeface="Arial" pitchFamily="34" charset="0"/>
                <a:cs typeface="Arial" pitchFamily="34" charset="0"/>
              </a:rPr>
              <a:t>“</a:t>
            </a:r>
            <a:r>
              <a:rPr lang="en-US" sz="1800" b="1" dirty="0">
                <a:latin typeface="Arial" pitchFamily="34" charset="0"/>
                <a:cs typeface="Arial" pitchFamily="34" charset="0"/>
              </a:rPr>
              <a:t>we live VISION ZERO</a:t>
            </a:r>
            <a:r>
              <a:rPr lang="sl-SI" sz="1800" b="1" dirty="0">
                <a:latin typeface="Arial" pitchFamily="34" charset="0"/>
                <a:cs typeface="Arial" pitchFamily="34" charset="0"/>
              </a:rPr>
              <a:t>“</a:t>
            </a:r>
            <a:r>
              <a:rPr lang="en-US" sz="1800" dirty="0">
                <a:latin typeface="Arial" pitchFamily="34" charset="0"/>
                <a:cs typeface="Arial" pitchFamily="34" charset="0"/>
              </a:rPr>
              <a:t> </a:t>
            </a:r>
            <a:r>
              <a:rPr lang="sl-SI" sz="1800" dirty="0">
                <a:latin typeface="Arial" pitchFamily="34" charset="0"/>
                <a:cs typeface="Arial" pitchFamily="34" charset="0"/>
              </a:rPr>
              <a:t>posamezniku, podjetjem, izobraževalnim institucijam, državnim organom in lokalnim skupnostim, nevladnim organizacijam, ki izpolnjujejo potrebne kriterije. </a:t>
            </a:r>
            <a:br>
              <a:rPr lang="en-US" sz="1800" dirty="0">
                <a:latin typeface="Arial" pitchFamily="34" charset="0"/>
                <a:cs typeface="Arial" pitchFamily="34" charset="0"/>
              </a:rPr>
            </a:br>
            <a:br>
              <a:rPr lang="en-US" sz="1800" dirty="0">
                <a:latin typeface="Arial" pitchFamily="34" charset="0"/>
                <a:cs typeface="Arial" pitchFamily="34" charset="0"/>
              </a:rPr>
            </a:br>
            <a:endParaRPr lang="en-US" sz="1800" b="1" dirty="0">
              <a:solidFill>
                <a:srgbClr val="00808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2" descr="CERTIFICATE_FEVR">
            <a:extLst>
              <a:ext uri="{FF2B5EF4-FFF2-40B4-BE49-F238E27FC236}">
                <a16:creationId xmlns:a16="http://schemas.microsoft.com/office/drawing/2014/main" id="{F15223F6-54CB-45D3-BE13-F1A14D139DDB}"/>
              </a:ext>
            </a:extLst>
          </p:cNvPr>
          <p:cNvPicPr>
            <a:picLocks noChangeAspect="1" noChangeArrowheads="1"/>
          </p:cNvPicPr>
          <p:nvPr/>
        </p:nvPicPr>
        <p:blipFill>
          <a:blip r:embed="rId3" cstate="print"/>
          <a:srcRect/>
          <a:stretch>
            <a:fillRect/>
          </a:stretch>
        </p:blipFill>
        <p:spPr bwMode="auto">
          <a:xfrm>
            <a:off x="8584029" y="-164958"/>
            <a:ext cx="2594344" cy="3069073"/>
          </a:xfrm>
          <a:prstGeom prst="rect">
            <a:avLst/>
          </a:prstGeom>
          <a:noFill/>
        </p:spPr>
      </p:pic>
      <p:pic>
        <p:nvPicPr>
          <p:cNvPr id="6" name="Picture 4" descr="certificate-PAT">
            <a:extLst>
              <a:ext uri="{FF2B5EF4-FFF2-40B4-BE49-F238E27FC236}">
                <a16:creationId xmlns:a16="http://schemas.microsoft.com/office/drawing/2014/main" id="{6EF7FC0C-CDAD-4D37-9C35-ED41E8106956}"/>
              </a:ext>
            </a:extLst>
          </p:cNvPr>
          <p:cNvPicPr>
            <a:picLocks noChangeAspect="1" noChangeArrowheads="1"/>
          </p:cNvPicPr>
          <p:nvPr/>
        </p:nvPicPr>
        <p:blipFill>
          <a:blip r:embed="rId4" cstate="print"/>
          <a:srcRect/>
          <a:stretch>
            <a:fillRect/>
          </a:stretch>
        </p:blipFill>
        <p:spPr bwMode="auto">
          <a:xfrm>
            <a:off x="7073982" y="2904115"/>
            <a:ext cx="2683978" cy="3014317"/>
          </a:xfrm>
          <a:prstGeom prst="rect">
            <a:avLst/>
          </a:prstGeom>
          <a:noFill/>
        </p:spPr>
      </p:pic>
      <p:pic>
        <p:nvPicPr>
          <p:cNvPr id="7" name="Slika 6">
            <a:extLst>
              <a:ext uri="{FF2B5EF4-FFF2-40B4-BE49-F238E27FC236}">
                <a16:creationId xmlns:a16="http://schemas.microsoft.com/office/drawing/2014/main" id="{813A34D4-1714-4D07-9E36-90A6EF70C37B}"/>
              </a:ext>
            </a:extLst>
          </p:cNvPr>
          <p:cNvPicPr>
            <a:picLocks noChangeAspect="1"/>
          </p:cNvPicPr>
          <p:nvPr/>
        </p:nvPicPr>
        <p:blipFill>
          <a:blip r:embed="rId5"/>
          <a:stretch>
            <a:fillRect/>
          </a:stretch>
        </p:blipFill>
        <p:spPr>
          <a:xfrm>
            <a:off x="11178373" y="-189337"/>
            <a:ext cx="1013627" cy="926853"/>
          </a:xfrm>
          <a:prstGeom prst="rect">
            <a:avLst/>
          </a:prstGeom>
        </p:spPr>
      </p:pic>
    </p:spTree>
    <p:extLst>
      <p:ext uri="{BB962C8B-B14F-4D97-AF65-F5344CB8AC3E}">
        <p14:creationId xmlns:p14="http://schemas.microsoft.com/office/powerpoint/2010/main" val="2270897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5383582A-E5C3-41E0-8A2D-6C0AF0682194}"/>
              </a:ext>
            </a:extLst>
          </p:cNvPr>
          <p:cNvSpPr>
            <a:spLocks noGrp="1"/>
          </p:cNvSpPr>
          <p:nvPr>
            <p:ph type="title"/>
          </p:nvPr>
        </p:nvSpPr>
        <p:spPr/>
        <p:txBody>
          <a:bodyPr/>
          <a:lstStyle/>
          <a:p>
            <a:endParaRPr lang="sl-SI" dirty="0"/>
          </a:p>
        </p:txBody>
      </p:sp>
      <p:pic>
        <p:nvPicPr>
          <p:cNvPr id="4" name="Picture 7" descr="image001">
            <a:extLst>
              <a:ext uri="{FF2B5EF4-FFF2-40B4-BE49-F238E27FC236}">
                <a16:creationId xmlns:a16="http://schemas.microsoft.com/office/drawing/2014/main" id="{40BB8F24-0154-4F3A-9914-19155F1DD4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222063"/>
            <a:ext cx="1090297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4">
            <a:extLst>
              <a:ext uri="{FF2B5EF4-FFF2-40B4-BE49-F238E27FC236}">
                <a16:creationId xmlns:a16="http://schemas.microsoft.com/office/drawing/2014/main" id="{589F177A-4B06-4543-8C51-8F3AB60F7FBB}"/>
              </a:ext>
            </a:extLst>
          </p:cNvPr>
          <p:cNvPicPr>
            <a:picLocks noChangeAspect="1"/>
          </p:cNvPicPr>
          <p:nvPr/>
        </p:nvPicPr>
        <p:blipFill>
          <a:blip r:embed="rId3"/>
          <a:stretch>
            <a:fillRect/>
          </a:stretch>
        </p:blipFill>
        <p:spPr>
          <a:xfrm>
            <a:off x="11001896" y="-215480"/>
            <a:ext cx="1161008" cy="1061618"/>
          </a:xfrm>
          <a:prstGeom prst="rect">
            <a:avLst/>
          </a:prstGeom>
        </p:spPr>
      </p:pic>
      <p:pic>
        <p:nvPicPr>
          <p:cNvPr id="6" name="Slika 5">
            <a:extLst>
              <a:ext uri="{FF2B5EF4-FFF2-40B4-BE49-F238E27FC236}">
                <a16:creationId xmlns:a16="http://schemas.microsoft.com/office/drawing/2014/main" id="{AE18BF33-4021-4B73-826E-6C0FF0789BD8}"/>
              </a:ext>
            </a:extLst>
          </p:cNvPr>
          <p:cNvPicPr>
            <a:picLocks noChangeAspect="1"/>
          </p:cNvPicPr>
          <p:nvPr/>
        </p:nvPicPr>
        <p:blipFill>
          <a:blip r:embed="rId4"/>
          <a:stretch>
            <a:fillRect/>
          </a:stretch>
        </p:blipFill>
        <p:spPr>
          <a:xfrm>
            <a:off x="0" y="4232299"/>
            <a:ext cx="1854397" cy="2667555"/>
          </a:xfrm>
          <a:prstGeom prst="rect">
            <a:avLst/>
          </a:prstGeom>
        </p:spPr>
      </p:pic>
      <p:sp>
        <p:nvSpPr>
          <p:cNvPr id="7" name="Elipsa 6">
            <a:extLst>
              <a:ext uri="{FF2B5EF4-FFF2-40B4-BE49-F238E27FC236}">
                <a16:creationId xmlns:a16="http://schemas.microsoft.com/office/drawing/2014/main" id="{188CAFCA-2E41-4158-8941-DE4E9A8AD79F}"/>
              </a:ext>
            </a:extLst>
          </p:cNvPr>
          <p:cNvSpPr/>
          <p:nvPr/>
        </p:nvSpPr>
        <p:spPr>
          <a:xfrm>
            <a:off x="2596676" y="5039391"/>
            <a:ext cx="1312456" cy="6002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
        <p:nvSpPr>
          <p:cNvPr id="8" name="PoljeZBesedilom 7">
            <a:extLst>
              <a:ext uri="{FF2B5EF4-FFF2-40B4-BE49-F238E27FC236}">
                <a16:creationId xmlns:a16="http://schemas.microsoft.com/office/drawing/2014/main" id="{5433DDD6-D731-472F-9527-C7FD52E43B03}"/>
              </a:ext>
            </a:extLst>
          </p:cNvPr>
          <p:cNvSpPr txBox="1"/>
          <p:nvPr/>
        </p:nvSpPr>
        <p:spPr>
          <a:xfrm flipH="1">
            <a:off x="2893188" y="5154845"/>
            <a:ext cx="1527392" cy="369332"/>
          </a:xfrm>
          <a:prstGeom prst="rect">
            <a:avLst/>
          </a:prstGeom>
          <a:noFill/>
        </p:spPr>
        <p:txBody>
          <a:bodyPr wrap="square" rtlCol="0">
            <a:spAutoFit/>
          </a:bodyPr>
          <a:lstStyle/>
          <a:p>
            <a:r>
              <a:rPr lang="sl-SI" b="1" dirty="0">
                <a:solidFill>
                  <a:srgbClr val="FF0000"/>
                </a:solidFill>
              </a:rPr>
              <a:t>2013</a:t>
            </a:r>
          </a:p>
        </p:txBody>
      </p:sp>
      <p:pic>
        <p:nvPicPr>
          <p:cNvPr id="9" name="Slika 8">
            <a:extLst>
              <a:ext uri="{FF2B5EF4-FFF2-40B4-BE49-F238E27FC236}">
                <a16:creationId xmlns:a16="http://schemas.microsoft.com/office/drawing/2014/main" id="{91C58088-0F8B-4B89-9226-D5B7295A9F5E}"/>
              </a:ext>
            </a:extLst>
          </p:cNvPr>
          <p:cNvPicPr>
            <a:picLocks noChangeAspect="1"/>
          </p:cNvPicPr>
          <p:nvPr/>
        </p:nvPicPr>
        <p:blipFill>
          <a:blip r:embed="rId5"/>
          <a:stretch>
            <a:fillRect/>
          </a:stretch>
        </p:blipFill>
        <p:spPr>
          <a:xfrm>
            <a:off x="5082364" y="4200736"/>
            <a:ext cx="2657264" cy="2657264"/>
          </a:xfrm>
          <a:prstGeom prst="rect">
            <a:avLst/>
          </a:prstGeom>
        </p:spPr>
      </p:pic>
      <p:sp>
        <p:nvSpPr>
          <p:cNvPr id="11" name="Elipsa 10">
            <a:extLst>
              <a:ext uri="{FF2B5EF4-FFF2-40B4-BE49-F238E27FC236}">
                <a16:creationId xmlns:a16="http://schemas.microsoft.com/office/drawing/2014/main" id="{1E02EC79-FA4B-4810-A69A-10E5C41D8AC2}"/>
              </a:ext>
            </a:extLst>
          </p:cNvPr>
          <p:cNvSpPr/>
          <p:nvPr/>
        </p:nvSpPr>
        <p:spPr>
          <a:xfrm>
            <a:off x="8817620" y="4965837"/>
            <a:ext cx="1312456" cy="6002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
        <p:nvSpPr>
          <p:cNvPr id="13" name="PoljeZBesedilom 12">
            <a:extLst>
              <a:ext uri="{FF2B5EF4-FFF2-40B4-BE49-F238E27FC236}">
                <a16:creationId xmlns:a16="http://schemas.microsoft.com/office/drawing/2014/main" id="{379B874F-EC47-4922-B2CB-F3977C246EA7}"/>
              </a:ext>
            </a:extLst>
          </p:cNvPr>
          <p:cNvSpPr txBox="1"/>
          <p:nvPr/>
        </p:nvSpPr>
        <p:spPr>
          <a:xfrm flipH="1">
            <a:off x="9116779" y="5103716"/>
            <a:ext cx="1527392" cy="369332"/>
          </a:xfrm>
          <a:prstGeom prst="rect">
            <a:avLst/>
          </a:prstGeom>
          <a:noFill/>
        </p:spPr>
        <p:txBody>
          <a:bodyPr wrap="square" rtlCol="0">
            <a:spAutoFit/>
          </a:bodyPr>
          <a:lstStyle/>
          <a:p>
            <a:r>
              <a:rPr lang="sl-SI" b="1" dirty="0">
                <a:solidFill>
                  <a:srgbClr val="0070C0"/>
                </a:solidFill>
                <a:effectLst>
                  <a:outerShdw blurRad="38100" dist="38100" dir="2700000" algn="tl">
                    <a:srgbClr val="000000">
                      <a:alpha val="43137"/>
                    </a:srgbClr>
                  </a:outerShdw>
                </a:effectLst>
              </a:rPr>
              <a:t>1997</a:t>
            </a:r>
          </a:p>
        </p:txBody>
      </p:sp>
    </p:spTree>
    <p:extLst>
      <p:ext uri="{BB962C8B-B14F-4D97-AF65-F5344CB8AC3E}">
        <p14:creationId xmlns:p14="http://schemas.microsoft.com/office/powerpoint/2010/main" val="172199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A838D6F8-251A-4313-94E6-E72B5AE95F2B}"/>
              </a:ext>
            </a:extLst>
          </p:cNvPr>
          <p:cNvSpPr>
            <a:spLocks noGrp="1"/>
          </p:cNvSpPr>
          <p:nvPr>
            <p:ph type="title"/>
          </p:nvPr>
        </p:nvSpPr>
        <p:spPr/>
        <p:txBody>
          <a:bodyPr/>
          <a:lstStyle/>
          <a:p>
            <a:endParaRPr lang="sl-SI" dirty="0"/>
          </a:p>
        </p:txBody>
      </p:sp>
      <p:sp>
        <p:nvSpPr>
          <p:cNvPr id="4" name="Označba mesta vsebine 3">
            <a:extLst>
              <a:ext uri="{FF2B5EF4-FFF2-40B4-BE49-F238E27FC236}">
                <a16:creationId xmlns:a16="http://schemas.microsoft.com/office/drawing/2014/main" id="{BE6E2DE5-F290-44D1-889F-01312D3A27FB}"/>
              </a:ext>
            </a:extLst>
          </p:cNvPr>
          <p:cNvSpPr>
            <a:spLocks noGrp="1"/>
          </p:cNvSpPr>
          <p:nvPr>
            <p:ph idx="1"/>
          </p:nvPr>
        </p:nvSpPr>
        <p:spPr>
          <a:xfrm>
            <a:off x="609600" y="1600200"/>
            <a:ext cx="10972800" cy="2062103"/>
          </a:xfrm>
          <a:prstGeom prst="rect">
            <a:avLst/>
          </a:prstGeom>
        </p:spPr>
        <p:txBody>
          <a:bodyPr wrap="square">
            <a:spAutoFit/>
          </a:bodyPr>
          <a:lstStyle/>
          <a:p>
            <a:pPr marL="0" indent="0">
              <a:buNone/>
            </a:pPr>
            <a:r>
              <a:rPr lang="sl-SI" sz="2000" dirty="0"/>
              <a:t>Slovenski parlament je VIZIJO NIČ sprejel 23. aprila 2013 z </a:t>
            </a:r>
            <a:r>
              <a:rPr lang="sl-SI" sz="2000" dirty="0">
                <a:hlinkClick r:id="rId2"/>
              </a:rPr>
              <a:t>Resolucijo o nacionalnem programu varnosti cestnega prometa za obdobje 2013 do 2022</a:t>
            </a:r>
            <a:r>
              <a:rPr lang="sl-SI" sz="2000" dirty="0"/>
              <a:t>. </a:t>
            </a:r>
          </a:p>
          <a:p>
            <a:pPr marL="0" indent="0">
              <a:buNone/>
            </a:pPr>
            <a:r>
              <a:rPr lang="sl-SI" sz="2000" dirty="0">
                <a:solidFill>
                  <a:srgbClr val="6D6F64"/>
                </a:solidFill>
                <a:latin typeface="Arial" panose="020B0604020202020204" pitchFamily="34" charset="0"/>
                <a:cs typeface="Arial" panose="020B0604020202020204" pitchFamily="34" charset="0"/>
              </a:rPr>
              <a:t>Dolgoročni cilj, da na cestah ne bo mrtvih in hudo poškodovanih</a:t>
            </a:r>
          </a:p>
          <a:p>
            <a:pPr marL="0" indent="0">
              <a:buNone/>
            </a:pPr>
            <a:r>
              <a:rPr lang="sl-SI" sz="2000" dirty="0">
                <a:solidFill>
                  <a:srgbClr val="6D6F64"/>
                </a:solidFill>
                <a:latin typeface="Arial" panose="020B0604020202020204" pitchFamily="34" charset="0"/>
                <a:cs typeface="Arial" panose="020B0604020202020204" pitchFamily="34" charset="0"/>
              </a:rPr>
              <a:t>od slehernega posameznika zahteva spremembo razmišljanja, zavezovanja k jasnemu in odgovornemu ravnanju; </a:t>
            </a:r>
            <a:r>
              <a:rPr lang="sl-SI" sz="2000" b="1" dirty="0">
                <a:solidFill>
                  <a:srgbClr val="B6BF00"/>
                </a:solidFill>
                <a:latin typeface="Arial" panose="020B0604020202020204" pitchFamily="34" charset="0"/>
                <a:cs typeface="Arial" panose="020B0604020202020204" pitchFamily="34" charset="0"/>
              </a:rPr>
              <a:t>„Kaj lahko JAZ naredim, da na cestah ne bo več mrtvih ali hudo poškodovanih?“</a:t>
            </a:r>
          </a:p>
        </p:txBody>
      </p:sp>
      <p:pic>
        <p:nvPicPr>
          <p:cNvPr id="5" name="Picture 2">
            <a:extLst>
              <a:ext uri="{FF2B5EF4-FFF2-40B4-BE49-F238E27FC236}">
                <a16:creationId xmlns:a16="http://schemas.microsoft.com/office/drawing/2014/main" id="{B9828FCC-F33E-4275-BBC8-2A27BFED3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968" y="3464888"/>
            <a:ext cx="7135479" cy="22464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Slika 6">
            <a:extLst>
              <a:ext uri="{FF2B5EF4-FFF2-40B4-BE49-F238E27FC236}">
                <a16:creationId xmlns:a16="http://schemas.microsoft.com/office/drawing/2014/main" id="{4E64D711-0F99-43F0-8297-FF5D4A3812E9}"/>
              </a:ext>
            </a:extLst>
          </p:cNvPr>
          <p:cNvPicPr>
            <a:picLocks noChangeAspect="1"/>
          </p:cNvPicPr>
          <p:nvPr/>
        </p:nvPicPr>
        <p:blipFill>
          <a:blip r:embed="rId4"/>
          <a:stretch>
            <a:fillRect/>
          </a:stretch>
        </p:blipFill>
        <p:spPr>
          <a:xfrm>
            <a:off x="10674726" y="92076"/>
            <a:ext cx="1421785" cy="1300071"/>
          </a:xfrm>
          <a:prstGeom prst="rect">
            <a:avLst/>
          </a:prstGeom>
        </p:spPr>
      </p:pic>
    </p:spTree>
    <p:extLst>
      <p:ext uri="{BB962C8B-B14F-4D97-AF65-F5344CB8AC3E}">
        <p14:creationId xmlns:p14="http://schemas.microsoft.com/office/powerpoint/2010/main" val="192575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239D6FB2-0910-4643-81E8-321BDDBF0026}"/>
              </a:ext>
            </a:extLst>
          </p:cNvPr>
          <p:cNvSpPr>
            <a:spLocks noGrp="1" noChangeArrowheads="1"/>
          </p:cNvSpPr>
          <p:nvPr>
            <p:ph type="title"/>
          </p:nvPr>
        </p:nvSpPr>
        <p:spPr>
          <a:xfrm>
            <a:off x="393866" y="91080"/>
            <a:ext cx="10972800" cy="561975"/>
          </a:xfrm>
        </p:spPr>
        <p:txBody>
          <a:bodyPr/>
          <a:lstStyle/>
          <a:p>
            <a:pPr eaLnBrk="1" hangingPunct="1"/>
            <a:r>
              <a:rPr lang="sl-SI" altLang="sl-SI" sz="3600" b="1" dirty="0">
                <a:solidFill>
                  <a:srgbClr val="B6BF00"/>
                </a:solidFill>
              </a:rPr>
              <a:t>Korak do stabilnosti in varnosti?</a:t>
            </a:r>
            <a:endParaRPr lang="en-US" altLang="sl-SI" sz="3600" b="1" dirty="0">
              <a:solidFill>
                <a:srgbClr val="B6BF00"/>
              </a:solidFill>
            </a:endParaRPr>
          </a:p>
        </p:txBody>
      </p:sp>
      <p:sp>
        <p:nvSpPr>
          <p:cNvPr id="10243" name="Rectangle 4">
            <a:extLst>
              <a:ext uri="{FF2B5EF4-FFF2-40B4-BE49-F238E27FC236}">
                <a16:creationId xmlns:a16="http://schemas.microsoft.com/office/drawing/2014/main" id="{72A672F3-8758-4403-B88A-3DD3F21E0BC8}"/>
              </a:ext>
            </a:extLst>
          </p:cNvPr>
          <p:cNvSpPr>
            <a:spLocks noChangeArrowheads="1"/>
          </p:cNvSpPr>
          <p:nvPr/>
        </p:nvSpPr>
        <p:spPr bwMode="auto">
          <a:xfrm>
            <a:off x="6864351" y="2144714"/>
            <a:ext cx="479848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l-SI" altLang="sl-SI" sz="2200" b="1">
              <a:latin typeface="Calibri" panose="020F0502020204030204" pitchFamily="34" charset="0"/>
            </a:endParaRPr>
          </a:p>
          <a:p>
            <a:pPr algn="ctr" eaLnBrk="1" hangingPunct="1">
              <a:spcBef>
                <a:spcPct val="0"/>
              </a:spcBef>
              <a:buFontTx/>
              <a:buNone/>
            </a:pPr>
            <a:r>
              <a:rPr lang="sl-SI" altLang="sl-SI" sz="2200" b="1">
                <a:latin typeface="Calibri" panose="020F0502020204030204" pitchFamily="34" charset="0"/>
              </a:rPr>
              <a:t>Samo številke? Za nas ne!</a:t>
            </a:r>
          </a:p>
        </p:txBody>
      </p:sp>
      <p:graphicFrame>
        <p:nvGraphicFramePr>
          <p:cNvPr id="8" name="Grafikon 7">
            <a:extLst>
              <a:ext uri="{FF2B5EF4-FFF2-40B4-BE49-F238E27FC236}">
                <a16:creationId xmlns:a16="http://schemas.microsoft.com/office/drawing/2014/main" id="{E4FCA6F5-75EF-4D0F-986E-06ED1518741F}"/>
              </a:ext>
            </a:extLst>
          </p:cNvPr>
          <p:cNvGraphicFramePr>
            <a:graphicFrameLocks/>
          </p:cNvGraphicFramePr>
          <p:nvPr>
            <p:extLst>
              <p:ext uri="{D42A27DB-BD31-4B8C-83A1-F6EECF244321}">
                <p14:modId xmlns:p14="http://schemas.microsoft.com/office/powerpoint/2010/main" val="2568462726"/>
              </p:ext>
            </p:extLst>
          </p:nvPr>
        </p:nvGraphicFramePr>
        <p:xfrm>
          <a:off x="393866" y="2265364"/>
          <a:ext cx="9121013" cy="3828478"/>
        </p:xfrm>
        <a:graphic>
          <a:graphicData uri="http://schemas.openxmlformats.org/drawingml/2006/chart">
            <c:chart xmlns:c="http://schemas.openxmlformats.org/drawingml/2006/chart" xmlns:r="http://schemas.openxmlformats.org/officeDocument/2006/relationships" r:id="rId2"/>
          </a:graphicData>
        </a:graphic>
      </p:graphicFrame>
      <p:sp>
        <p:nvSpPr>
          <p:cNvPr id="9" name="Pravokotnik 3">
            <a:extLst>
              <a:ext uri="{FF2B5EF4-FFF2-40B4-BE49-F238E27FC236}">
                <a16:creationId xmlns:a16="http://schemas.microsoft.com/office/drawing/2014/main" id="{4E03553D-77A8-4C81-AC7A-FE362D79551C}"/>
              </a:ext>
            </a:extLst>
          </p:cNvPr>
          <p:cNvSpPr>
            <a:spLocks noChangeArrowheads="1"/>
          </p:cNvSpPr>
          <p:nvPr/>
        </p:nvSpPr>
        <p:spPr bwMode="auto">
          <a:xfrm>
            <a:off x="641351" y="1557339"/>
            <a:ext cx="9791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sl-SI" altLang="sl-SI" sz="2000" b="1" dirty="0">
                <a:solidFill>
                  <a:srgbClr val="6D6F64"/>
                </a:solidFill>
                <a:latin typeface="+mn-lt"/>
              </a:rPr>
              <a:t>Število smrtnih žrtev od leta 1991 – 2017: </a:t>
            </a:r>
            <a:r>
              <a:rPr lang="sl-SI" altLang="sl-SI" sz="2000" b="1" dirty="0">
                <a:solidFill>
                  <a:srgbClr val="FF0000"/>
                </a:solidFill>
                <a:latin typeface="+mn-lt"/>
              </a:rPr>
              <a:t>7.329</a:t>
            </a:r>
            <a:r>
              <a:rPr lang="sl-SI" altLang="sl-SI" sz="2000" b="1" dirty="0">
                <a:solidFill>
                  <a:srgbClr val="FF0000"/>
                </a:solidFill>
                <a:latin typeface="+mn-lt"/>
                <a:ea typeface="MS PGothic" pitchFamily="34" charset="-128"/>
              </a:rPr>
              <a:t> </a:t>
            </a:r>
            <a:r>
              <a:rPr lang="sl-SI" altLang="sl-SI" sz="2000" b="1" dirty="0">
                <a:solidFill>
                  <a:srgbClr val="FF0000"/>
                </a:solidFill>
                <a:latin typeface="+mn-lt"/>
              </a:rPr>
              <a:t>oseb</a:t>
            </a:r>
          </a:p>
          <a:p>
            <a:pPr eaLnBrk="1" hangingPunct="1">
              <a:defRPr/>
            </a:pPr>
            <a:r>
              <a:rPr lang="sl-SI" altLang="sl-SI" sz="2000" b="1" dirty="0">
                <a:solidFill>
                  <a:srgbClr val="6D6F64"/>
                </a:solidFill>
                <a:latin typeface="+mn-lt"/>
              </a:rPr>
              <a:t>Število poškodovanih</a:t>
            </a:r>
            <a:r>
              <a:rPr lang="sl-SI" altLang="sl-SI" sz="2000" b="1" dirty="0">
                <a:solidFill>
                  <a:srgbClr val="6D6F64"/>
                </a:solidFill>
                <a:latin typeface="+mn-lt"/>
                <a:ea typeface="MS PGothic" pitchFamily="34" charset="-128"/>
              </a:rPr>
              <a:t> </a:t>
            </a:r>
            <a:r>
              <a:rPr lang="sl-SI" altLang="sl-SI" sz="2000" b="1" dirty="0">
                <a:solidFill>
                  <a:srgbClr val="6D6F64"/>
                </a:solidFill>
                <a:latin typeface="+mn-lt"/>
              </a:rPr>
              <a:t>od leta </a:t>
            </a:r>
            <a:r>
              <a:rPr lang="sl-SI" altLang="sl-SI" sz="2000" b="1" dirty="0">
                <a:solidFill>
                  <a:srgbClr val="6D6F64"/>
                </a:solidFill>
                <a:latin typeface="+mn-lt"/>
                <a:ea typeface="MS PGothic" pitchFamily="34" charset="-128"/>
              </a:rPr>
              <a:t>1991 </a:t>
            </a:r>
            <a:r>
              <a:rPr lang="sl-SI" altLang="sl-SI" sz="2000" b="1" dirty="0">
                <a:solidFill>
                  <a:srgbClr val="6D6F64"/>
                </a:solidFill>
                <a:latin typeface="+mn-lt"/>
              </a:rPr>
              <a:t>–</a:t>
            </a:r>
            <a:r>
              <a:rPr lang="sl-SI" altLang="sl-SI" sz="2000" b="1" dirty="0">
                <a:solidFill>
                  <a:srgbClr val="6D6F64"/>
                </a:solidFill>
                <a:latin typeface="+mn-lt"/>
                <a:ea typeface="MS PGothic" pitchFamily="34" charset="-128"/>
              </a:rPr>
              <a:t> 2017: </a:t>
            </a:r>
            <a:r>
              <a:rPr lang="sl-SI" altLang="sl-SI" sz="2000" b="1" dirty="0">
                <a:solidFill>
                  <a:srgbClr val="FF0000"/>
                </a:solidFill>
                <a:latin typeface="+mn-lt"/>
                <a:ea typeface="MS PGothic" pitchFamily="34" charset="-128"/>
              </a:rPr>
              <a:t>282.138 </a:t>
            </a:r>
            <a:r>
              <a:rPr lang="sl-SI" altLang="sl-SI" sz="2000" b="1" dirty="0">
                <a:solidFill>
                  <a:srgbClr val="FF0000"/>
                </a:solidFill>
                <a:latin typeface="+mn-lt"/>
              </a:rPr>
              <a:t>oseb</a:t>
            </a:r>
          </a:p>
        </p:txBody>
      </p:sp>
      <p:pic>
        <p:nvPicPr>
          <p:cNvPr id="6" name="Slika 5">
            <a:extLst>
              <a:ext uri="{FF2B5EF4-FFF2-40B4-BE49-F238E27FC236}">
                <a16:creationId xmlns:a16="http://schemas.microsoft.com/office/drawing/2014/main" id="{B1EBCFC8-A667-4B0E-8492-94437A23D170}"/>
              </a:ext>
            </a:extLst>
          </p:cNvPr>
          <p:cNvPicPr>
            <a:picLocks noChangeAspect="1"/>
          </p:cNvPicPr>
          <p:nvPr/>
        </p:nvPicPr>
        <p:blipFill>
          <a:blip r:embed="rId3"/>
          <a:stretch>
            <a:fillRect/>
          </a:stretch>
        </p:blipFill>
        <p:spPr>
          <a:xfrm>
            <a:off x="11017489" y="-165346"/>
            <a:ext cx="1174511" cy="1073965"/>
          </a:xfrm>
          <a:prstGeom prst="rect">
            <a:avLst/>
          </a:prstGeom>
        </p:spPr>
      </p:pic>
    </p:spTree>
    <p:extLst>
      <p:ext uri="{BB962C8B-B14F-4D97-AF65-F5344CB8AC3E}">
        <p14:creationId xmlns:p14="http://schemas.microsoft.com/office/powerpoint/2010/main" val="388717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59781EE-7E88-4532-8300-587C52B991AA}"/>
              </a:ext>
            </a:extLst>
          </p:cNvPr>
          <p:cNvSpPr txBox="1">
            <a:spLocks noChangeArrowheads="1"/>
          </p:cNvSpPr>
          <p:nvPr/>
        </p:nvSpPr>
        <p:spPr bwMode="auto">
          <a:xfrm>
            <a:off x="321076" y="1000125"/>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sl-SI" altLang="sl-SI" sz="2600" b="1" kern="0" dirty="0">
                <a:latin typeface="+mj-lt"/>
              </a:rPr>
              <a:t>Vsako leto v prometnih nesrečah po svetu umre približno </a:t>
            </a:r>
            <a:r>
              <a:rPr lang="sl-SI" altLang="sl-SI" sz="2600" b="1" kern="0" dirty="0">
                <a:solidFill>
                  <a:srgbClr val="FF0000"/>
                </a:solidFill>
                <a:latin typeface="+mj-lt"/>
              </a:rPr>
              <a:t>1.24 milijonov ljudi </a:t>
            </a:r>
          </a:p>
          <a:p>
            <a:pPr eaLnBrk="1" hangingPunct="1">
              <a:lnSpc>
                <a:spcPct val="90000"/>
              </a:lnSpc>
              <a:defRPr/>
            </a:pPr>
            <a:r>
              <a:rPr lang="sl-SI" altLang="sl-SI" sz="2600" b="1" kern="0" dirty="0">
                <a:latin typeface="+mj-lt"/>
              </a:rPr>
              <a:t>poškodovanih je od </a:t>
            </a:r>
            <a:r>
              <a:rPr lang="sl-SI" altLang="sl-SI" sz="2600" b="1" kern="0" dirty="0">
                <a:solidFill>
                  <a:srgbClr val="FF0000"/>
                </a:solidFill>
                <a:latin typeface="+mj-lt"/>
              </a:rPr>
              <a:t>20 do 50 milijonov</a:t>
            </a:r>
          </a:p>
          <a:p>
            <a:pPr eaLnBrk="1" hangingPunct="1">
              <a:lnSpc>
                <a:spcPct val="90000"/>
              </a:lnSpc>
              <a:defRPr/>
            </a:pPr>
            <a:r>
              <a:rPr lang="sl-SI" altLang="sl-SI" sz="2600" b="1" kern="0" dirty="0">
                <a:solidFill>
                  <a:srgbClr val="FF0000"/>
                </a:solidFill>
                <a:latin typeface="+mj-lt"/>
              </a:rPr>
              <a:t>pet milijonov </a:t>
            </a:r>
            <a:r>
              <a:rPr lang="sl-SI" altLang="sl-SI" sz="2600" b="1" kern="0" dirty="0">
                <a:latin typeface="+mj-lt"/>
              </a:rPr>
              <a:t>jih za vedno ostane invalidnih</a:t>
            </a:r>
          </a:p>
          <a:p>
            <a:pPr eaLnBrk="1" hangingPunct="1">
              <a:lnSpc>
                <a:spcPct val="90000"/>
              </a:lnSpc>
              <a:defRPr/>
            </a:pPr>
            <a:r>
              <a:rPr lang="sl-SI" altLang="sl-SI" sz="2600" b="1" kern="0" dirty="0">
                <a:solidFill>
                  <a:srgbClr val="FF0000"/>
                </a:solidFill>
                <a:latin typeface="+mj-lt"/>
              </a:rPr>
              <a:t>59 % umrlih </a:t>
            </a:r>
            <a:r>
              <a:rPr lang="sl-SI" altLang="sl-SI" sz="2600" b="1" kern="0" dirty="0">
                <a:latin typeface="+mj-lt"/>
              </a:rPr>
              <a:t>na cestah je starih </a:t>
            </a:r>
            <a:r>
              <a:rPr lang="sl-SI" altLang="sl-SI" sz="2600" b="1" kern="0" dirty="0">
                <a:solidFill>
                  <a:srgbClr val="FF0000"/>
                </a:solidFill>
                <a:latin typeface="+mj-lt"/>
              </a:rPr>
              <a:t>od 15 do 44 let</a:t>
            </a:r>
            <a:endParaRPr lang="sl-SI" altLang="sl-SI" sz="2600" b="1" kern="0" dirty="0">
              <a:latin typeface="+mj-lt"/>
            </a:endParaRPr>
          </a:p>
          <a:p>
            <a:pPr eaLnBrk="1" hangingPunct="1">
              <a:lnSpc>
                <a:spcPct val="90000"/>
              </a:lnSpc>
              <a:defRPr/>
            </a:pPr>
            <a:r>
              <a:rPr lang="sl-SI" altLang="sl-SI" sz="2600" b="1" kern="0" dirty="0">
                <a:latin typeface="+mj-lt"/>
              </a:rPr>
              <a:t>V EU je v letu 2017 v prometnih nesrečah umrlo </a:t>
            </a:r>
            <a:r>
              <a:rPr lang="sl-SI" altLang="sl-SI" sz="2600" b="1" kern="0" dirty="0">
                <a:solidFill>
                  <a:srgbClr val="FF0000"/>
                </a:solidFill>
                <a:latin typeface="+mj-lt"/>
              </a:rPr>
              <a:t>25.300</a:t>
            </a:r>
            <a:r>
              <a:rPr lang="sl-SI" altLang="sl-SI" sz="2600" b="1" kern="0" dirty="0">
                <a:latin typeface="+mj-lt"/>
              </a:rPr>
              <a:t>, 2016 -  </a:t>
            </a:r>
            <a:r>
              <a:rPr lang="sl-SI" altLang="sl-SI" sz="2600" b="1" kern="0" dirty="0">
                <a:solidFill>
                  <a:srgbClr val="FF0000"/>
                </a:solidFill>
                <a:latin typeface="+mj-lt"/>
              </a:rPr>
              <a:t>25.964 ljudi, </a:t>
            </a:r>
            <a:r>
              <a:rPr lang="sl-SI" altLang="sl-SI" sz="2600" b="1" kern="0" dirty="0">
                <a:latin typeface="+mj-lt"/>
              </a:rPr>
              <a:t>leta 2015  </a:t>
            </a:r>
            <a:r>
              <a:rPr lang="sl-SI" altLang="sl-SI" sz="2600" b="1" kern="0" dirty="0">
                <a:solidFill>
                  <a:srgbClr val="FF0000"/>
                </a:solidFill>
                <a:latin typeface="+mj-lt"/>
              </a:rPr>
              <a:t>26.100 </a:t>
            </a:r>
            <a:r>
              <a:rPr lang="sl-SI" altLang="sl-SI" sz="2600" b="1" kern="0" dirty="0">
                <a:latin typeface="+mj-lt"/>
              </a:rPr>
              <a:t>(pred desetletjem </a:t>
            </a:r>
            <a:r>
              <a:rPr lang="sl-SI" altLang="sl-SI" sz="2600" b="1" kern="0" dirty="0">
                <a:solidFill>
                  <a:srgbClr val="FF0000"/>
                </a:solidFill>
                <a:latin typeface="+mj-lt"/>
              </a:rPr>
              <a:t>50.000</a:t>
            </a:r>
            <a:r>
              <a:rPr lang="sl-SI" altLang="sl-SI" sz="2600" b="1" kern="0" dirty="0">
                <a:latin typeface="+mj-lt"/>
              </a:rPr>
              <a:t> ljudi)</a:t>
            </a:r>
          </a:p>
          <a:p>
            <a:pPr eaLnBrk="1" hangingPunct="1">
              <a:lnSpc>
                <a:spcPct val="90000"/>
              </a:lnSpc>
              <a:defRPr/>
            </a:pPr>
            <a:r>
              <a:rPr lang="sl-SI" altLang="sl-SI" sz="2600" b="1" kern="0" dirty="0">
                <a:solidFill>
                  <a:srgbClr val="FF0000"/>
                </a:solidFill>
                <a:latin typeface="+mj-lt"/>
              </a:rPr>
              <a:t>1,8 milijona ljudi </a:t>
            </a:r>
            <a:r>
              <a:rPr lang="sl-SI" altLang="sl-SI" sz="2600" b="1" kern="0" dirty="0">
                <a:latin typeface="+mj-lt"/>
              </a:rPr>
              <a:t>se v prometnih nesrečah                    huje ali lažje poškoduje</a:t>
            </a:r>
          </a:p>
          <a:p>
            <a:pPr eaLnBrk="1" hangingPunct="1">
              <a:lnSpc>
                <a:spcPct val="90000"/>
              </a:lnSpc>
              <a:defRPr/>
            </a:pPr>
            <a:r>
              <a:rPr lang="sl-SI" altLang="sl-SI" sz="2600" b="1" kern="0" dirty="0">
                <a:latin typeface="+mj-lt"/>
              </a:rPr>
              <a:t>Družbeno-gospodarski stroški so ocenjeni na </a:t>
            </a:r>
            <a:r>
              <a:rPr lang="sl-SI" altLang="sl-SI" sz="2600" b="1" kern="0" dirty="0">
                <a:solidFill>
                  <a:srgbClr val="FF0000"/>
                </a:solidFill>
                <a:latin typeface="+mj-lt"/>
              </a:rPr>
              <a:t>128 milijard €, </a:t>
            </a:r>
            <a:r>
              <a:rPr lang="sl-SI" altLang="sl-SI" sz="2600" b="1" kern="0" dirty="0">
                <a:latin typeface="+mj-lt"/>
              </a:rPr>
              <a:t>v Sloveniji okoli </a:t>
            </a:r>
            <a:r>
              <a:rPr lang="sl-SI" altLang="sl-SI" sz="2600" b="1" kern="0" dirty="0">
                <a:solidFill>
                  <a:srgbClr val="FF0000"/>
                </a:solidFill>
                <a:latin typeface="+mj-lt"/>
              </a:rPr>
              <a:t>3% BDP</a:t>
            </a:r>
          </a:p>
        </p:txBody>
      </p:sp>
      <p:sp>
        <p:nvSpPr>
          <p:cNvPr id="3" name="Naslov 1">
            <a:extLst>
              <a:ext uri="{FF2B5EF4-FFF2-40B4-BE49-F238E27FC236}">
                <a16:creationId xmlns:a16="http://schemas.microsoft.com/office/drawing/2014/main" id="{9E1A1A57-C4D0-4143-9138-E4A9C43E052D}"/>
              </a:ext>
            </a:extLst>
          </p:cNvPr>
          <p:cNvSpPr txBox="1">
            <a:spLocks/>
          </p:cNvSpPr>
          <p:nvPr/>
        </p:nvSpPr>
        <p:spPr bwMode="auto">
          <a:xfrm>
            <a:off x="625876" y="-366563"/>
            <a:ext cx="10363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sl-SI" altLang="sl-SI" sz="3600" b="1" dirty="0">
                <a:solidFill>
                  <a:srgbClr val="FF0000"/>
                </a:solidFill>
              </a:rPr>
              <a:t>NE</a:t>
            </a:r>
            <a:r>
              <a:rPr lang="sl-SI" altLang="sl-SI" sz="3600" b="1" dirty="0">
                <a:solidFill>
                  <a:srgbClr val="B6BF00"/>
                </a:solidFill>
              </a:rPr>
              <a:t>/varnost svetovnih cest</a:t>
            </a:r>
            <a:endParaRPr lang="sl-SI" sz="3600" kern="0" dirty="0"/>
          </a:p>
        </p:txBody>
      </p:sp>
      <p:pic>
        <p:nvPicPr>
          <p:cNvPr id="4" name="Slika 3">
            <a:extLst>
              <a:ext uri="{FF2B5EF4-FFF2-40B4-BE49-F238E27FC236}">
                <a16:creationId xmlns:a16="http://schemas.microsoft.com/office/drawing/2014/main" id="{5264E018-2BF9-4AC3-B6EE-96B64398D40D}"/>
              </a:ext>
            </a:extLst>
          </p:cNvPr>
          <p:cNvPicPr>
            <a:picLocks noChangeAspect="1"/>
          </p:cNvPicPr>
          <p:nvPr/>
        </p:nvPicPr>
        <p:blipFill>
          <a:blip r:embed="rId2"/>
          <a:stretch>
            <a:fillRect/>
          </a:stretch>
        </p:blipFill>
        <p:spPr>
          <a:xfrm>
            <a:off x="11164413" y="-223282"/>
            <a:ext cx="1027587" cy="939618"/>
          </a:xfrm>
          <a:prstGeom prst="rect">
            <a:avLst/>
          </a:prstGeom>
        </p:spPr>
      </p:pic>
    </p:spTree>
    <p:extLst>
      <p:ext uri="{BB962C8B-B14F-4D97-AF65-F5344CB8AC3E}">
        <p14:creationId xmlns:p14="http://schemas.microsoft.com/office/powerpoint/2010/main" val="56759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16" descr="?attid=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9936" y="4333477"/>
            <a:ext cx="3619525" cy="2036870"/>
          </a:xfrm>
          <a:prstGeom prst="rect">
            <a:avLst/>
          </a:prstGeom>
          <a:ln>
            <a:noFill/>
          </a:ln>
          <a:effectLst>
            <a:softEdge rad="112500"/>
          </a:effectLst>
        </p:spPr>
      </p:pic>
      <p:pic>
        <p:nvPicPr>
          <p:cNvPr id="43022" name="Ime tedna Varna Pot - izjava 3 - Breda1.avi">
            <a:hlinkClick r:id="" action="ppaction://media"/>
          </p:cNvPr>
          <p:cNvPicPr>
            <a:picLocks noGrp="1" noRot="1" noChangeAspect="1" noChangeArrowheads="1"/>
          </p:cNvPicPr>
          <p:nvPr>
            <p:ph sz="quarter" idx="4294967295"/>
            <a:videoFile r:link="rId1"/>
          </p:nvPr>
        </p:nvPicPr>
        <p:blipFill>
          <a:blip r:embed="rId6" cstate="print"/>
          <a:srcRect/>
          <a:stretch>
            <a:fillRect/>
          </a:stretch>
        </p:blipFill>
        <p:spPr>
          <a:xfrm>
            <a:off x="3215681" y="3717032"/>
            <a:ext cx="3568700" cy="2008188"/>
          </a:xfrm>
          <a:prstGeom prst="rect">
            <a:avLst/>
          </a:prstGeom>
          <a:effectLst>
            <a:softEdge rad="112500"/>
          </a:effectLst>
        </p:spPr>
      </p:pic>
      <p:sp>
        <p:nvSpPr>
          <p:cNvPr id="9220" name="Rectangle 2"/>
          <p:cNvSpPr>
            <a:spLocks noGrp="1" noChangeArrowheads="1"/>
          </p:cNvSpPr>
          <p:nvPr>
            <p:ph type="title"/>
          </p:nvPr>
        </p:nvSpPr>
        <p:spPr>
          <a:xfrm>
            <a:off x="623393" y="259360"/>
            <a:ext cx="10464800" cy="476250"/>
          </a:xfrm>
        </p:spPr>
        <p:txBody>
          <a:bodyPr/>
          <a:lstStyle/>
          <a:p>
            <a:r>
              <a:rPr lang="sl-SI" altLang="sl-SI" sz="3600" b="1" dirty="0">
                <a:solidFill>
                  <a:srgbClr val="B6BF00"/>
                </a:solidFill>
              </a:rPr>
              <a:t>Za številkami stojimo LJUDJE!</a:t>
            </a:r>
          </a:p>
        </p:txBody>
      </p:sp>
      <p:pic>
        <p:nvPicPr>
          <p:cNvPr id="43020" name="Ime tedna Varna Pot - izjava 2 - Taja1.avi">
            <a:hlinkClick r:id="" action="ppaction://media"/>
          </p:cNvPr>
          <p:cNvPicPr>
            <a:picLocks noGrp="1" noRot="1" noChangeAspect="1" noChangeArrowheads="1"/>
          </p:cNvPicPr>
          <p:nvPr>
            <p:ph sz="half" idx="4294967295"/>
            <a:videoFile r:link="rId2"/>
          </p:nvPr>
        </p:nvPicPr>
        <p:blipFill>
          <a:blip r:embed="rId7" cstate="print"/>
          <a:srcRect/>
          <a:stretch>
            <a:fillRect/>
          </a:stretch>
        </p:blipFill>
        <p:spPr>
          <a:xfrm>
            <a:off x="2831637" y="1556792"/>
            <a:ext cx="4064000" cy="2286000"/>
          </a:xfrm>
          <a:prstGeom prst="rect">
            <a:avLst/>
          </a:prstGeom>
          <a:effectLst>
            <a:softEdge rad="112500"/>
          </a:effectLst>
        </p:spPr>
      </p:pic>
      <p:pic>
        <p:nvPicPr>
          <p:cNvPr id="3" name="Ime tedna Varna Pot - izjava 1 - Mavec.wmv">
            <a:hlinkClick r:id="" action="ppaction://media"/>
          </p:cNvPr>
          <p:cNvPicPr>
            <a:picLocks noGrp="1" noRot="1" noChangeAspect="1"/>
          </p:cNvPicPr>
          <p:nvPr>
            <p:ph sz="quarter" idx="4294967295"/>
            <a:videoFile r:link="rId3"/>
          </p:nvPr>
        </p:nvPicPr>
        <p:blipFill>
          <a:blip r:embed="rId8" cstate="print"/>
          <a:srcRect/>
          <a:stretch>
            <a:fillRect/>
          </a:stretch>
        </p:blipFill>
        <p:spPr>
          <a:xfrm>
            <a:off x="527381" y="4154047"/>
            <a:ext cx="3886200" cy="2185988"/>
          </a:xfrm>
          <a:prstGeom prst="rect">
            <a:avLst/>
          </a:prstGeom>
          <a:effectLst>
            <a:softEdge rad="112500"/>
          </a:effectLst>
        </p:spPr>
      </p:pic>
      <p:pic>
        <p:nvPicPr>
          <p:cNvPr id="7175" name="Picture 26"/>
          <p:cNvPicPr>
            <a:picLocks noGrp="1" noChangeAspect="1" noChangeArrowheads="1"/>
          </p:cNvPicPr>
          <p:nvPr>
            <p:ph type="body" idx="4294967295"/>
          </p:nvPr>
        </p:nvPicPr>
        <p:blipFill>
          <a:blip r:embed="rId9" cstate="email">
            <a:extLst>
              <a:ext uri="{28A0092B-C50C-407E-A947-70E740481C1C}">
                <a14:useLocalDpi xmlns:a14="http://schemas.microsoft.com/office/drawing/2010/main"/>
              </a:ext>
            </a:extLst>
          </a:blip>
          <a:srcRect/>
          <a:stretch>
            <a:fillRect/>
          </a:stretch>
        </p:blipFill>
        <p:spPr>
          <a:xfrm>
            <a:off x="623393" y="1913384"/>
            <a:ext cx="3977236" cy="2236812"/>
          </a:xfrm>
          <a:effectLst>
            <a:softEdge rad="112500"/>
          </a:effectLst>
        </p:spPr>
      </p:pic>
      <p:pic>
        <p:nvPicPr>
          <p:cNvPr id="7176" name="Picture 2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76053" y="1913384"/>
            <a:ext cx="3937000" cy="2214562"/>
          </a:xfrm>
          <a:prstGeom prst="rect">
            <a:avLst/>
          </a:prstGeom>
          <a:ln>
            <a:noFill/>
          </a:ln>
          <a:effectLst>
            <a:softEdge rad="112500"/>
          </a:effectLst>
        </p:spPr>
      </p:pic>
      <p:pic>
        <p:nvPicPr>
          <p:cNvPr id="9225"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840385" y="3284539"/>
            <a:ext cx="1943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039100" y="3589338"/>
            <a:ext cx="2245784"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284884" y="1587501"/>
            <a:ext cx="1538816"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Slika 11">
            <a:extLst>
              <a:ext uri="{FF2B5EF4-FFF2-40B4-BE49-F238E27FC236}">
                <a16:creationId xmlns:a16="http://schemas.microsoft.com/office/drawing/2014/main" id="{ECAA7BBC-20FF-49F4-B167-7533C4F4170D}"/>
              </a:ext>
            </a:extLst>
          </p:cNvPr>
          <p:cNvPicPr>
            <a:picLocks noChangeAspect="1"/>
          </p:cNvPicPr>
          <p:nvPr/>
        </p:nvPicPr>
        <p:blipFill>
          <a:blip r:embed="rId14"/>
          <a:stretch>
            <a:fillRect/>
          </a:stretch>
        </p:blipFill>
        <p:spPr>
          <a:xfrm>
            <a:off x="10998200" y="-189680"/>
            <a:ext cx="1193800" cy="1091603"/>
          </a:xfrm>
          <a:prstGeom prst="rect">
            <a:avLst/>
          </a:prstGeom>
        </p:spPr>
      </p:pic>
    </p:spTree>
    <p:extLst>
      <p:ext uri="{BB962C8B-B14F-4D97-AF65-F5344CB8AC3E}">
        <p14:creationId xmlns:p14="http://schemas.microsoft.com/office/powerpoint/2010/main" val="3792198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0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020"/>
                                        </p:tgtEl>
                                      </p:cBhvr>
                                    </p:cmd>
                                  </p:childTnLst>
                                </p:cTn>
                              </p:par>
                            </p:childTnLst>
                          </p:cTn>
                        </p:par>
                      </p:childTnLst>
                    </p:cTn>
                  </p:par>
                </p:childTnLst>
              </p:cTn>
              <p:nextCondLst>
                <p:cond evt="onClick" delay="0">
                  <p:tgtEl>
                    <p:spTgt spid="4302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3020"/>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30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43022"/>
                                        </p:tgtEl>
                                      </p:cBhvr>
                                    </p:cmd>
                                  </p:childTnLst>
                                </p:cTn>
                              </p:par>
                            </p:childTnLst>
                          </p:cTn>
                        </p:par>
                      </p:childTnLst>
                    </p:cTn>
                  </p:par>
                </p:childTnLst>
              </p:cTn>
              <p:nextCondLst>
                <p:cond evt="onClick" delay="0">
                  <p:tgtEl>
                    <p:spTgt spid="43022"/>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4302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ravokotnik 3">
            <a:extLst>
              <a:ext uri="{FF2B5EF4-FFF2-40B4-BE49-F238E27FC236}">
                <a16:creationId xmlns:a16="http://schemas.microsoft.com/office/drawing/2014/main" id="{00515DDD-849D-455F-89B6-E6D99D9F9FFA}"/>
              </a:ext>
            </a:extLst>
          </p:cNvPr>
          <p:cNvSpPr>
            <a:spLocks noChangeArrowheads="1"/>
          </p:cNvSpPr>
          <p:nvPr/>
        </p:nvSpPr>
        <p:spPr bwMode="auto">
          <a:xfrm>
            <a:off x="4518837" y="1753994"/>
            <a:ext cx="661246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600" b="1" dirty="0">
                <a:latin typeface="Calibri" panose="020F0502020204030204" pitchFamily="34" charset="0"/>
              </a:rPr>
              <a:t>Prometna nesreča se je včeraj pripetila njim, danes nam in ne želimo si, da bi se jutri pripetila vam!</a:t>
            </a:r>
          </a:p>
          <a:p>
            <a:pPr eaLnBrk="1" hangingPunct="1">
              <a:spcBef>
                <a:spcPct val="0"/>
              </a:spcBef>
              <a:buFontTx/>
              <a:buNone/>
            </a:pPr>
            <a:endParaRPr lang="sl-SI" altLang="sl-SI" sz="2600" b="1" dirty="0">
              <a:latin typeface="Calibri" panose="020F0502020204030204" pitchFamily="34" charset="0"/>
            </a:endParaRPr>
          </a:p>
          <a:p>
            <a:pPr algn="r" eaLnBrk="1" hangingPunct="1">
              <a:spcBef>
                <a:spcPct val="0"/>
              </a:spcBef>
              <a:buFontTx/>
              <a:buNone/>
            </a:pPr>
            <a:r>
              <a:rPr lang="sl-SI" altLang="sl-SI" sz="2400" b="1" dirty="0">
                <a:latin typeface="Calibri" panose="020F0502020204030204" pitchFamily="34" charset="0"/>
              </a:rPr>
              <a:t>Marjana Kračun, </a:t>
            </a:r>
          </a:p>
          <a:p>
            <a:pPr algn="r" eaLnBrk="1" hangingPunct="1">
              <a:spcBef>
                <a:spcPct val="0"/>
              </a:spcBef>
              <a:buFontTx/>
              <a:buNone/>
            </a:pPr>
            <a:r>
              <a:rPr lang="sl-SI" altLang="sl-SI" sz="2400" b="1" dirty="0">
                <a:latin typeface="Calibri" panose="020F0502020204030204" pitchFamily="34" charset="0"/>
              </a:rPr>
              <a:t>Svetovni dan spomina na žrtve prometnih nesreč 2009</a:t>
            </a:r>
          </a:p>
        </p:txBody>
      </p:sp>
      <p:pic>
        <p:nvPicPr>
          <p:cNvPr id="19459" name="Picture 6" descr="IMG_0756">
            <a:extLst>
              <a:ext uri="{FF2B5EF4-FFF2-40B4-BE49-F238E27FC236}">
                <a16:creationId xmlns:a16="http://schemas.microsoft.com/office/drawing/2014/main" id="{F7A3016C-82A2-4DC5-B6A2-7B905793A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61" y="1469058"/>
            <a:ext cx="3371594" cy="337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oljeZBesedilom 5">
            <a:extLst>
              <a:ext uri="{FF2B5EF4-FFF2-40B4-BE49-F238E27FC236}">
                <a16:creationId xmlns:a16="http://schemas.microsoft.com/office/drawing/2014/main" id="{BA4E8A5D-82F4-4AEC-87AE-88C0DFAE972E}"/>
              </a:ext>
            </a:extLst>
          </p:cNvPr>
          <p:cNvSpPr txBox="1">
            <a:spLocks noChangeArrowheads="1"/>
          </p:cNvSpPr>
          <p:nvPr/>
        </p:nvSpPr>
        <p:spPr bwMode="auto">
          <a:xfrm>
            <a:off x="604728" y="286940"/>
            <a:ext cx="9791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3600" b="1" dirty="0">
                <a:solidFill>
                  <a:srgbClr val="B6BF00"/>
                </a:solidFill>
                <a:latin typeface="+mj-lt"/>
              </a:rPr>
              <a:t>Naš cilj in moto</a:t>
            </a:r>
            <a:endParaRPr lang="en-GB" altLang="sl-SI" sz="3600" b="1" dirty="0">
              <a:solidFill>
                <a:srgbClr val="B6BF00"/>
              </a:solidFill>
              <a:latin typeface="+mj-lt"/>
            </a:endParaRPr>
          </a:p>
        </p:txBody>
      </p:sp>
      <p:pic>
        <p:nvPicPr>
          <p:cNvPr id="5" name="Slika 4">
            <a:extLst>
              <a:ext uri="{FF2B5EF4-FFF2-40B4-BE49-F238E27FC236}">
                <a16:creationId xmlns:a16="http://schemas.microsoft.com/office/drawing/2014/main" id="{76967454-2258-4D95-8DDA-F19D0C7EE0F1}"/>
              </a:ext>
            </a:extLst>
          </p:cNvPr>
          <p:cNvPicPr>
            <a:picLocks noChangeAspect="1"/>
          </p:cNvPicPr>
          <p:nvPr/>
        </p:nvPicPr>
        <p:blipFill>
          <a:blip r:embed="rId3"/>
          <a:stretch>
            <a:fillRect/>
          </a:stretch>
        </p:blipFill>
        <p:spPr>
          <a:xfrm>
            <a:off x="10940902" y="-166337"/>
            <a:ext cx="1251098" cy="1143995"/>
          </a:xfrm>
          <a:prstGeom prst="rect">
            <a:avLst/>
          </a:prstGeom>
        </p:spPr>
      </p:pic>
    </p:spTree>
    <p:extLst>
      <p:ext uri="{BB962C8B-B14F-4D97-AF65-F5344CB8AC3E}">
        <p14:creationId xmlns:p14="http://schemas.microsoft.com/office/powerpoint/2010/main" val="2460996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K\Dropbox\Screenshots\Screenshot 2018-09-25 10.32.00.png">
            <a:extLst>
              <a:ext uri="{FF2B5EF4-FFF2-40B4-BE49-F238E27FC236}">
                <a16:creationId xmlns:a16="http://schemas.microsoft.com/office/drawing/2014/main" id="{0C355FB1-EE9B-42DE-864B-0CD698A7B7F1}"/>
              </a:ext>
            </a:extLst>
          </p:cNvPr>
          <p:cNvPicPr>
            <a:picLocks noChangeAspect="1" noChangeArrowheads="1"/>
          </p:cNvPicPr>
          <p:nvPr/>
        </p:nvPicPr>
        <p:blipFill>
          <a:blip r:embed="rId2" cstate="print"/>
          <a:srcRect l="179" t="9622" r="2405" b="5705"/>
          <a:stretch>
            <a:fillRect/>
          </a:stretch>
        </p:blipFill>
        <p:spPr bwMode="auto">
          <a:xfrm>
            <a:off x="1361412" y="293498"/>
            <a:ext cx="8568952" cy="4187102"/>
          </a:xfrm>
          <a:prstGeom prst="rect">
            <a:avLst/>
          </a:prstGeom>
          <a:noFill/>
        </p:spPr>
      </p:pic>
      <p:sp>
        <p:nvSpPr>
          <p:cNvPr id="3" name="Pravokotnik 2">
            <a:extLst>
              <a:ext uri="{FF2B5EF4-FFF2-40B4-BE49-F238E27FC236}">
                <a16:creationId xmlns:a16="http://schemas.microsoft.com/office/drawing/2014/main" id="{E1DFD078-DAA0-4B0A-8BDF-D19F9C56094F}"/>
              </a:ext>
            </a:extLst>
          </p:cNvPr>
          <p:cNvSpPr/>
          <p:nvPr/>
        </p:nvSpPr>
        <p:spPr>
          <a:xfrm>
            <a:off x="2817628" y="5041236"/>
            <a:ext cx="5688419" cy="461665"/>
          </a:xfrm>
          <a:prstGeom prst="rect">
            <a:avLst/>
          </a:prstGeom>
        </p:spPr>
        <p:txBody>
          <a:bodyPr wrap="square">
            <a:spAutoFit/>
          </a:bodyPr>
          <a:lstStyle/>
          <a:p>
            <a:pPr algn="ctr"/>
            <a:r>
              <a:rPr lang="sl-SI" sz="2400" b="1" dirty="0">
                <a:hlinkClick r:id="rId3"/>
              </a:rPr>
              <a:t>www.vizijanic.si</a:t>
            </a:r>
            <a:endParaRPr lang="sl-SI" sz="2400" b="1" dirty="0"/>
          </a:p>
        </p:txBody>
      </p:sp>
      <p:pic>
        <p:nvPicPr>
          <p:cNvPr id="4" name="Slika 3">
            <a:extLst>
              <a:ext uri="{FF2B5EF4-FFF2-40B4-BE49-F238E27FC236}">
                <a16:creationId xmlns:a16="http://schemas.microsoft.com/office/drawing/2014/main" id="{AF74539D-C313-4484-9E54-C943A9F714BE}"/>
              </a:ext>
            </a:extLst>
          </p:cNvPr>
          <p:cNvPicPr>
            <a:picLocks noChangeAspect="1"/>
          </p:cNvPicPr>
          <p:nvPr/>
        </p:nvPicPr>
        <p:blipFill>
          <a:blip r:embed="rId4"/>
          <a:stretch>
            <a:fillRect/>
          </a:stretch>
        </p:blipFill>
        <p:spPr>
          <a:xfrm>
            <a:off x="10998200" y="-189680"/>
            <a:ext cx="1193800" cy="1091603"/>
          </a:xfrm>
          <a:prstGeom prst="rect">
            <a:avLst/>
          </a:prstGeom>
        </p:spPr>
      </p:pic>
    </p:spTree>
    <p:extLst>
      <p:ext uri="{BB962C8B-B14F-4D97-AF65-F5344CB8AC3E}">
        <p14:creationId xmlns:p14="http://schemas.microsoft.com/office/powerpoint/2010/main" val="395162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CBAB7C-6D2D-4E47-A354-506AD0E66B7B}"/>
              </a:ext>
            </a:extLst>
          </p:cNvPr>
          <p:cNvSpPr>
            <a:spLocks noGrp="1"/>
          </p:cNvSpPr>
          <p:nvPr>
            <p:ph type="title"/>
          </p:nvPr>
        </p:nvSpPr>
        <p:spPr>
          <a:xfrm>
            <a:off x="-1206761" y="0"/>
            <a:ext cx="14301684" cy="1145160"/>
          </a:xfrm>
        </p:spPr>
        <p:txBody>
          <a:bodyPr/>
          <a:lstStyle/>
          <a:p>
            <a:r>
              <a:rPr lang="sl-SI" altLang="sl-SI" sz="3600" b="1" dirty="0">
                <a:solidFill>
                  <a:srgbClr val="B6BF00"/>
                </a:solidFill>
                <a:latin typeface="Calibri" panose="020F0502020204030204" pitchFamily="34" charset="0"/>
              </a:rPr>
              <a:t>Kje se prepoznamo? Kaj lahko prispevamo?</a:t>
            </a:r>
            <a:endParaRPr lang="sl-SI" dirty="0">
              <a:solidFill>
                <a:srgbClr val="A2CB48"/>
              </a:solidFill>
            </a:endParaRPr>
          </a:p>
        </p:txBody>
      </p:sp>
      <p:pic>
        <p:nvPicPr>
          <p:cNvPr id="6" name="Slika 5">
            <a:extLst>
              <a:ext uri="{FF2B5EF4-FFF2-40B4-BE49-F238E27FC236}">
                <a16:creationId xmlns:a16="http://schemas.microsoft.com/office/drawing/2014/main" id="{515B4E1B-6072-4EDD-B547-FB83EBFCB4E7}"/>
              </a:ext>
            </a:extLst>
          </p:cNvPr>
          <p:cNvPicPr>
            <a:picLocks noChangeAspect="1"/>
          </p:cNvPicPr>
          <p:nvPr/>
        </p:nvPicPr>
        <p:blipFill>
          <a:blip r:embed="rId2"/>
          <a:stretch>
            <a:fillRect/>
          </a:stretch>
        </p:blipFill>
        <p:spPr>
          <a:xfrm>
            <a:off x="11178373" y="26149"/>
            <a:ext cx="1013627" cy="926853"/>
          </a:xfrm>
          <a:prstGeom prst="rect">
            <a:avLst/>
          </a:prstGeom>
        </p:spPr>
      </p:pic>
      <p:pic>
        <p:nvPicPr>
          <p:cNvPr id="5" name="Slika 4">
            <a:extLst>
              <a:ext uri="{FF2B5EF4-FFF2-40B4-BE49-F238E27FC236}">
                <a16:creationId xmlns:a16="http://schemas.microsoft.com/office/drawing/2014/main" id="{1B9AF4DA-99CE-4513-9B56-CE26523DD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85" y="1733108"/>
            <a:ext cx="10338230" cy="3872868"/>
          </a:xfrm>
          <a:prstGeom prst="rect">
            <a:avLst/>
          </a:prstGeom>
        </p:spPr>
      </p:pic>
    </p:spTree>
    <p:extLst>
      <p:ext uri="{BB962C8B-B14F-4D97-AF65-F5344CB8AC3E}">
        <p14:creationId xmlns:p14="http://schemas.microsoft.com/office/powerpoint/2010/main" val="1631300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773538B0-89BF-43D9-8319-604AFB32F02A}"/>
              </a:ext>
            </a:extLst>
          </p:cNvPr>
          <p:cNvPicPr>
            <a:picLocks noChangeAspect="1"/>
          </p:cNvPicPr>
          <p:nvPr/>
        </p:nvPicPr>
        <p:blipFill>
          <a:blip r:embed="rId2"/>
          <a:stretch>
            <a:fillRect/>
          </a:stretch>
        </p:blipFill>
        <p:spPr>
          <a:xfrm>
            <a:off x="5734216" y="-166025"/>
            <a:ext cx="4866444" cy="4869307"/>
          </a:xfrm>
          <a:prstGeom prst="rect">
            <a:avLst/>
          </a:prstGeom>
        </p:spPr>
      </p:pic>
      <p:pic>
        <p:nvPicPr>
          <p:cNvPr id="5" name="Slika 4">
            <a:extLst>
              <a:ext uri="{FF2B5EF4-FFF2-40B4-BE49-F238E27FC236}">
                <a16:creationId xmlns:a16="http://schemas.microsoft.com/office/drawing/2014/main" id="{2D64AAA0-3E43-46AD-A5EC-9D723B08F499}"/>
              </a:ext>
            </a:extLst>
          </p:cNvPr>
          <p:cNvPicPr>
            <a:picLocks noChangeAspect="1"/>
          </p:cNvPicPr>
          <p:nvPr/>
        </p:nvPicPr>
        <p:blipFill>
          <a:blip r:embed="rId3"/>
          <a:stretch>
            <a:fillRect/>
          </a:stretch>
        </p:blipFill>
        <p:spPr>
          <a:xfrm>
            <a:off x="275988" y="-166024"/>
            <a:ext cx="4866445" cy="4869308"/>
          </a:xfrm>
          <a:prstGeom prst="rect">
            <a:avLst/>
          </a:prstGeom>
        </p:spPr>
      </p:pic>
      <p:pic>
        <p:nvPicPr>
          <p:cNvPr id="6" name="Slika 5">
            <a:extLst>
              <a:ext uri="{FF2B5EF4-FFF2-40B4-BE49-F238E27FC236}">
                <a16:creationId xmlns:a16="http://schemas.microsoft.com/office/drawing/2014/main" id="{B5B76151-81A3-45B4-8737-B2FB6A9BABF2}"/>
              </a:ext>
            </a:extLst>
          </p:cNvPr>
          <p:cNvPicPr>
            <a:picLocks noChangeAspect="1"/>
          </p:cNvPicPr>
          <p:nvPr/>
        </p:nvPicPr>
        <p:blipFill>
          <a:blip r:embed="rId4"/>
          <a:stretch>
            <a:fillRect/>
          </a:stretch>
        </p:blipFill>
        <p:spPr>
          <a:xfrm>
            <a:off x="4423476" y="4703283"/>
            <a:ext cx="2129724" cy="1177340"/>
          </a:xfrm>
          <a:prstGeom prst="rect">
            <a:avLst/>
          </a:prstGeom>
        </p:spPr>
      </p:pic>
      <p:pic>
        <p:nvPicPr>
          <p:cNvPr id="7" name="Slika 6">
            <a:extLst>
              <a:ext uri="{FF2B5EF4-FFF2-40B4-BE49-F238E27FC236}">
                <a16:creationId xmlns:a16="http://schemas.microsoft.com/office/drawing/2014/main" id="{B6C79C01-139A-4A04-8220-5CA8FF1082AF}"/>
              </a:ext>
            </a:extLst>
          </p:cNvPr>
          <p:cNvPicPr>
            <a:picLocks noChangeAspect="1"/>
          </p:cNvPicPr>
          <p:nvPr/>
        </p:nvPicPr>
        <p:blipFill>
          <a:blip r:embed="rId5"/>
          <a:stretch>
            <a:fillRect/>
          </a:stretch>
        </p:blipFill>
        <p:spPr>
          <a:xfrm>
            <a:off x="11062283" y="-166025"/>
            <a:ext cx="1129717" cy="1033006"/>
          </a:xfrm>
          <a:prstGeom prst="rect">
            <a:avLst/>
          </a:prstGeom>
        </p:spPr>
      </p:pic>
    </p:spTree>
    <p:extLst>
      <p:ext uri="{BB962C8B-B14F-4D97-AF65-F5344CB8AC3E}">
        <p14:creationId xmlns:p14="http://schemas.microsoft.com/office/powerpoint/2010/main" val="2606417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5DE745B-7BA6-419E-8D7F-2617E3168213}"/>
              </a:ext>
            </a:extLst>
          </p:cNvPr>
          <p:cNvPicPr>
            <a:picLocks noChangeAspect="1" noChangeArrowheads="1"/>
          </p:cNvPicPr>
          <p:nvPr/>
        </p:nvPicPr>
        <p:blipFill>
          <a:blip r:embed="rId2" cstate="print"/>
          <a:srcRect/>
          <a:stretch>
            <a:fillRect/>
          </a:stretch>
        </p:blipFill>
        <p:spPr bwMode="auto">
          <a:xfrm>
            <a:off x="3308309" y="-244548"/>
            <a:ext cx="4557288" cy="6145618"/>
          </a:xfrm>
          <a:prstGeom prst="rect">
            <a:avLst/>
          </a:prstGeom>
          <a:noFill/>
          <a:ln w="9525">
            <a:noFill/>
            <a:miter lim="800000"/>
            <a:headEnd/>
            <a:tailEnd/>
          </a:ln>
        </p:spPr>
      </p:pic>
      <p:pic>
        <p:nvPicPr>
          <p:cNvPr id="4" name="Slika 3">
            <a:extLst>
              <a:ext uri="{FF2B5EF4-FFF2-40B4-BE49-F238E27FC236}">
                <a16:creationId xmlns:a16="http://schemas.microsoft.com/office/drawing/2014/main" id="{9C040483-99E4-4ADC-884D-EDEFA89B5D60}"/>
              </a:ext>
            </a:extLst>
          </p:cNvPr>
          <p:cNvPicPr>
            <a:picLocks noChangeAspect="1"/>
          </p:cNvPicPr>
          <p:nvPr/>
        </p:nvPicPr>
        <p:blipFill>
          <a:blip r:embed="rId3"/>
          <a:stretch>
            <a:fillRect/>
          </a:stretch>
        </p:blipFill>
        <p:spPr>
          <a:xfrm>
            <a:off x="11062283" y="-166025"/>
            <a:ext cx="1129717" cy="1033006"/>
          </a:xfrm>
          <a:prstGeom prst="rect">
            <a:avLst/>
          </a:prstGeom>
        </p:spPr>
      </p:pic>
    </p:spTree>
    <p:extLst>
      <p:ext uri="{BB962C8B-B14F-4D97-AF65-F5344CB8AC3E}">
        <p14:creationId xmlns:p14="http://schemas.microsoft.com/office/powerpoint/2010/main" val="49793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C1B8C1-4495-45D5-96C2-DBBF30DBA70E}"/>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4A1CA749-80D3-476F-822A-63CC66C9C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651" y="156050"/>
            <a:ext cx="11660697" cy="5296793"/>
          </a:xfrm>
        </p:spPr>
      </p:pic>
      <p:pic>
        <p:nvPicPr>
          <p:cNvPr id="6" name="Slika 5">
            <a:extLst>
              <a:ext uri="{FF2B5EF4-FFF2-40B4-BE49-F238E27FC236}">
                <a16:creationId xmlns:a16="http://schemas.microsoft.com/office/drawing/2014/main" id="{6C578A19-9970-4AC2-B436-D538EC3890C8}"/>
              </a:ext>
            </a:extLst>
          </p:cNvPr>
          <p:cNvPicPr>
            <a:picLocks noChangeAspect="1"/>
          </p:cNvPicPr>
          <p:nvPr/>
        </p:nvPicPr>
        <p:blipFill>
          <a:blip r:embed="rId3"/>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2703287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5C1F6D-F5AC-4560-9F8E-C466826194D9}"/>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CDDE94A5-7ABE-480A-ADAC-A51D013BAEAF}"/>
              </a:ext>
            </a:extLst>
          </p:cNvPr>
          <p:cNvSpPr>
            <a:spLocks noGrp="1"/>
          </p:cNvSpPr>
          <p:nvPr>
            <p:ph idx="1"/>
          </p:nvPr>
        </p:nvSpPr>
        <p:spPr>
          <a:xfrm>
            <a:off x="382773" y="5077047"/>
            <a:ext cx="10972800" cy="4525963"/>
          </a:xfrm>
        </p:spPr>
        <p:txBody>
          <a:bodyPr/>
          <a:lstStyle/>
          <a:p>
            <a:r>
              <a:rPr lang="sl-SI" dirty="0">
                <a:hlinkClick r:id="rId2"/>
              </a:rPr>
              <a:t>https://www.youtube.com/watch?v=2KfMc5NvcbI&amp;t=145s</a:t>
            </a:r>
            <a:endParaRPr lang="sl-SI" dirty="0"/>
          </a:p>
        </p:txBody>
      </p:sp>
      <p:pic>
        <p:nvPicPr>
          <p:cNvPr id="4" name="Picture 2">
            <a:hlinkClick r:id="rId2"/>
            <a:extLst>
              <a:ext uri="{FF2B5EF4-FFF2-40B4-BE49-F238E27FC236}">
                <a16:creationId xmlns:a16="http://schemas.microsoft.com/office/drawing/2014/main" id="{BEB115DA-8CA5-43A6-B499-65A5BE080FB3}"/>
              </a:ext>
            </a:extLst>
          </p:cNvPr>
          <p:cNvPicPr>
            <a:picLocks noChangeAspect="1" noChangeArrowheads="1"/>
          </p:cNvPicPr>
          <p:nvPr/>
        </p:nvPicPr>
        <p:blipFill>
          <a:blip r:embed="rId3" cstate="print"/>
          <a:srcRect/>
          <a:stretch>
            <a:fillRect/>
          </a:stretch>
        </p:blipFill>
        <p:spPr bwMode="auto">
          <a:xfrm>
            <a:off x="1825811" y="274638"/>
            <a:ext cx="8086725" cy="4543425"/>
          </a:xfrm>
          <a:prstGeom prst="rect">
            <a:avLst/>
          </a:prstGeom>
          <a:noFill/>
          <a:ln w="9525">
            <a:noFill/>
            <a:miter lim="800000"/>
            <a:headEnd/>
            <a:tailEnd/>
          </a:ln>
        </p:spPr>
      </p:pic>
      <p:pic>
        <p:nvPicPr>
          <p:cNvPr id="5" name="Slika 4">
            <a:extLst>
              <a:ext uri="{FF2B5EF4-FFF2-40B4-BE49-F238E27FC236}">
                <a16:creationId xmlns:a16="http://schemas.microsoft.com/office/drawing/2014/main" id="{1D029B3A-0DBD-4A5B-947C-53EEA699DFBF}"/>
              </a:ext>
            </a:extLst>
          </p:cNvPr>
          <p:cNvPicPr>
            <a:picLocks noChangeAspect="1"/>
          </p:cNvPicPr>
          <p:nvPr/>
        </p:nvPicPr>
        <p:blipFill>
          <a:blip r:embed="rId4"/>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560420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lika 3">
            <a:extLst>
              <a:ext uri="{FF2B5EF4-FFF2-40B4-BE49-F238E27FC236}">
                <a16:creationId xmlns:a16="http://schemas.microsoft.com/office/drawing/2014/main" id="{29D86656-6970-4A46-BE7B-2E3E20ACCE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847" y="-136063"/>
            <a:ext cx="7697972" cy="58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DF8EF889-94D7-4C78-90B5-DD312A62416E}"/>
              </a:ext>
            </a:extLst>
          </p:cNvPr>
          <p:cNvPicPr>
            <a:picLocks noChangeAspect="1"/>
          </p:cNvPicPr>
          <p:nvPr/>
        </p:nvPicPr>
        <p:blipFill>
          <a:blip r:embed="rId3"/>
          <a:stretch>
            <a:fillRect/>
          </a:stretch>
        </p:blipFill>
        <p:spPr>
          <a:xfrm>
            <a:off x="11303347" y="-223308"/>
            <a:ext cx="888653" cy="1083438"/>
          </a:xfrm>
          <a:prstGeom prst="rect">
            <a:avLst/>
          </a:prstGeom>
        </p:spPr>
      </p:pic>
    </p:spTree>
    <p:extLst>
      <p:ext uri="{BB962C8B-B14F-4D97-AF65-F5344CB8AC3E}">
        <p14:creationId xmlns:p14="http://schemas.microsoft.com/office/powerpoint/2010/main" val="401704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a:extLst>
              <a:ext uri="{FF2B5EF4-FFF2-40B4-BE49-F238E27FC236}">
                <a16:creationId xmlns:a16="http://schemas.microsoft.com/office/drawing/2014/main" id="{A70B491E-5C9E-446A-9709-6DADB2AE7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071688"/>
            <a:ext cx="17589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5757494C-DB5C-48DD-A1AC-AF4700E86992}"/>
              </a:ext>
            </a:extLst>
          </p:cNvPr>
          <p:cNvSpPr>
            <a:spLocks noGrp="1" noChangeArrowheads="1"/>
          </p:cNvSpPr>
          <p:nvPr>
            <p:ph type="title"/>
          </p:nvPr>
        </p:nvSpPr>
        <p:spPr>
          <a:xfrm>
            <a:off x="1475802" y="82551"/>
            <a:ext cx="7148921" cy="620713"/>
          </a:xfrm>
        </p:spPr>
        <p:txBody>
          <a:bodyPr/>
          <a:lstStyle/>
          <a:p>
            <a:r>
              <a:rPr lang="sl-SI" altLang="sl-SI" sz="3200" b="1" dirty="0">
                <a:solidFill>
                  <a:srgbClr val="B6BF00"/>
                </a:solidFill>
                <a:latin typeface="Calibri" panose="020F0502020204030204" pitchFamily="34" charset="0"/>
              </a:rPr>
              <a:t>Naše aktivnosti in programi </a:t>
            </a:r>
          </a:p>
        </p:txBody>
      </p:sp>
      <p:graphicFrame>
        <p:nvGraphicFramePr>
          <p:cNvPr id="22532" name="Object 7">
            <a:extLst>
              <a:ext uri="{FF2B5EF4-FFF2-40B4-BE49-F238E27FC236}">
                <a16:creationId xmlns:a16="http://schemas.microsoft.com/office/drawing/2014/main" id="{4AA95308-E831-4F6D-918F-0B6BB4EADDB9}"/>
              </a:ext>
            </a:extLst>
          </p:cNvPr>
          <p:cNvGraphicFramePr>
            <a:graphicFrameLocks noGrp="1" noChangeAspect="1"/>
          </p:cNvGraphicFramePr>
          <p:nvPr>
            <p:ph idx="1"/>
          </p:nvPr>
        </p:nvGraphicFramePr>
        <p:xfrm>
          <a:off x="4810126" y="2286000"/>
          <a:ext cx="1357313" cy="1784350"/>
        </p:xfrm>
        <a:graphic>
          <a:graphicData uri="http://schemas.openxmlformats.org/presentationml/2006/ole">
            <mc:AlternateContent xmlns:mc="http://schemas.openxmlformats.org/markup-compatibility/2006">
              <mc:Choice xmlns:v="urn:schemas-microsoft-com:vml" Requires="v">
                <p:oleObj spid="_x0000_s2057" name="Image" r:id="rId4" imgW="5587302" imgH="7352381" progId="Photoshop.Image.10">
                  <p:embed/>
                </p:oleObj>
              </mc:Choice>
              <mc:Fallback>
                <p:oleObj name="Image" r:id="rId4" imgW="5587302" imgH="7352381" progId="Photoshop.Image.10">
                  <p:embed/>
                  <p:pic>
                    <p:nvPicPr>
                      <p:cNvPr id="22532" name="Object 7">
                        <a:extLst>
                          <a:ext uri="{FF2B5EF4-FFF2-40B4-BE49-F238E27FC236}">
                            <a16:creationId xmlns:a16="http://schemas.microsoft.com/office/drawing/2014/main" id="{4AA95308-E831-4F6D-918F-0B6BB4EAD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6" y="2286000"/>
                        <a:ext cx="1357313"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533" name="Picture 6">
            <a:extLst>
              <a:ext uri="{FF2B5EF4-FFF2-40B4-BE49-F238E27FC236}">
                <a16:creationId xmlns:a16="http://schemas.microsoft.com/office/drawing/2014/main" id="{3C68E434-0A4E-4C1C-85FF-4BAF806AC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1" y="1143001"/>
            <a:ext cx="26257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a:extLst>
              <a:ext uri="{FF2B5EF4-FFF2-40B4-BE49-F238E27FC236}">
                <a16:creationId xmlns:a16="http://schemas.microsoft.com/office/drawing/2014/main" id="{3BBCE1F7-34FC-432E-8D8B-90E264B5BE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870" y="2069307"/>
            <a:ext cx="15652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a:extLst>
              <a:ext uri="{FF2B5EF4-FFF2-40B4-BE49-F238E27FC236}">
                <a16:creationId xmlns:a16="http://schemas.microsoft.com/office/drawing/2014/main" id="{0C4CCCFF-9F79-47B6-A3AE-0617CC00B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4876" y="2214563"/>
            <a:ext cx="15652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a:extLst>
              <a:ext uri="{FF2B5EF4-FFF2-40B4-BE49-F238E27FC236}">
                <a16:creationId xmlns:a16="http://schemas.microsoft.com/office/drawing/2014/main" id="{CD1D5F22-55BC-4B82-BDAF-E50F309EF1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3251" y="4429126"/>
            <a:ext cx="130016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7">
            <a:extLst>
              <a:ext uri="{FF2B5EF4-FFF2-40B4-BE49-F238E27FC236}">
                <a16:creationId xmlns:a16="http://schemas.microsoft.com/office/drawing/2014/main" id="{FC31F07C-0F16-4EFF-9779-D19D7176C4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0" y="4143375"/>
            <a:ext cx="14239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8">
            <a:extLst>
              <a:ext uri="{FF2B5EF4-FFF2-40B4-BE49-F238E27FC236}">
                <a16:creationId xmlns:a16="http://schemas.microsoft.com/office/drawing/2014/main" id="{17CD9503-D4DD-4B30-AD42-FDAF6A2D7C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9125" y="4214813"/>
            <a:ext cx="14351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mala.bmp">
            <a:extLst>
              <a:ext uri="{FF2B5EF4-FFF2-40B4-BE49-F238E27FC236}">
                <a16:creationId xmlns:a16="http://schemas.microsoft.com/office/drawing/2014/main" id="{C882A6FA-EBCC-4F13-BF62-F19630A0A18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81439" y="1071564"/>
            <a:ext cx="123507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a:extLst>
              <a:ext uri="{FF2B5EF4-FFF2-40B4-BE49-F238E27FC236}">
                <a16:creationId xmlns:a16="http://schemas.microsoft.com/office/drawing/2014/main" id="{AC99AF8E-1FF2-44BC-93B1-FDC1CDE809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7313" y="928689"/>
            <a:ext cx="21574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2">
            <a:extLst>
              <a:ext uri="{FF2B5EF4-FFF2-40B4-BE49-F238E27FC236}">
                <a16:creationId xmlns:a16="http://schemas.microsoft.com/office/drawing/2014/main" id="{293021AD-3927-4AE9-BB07-17DC0F074376}"/>
              </a:ext>
            </a:extLst>
          </p:cNvPr>
          <p:cNvPicPr>
            <a:picLocks noChangeArrowheads="1"/>
          </p:cNvPicPr>
          <p:nvPr/>
        </p:nvPicPr>
        <p:blipFill>
          <a:blip r:embed="rId14">
            <a:extLst>
              <a:ext uri="{28A0092B-C50C-407E-A947-70E740481C1C}">
                <a14:useLocalDpi xmlns:a14="http://schemas.microsoft.com/office/drawing/2010/main" val="0"/>
              </a:ext>
            </a:extLst>
          </a:blip>
          <a:srcRect l="-192" t="-395" r="-134" b="-644"/>
          <a:stretch>
            <a:fillRect/>
          </a:stretch>
        </p:blipFill>
        <p:spPr bwMode="auto">
          <a:xfrm>
            <a:off x="1524000" y="4437063"/>
            <a:ext cx="18288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3">
            <a:extLst>
              <a:ext uri="{FF2B5EF4-FFF2-40B4-BE49-F238E27FC236}">
                <a16:creationId xmlns:a16="http://schemas.microsoft.com/office/drawing/2014/main" id="{CE24F945-0005-479C-9EC5-F5662F7B104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24439" y="4643438"/>
            <a:ext cx="116363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Vabilo - mala.PNG">
            <a:extLst>
              <a:ext uri="{FF2B5EF4-FFF2-40B4-BE49-F238E27FC236}">
                <a16:creationId xmlns:a16="http://schemas.microsoft.com/office/drawing/2014/main" id="{A4285586-DC00-460E-9D73-96D76775D81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453313" y="928689"/>
            <a:ext cx="23098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lika 5">
            <a:extLst>
              <a:ext uri="{FF2B5EF4-FFF2-40B4-BE49-F238E27FC236}">
                <a16:creationId xmlns:a16="http://schemas.microsoft.com/office/drawing/2014/main" id="{82D0598C-1B4E-43A7-83AD-CEF731DCA1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67376" y="3357563"/>
            <a:ext cx="13239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lika 16">
            <a:extLst>
              <a:ext uri="{FF2B5EF4-FFF2-40B4-BE49-F238E27FC236}">
                <a16:creationId xmlns:a16="http://schemas.microsoft.com/office/drawing/2014/main" id="{2090A643-114F-4983-8835-955E00A40D54}"/>
              </a:ext>
            </a:extLst>
          </p:cNvPr>
          <p:cNvPicPr>
            <a:picLocks noChangeAspect="1"/>
          </p:cNvPicPr>
          <p:nvPr/>
        </p:nvPicPr>
        <p:blipFill>
          <a:blip r:embed="rId18"/>
          <a:stretch>
            <a:fillRect/>
          </a:stretch>
        </p:blipFill>
        <p:spPr>
          <a:xfrm>
            <a:off x="11303347" y="-202374"/>
            <a:ext cx="888653" cy="1083438"/>
          </a:xfrm>
          <a:prstGeom prst="rect">
            <a:avLst/>
          </a:prstGeom>
        </p:spPr>
      </p:pic>
    </p:spTree>
    <p:extLst>
      <p:ext uri="{BB962C8B-B14F-4D97-AF65-F5344CB8AC3E}">
        <p14:creationId xmlns:p14="http://schemas.microsoft.com/office/powerpoint/2010/main" val="377496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542077-4BDD-495D-8936-DE2760273EEF}"/>
              </a:ext>
            </a:extLst>
          </p:cNvPr>
          <p:cNvSpPr>
            <a:spLocks noGrp="1"/>
          </p:cNvSpPr>
          <p:nvPr>
            <p:ph type="title"/>
          </p:nvPr>
        </p:nvSpPr>
        <p:spPr>
          <a:xfrm>
            <a:off x="483765" y="-539240"/>
            <a:ext cx="10972800" cy="1143000"/>
          </a:xfrm>
        </p:spPr>
        <p:txBody>
          <a:bodyPr/>
          <a:lstStyle/>
          <a:p>
            <a:br>
              <a:rPr lang="sl-SI" sz="3200" b="1" dirty="0">
                <a:solidFill>
                  <a:schemeClr val="tx1"/>
                </a:solidFill>
              </a:rPr>
            </a:br>
            <a:r>
              <a:rPr lang="sl-SI" altLang="sl-SI" sz="3600" b="1" dirty="0">
                <a:solidFill>
                  <a:srgbClr val="B6BF00"/>
                </a:solidFill>
              </a:rPr>
              <a:t>Razlike v varnosti v EU ?</a:t>
            </a:r>
            <a:endParaRPr lang="sl-SI" sz="3600" b="1" dirty="0">
              <a:solidFill>
                <a:srgbClr val="A2CB48"/>
              </a:solidFill>
            </a:endParaRPr>
          </a:p>
        </p:txBody>
      </p:sp>
      <p:pic>
        <p:nvPicPr>
          <p:cNvPr id="6" name="Slika 5">
            <a:extLst>
              <a:ext uri="{FF2B5EF4-FFF2-40B4-BE49-F238E27FC236}">
                <a16:creationId xmlns:a16="http://schemas.microsoft.com/office/drawing/2014/main" id="{600F3E27-2975-4858-BBD5-DABEFAC9AC8B}"/>
              </a:ext>
            </a:extLst>
          </p:cNvPr>
          <p:cNvPicPr>
            <a:picLocks noChangeAspect="1"/>
          </p:cNvPicPr>
          <p:nvPr/>
        </p:nvPicPr>
        <p:blipFill>
          <a:blip r:embed="rId2"/>
          <a:stretch>
            <a:fillRect/>
          </a:stretch>
        </p:blipFill>
        <p:spPr>
          <a:xfrm>
            <a:off x="10995903" y="-169759"/>
            <a:ext cx="1172996" cy="1072580"/>
          </a:xfrm>
          <a:prstGeom prst="rect">
            <a:avLst/>
          </a:prstGeom>
        </p:spPr>
      </p:pic>
      <p:pic>
        <p:nvPicPr>
          <p:cNvPr id="7" name="Picture 1">
            <a:hlinkClick r:id="rId3"/>
            <a:extLst>
              <a:ext uri="{FF2B5EF4-FFF2-40B4-BE49-F238E27FC236}">
                <a16:creationId xmlns:a16="http://schemas.microsoft.com/office/drawing/2014/main" id="{F0CE247E-0DC0-41D0-ADDF-45999B4E9DFD}"/>
              </a:ext>
            </a:extLst>
          </p:cNvPr>
          <p:cNvPicPr>
            <a:picLocks noGrp="1" noChangeAspect="1" noChangeArrowheads="1"/>
          </p:cNvPicPr>
          <p:nvPr>
            <p:ph idx="1"/>
          </p:nvPr>
        </p:nvPicPr>
        <p:blipFill>
          <a:blip r:embed="rId4" cstate="print"/>
          <a:srcRect/>
          <a:stretch>
            <a:fillRect/>
          </a:stretch>
        </p:blipFill>
        <p:spPr bwMode="auto">
          <a:xfrm>
            <a:off x="2003151" y="477875"/>
            <a:ext cx="7473366" cy="5008330"/>
          </a:xfrm>
          <a:prstGeom prst="rect">
            <a:avLst/>
          </a:prstGeom>
          <a:ln>
            <a:noFill/>
          </a:ln>
          <a:effectLst>
            <a:softEdge rad="112500"/>
          </a:effectLst>
        </p:spPr>
      </p:pic>
      <p:sp>
        <p:nvSpPr>
          <p:cNvPr id="3" name="Pravokotnik 2">
            <a:extLst>
              <a:ext uri="{FF2B5EF4-FFF2-40B4-BE49-F238E27FC236}">
                <a16:creationId xmlns:a16="http://schemas.microsoft.com/office/drawing/2014/main" id="{8BA3762F-D73C-477A-AC1E-6595D97BE32B}"/>
              </a:ext>
            </a:extLst>
          </p:cNvPr>
          <p:cNvSpPr/>
          <p:nvPr/>
        </p:nvSpPr>
        <p:spPr>
          <a:xfrm>
            <a:off x="861236" y="5486205"/>
            <a:ext cx="8250866" cy="369332"/>
          </a:xfrm>
          <a:prstGeom prst="rect">
            <a:avLst/>
          </a:prstGeom>
        </p:spPr>
        <p:txBody>
          <a:bodyPr wrap="square">
            <a:spAutoFit/>
          </a:bodyPr>
          <a:lstStyle/>
          <a:p>
            <a:pPr>
              <a:buNone/>
            </a:pPr>
            <a:r>
              <a:rPr lang="sl-SI" dirty="0">
                <a:latin typeface="Arial" pitchFamily="34" charset="0"/>
                <a:cs typeface="Arial" pitchFamily="34" charset="0"/>
              </a:rPr>
              <a:t>Vir: </a:t>
            </a:r>
            <a:r>
              <a:rPr lang="en-US" dirty="0">
                <a:latin typeface="Arial" pitchFamily="34" charset="0"/>
                <a:cs typeface="Arial" pitchFamily="34" charset="0"/>
              </a:rPr>
              <a:t> </a:t>
            </a:r>
            <a:r>
              <a:rPr lang="en-US" dirty="0">
                <a:latin typeface="Arial" pitchFamily="34" charset="0"/>
                <a:cs typeface="Arial" pitchFamily="34" charset="0"/>
                <a:hlinkClick r:id="rId3">
                  <a:extLst>
                    <a:ext uri="{A12FA001-AC4F-418D-AE19-62706E023703}">
                      <ahyp:hlinkClr xmlns:ahyp="http://schemas.microsoft.com/office/drawing/2018/hyperlinkcolor" val="tx"/>
                    </a:ext>
                  </a:extLst>
                </a:hlinkClick>
              </a:rPr>
              <a:t>ETSC - 12th ROAD SAFETY PERFORMANCE INDEX REPORT</a:t>
            </a:r>
            <a:endParaRPr lang="en-US" dirty="0">
              <a:latin typeface="Arial" pitchFamily="34" charset="0"/>
              <a:cs typeface="Arial" pitchFamily="34" charset="0"/>
            </a:endParaRPr>
          </a:p>
        </p:txBody>
      </p:sp>
    </p:spTree>
    <p:extLst>
      <p:ext uri="{BB962C8B-B14F-4D97-AF65-F5344CB8AC3E}">
        <p14:creationId xmlns:p14="http://schemas.microsoft.com/office/powerpoint/2010/main" val="3030044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447-Demonstracijac%2812a%29">
            <a:extLst>
              <a:ext uri="{FF2B5EF4-FFF2-40B4-BE49-F238E27FC236}">
                <a16:creationId xmlns:a16="http://schemas.microsoft.com/office/drawing/2014/main" id="{0B03D6EC-9CD9-4975-998F-3FB653595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588" y="2997200"/>
            <a:ext cx="1630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4" descr="447-DSC09245">
            <a:extLst>
              <a:ext uri="{FF2B5EF4-FFF2-40B4-BE49-F238E27FC236}">
                <a16:creationId xmlns:a16="http://schemas.microsoft.com/office/drawing/2014/main" id="{8D046C37-052E-4503-A08C-E160604EF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644901"/>
            <a:ext cx="16843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447-1">
            <a:extLst>
              <a:ext uri="{FF2B5EF4-FFF2-40B4-BE49-F238E27FC236}">
                <a16:creationId xmlns:a16="http://schemas.microsoft.com/office/drawing/2014/main" id="{95625915-F5A1-4E9E-BF14-A630F8C1A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2781300"/>
            <a:ext cx="24479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447-Demonstracijac%2812%29">
            <a:extLst>
              <a:ext uri="{FF2B5EF4-FFF2-40B4-BE49-F238E27FC236}">
                <a16:creationId xmlns:a16="http://schemas.microsoft.com/office/drawing/2014/main" id="{1A6FC679-6BD5-4D7D-945D-07BCE1680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1052513"/>
            <a:ext cx="22669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4" descr="Copy of Klik (3)">
            <a:extLst>
              <a:ext uri="{FF2B5EF4-FFF2-40B4-BE49-F238E27FC236}">
                <a16:creationId xmlns:a16="http://schemas.microsoft.com/office/drawing/2014/main" id="{B81EFD77-73BA-4B67-8391-715A82207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1125538"/>
            <a:ext cx="1836737"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IMG_3050">
            <a:extLst>
              <a:ext uri="{FF2B5EF4-FFF2-40B4-BE49-F238E27FC236}">
                <a16:creationId xmlns:a16="http://schemas.microsoft.com/office/drawing/2014/main" id="{D13E684D-C362-47A8-B40E-A9850DF69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40767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a:extLst>
              <a:ext uri="{FF2B5EF4-FFF2-40B4-BE49-F238E27FC236}">
                <a16:creationId xmlns:a16="http://schemas.microsoft.com/office/drawing/2014/main" id="{99F215B5-A908-4B11-8302-BC643B857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538" y="2781301"/>
            <a:ext cx="170656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a:extLst>
              <a:ext uri="{FF2B5EF4-FFF2-40B4-BE49-F238E27FC236}">
                <a16:creationId xmlns:a16="http://schemas.microsoft.com/office/drawing/2014/main" id="{876BA1BE-461C-472E-821B-582585F533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3926" y="908051"/>
            <a:ext cx="17065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Lasce (1)">
            <a:extLst>
              <a:ext uri="{FF2B5EF4-FFF2-40B4-BE49-F238E27FC236}">
                <a16:creationId xmlns:a16="http://schemas.microsoft.com/office/drawing/2014/main" id="{02E5A4E5-F220-4CC0-AB9E-5B8FA514B0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0464" y="981076"/>
            <a:ext cx="22764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Lasce (2)">
            <a:extLst>
              <a:ext uri="{FF2B5EF4-FFF2-40B4-BE49-F238E27FC236}">
                <a16:creationId xmlns:a16="http://schemas.microsoft.com/office/drawing/2014/main" id="{3244554D-A371-47EA-8990-020D384178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0239" y="4581526"/>
            <a:ext cx="22764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lika 11">
            <a:extLst>
              <a:ext uri="{FF2B5EF4-FFF2-40B4-BE49-F238E27FC236}">
                <a16:creationId xmlns:a16="http://schemas.microsoft.com/office/drawing/2014/main" id="{E4C6B651-1B27-4B9A-89C0-BAA7585D5F82}"/>
              </a:ext>
            </a:extLst>
          </p:cNvPr>
          <p:cNvPicPr>
            <a:picLocks noChangeAspect="1"/>
          </p:cNvPicPr>
          <p:nvPr/>
        </p:nvPicPr>
        <p:blipFill>
          <a:blip r:embed="rId12"/>
          <a:stretch>
            <a:fillRect/>
          </a:stretch>
        </p:blipFill>
        <p:spPr>
          <a:xfrm>
            <a:off x="11303347" y="-175387"/>
            <a:ext cx="888653" cy="1083438"/>
          </a:xfrm>
          <a:prstGeom prst="rect">
            <a:avLst/>
          </a:prstGeom>
        </p:spPr>
      </p:pic>
    </p:spTree>
    <p:extLst>
      <p:ext uri="{BB962C8B-B14F-4D97-AF65-F5344CB8AC3E}">
        <p14:creationId xmlns:p14="http://schemas.microsoft.com/office/powerpoint/2010/main" val="345426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va (3)">
            <a:extLst>
              <a:ext uri="{FF2B5EF4-FFF2-40B4-BE49-F238E27FC236}">
                <a16:creationId xmlns:a16="http://schemas.microsoft.com/office/drawing/2014/main" id="{154AACB8-0F26-4692-AEF8-2270DA94D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981075"/>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Sva (5)">
            <a:extLst>
              <a:ext uri="{FF2B5EF4-FFF2-40B4-BE49-F238E27FC236}">
                <a16:creationId xmlns:a16="http://schemas.microsoft.com/office/drawing/2014/main" id="{3CED0726-22E2-44D7-8E1A-8963EA0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213101"/>
            <a:ext cx="25193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Klik Vrh (2)">
            <a:extLst>
              <a:ext uri="{FF2B5EF4-FFF2-40B4-BE49-F238E27FC236}">
                <a16:creationId xmlns:a16="http://schemas.microsoft.com/office/drawing/2014/main" id="{FB27D441-8848-4F3E-9AD6-D7578D614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4581525"/>
            <a:ext cx="251936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Klik Vrh (10)">
            <a:extLst>
              <a:ext uri="{FF2B5EF4-FFF2-40B4-BE49-F238E27FC236}">
                <a16:creationId xmlns:a16="http://schemas.microsoft.com/office/drawing/2014/main" id="{7B86B41B-8560-407C-8817-865A35F0E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6" y="2565401"/>
            <a:ext cx="25193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Klik Vrh (11)">
            <a:extLst>
              <a:ext uri="{FF2B5EF4-FFF2-40B4-BE49-F238E27FC236}">
                <a16:creationId xmlns:a16="http://schemas.microsoft.com/office/drawing/2014/main" id="{DF104F96-0EE6-4A58-82C9-A0B4AE8EA2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889" y="3213100"/>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a:extLst>
              <a:ext uri="{FF2B5EF4-FFF2-40B4-BE49-F238E27FC236}">
                <a16:creationId xmlns:a16="http://schemas.microsoft.com/office/drawing/2014/main" id="{757A485E-7D75-441B-8AE6-3242D4E90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14" y="765176"/>
            <a:ext cx="22764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a:extLst>
              <a:ext uri="{FF2B5EF4-FFF2-40B4-BE49-F238E27FC236}">
                <a16:creationId xmlns:a16="http://schemas.microsoft.com/office/drawing/2014/main" id="{46751F37-1092-43A0-A082-5F61E8F6FE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8664" y="4581526"/>
            <a:ext cx="22764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a:extLst>
              <a:ext uri="{FF2B5EF4-FFF2-40B4-BE49-F238E27FC236}">
                <a16:creationId xmlns:a16="http://schemas.microsoft.com/office/drawing/2014/main" id="{86566D54-D46E-4E76-9F32-90483C40F7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9601" y="908051"/>
            <a:ext cx="17065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a:extLst>
              <a:ext uri="{FF2B5EF4-FFF2-40B4-BE49-F238E27FC236}">
                <a16:creationId xmlns:a16="http://schemas.microsoft.com/office/drawing/2014/main" id="{4A9489AD-1DB0-4A98-AE1E-62DBD25120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8388" y="908051"/>
            <a:ext cx="17081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a:extLst>
              <a:ext uri="{FF2B5EF4-FFF2-40B4-BE49-F238E27FC236}">
                <a16:creationId xmlns:a16="http://schemas.microsoft.com/office/drawing/2014/main" id="{EEF0B9C2-0965-4413-B30D-BCCD80239D6C}"/>
              </a:ext>
            </a:extLst>
          </p:cNvPr>
          <p:cNvPicPr>
            <a:picLocks noChangeAspect="1"/>
          </p:cNvPicPr>
          <p:nvPr/>
        </p:nvPicPr>
        <p:blipFill>
          <a:blip r:embed="rId11"/>
          <a:stretch>
            <a:fillRect/>
          </a:stretch>
        </p:blipFill>
        <p:spPr>
          <a:xfrm>
            <a:off x="11303347" y="-175387"/>
            <a:ext cx="888653" cy="1083438"/>
          </a:xfrm>
          <a:prstGeom prst="rect">
            <a:avLst/>
          </a:prstGeom>
        </p:spPr>
      </p:pic>
    </p:spTree>
    <p:extLst>
      <p:ext uri="{BB962C8B-B14F-4D97-AF65-F5344CB8AC3E}">
        <p14:creationId xmlns:p14="http://schemas.microsoft.com/office/powerpoint/2010/main" val="359833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10710D-A4FF-4EF4-9398-E1F158E244B9}"/>
              </a:ext>
            </a:extLst>
          </p:cNvPr>
          <p:cNvSpPr>
            <a:spLocks noGrp="1"/>
          </p:cNvSpPr>
          <p:nvPr>
            <p:ph type="title"/>
          </p:nvPr>
        </p:nvSpPr>
        <p:spPr/>
        <p:txBody>
          <a:bodyPr/>
          <a:lstStyle/>
          <a:p>
            <a:endParaRPr lang="sl-SI" dirty="0"/>
          </a:p>
        </p:txBody>
      </p:sp>
      <p:pic>
        <p:nvPicPr>
          <p:cNvPr id="4" name="Picture 6">
            <a:extLst>
              <a:ext uri="{FF2B5EF4-FFF2-40B4-BE49-F238E27FC236}">
                <a16:creationId xmlns:a16="http://schemas.microsoft.com/office/drawing/2014/main" id="{35511A13-6160-4F9D-B5D1-190A40084A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175" y="3073049"/>
            <a:ext cx="2476244" cy="185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E8371610-075C-4F71-82F1-7B2AB098E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533" y="3662470"/>
            <a:ext cx="3118400" cy="233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5x STOP je COOL (7)">
            <a:extLst>
              <a:ext uri="{FF2B5EF4-FFF2-40B4-BE49-F238E27FC236}">
                <a16:creationId xmlns:a16="http://schemas.microsoft.com/office/drawing/2014/main" id="{989591DD-14EC-4118-930C-60F3E9A2F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511" y="3268597"/>
            <a:ext cx="1654911" cy="220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G_5944">
            <a:extLst>
              <a:ext uri="{FF2B5EF4-FFF2-40B4-BE49-F238E27FC236}">
                <a16:creationId xmlns:a16="http://schemas.microsoft.com/office/drawing/2014/main" id="{6EF12B18-25AA-410D-8A26-F2F2BD3D0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824" y="1069228"/>
            <a:ext cx="2572140" cy="192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6A6D1591-D421-4F9B-82B2-06B5F009D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6894" y="4652018"/>
            <a:ext cx="1644404" cy="220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BEBD2E58-776D-43C5-87CB-C1AC6B7A2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8540" y="1061545"/>
            <a:ext cx="1654911" cy="210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IMG_5937">
            <a:extLst>
              <a:ext uri="{FF2B5EF4-FFF2-40B4-BE49-F238E27FC236}">
                <a16:creationId xmlns:a16="http://schemas.microsoft.com/office/drawing/2014/main" id="{AA043BEC-5648-49D8-8792-48F854AE4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0051" y="1018888"/>
            <a:ext cx="2537369" cy="190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C09A6472-990A-45DC-8D2E-C47455134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818" y="4965352"/>
            <a:ext cx="1419088" cy="189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lika 12">
            <a:extLst>
              <a:ext uri="{FF2B5EF4-FFF2-40B4-BE49-F238E27FC236}">
                <a16:creationId xmlns:a16="http://schemas.microsoft.com/office/drawing/2014/main" id="{D5323B2C-22BC-4922-8081-53DC9175A71C}"/>
              </a:ext>
            </a:extLst>
          </p:cNvPr>
          <p:cNvPicPr>
            <a:picLocks noChangeAspect="1"/>
          </p:cNvPicPr>
          <p:nvPr/>
        </p:nvPicPr>
        <p:blipFill>
          <a:blip r:embed="rId10"/>
          <a:stretch>
            <a:fillRect/>
          </a:stretch>
        </p:blipFill>
        <p:spPr>
          <a:xfrm>
            <a:off x="11303347" y="-237300"/>
            <a:ext cx="888653" cy="1083438"/>
          </a:xfrm>
          <a:prstGeom prst="rect">
            <a:avLst/>
          </a:prstGeom>
        </p:spPr>
      </p:pic>
    </p:spTree>
    <p:extLst>
      <p:ext uri="{BB962C8B-B14F-4D97-AF65-F5344CB8AC3E}">
        <p14:creationId xmlns:p14="http://schemas.microsoft.com/office/powerpoint/2010/main" val="74223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Slika 3">
            <a:extLst>
              <a:ext uri="{FF2B5EF4-FFF2-40B4-BE49-F238E27FC236}">
                <a16:creationId xmlns:a16="http://schemas.microsoft.com/office/drawing/2014/main" id="{9E835921-2E3F-4752-A5B5-6F6B1C741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756" y="-174107"/>
            <a:ext cx="10533664" cy="54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a:extLst>
              <a:ext uri="{FF2B5EF4-FFF2-40B4-BE49-F238E27FC236}">
                <a16:creationId xmlns:a16="http://schemas.microsoft.com/office/drawing/2014/main" id="{8488B29A-0ED2-4ABF-80D2-FA772A653719}"/>
              </a:ext>
            </a:extLst>
          </p:cNvPr>
          <p:cNvPicPr>
            <a:picLocks noChangeAspect="1"/>
          </p:cNvPicPr>
          <p:nvPr/>
        </p:nvPicPr>
        <p:blipFill>
          <a:blip r:embed="rId3"/>
          <a:stretch>
            <a:fillRect/>
          </a:stretch>
        </p:blipFill>
        <p:spPr>
          <a:xfrm>
            <a:off x="510364" y="4763944"/>
            <a:ext cx="3327989" cy="1663490"/>
          </a:xfrm>
          <a:prstGeom prst="rect">
            <a:avLst/>
          </a:prstGeom>
        </p:spPr>
      </p:pic>
      <p:pic>
        <p:nvPicPr>
          <p:cNvPr id="7" name="Slika 6">
            <a:extLst>
              <a:ext uri="{FF2B5EF4-FFF2-40B4-BE49-F238E27FC236}">
                <a16:creationId xmlns:a16="http://schemas.microsoft.com/office/drawing/2014/main" id="{499F61A5-0373-4B01-9429-1ED468333531}"/>
              </a:ext>
            </a:extLst>
          </p:cNvPr>
          <p:cNvPicPr>
            <a:picLocks noChangeAspect="1"/>
          </p:cNvPicPr>
          <p:nvPr/>
        </p:nvPicPr>
        <p:blipFill>
          <a:blip r:embed="rId4"/>
          <a:stretch>
            <a:fillRect/>
          </a:stretch>
        </p:blipFill>
        <p:spPr>
          <a:xfrm>
            <a:off x="4763129" y="4723402"/>
            <a:ext cx="2534588" cy="1655937"/>
          </a:xfrm>
          <a:prstGeom prst="rect">
            <a:avLst/>
          </a:prstGeom>
        </p:spPr>
      </p:pic>
      <p:pic>
        <p:nvPicPr>
          <p:cNvPr id="9" name="Slika 8">
            <a:extLst>
              <a:ext uri="{FF2B5EF4-FFF2-40B4-BE49-F238E27FC236}">
                <a16:creationId xmlns:a16="http://schemas.microsoft.com/office/drawing/2014/main" id="{8F475997-36A9-4A0F-97E0-AF3DE037714B}"/>
              </a:ext>
            </a:extLst>
          </p:cNvPr>
          <p:cNvPicPr>
            <a:picLocks noChangeAspect="1"/>
          </p:cNvPicPr>
          <p:nvPr/>
        </p:nvPicPr>
        <p:blipFill>
          <a:blip r:embed="rId5"/>
          <a:stretch>
            <a:fillRect/>
          </a:stretch>
        </p:blipFill>
        <p:spPr>
          <a:xfrm>
            <a:off x="8222494" y="4763944"/>
            <a:ext cx="2459086" cy="1640134"/>
          </a:xfrm>
          <a:prstGeom prst="rect">
            <a:avLst/>
          </a:prstGeom>
        </p:spPr>
      </p:pic>
      <p:pic>
        <p:nvPicPr>
          <p:cNvPr id="6" name="Picture 12" descr="P:\ZVP\Slike ZVP\2017\RLS\2017.03.16 - Vrtec Kekec Grosuplje\Nova mapa\IMG_20170314_175556.jpg">
            <a:extLst>
              <a:ext uri="{FF2B5EF4-FFF2-40B4-BE49-F238E27FC236}">
                <a16:creationId xmlns:a16="http://schemas.microsoft.com/office/drawing/2014/main" id="{AF66430D-26CF-422A-BFA8-32EB23E53BD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8975" y="1143248"/>
            <a:ext cx="2219145" cy="1664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1" descr="P:\ZVP\Slike ZVP\2017\RLS\2017.02.09 - OŠ Slave Klavore Mb\IMG_20170209_175552_BURST002.jpg">
            <a:extLst>
              <a:ext uri="{FF2B5EF4-FFF2-40B4-BE49-F238E27FC236}">
                <a16:creationId xmlns:a16="http://schemas.microsoft.com/office/drawing/2014/main" id="{F1423D0B-3B0A-4AD6-AB89-A9192ED4179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11443" y="1143248"/>
            <a:ext cx="2219145" cy="1664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Slika 9">
            <a:extLst>
              <a:ext uri="{FF2B5EF4-FFF2-40B4-BE49-F238E27FC236}">
                <a16:creationId xmlns:a16="http://schemas.microsoft.com/office/drawing/2014/main" id="{08AE16F2-F207-4204-8D03-5B82D3811A44}"/>
              </a:ext>
            </a:extLst>
          </p:cNvPr>
          <p:cNvPicPr>
            <a:picLocks noChangeAspect="1"/>
          </p:cNvPicPr>
          <p:nvPr/>
        </p:nvPicPr>
        <p:blipFill>
          <a:blip r:embed="rId8"/>
          <a:stretch>
            <a:fillRect/>
          </a:stretch>
        </p:blipFill>
        <p:spPr>
          <a:xfrm>
            <a:off x="11303347" y="-174107"/>
            <a:ext cx="888653" cy="1083438"/>
          </a:xfrm>
          <a:prstGeom prst="rect">
            <a:avLst/>
          </a:prstGeom>
        </p:spPr>
      </p:pic>
    </p:spTree>
    <p:extLst>
      <p:ext uri="{BB962C8B-B14F-4D97-AF65-F5344CB8AC3E}">
        <p14:creationId xmlns:p14="http://schemas.microsoft.com/office/powerpoint/2010/main" val="404242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p:nvPr/>
        </p:nvSpPr>
        <p:spPr>
          <a:xfrm>
            <a:off x="2762103" y="262199"/>
            <a:ext cx="4376355"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sl-SI" sz="4800" b="1" cap="all" dirty="0">
                <a:ln w="0"/>
                <a:solidFill>
                  <a:srgbClr val="B6BF00"/>
                </a:solidFill>
                <a:effectLst>
                  <a:reflection blurRad="12700" stA="50000" endPos="50000" dist="5000" dir="5400000" sy="-100000" rotWithShape="0"/>
                </a:effectLst>
                <a:latin typeface="Calibri" pitchFamily="34" charset="0"/>
              </a:rPr>
              <a:t>ČISTA NULA, ČISTA VEST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033" y="154977"/>
            <a:ext cx="252407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7603" y="3604907"/>
            <a:ext cx="2705354" cy="1773939"/>
          </a:xfrm>
          <a:prstGeom prst="rect">
            <a:avLst/>
          </a:prstGeom>
          <a:ln>
            <a:noFill/>
          </a:ln>
          <a:effectLst>
            <a:softEdge rad="112500"/>
          </a:effectLst>
        </p:spPr>
      </p:pic>
      <p:pic>
        <p:nvPicPr>
          <p:cNvPr id="6" name="Slika 5">
            <a:extLst>
              <a:ext uri="{FF2B5EF4-FFF2-40B4-BE49-F238E27FC236}">
                <a16:creationId xmlns:a16="http://schemas.microsoft.com/office/drawing/2014/main" id="{89FD2260-418F-407A-B6EF-FC83ABFB8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253" y="2170965"/>
            <a:ext cx="4528350" cy="3240596"/>
          </a:xfrm>
          <a:prstGeom prst="rect">
            <a:avLst/>
          </a:prstGeom>
          <a:ln>
            <a:noFill/>
          </a:ln>
          <a:effectLst>
            <a:softEdge rad="112500"/>
          </a:effectLst>
        </p:spPr>
      </p:pic>
      <p:pic>
        <p:nvPicPr>
          <p:cNvPr id="7" name="Slika 6">
            <a:extLst>
              <a:ext uri="{FF2B5EF4-FFF2-40B4-BE49-F238E27FC236}">
                <a16:creationId xmlns:a16="http://schemas.microsoft.com/office/drawing/2014/main" id="{B0A86FDD-7805-4981-8717-3CCF11B8731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97603" y="413180"/>
            <a:ext cx="1925144" cy="2946708"/>
          </a:xfrm>
          <a:prstGeom prst="rect">
            <a:avLst/>
          </a:prstGeom>
          <a:ln>
            <a:noFill/>
          </a:ln>
          <a:effectLst>
            <a:softEdge rad="112500"/>
          </a:effectLst>
        </p:spPr>
      </p:pic>
      <p:pic>
        <p:nvPicPr>
          <p:cNvPr id="9" name="Slika 8">
            <a:extLst>
              <a:ext uri="{FF2B5EF4-FFF2-40B4-BE49-F238E27FC236}">
                <a16:creationId xmlns:a16="http://schemas.microsoft.com/office/drawing/2014/main" id="{6BB1A726-82F2-4D5B-A3D9-3BA98CA50339}"/>
              </a:ext>
            </a:extLst>
          </p:cNvPr>
          <p:cNvPicPr>
            <a:picLocks noChangeAspect="1"/>
          </p:cNvPicPr>
          <p:nvPr/>
        </p:nvPicPr>
        <p:blipFill>
          <a:blip r:embed="rId7"/>
          <a:stretch>
            <a:fillRect/>
          </a:stretch>
        </p:blipFill>
        <p:spPr>
          <a:xfrm>
            <a:off x="11303347" y="-279520"/>
            <a:ext cx="888653" cy="1083438"/>
          </a:xfrm>
          <a:prstGeom prst="rect">
            <a:avLst/>
          </a:prstGeom>
        </p:spPr>
      </p:pic>
    </p:spTree>
    <p:extLst>
      <p:ext uri="{BB962C8B-B14F-4D97-AF65-F5344CB8AC3E}">
        <p14:creationId xmlns:p14="http://schemas.microsoft.com/office/powerpoint/2010/main" val="4030607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tja\Pictures\2017\ČNČV\1. NK\Nova mapa\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4350" y="4360952"/>
            <a:ext cx="2652192" cy="1989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Katja\Pictures\2017\ČNČV\1. NK\Nova mapa\IMG_76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280" y="4228115"/>
            <a:ext cx="3068060" cy="2301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Katja\Pictures\2017\ČNČV\1. NK\Nova mapa\IMG_20170622_1326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2504" y="4151730"/>
            <a:ext cx="2804022" cy="2103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817" y="2283899"/>
            <a:ext cx="2819650" cy="19442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2624" y="114972"/>
            <a:ext cx="2588505" cy="19413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7496" y="0"/>
            <a:ext cx="3427629" cy="22263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8456" y="2119452"/>
            <a:ext cx="3910780"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15125" y="60222"/>
            <a:ext cx="3011417" cy="19990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42504" y="2167848"/>
            <a:ext cx="2652192" cy="19838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Slika 10">
            <a:extLst>
              <a:ext uri="{FF2B5EF4-FFF2-40B4-BE49-F238E27FC236}">
                <a16:creationId xmlns:a16="http://schemas.microsoft.com/office/drawing/2014/main" id="{C29F3A70-47E3-4066-9C02-E2D0AE254FB2}"/>
              </a:ext>
            </a:extLst>
          </p:cNvPr>
          <p:cNvPicPr>
            <a:picLocks noChangeAspect="1"/>
          </p:cNvPicPr>
          <p:nvPr/>
        </p:nvPicPr>
        <p:blipFill>
          <a:blip r:embed="rId11"/>
          <a:stretch>
            <a:fillRect/>
          </a:stretch>
        </p:blipFill>
        <p:spPr>
          <a:xfrm>
            <a:off x="11303347" y="-184296"/>
            <a:ext cx="888653" cy="1083438"/>
          </a:xfrm>
          <a:prstGeom prst="rect">
            <a:avLst/>
          </a:prstGeom>
        </p:spPr>
      </p:pic>
    </p:spTree>
    <p:extLst>
      <p:ext uri="{BB962C8B-B14F-4D97-AF65-F5344CB8AC3E}">
        <p14:creationId xmlns:p14="http://schemas.microsoft.com/office/powerpoint/2010/main" val="3434584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8828DB-74DB-4EB0-BDDA-D4B34AE289B8}"/>
              </a:ext>
            </a:extLst>
          </p:cNvPr>
          <p:cNvSpPr>
            <a:spLocks noGrp="1"/>
          </p:cNvSpPr>
          <p:nvPr>
            <p:ph type="title"/>
          </p:nvPr>
        </p:nvSpPr>
        <p:spPr>
          <a:xfrm>
            <a:off x="609599" y="260059"/>
            <a:ext cx="11034319" cy="1157579"/>
          </a:xfrm>
        </p:spPr>
        <p:txBody>
          <a:bodyPr/>
          <a:lstStyle/>
          <a:p>
            <a:endParaRPr lang="sl-SI"/>
          </a:p>
        </p:txBody>
      </p:sp>
      <p:pic>
        <p:nvPicPr>
          <p:cNvPr id="4" name="Označba mesta vsebine 3">
            <a:extLst>
              <a:ext uri="{FF2B5EF4-FFF2-40B4-BE49-F238E27FC236}">
                <a16:creationId xmlns:a16="http://schemas.microsoft.com/office/drawing/2014/main" id="{850CBC2A-93BB-44AF-9837-0E3955293F2C}"/>
              </a:ext>
            </a:extLst>
          </p:cNvPr>
          <p:cNvPicPr>
            <a:picLocks noGrp="1" noChangeAspect="1"/>
          </p:cNvPicPr>
          <p:nvPr>
            <p:ph idx="1"/>
          </p:nvPr>
        </p:nvPicPr>
        <p:blipFill>
          <a:blip r:embed="rId2"/>
          <a:stretch>
            <a:fillRect/>
          </a:stretch>
        </p:blipFill>
        <p:spPr>
          <a:xfrm>
            <a:off x="1275017" y="686779"/>
            <a:ext cx="8905303" cy="4343768"/>
          </a:xfrm>
          <a:prstGeom prst="rect">
            <a:avLst/>
          </a:prstGeom>
        </p:spPr>
      </p:pic>
      <p:pic>
        <p:nvPicPr>
          <p:cNvPr id="5" name="Slika 4">
            <a:extLst>
              <a:ext uri="{FF2B5EF4-FFF2-40B4-BE49-F238E27FC236}">
                <a16:creationId xmlns:a16="http://schemas.microsoft.com/office/drawing/2014/main" id="{133D070A-A977-4B57-8504-B943696833F5}"/>
              </a:ext>
            </a:extLst>
          </p:cNvPr>
          <p:cNvPicPr>
            <a:picLocks noChangeAspect="1"/>
          </p:cNvPicPr>
          <p:nvPr/>
        </p:nvPicPr>
        <p:blipFill>
          <a:blip r:embed="rId3"/>
          <a:stretch>
            <a:fillRect/>
          </a:stretch>
        </p:blipFill>
        <p:spPr>
          <a:xfrm>
            <a:off x="11303347" y="-184296"/>
            <a:ext cx="888653" cy="1083438"/>
          </a:xfrm>
          <a:prstGeom prst="rect">
            <a:avLst/>
          </a:prstGeom>
        </p:spPr>
      </p:pic>
      <p:sp>
        <p:nvSpPr>
          <p:cNvPr id="3" name="PoljeZBesedilom 2">
            <a:extLst>
              <a:ext uri="{FF2B5EF4-FFF2-40B4-BE49-F238E27FC236}">
                <a16:creationId xmlns:a16="http://schemas.microsoft.com/office/drawing/2014/main" id="{87DBD1A0-B42C-44DB-A5FF-8F5C9C23CF69}"/>
              </a:ext>
            </a:extLst>
          </p:cNvPr>
          <p:cNvSpPr txBox="1"/>
          <p:nvPr/>
        </p:nvSpPr>
        <p:spPr>
          <a:xfrm flipH="1">
            <a:off x="2579193" y="5257212"/>
            <a:ext cx="5885298" cy="400110"/>
          </a:xfrm>
          <a:prstGeom prst="rect">
            <a:avLst/>
          </a:prstGeom>
          <a:noFill/>
        </p:spPr>
        <p:txBody>
          <a:bodyPr wrap="square" rtlCol="0">
            <a:spAutoFit/>
          </a:bodyPr>
          <a:lstStyle/>
          <a:p>
            <a:pPr algn="ctr"/>
            <a:r>
              <a:rPr lang="sl-SI" sz="2000" dirty="0">
                <a:solidFill>
                  <a:srgbClr val="92D050"/>
                </a:solidFill>
              </a:rPr>
              <a:t>Slogan: Če bi ceste spregovorile.</a:t>
            </a:r>
          </a:p>
        </p:txBody>
      </p:sp>
    </p:spTree>
    <p:extLst>
      <p:ext uri="{BB962C8B-B14F-4D97-AF65-F5344CB8AC3E}">
        <p14:creationId xmlns:p14="http://schemas.microsoft.com/office/powerpoint/2010/main" val="2934479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36F326-3B4D-4620-A3CD-8B59F93C2A60}"/>
              </a:ext>
            </a:extLst>
          </p:cNvPr>
          <p:cNvSpPr>
            <a:spLocks noGrp="1"/>
          </p:cNvSpPr>
          <p:nvPr>
            <p:ph type="title"/>
          </p:nvPr>
        </p:nvSpPr>
        <p:spPr>
          <a:xfrm>
            <a:off x="116958" y="1153631"/>
            <a:ext cx="11465442" cy="1143000"/>
          </a:xfrm>
        </p:spPr>
        <p:txBody>
          <a:bodyPr/>
          <a:lstStyle/>
          <a:p>
            <a:r>
              <a:rPr lang="sl-SI" altLang="sl-SI" sz="3600" b="1" dirty="0">
                <a:solidFill>
                  <a:srgbClr val="B6BF00"/>
                </a:solidFill>
              </a:rPr>
              <a:t>Kako cenimo dejstvo, da smo tukaj in zdaj?</a:t>
            </a:r>
            <a:br>
              <a:rPr lang="sl-SI" altLang="sl-SI" sz="3600" b="1" dirty="0">
                <a:solidFill>
                  <a:srgbClr val="B6BF00"/>
                </a:solidFill>
              </a:rPr>
            </a:br>
            <a:br>
              <a:rPr lang="sl-SI" altLang="sl-SI" sz="3600" b="1" dirty="0">
                <a:solidFill>
                  <a:srgbClr val="B6BF00"/>
                </a:solidFill>
              </a:rPr>
            </a:br>
            <a:r>
              <a:rPr lang="sl-SI" altLang="sl-SI" sz="3600" b="1" dirty="0">
                <a:solidFill>
                  <a:srgbClr val="B6BF00"/>
                </a:solidFill>
              </a:rPr>
              <a:t> Si želimo ljubiti življenje in dovoliti, da življenje ljubi nas? </a:t>
            </a:r>
            <a:endParaRPr lang="sl-SI" sz="3600" dirty="0"/>
          </a:p>
        </p:txBody>
      </p:sp>
      <p:sp>
        <p:nvSpPr>
          <p:cNvPr id="3" name="Označba mesta vsebine 2">
            <a:extLst>
              <a:ext uri="{FF2B5EF4-FFF2-40B4-BE49-F238E27FC236}">
                <a16:creationId xmlns:a16="http://schemas.microsoft.com/office/drawing/2014/main" id="{A36D5D04-8E41-4ABF-94D6-5E9F28D4E771}"/>
              </a:ext>
            </a:extLst>
          </p:cNvPr>
          <p:cNvSpPr>
            <a:spLocks noGrp="1"/>
          </p:cNvSpPr>
          <p:nvPr>
            <p:ph idx="1"/>
          </p:nvPr>
        </p:nvSpPr>
        <p:spPr/>
        <p:txBody>
          <a:bodyPr/>
          <a:lstStyle/>
          <a:p>
            <a:pPr marL="0" indent="0">
              <a:buNone/>
            </a:pPr>
            <a:r>
              <a:rPr lang="sl-SI" dirty="0"/>
              <a:t>  </a:t>
            </a:r>
          </a:p>
        </p:txBody>
      </p:sp>
      <p:sp>
        <p:nvSpPr>
          <p:cNvPr id="4" name="Pravokotnik 3">
            <a:extLst>
              <a:ext uri="{FF2B5EF4-FFF2-40B4-BE49-F238E27FC236}">
                <a16:creationId xmlns:a16="http://schemas.microsoft.com/office/drawing/2014/main" id="{9F0C07D4-3021-4ADF-A158-26698A08ABE9}"/>
              </a:ext>
            </a:extLst>
          </p:cNvPr>
          <p:cNvSpPr/>
          <p:nvPr/>
        </p:nvSpPr>
        <p:spPr>
          <a:xfrm>
            <a:off x="925032" y="2097911"/>
            <a:ext cx="9760688" cy="2062103"/>
          </a:xfrm>
          <a:prstGeom prst="rect">
            <a:avLst/>
          </a:prstGeom>
        </p:spPr>
        <p:txBody>
          <a:bodyPr wrap="square">
            <a:spAutoFit/>
          </a:bodyPr>
          <a:lstStyle/>
          <a:p>
            <a:endParaRPr lang="sl-SI" sz="3200" dirty="0"/>
          </a:p>
          <a:p>
            <a:endParaRPr lang="sl-SI" sz="3200" dirty="0"/>
          </a:p>
          <a:p>
            <a:r>
              <a:rPr lang="sl-SI" sz="3200" dirty="0"/>
              <a:t>                             </a:t>
            </a:r>
            <a:r>
              <a:rPr lang="sl-SI" sz="3200" b="1" dirty="0">
                <a:solidFill>
                  <a:srgbClr val="FFC000"/>
                </a:solidFill>
                <a:effectLst>
                  <a:outerShdw blurRad="38100" dist="38100" dir="2700000" algn="tl">
                    <a:srgbClr val="000000">
                      <a:alpha val="43137"/>
                    </a:srgbClr>
                  </a:outerShdw>
                </a:effectLst>
              </a:rPr>
              <a:t>Je to samoumevno?</a:t>
            </a:r>
          </a:p>
          <a:p>
            <a:endParaRPr lang="sl-SI" sz="3200" dirty="0"/>
          </a:p>
        </p:txBody>
      </p:sp>
      <p:pic>
        <p:nvPicPr>
          <p:cNvPr id="5" name="Slika 4">
            <a:extLst>
              <a:ext uri="{FF2B5EF4-FFF2-40B4-BE49-F238E27FC236}">
                <a16:creationId xmlns:a16="http://schemas.microsoft.com/office/drawing/2014/main" id="{80500502-7FD6-4448-B071-EFD09A6A3268}"/>
              </a:ext>
            </a:extLst>
          </p:cNvPr>
          <p:cNvPicPr>
            <a:picLocks noChangeAspect="1"/>
          </p:cNvPicPr>
          <p:nvPr/>
        </p:nvPicPr>
        <p:blipFill>
          <a:blip r:embed="rId2"/>
          <a:stretch>
            <a:fillRect/>
          </a:stretch>
        </p:blipFill>
        <p:spPr>
          <a:xfrm>
            <a:off x="4464920" y="3642268"/>
            <a:ext cx="3394374" cy="2258802"/>
          </a:xfrm>
          <a:prstGeom prst="rect">
            <a:avLst/>
          </a:prstGeom>
        </p:spPr>
      </p:pic>
      <p:pic>
        <p:nvPicPr>
          <p:cNvPr id="6" name="Slika 5">
            <a:extLst>
              <a:ext uri="{FF2B5EF4-FFF2-40B4-BE49-F238E27FC236}">
                <a16:creationId xmlns:a16="http://schemas.microsoft.com/office/drawing/2014/main" id="{95C45290-BD6B-4524-BD1A-1ECC5FF7F8FA}"/>
              </a:ext>
            </a:extLst>
          </p:cNvPr>
          <p:cNvPicPr>
            <a:picLocks noChangeAspect="1"/>
          </p:cNvPicPr>
          <p:nvPr/>
        </p:nvPicPr>
        <p:blipFill>
          <a:blip r:embed="rId3"/>
          <a:stretch>
            <a:fillRect/>
          </a:stretch>
        </p:blipFill>
        <p:spPr>
          <a:xfrm>
            <a:off x="11291605" y="-237300"/>
            <a:ext cx="888653" cy="1083438"/>
          </a:xfrm>
          <a:prstGeom prst="rect">
            <a:avLst/>
          </a:prstGeom>
        </p:spPr>
      </p:pic>
    </p:spTree>
    <p:extLst>
      <p:ext uri="{BB962C8B-B14F-4D97-AF65-F5344CB8AC3E}">
        <p14:creationId xmlns:p14="http://schemas.microsoft.com/office/powerpoint/2010/main" val="2192387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1">
            <a:extLst>
              <a:ext uri="{FF2B5EF4-FFF2-40B4-BE49-F238E27FC236}">
                <a16:creationId xmlns:a16="http://schemas.microsoft.com/office/drawing/2014/main" id="{013F7349-E748-437C-A3F4-89D1CC2BFD0C}"/>
              </a:ext>
            </a:extLst>
          </p:cNvPr>
          <p:cNvSpPr txBox="1">
            <a:spLocks noChangeArrowheads="1"/>
          </p:cNvSpPr>
          <p:nvPr/>
        </p:nvSpPr>
        <p:spPr bwMode="auto">
          <a:xfrm>
            <a:off x="1923875" y="1052512"/>
            <a:ext cx="780855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3600" b="1" dirty="0">
                <a:solidFill>
                  <a:srgbClr val="B6BF00"/>
                </a:solidFill>
                <a:latin typeface="+mj-lt"/>
                <a:ea typeface="ＭＳ Ｐゴシック" panose="020B0600070205080204" pitchFamily="34" charset="-128"/>
              </a:rPr>
              <a:t>Veselimo se, da bomo ustvarjali skupaj.</a:t>
            </a:r>
            <a:r>
              <a:rPr lang="sl-SI" altLang="sl-SI" sz="3600" b="1" dirty="0">
                <a:solidFill>
                  <a:srgbClr val="9CC345"/>
                </a:solidFill>
                <a:latin typeface="+mj-lt"/>
                <a:ea typeface="ＭＳ Ｐゴシック" panose="020B0600070205080204" pitchFamily="34" charset="-128"/>
              </a:rPr>
              <a:t> </a:t>
            </a:r>
          </a:p>
          <a:p>
            <a:pPr algn="ctr" eaLnBrk="1" hangingPunct="1">
              <a:spcBef>
                <a:spcPct val="0"/>
              </a:spcBef>
              <a:buFontTx/>
              <a:buNone/>
            </a:pPr>
            <a:r>
              <a:rPr lang="sl-SI" altLang="sl-SI" sz="3600" b="1" dirty="0">
                <a:solidFill>
                  <a:srgbClr val="E64340"/>
                </a:solidFill>
                <a:latin typeface="+mj-lt"/>
                <a:ea typeface="ＭＳ Ｐゴシック" panose="020B0600070205080204" pitchFamily="34" charset="-128"/>
              </a:rPr>
              <a:t> </a:t>
            </a:r>
          </a:p>
          <a:p>
            <a:pPr algn="ctr" eaLnBrk="1" hangingPunct="1">
              <a:spcBef>
                <a:spcPct val="0"/>
              </a:spcBef>
              <a:buFontTx/>
              <a:buNone/>
            </a:pPr>
            <a:endParaRPr lang="sl-SI" altLang="sl-SI" sz="3600" b="1" dirty="0">
              <a:solidFill>
                <a:srgbClr val="E64340"/>
              </a:solidFill>
              <a:latin typeface="Trebuchet MS" panose="020B0603020202020204" pitchFamily="34" charset="0"/>
              <a:ea typeface="ＭＳ Ｐゴシック" panose="020B0600070205080204" pitchFamily="34" charset="-128"/>
            </a:endParaRPr>
          </a:p>
          <a:p>
            <a:pPr algn="ctr" eaLnBrk="1" hangingPunct="1">
              <a:spcBef>
                <a:spcPct val="0"/>
              </a:spcBef>
              <a:buFontTx/>
              <a:buNone/>
            </a:pPr>
            <a:endParaRPr lang="sl-SI" altLang="sl-SI" sz="800" b="1" dirty="0">
              <a:solidFill>
                <a:srgbClr val="6D6F64"/>
              </a:solidFill>
              <a:latin typeface="Trebuchet MS" panose="020B0603020202020204" pitchFamily="34" charset="0"/>
              <a:ea typeface="ＭＳ Ｐゴシック" panose="020B0600070205080204" pitchFamily="34" charset="-128"/>
              <a:cs typeface="Arial" panose="020B0604020202020204" pitchFamily="34" charset="0"/>
            </a:endParaRPr>
          </a:p>
          <a:p>
            <a:pPr algn="ctr" eaLnBrk="1" hangingPunct="1">
              <a:spcBef>
                <a:spcPct val="0"/>
              </a:spcBef>
              <a:buFontTx/>
              <a:buNone/>
            </a:pPr>
            <a:endParaRPr lang="sl-SI" altLang="sl-SI" sz="800" b="1" dirty="0">
              <a:solidFill>
                <a:srgbClr val="6D6F64"/>
              </a:solidFill>
              <a:latin typeface="Trebuchet MS" panose="020B0603020202020204" pitchFamily="34" charset="0"/>
              <a:ea typeface="ＭＳ Ｐゴシック" panose="020B0600070205080204" pitchFamily="34" charset="-128"/>
              <a:cs typeface="Arial" panose="020B0604020202020204" pitchFamily="34" charset="0"/>
            </a:endParaRPr>
          </a:p>
          <a:p>
            <a:pPr algn="ctr" eaLnBrk="1" hangingPunct="1">
              <a:spcBef>
                <a:spcPct val="0"/>
              </a:spcBef>
              <a:buFontTx/>
              <a:buNone/>
            </a:pPr>
            <a:endParaRPr lang="sl-SI" altLang="sl-SI" sz="800" b="1" dirty="0">
              <a:solidFill>
                <a:srgbClr val="6D6F64"/>
              </a:solidFill>
              <a:latin typeface="Trebuchet MS" panose="020B0603020202020204" pitchFamily="34" charset="0"/>
              <a:ea typeface="ＭＳ Ｐゴシック" panose="020B0600070205080204" pitchFamily="34" charset="-128"/>
              <a:cs typeface="Arial" panose="020B0604020202020204" pitchFamily="34" charset="0"/>
            </a:endParaRPr>
          </a:p>
        </p:txBody>
      </p:sp>
      <p:sp>
        <p:nvSpPr>
          <p:cNvPr id="53251" name="TextBox 9">
            <a:extLst>
              <a:ext uri="{FF2B5EF4-FFF2-40B4-BE49-F238E27FC236}">
                <a16:creationId xmlns:a16="http://schemas.microsoft.com/office/drawing/2014/main" id="{9C733740-D61D-4B95-8AFA-C3C39DD0563B}"/>
              </a:ext>
            </a:extLst>
          </p:cNvPr>
          <p:cNvSpPr txBox="1">
            <a:spLocks noChangeArrowheads="1"/>
          </p:cNvSpPr>
          <p:nvPr/>
        </p:nvSpPr>
        <p:spPr bwMode="auto">
          <a:xfrm>
            <a:off x="912284" y="4395789"/>
            <a:ext cx="103695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Clr>
                <a:srgbClr val="B6BF00"/>
              </a:buClr>
              <a:buFontTx/>
              <a:buNone/>
            </a:pPr>
            <a:r>
              <a:rPr lang="sl-SI" altLang="sl-SI" sz="2000" dirty="0">
                <a:solidFill>
                  <a:srgbClr val="6D6F64"/>
                </a:solidFill>
                <a:latin typeface="Trebuchet MS" panose="020B0603020202020204" pitchFamily="34" charset="0"/>
                <a:ea typeface="ＭＳ Ｐゴシック" panose="020B0600070205080204" pitchFamily="34" charset="-128"/>
              </a:rPr>
              <a:t>	Hvala vam za pozornost</a:t>
            </a:r>
          </a:p>
          <a:p>
            <a:pPr eaLnBrk="1" hangingPunct="1">
              <a:lnSpc>
                <a:spcPct val="150000"/>
              </a:lnSpc>
              <a:spcBef>
                <a:spcPct val="0"/>
              </a:spcBef>
              <a:buClr>
                <a:srgbClr val="B6BF00"/>
              </a:buClr>
              <a:buFontTx/>
              <a:buNone/>
            </a:pPr>
            <a:r>
              <a:rPr lang="sl-SI" altLang="sl-SI" sz="2000" dirty="0">
                <a:solidFill>
                  <a:srgbClr val="6D6F64"/>
                </a:solidFill>
                <a:latin typeface="Trebuchet MS" panose="020B0603020202020204" pitchFamily="34" charset="0"/>
                <a:ea typeface="ＭＳ Ｐゴシック" panose="020B0600070205080204" pitchFamily="34" charset="-128"/>
              </a:rPr>
              <a:t>             		naslov: </a:t>
            </a:r>
            <a:r>
              <a:rPr lang="sl-SI" altLang="sl-SI" sz="2000" dirty="0">
                <a:solidFill>
                  <a:srgbClr val="B6BF00"/>
                </a:solidFill>
                <a:latin typeface="Trebuchet MS" panose="020B0603020202020204" pitchFamily="34" charset="0"/>
                <a:ea typeface="ＭＳ Ｐゴシック" panose="020B0600070205080204" pitchFamily="34" charset="-128"/>
                <a:hlinkClick r:id="rId2"/>
              </a:rPr>
              <a:t>info@varna-pot.si</a:t>
            </a:r>
            <a:r>
              <a:rPr lang="sl-SI" altLang="sl-SI" sz="2000" dirty="0">
                <a:solidFill>
                  <a:srgbClr val="6D6F64"/>
                </a:solidFill>
                <a:latin typeface="Trebuchet MS" panose="020B0603020202020204" pitchFamily="34" charset="0"/>
                <a:ea typeface="ＭＳ Ｐゴシック" panose="020B0600070205080204" pitchFamily="34" charset="-128"/>
              </a:rPr>
              <a:t> in tel.: 05/99 55 022</a:t>
            </a:r>
          </a:p>
        </p:txBody>
      </p:sp>
      <p:pic>
        <p:nvPicPr>
          <p:cNvPr id="5" name="Slika 4">
            <a:hlinkClick r:id="rId3"/>
            <a:extLst>
              <a:ext uri="{FF2B5EF4-FFF2-40B4-BE49-F238E27FC236}">
                <a16:creationId xmlns:a16="http://schemas.microsoft.com/office/drawing/2014/main" id="{D5D84A1D-2981-47D2-9DAE-23A963793648}"/>
              </a:ext>
            </a:extLst>
          </p:cNvPr>
          <p:cNvPicPr>
            <a:picLocks noChangeAspect="1"/>
          </p:cNvPicPr>
          <p:nvPr/>
        </p:nvPicPr>
        <p:blipFill>
          <a:blip r:embed="rId4"/>
          <a:stretch>
            <a:fillRect/>
          </a:stretch>
        </p:blipFill>
        <p:spPr>
          <a:xfrm>
            <a:off x="3190128" y="2289410"/>
            <a:ext cx="5750672" cy="1485636"/>
          </a:xfrm>
          <a:prstGeom prst="rect">
            <a:avLst/>
          </a:prstGeom>
        </p:spPr>
      </p:pic>
      <p:sp>
        <p:nvSpPr>
          <p:cNvPr id="2" name="Pravokotnik 1">
            <a:extLst>
              <a:ext uri="{FF2B5EF4-FFF2-40B4-BE49-F238E27FC236}">
                <a16:creationId xmlns:a16="http://schemas.microsoft.com/office/drawing/2014/main" id="{BC9436C2-FB89-4A75-86B8-8D45B399AF0B}"/>
              </a:ext>
            </a:extLst>
          </p:cNvPr>
          <p:cNvSpPr/>
          <p:nvPr/>
        </p:nvSpPr>
        <p:spPr>
          <a:xfrm>
            <a:off x="3048000" y="3860844"/>
            <a:ext cx="6096000" cy="707886"/>
          </a:xfrm>
          <a:prstGeom prst="rect">
            <a:avLst/>
          </a:prstGeom>
        </p:spPr>
        <p:txBody>
          <a:bodyPr>
            <a:spAutoFit/>
          </a:bodyPr>
          <a:lstStyle/>
          <a:p>
            <a:pPr algn="ctr"/>
            <a:r>
              <a:rPr lang="sl-SI" sz="2000" dirty="0">
                <a:solidFill>
                  <a:srgbClr val="6D6F64"/>
                </a:solidFill>
                <a:latin typeface="Calibri" pitchFamily="34" charset="0"/>
                <a:hlinkClick r:id="rId5"/>
              </a:rPr>
              <a:t>www.vizijanic.si</a:t>
            </a:r>
            <a:r>
              <a:rPr lang="sl-SI" sz="2000" dirty="0">
                <a:solidFill>
                  <a:srgbClr val="6D6F64"/>
                </a:solidFill>
                <a:latin typeface="Calibri" pitchFamily="34" charset="0"/>
              </a:rPr>
              <a:t> </a:t>
            </a:r>
          </a:p>
          <a:p>
            <a:pPr algn="ctr"/>
            <a:r>
              <a:rPr lang="sl-SI" sz="2000" dirty="0">
                <a:solidFill>
                  <a:srgbClr val="6D6F64"/>
                </a:solidFill>
                <a:latin typeface="Calibri" pitchFamily="34" charset="0"/>
                <a:hlinkClick r:id="rId6"/>
              </a:rPr>
              <a:t>www.varna-pot.si </a:t>
            </a:r>
            <a:endParaRPr lang="sl-SI" sz="2000" dirty="0"/>
          </a:p>
        </p:txBody>
      </p:sp>
      <p:pic>
        <p:nvPicPr>
          <p:cNvPr id="6" name="Slika 5">
            <a:extLst>
              <a:ext uri="{FF2B5EF4-FFF2-40B4-BE49-F238E27FC236}">
                <a16:creationId xmlns:a16="http://schemas.microsoft.com/office/drawing/2014/main" id="{6174E1B6-39E7-47DB-8CEA-DF056809B97C}"/>
              </a:ext>
            </a:extLst>
          </p:cNvPr>
          <p:cNvPicPr>
            <a:picLocks noChangeAspect="1"/>
          </p:cNvPicPr>
          <p:nvPr/>
        </p:nvPicPr>
        <p:blipFill>
          <a:blip r:embed="rId7"/>
          <a:stretch>
            <a:fillRect/>
          </a:stretch>
        </p:blipFill>
        <p:spPr>
          <a:xfrm>
            <a:off x="11178373" y="-148855"/>
            <a:ext cx="1013627" cy="926853"/>
          </a:xfrm>
          <a:prstGeom prst="rect">
            <a:avLst/>
          </a:prstGeom>
        </p:spPr>
      </p:pic>
    </p:spTree>
    <p:extLst>
      <p:ext uri="{BB962C8B-B14F-4D97-AF65-F5344CB8AC3E}">
        <p14:creationId xmlns:p14="http://schemas.microsoft.com/office/powerpoint/2010/main" val="41650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92280180-AAC4-4038-A6D0-AA1E1A7183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809" y="1639552"/>
            <a:ext cx="6729338" cy="4001552"/>
          </a:xfrm>
          <a:prstGeom prst="rect">
            <a:avLst/>
          </a:prstGeom>
          <a:ln w="28575">
            <a:solidFill>
              <a:schemeClr val="accent5"/>
            </a:solidFill>
          </a:ln>
        </p:spPr>
      </p:pic>
      <p:sp>
        <p:nvSpPr>
          <p:cNvPr id="7" name="Titel 1">
            <a:extLst>
              <a:ext uri="{FF2B5EF4-FFF2-40B4-BE49-F238E27FC236}">
                <a16:creationId xmlns:a16="http://schemas.microsoft.com/office/drawing/2014/main" id="{DFEDAFE9-4DEC-4FA1-AEE6-4A502A6A202B}"/>
              </a:ext>
            </a:extLst>
          </p:cNvPr>
          <p:cNvSpPr>
            <a:spLocks noGrp="1"/>
          </p:cNvSpPr>
          <p:nvPr>
            <p:ph type="title"/>
          </p:nvPr>
        </p:nvSpPr>
        <p:spPr>
          <a:xfrm>
            <a:off x="508308" y="-151773"/>
            <a:ext cx="10972800" cy="1143000"/>
          </a:xfrm>
        </p:spPr>
        <p:txBody>
          <a:bodyPr/>
          <a:lstStyle/>
          <a:p>
            <a:br>
              <a:rPr lang="sl-SI" sz="3200" b="1" dirty="0">
                <a:solidFill>
                  <a:schemeClr val="tx1"/>
                </a:solidFill>
              </a:rPr>
            </a:br>
            <a:r>
              <a:rPr lang="sl-SI" sz="3600" b="1" dirty="0">
                <a:solidFill>
                  <a:srgbClr val="B6BF00"/>
                </a:solidFill>
              </a:rPr>
              <a:t>Izziv v EU,  - 50%</a:t>
            </a:r>
            <a:endParaRPr lang="nl-NL" sz="3600" b="1" dirty="0">
              <a:solidFill>
                <a:srgbClr val="A2CB48"/>
              </a:solidFill>
            </a:endParaRPr>
          </a:p>
        </p:txBody>
      </p:sp>
      <p:sp>
        <p:nvSpPr>
          <p:cNvPr id="5" name="Tijdelijke aanduiding voor inhoud 2">
            <a:extLst>
              <a:ext uri="{FF2B5EF4-FFF2-40B4-BE49-F238E27FC236}">
                <a16:creationId xmlns:a16="http://schemas.microsoft.com/office/drawing/2014/main" id="{79A48055-13A3-4165-A840-231F81613E8D}"/>
              </a:ext>
            </a:extLst>
          </p:cNvPr>
          <p:cNvSpPr>
            <a:spLocks noGrp="1"/>
          </p:cNvSpPr>
          <p:nvPr>
            <p:ph idx="1"/>
          </p:nvPr>
        </p:nvSpPr>
        <p:spPr>
          <a:xfrm>
            <a:off x="72373" y="991227"/>
            <a:ext cx="11280396" cy="648325"/>
          </a:xfrm>
        </p:spPr>
        <p:txBody>
          <a:bodyPr/>
          <a:lstStyle/>
          <a:p>
            <a:pPr marL="0" indent="0">
              <a:buNone/>
            </a:pPr>
            <a:r>
              <a:rPr lang="sl-SI" sz="1800" b="1" dirty="0"/>
              <a:t>Napredek zmanjševanja najhujših posledic gre prepočasi</a:t>
            </a:r>
            <a:endParaRPr lang="nl-NL" sz="1800" b="1" dirty="0"/>
          </a:p>
          <a:p>
            <a:pPr marL="0" indent="0">
              <a:buNone/>
            </a:pPr>
            <a:r>
              <a:rPr lang="sl-SI" sz="1800" b="1" dirty="0"/>
              <a:t>      </a:t>
            </a:r>
            <a:r>
              <a:rPr lang="nl-NL" sz="1800" b="1" dirty="0">
                <a:solidFill>
                  <a:srgbClr val="FF0000"/>
                </a:solidFill>
              </a:rPr>
              <a:t>26.100 (2015) =&gt; 25.</a:t>
            </a:r>
            <a:r>
              <a:rPr lang="sl-SI" sz="1800" b="1" dirty="0">
                <a:solidFill>
                  <a:srgbClr val="FF0000"/>
                </a:solidFill>
              </a:rPr>
              <a:t>964</a:t>
            </a:r>
            <a:r>
              <a:rPr lang="nl-NL" sz="1800" b="1" dirty="0">
                <a:solidFill>
                  <a:srgbClr val="FF0000"/>
                </a:solidFill>
              </a:rPr>
              <a:t> (2016)</a:t>
            </a:r>
          </a:p>
        </p:txBody>
      </p:sp>
      <p:pic>
        <p:nvPicPr>
          <p:cNvPr id="6" name="Afbeelding 3">
            <a:extLst>
              <a:ext uri="{FF2B5EF4-FFF2-40B4-BE49-F238E27FC236}">
                <a16:creationId xmlns:a16="http://schemas.microsoft.com/office/drawing/2014/main" id="{43A143A7-3A9E-4483-BD2B-95CA33E33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147" y="3429000"/>
            <a:ext cx="2062765" cy="1019528"/>
          </a:xfrm>
          <a:prstGeom prst="rect">
            <a:avLst/>
          </a:prstGeom>
          <a:effectLst>
            <a:outerShdw blurRad="63500" sx="102000" sy="102000" algn="ctr" rotWithShape="0">
              <a:prstClr val="black">
                <a:alpha val="40000"/>
              </a:prstClr>
            </a:outerShdw>
          </a:effectLst>
        </p:spPr>
      </p:pic>
      <p:pic>
        <p:nvPicPr>
          <p:cNvPr id="8" name="Slika 7">
            <a:extLst>
              <a:ext uri="{FF2B5EF4-FFF2-40B4-BE49-F238E27FC236}">
                <a16:creationId xmlns:a16="http://schemas.microsoft.com/office/drawing/2014/main" id="{C0C8DD85-DB57-4515-A3A0-D04CC0C3AFFE}"/>
              </a:ext>
            </a:extLst>
          </p:cNvPr>
          <p:cNvPicPr>
            <a:picLocks noChangeAspect="1"/>
          </p:cNvPicPr>
          <p:nvPr/>
        </p:nvPicPr>
        <p:blipFill>
          <a:blip r:embed="rId4"/>
          <a:stretch>
            <a:fillRect/>
          </a:stretch>
        </p:blipFill>
        <p:spPr>
          <a:xfrm>
            <a:off x="11039912" y="-201348"/>
            <a:ext cx="1152088" cy="1053462"/>
          </a:xfrm>
          <a:prstGeom prst="rect">
            <a:avLst/>
          </a:prstGeom>
        </p:spPr>
      </p:pic>
      <p:sp>
        <p:nvSpPr>
          <p:cNvPr id="9" name="TextBox 8">
            <a:extLst>
              <a:ext uri="{FF2B5EF4-FFF2-40B4-BE49-F238E27FC236}">
                <a16:creationId xmlns:a16="http://schemas.microsoft.com/office/drawing/2014/main" id="{E33057B8-506D-4746-8E7F-4799AD92F32F}"/>
              </a:ext>
            </a:extLst>
          </p:cNvPr>
          <p:cNvSpPr txBox="1"/>
          <p:nvPr/>
        </p:nvSpPr>
        <p:spPr>
          <a:xfrm>
            <a:off x="1135887" y="5641104"/>
            <a:ext cx="7056784" cy="338554"/>
          </a:xfrm>
          <a:prstGeom prst="rect">
            <a:avLst/>
          </a:prstGeom>
          <a:noFill/>
        </p:spPr>
        <p:txBody>
          <a:bodyPr wrap="square" rtlCol="0">
            <a:spAutoFit/>
          </a:bodyPr>
          <a:lstStyle/>
          <a:p>
            <a:r>
              <a:rPr lang="sl-SI" sz="1600" dirty="0"/>
              <a:t>Vir: </a:t>
            </a:r>
            <a:r>
              <a:rPr lang="sl-SI" sz="1600" dirty="0">
                <a:hlinkClick r:id="rId5"/>
              </a:rPr>
              <a:t>https://ec.europa.eu/transport/road_safety/specialist/statistics_en</a:t>
            </a:r>
            <a:endParaRPr lang="sl-SI" sz="1600" dirty="0"/>
          </a:p>
        </p:txBody>
      </p:sp>
    </p:spTree>
    <p:extLst>
      <p:ext uri="{BB962C8B-B14F-4D97-AF65-F5344CB8AC3E}">
        <p14:creationId xmlns:p14="http://schemas.microsoft.com/office/powerpoint/2010/main" val="9454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50"/>
                                        <p:tgtEl>
                                          <p:spTgt spid="5"/>
                                        </p:tgtEl>
                                      </p:cBhvr>
                                    </p:animEffect>
                                  </p:childTnLst>
                                </p:cTn>
                              </p:par>
                            </p:childTnLst>
                          </p:cTn>
                        </p:par>
                        <p:par>
                          <p:cTn id="12" fill="hold">
                            <p:stCondLst>
                              <p:cond delay="1750"/>
                            </p:stCondLst>
                            <p:childTnLst>
                              <p:par>
                                <p:cTn id="13" presetID="16" presetClass="entr" presetSubtype="42"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750"/>
                                        <p:tgtEl>
                                          <p:spTgt spid="6"/>
                                        </p:tgtEl>
                                      </p:cBhvr>
                                    </p:animEffect>
                                  </p:childTnLst>
                                </p:cTn>
                              </p:par>
                            </p:childTnLst>
                          </p:cTn>
                        </p:par>
                        <p:par>
                          <p:cTn id="16" fill="hold">
                            <p:stCondLst>
                              <p:cond delay="275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794" y="198783"/>
            <a:ext cx="8640960" cy="1143000"/>
          </a:xfrm>
        </p:spPr>
        <p:txBody>
          <a:bodyPr>
            <a:noAutofit/>
          </a:bodyPr>
          <a:lstStyle/>
          <a:p>
            <a:r>
              <a:rPr lang="sl-SI" altLang="sl-SI" sz="3600" b="1" dirty="0">
                <a:solidFill>
                  <a:srgbClr val="B6BF00"/>
                </a:solidFill>
              </a:rPr>
              <a:t>Izboljšajmo manjkajoče !</a:t>
            </a:r>
            <a:br>
              <a:rPr lang="nl-NL" sz="3600" b="1" dirty="0">
                <a:solidFill>
                  <a:srgbClr val="9CC345"/>
                </a:solidFill>
              </a:rPr>
            </a:br>
            <a:endParaRPr lang="hr-HR" sz="3600" b="1" dirty="0">
              <a:solidFill>
                <a:srgbClr val="92D050"/>
              </a:solidFill>
            </a:endParaRPr>
          </a:p>
        </p:txBody>
      </p:sp>
      <p:grpSp>
        <p:nvGrpSpPr>
          <p:cNvPr id="5" name="Group 4"/>
          <p:cNvGrpSpPr/>
          <p:nvPr/>
        </p:nvGrpSpPr>
        <p:grpSpPr>
          <a:xfrm>
            <a:off x="1052623" y="1010093"/>
            <a:ext cx="8968033" cy="5631333"/>
            <a:chOff x="357050" y="248729"/>
            <a:chExt cx="8448622" cy="6275120"/>
          </a:xfrm>
        </p:grpSpPr>
        <p:cxnSp>
          <p:nvCxnSpPr>
            <p:cNvPr id="6" name="Straight Connector 5"/>
            <p:cNvCxnSpPr/>
            <p:nvPr/>
          </p:nvCxnSpPr>
          <p:spPr>
            <a:xfrm flipH="1">
              <a:off x="8162528" y="302455"/>
              <a:ext cx="643144" cy="497659"/>
            </a:xfrm>
            <a:prstGeom prst="line">
              <a:avLst/>
            </a:prstGeom>
            <a:noFill/>
            <a:ln w="76200" cap="flat" cmpd="sng" algn="ctr">
              <a:solidFill>
                <a:schemeClr val="tx1"/>
              </a:solidFill>
              <a:prstDash val="solid"/>
            </a:ln>
            <a:effectLst/>
          </p:spPr>
        </p:cxnSp>
        <p:sp>
          <p:nvSpPr>
            <p:cNvPr id="7" name="Rectangle 6"/>
            <p:cNvSpPr/>
            <p:nvPr/>
          </p:nvSpPr>
          <p:spPr>
            <a:xfrm>
              <a:off x="5549888" y="696512"/>
              <a:ext cx="2707343" cy="2015267"/>
            </a:xfrm>
            <a:prstGeom prst="rect">
              <a:avLst/>
            </a:prstGeom>
            <a:solidFill>
              <a:schemeClr val="bg1">
                <a:lumMod val="75000"/>
              </a:schemeClr>
            </a:solidFill>
            <a:ln w="9525"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8" name="Oval 7"/>
            <p:cNvSpPr/>
            <p:nvPr/>
          </p:nvSpPr>
          <p:spPr>
            <a:xfrm>
              <a:off x="7629256" y="1704145"/>
              <a:ext cx="443753" cy="273424"/>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9" name="Oval 8"/>
            <p:cNvSpPr/>
            <p:nvPr/>
          </p:nvSpPr>
          <p:spPr>
            <a:xfrm>
              <a:off x="7470121" y="1019241"/>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cxnSp>
          <p:nvCxnSpPr>
            <p:cNvPr id="10" name="Straight Connector 9"/>
            <p:cNvCxnSpPr>
              <a:stCxn id="9" idx="7"/>
            </p:cNvCxnSpPr>
            <p:nvPr/>
          </p:nvCxnSpPr>
          <p:spPr>
            <a:xfrm flipH="1">
              <a:off x="7207220" y="1071230"/>
              <a:ext cx="641668" cy="487688"/>
            </a:xfrm>
            <a:prstGeom prst="line">
              <a:avLst/>
            </a:prstGeom>
            <a:noFill/>
            <a:ln w="76200" cap="flat" cmpd="sng" algn="ctr">
              <a:solidFill>
                <a:schemeClr val="tx1"/>
              </a:solidFill>
              <a:prstDash val="solid"/>
            </a:ln>
            <a:effectLst/>
          </p:spPr>
        </p:cxnSp>
        <p:sp>
          <p:nvSpPr>
            <p:cNvPr id="11" name="Rectangle 10"/>
            <p:cNvSpPr/>
            <p:nvPr/>
          </p:nvSpPr>
          <p:spPr>
            <a:xfrm>
              <a:off x="4680093" y="1337482"/>
              <a:ext cx="2707343" cy="2015267"/>
            </a:xfrm>
            <a:prstGeom prst="rect">
              <a:avLst/>
            </a:prstGeom>
            <a:solidFill>
              <a:schemeClr val="bg1">
                <a:lumMod val="75000"/>
              </a:schemeClr>
            </a:solidFill>
            <a:ln w="9525"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2" name="Oval 11"/>
            <p:cNvSpPr/>
            <p:nvPr/>
          </p:nvSpPr>
          <p:spPr>
            <a:xfrm>
              <a:off x="6580389" y="2883229"/>
              <a:ext cx="443753" cy="273424"/>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3" name="Oval 12"/>
            <p:cNvSpPr/>
            <p:nvPr/>
          </p:nvSpPr>
          <p:spPr>
            <a:xfrm>
              <a:off x="5031054" y="1703361"/>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4" name="Oval 13"/>
            <p:cNvSpPr/>
            <p:nvPr/>
          </p:nvSpPr>
          <p:spPr>
            <a:xfrm>
              <a:off x="6339227" y="854963"/>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5" name="Oval 14"/>
            <p:cNvSpPr/>
            <p:nvPr/>
          </p:nvSpPr>
          <p:spPr>
            <a:xfrm>
              <a:off x="6139750" y="1797422"/>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6" name="Oval 15"/>
            <p:cNvSpPr/>
            <p:nvPr/>
          </p:nvSpPr>
          <p:spPr>
            <a:xfrm>
              <a:off x="6501490" y="2378068"/>
              <a:ext cx="554020"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7" name="Oval 16"/>
            <p:cNvSpPr/>
            <p:nvPr/>
          </p:nvSpPr>
          <p:spPr>
            <a:xfrm>
              <a:off x="5930553" y="1458289"/>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18" name="Oval 17"/>
            <p:cNvSpPr/>
            <p:nvPr/>
          </p:nvSpPr>
          <p:spPr>
            <a:xfrm>
              <a:off x="5636057" y="926002"/>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cxnSp>
          <p:nvCxnSpPr>
            <p:cNvPr id="19" name="Straight Connector 18"/>
            <p:cNvCxnSpPr/>
            <p:nvPr/>
          </p:nvCxnSpPr>
          <p:spPr>
            <a:xfrm flipH="1">
              <a:off x="6222424" y="1890165"/>
              <a:ext cx="638359" cy="498884"/>
            </a:xfrm>
            <a:prstGeom prst="line">
              <a:avLst/>
            </a:prstGeom>
            <a:noFill/>
            <a:ln w="76200" cap="flat" cmpd="sng" algn="ctr">
              <a:solidFill>
                <a:schemeClr val="tx1"/>
              </a:solidFill>
              <a:prstDash val="solid"/>
            </a:ln>
            <a:effectLst/>
          </p:spPr>
        </p:cxnSp>
        <p:sp>
          <p:nvSpPr>
            <p:cNvPr id="20" name="Rectangle 19"/>
            <p:cNvSpPr/>
            <p:nvPr/>
          </p:nvSpPr>
          <p:spPr>
            <a:xfrm>
              <a:off x="3620685" y="2233065"/>
              <a:ext cx="2707343" cy="2015267"/>
            </a:xfrm>
            <a:prstGeom prst="rect">
              <a:avLst/>
            </a:prstGeom>
            <a:solidFill>
              <a:schemeClr val="bg1">
                <a:lumMod val="75000"/>
              </a:schemeClr>
            </a:solidFill>
            <a:ln w="9525"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1" name="Oval 20"/>
            <p:cNvSpPr/>
            <p:nvPr/>
          </p:nvSpPr>
          <p:spPr>
            <a:xfrm>
              <a:off x="3972546" y="2459647"/>
              <a:ext cx="443753" cy="273424"/>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2" name="Oval 21"/>
            <p:cNvSpPr/>
            <p:nvPr/>
          </p:nvSpPr>
          <p:spPr>
            <a:xfrm>
              <a:off x="5437116" y="2502003"/>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3" name="Oval 22"/>
            <p:cNvSpPr/>
            <p:nvPr/>
          </p:nvSpPr>
          <p:spPr>
            <a:xfrm>
              <a:off x="5716635" y="3591441"/>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4" name="Oval 23"/>
            <p:cNvSpPr/>
            <p:nvPr/>
          </p:nvSpPr>
          <p:spPr>
            <a:xfrm>
              <a:off x="4668660" y="2491135"/>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cxnSp>
          <p:nvCxnSpPr>
            <p:cNvPr id="25" name="Straight Connector 24"/>
            <p:cNvCxnSpPr>
              <a:stCxn id="22" idx="7"/>
            </p:cNvCxnSpPr>
            <p:nvPr/>
          </p:nvCxnSpPr>
          <p:spPr>
            <a:xfrm flipH="1">
              <a:off x="5354431" y="2553992"/>
              <a:ext cx="752987" cy="611624"/>
            </a:xfrm>
            <a:prstGeom prst="line">
              <a:avLst/>
            </a:prstGeom>
            <a:noFill/>
            <a:ln w="76200" cap="flat" cmpd="sng" algn="ctr">
              <a:solidFill>
                <a:schemeClr val="tx1"/>
              </a:solidFill>
              <a:prstDash val="solid"/>
            </a:ln>
            <a:effectLst/>
          </p:spPr>
        </p:cxnSp>
        <p:sp>
          <p:nvSpPr>
            <p:cNvPr id="26" name="Rectangle 25"/>
            <p:cNvSpPr/>
            <p:nvPr/>
          </p:nvSpPr>
          <p:spPr>
            <a:xfrm>
              <a:off x="2761865" y="2878523"/>
              <a:ext cx="2707343" cy="2015267"/>
            </a:xfrm>
            <a:prstGeom prst="rect">
              <a:avLst/>
            </a:prstGeom>
            <a:solidFill>
              <a:schemeClr val="bg1">
                <a:lumMod val="75000"/>
              </a:schemeClr>
            </a:solidFill>
            <a:ln w="9525"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7" name="Oval 26"/>
            <p:cNvSpPr/>
            <p:nvPr/>
          </p:nvSpPr>
          <p:spPr>
            <a:xfrm>
              <a:off x="3024532" y="3041680"/>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8" name="Oval 27"/>
            <p:cNvSpPr/>
            <p:nvPr/>
          </p:nvSpPr>
          <p:spPr>
            <a:xfrm>
              <a:off x="4276006" y="3467504"/>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29" name="Oval 28"/>
            <p:cNvSpPr/>
            <p:nvPr/>
          </p:nvSpPr>
          <p:spPr>
            <a:xfrm>
              <a:off x="3024532" y="3575977"/>
              <a:ext cx="443753"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30" name="Oval 29"/>
            <p:cNvSpPr/>
            <p:nvPr/>
          </p:nvSpPr>
          <p:spPr>
            <a:xfrm>
              <a:off x="3809840" y="4283743"/>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31" name="Oval 30"/>
            <p:cNvSpPr/>
            <p:nvPr/>
          </p:nvSpPr>
          <p:spPr>
            <a:xfrm>
              <a:off x="4727376" y="3946444"/>
              <a:ext cx="493959" cy="31959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32" name="Oval 31"/>
            <p:cNvSpPr/>
            <p:nvPr/>
          </p:nvSpPr>
          <p:spPr>
            <a:xfrm>
              <a:off x="3750670" y="3713586"/>
              <a:ext cx="443753" cy="273424"/>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33" name="Oval 32"/>
            <p:cNvSpPr/>
            <p:nvPr/>
          </p:nvSpPr>
          <p:spPr>
            <a:xfrm>
              <a:off x="2935780" y="4207542"/>
              <a:ext cx="545054" cy="5074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sp>
          <p:nvSpPr>
            <p:cNvPr id="34" name="Oval 33"/>
            <p:cNvSpPr/>
            <p:nvPr/>
          </p:nvSpPr>
          <p:spPr>
            <a:xfrm>
              <a:off x="3977026" y="2988115"/>
              <a:ext cx="785308" cy="355003"/>
            </a:xfrm>
            <a:prstGeom prst="ellipse">
              <a:avLst/>
            </a:prstGeom>
            <a:solidFill>
              <a:sysClr val="window" lastClr="FFFFFF"/>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lang="en-GB" kern="0">
                <a:solidFill>
                  <a:prstClr val="black"/>
                </a:solidFill>
                <a:latin typeface="Calibri"/>
              </a:endParaRPr>
            </a:p>
          </p:txBody>
        </p:sp>
        <p:cxnSp>
          <p:nvCxnSpPr>
            <p:cNvPr id="35" name="Straight Arrow Connector 34"/>
            <p:cNvCxnSpPr>
              <a:stCxn id="28" idx="7"/>
            </p:cNvCxnSpPr>
            <p:nvPr/>
          </p:nvCxnSpPr>
          <p:spPr>
            <a:xfrm flipH="1">
              <a:off x="2948830" y="3519493"/>
              <a:ext cx="1997478" cy="1642884"/>
            </a:xfrm>
            <a:prstGeom prst="straightConnector1">
              <a:avLst/>
            </a:prstGeom>
            <a:noFill/>
            <a:ln w="76200" cap="flat" cmpd="sng" algn="ctr">
              <a:solidFill>
                <a:schemeClr val="tx1"/>
              </a:solidFill>
              <a:prstDash val="solid"/>
              <a:tailEnd type="triangle"/>
            </a:ln>
            <a:effectLst>
              <a:outerShdw blurRad="40000" dist="23000" dir="5400000" rotWithShape="0">
                <a:srgbClr val="000000">
                  <a:alpha val="35000"/>
                </a:srgbClr>
              </a:outerShdw>
            </a:effectLst>
          </p:spPr>
        </p:cxnSp>
        <p:sp>
          <p:nvSpPr>
            <p:cNvPr id="36" name="TextBox 35"/>
            <p:cNvSpPr txBox="1"/>
            <p:nvPr/>
          </p:nvSpPr>
          <p:spPr>
            <a:xfrm>
              <a:off x="5525995" y="350831"/>
              <a:ext cx="1626464" cy="449440"/>
            </a:xfrm>
            <a:prstGeom prst="rect">
              <a:avLst/>
            </a:prstGeom>
            <a:noFill/>
          </p:spPr>
          <p:txBody>
            <a:bodyPr wrap="square" rtlCol="0">
              <a:spAutoFit/>
            </a:bodyPr>
            <a:lstStyle/>
            <a:p>
              <a:pPr fontAlgn="base">
                <a:spcBef>
                  <a:spcPct val="0"/>
                </a:spcBef>
                <a:spcAft>
                  <a:spcPct val="0"/>
                </a:spcAft>
              </a:pPr>
              <a:r>
                <a:rPr lang="hr-HR" dirty="0" err="1">
                  <a:solidFill>
                    <a:prstClr val="black"/>
                  </a:solidFill>
                  <a:latin typeface="Arial" pitchFamily="34" charset="0"/>
                  <a:cs typeface="Arial" pitchFamily="34" charset="0"/>
                </a:rPr>
                <a:t>Voznik</a:t>
              </a:r>
              <a:endParaRPr lang="en-GB" dirty="0">
                <a:solidFill>
                  <a:prstClr val="black"/>
                </a:solidFill>
                <a:latin typeface="Arial" pitchFamily="34" charset="0"/>
                <a:cs typeface="Arial" pitchFamily="34" charset="0"/>
              </a:endParaRPr>
            </a:p>
          </p:txBody>
        </p:sp>
        <p:sp>
          <p:nvSpPr>
            <p:cNvPr id="37" name="TextBox 36"/>
            <p:cNvSpPr txBox="1"/>
            <p:nvPr/>
          </p:nvSpPr>
          <p:spPr>
            <a:xfrm>
              <a:off x="3625041" y="1861892"/>
              <a:ext cx="1626464" cy="449440"/>
            </a:xfrm>
            <a:prstGeom prst="rect">
              <a:avLst/>
            </a:prstGeom>
            <a:noFill/>
          </p:spPr>
          <p:txBody>
            <a:bodyPr wrap="square" rtlCol="0">
              <a:spAutoFit/>
            </a:bodyPr>
            <a:lstStyle/>
            <a:p>
              <a:pPr fontAlgn="base">
                <a:spcBef>
                  <a:spcPct val="0"/>
                </a:spcBef>
                <a:spcAft>
                  <a:spcPct val="0"/>
                </a:spcAft>
              </a:pPr>
              <a:r>
                <a:rPr lang="hr-HR" dirty="0">
                  <a:solidFill>
                    <a:prstClr val="black"/>
                  </a:solidFill>
                  <a:latin typeface="Arial" pitchFamily="34" charset="0"/>
                  <a:cs typeface="Arial" pitchFamily="34" charset="0"/>
                </a:rPr>
                <a:t>Okolica</a:t>
              </a:r>
              <a:endParaRPr lang="en-GB" dirty="0">
                <a:solidFill>
                  <a:prstClr val="black"/>
                </a:solidFill>
                <a:latin typeface="Arial" pitchFamily="34" charset="0"/>
                <a:cs typeface="Arial" pitchFamily="34" charset="0"/>
              </a:endParaRPr>
            </a:p>
          </p:txBody>
        </p:sp>
        <p:sp>
          <p:nvSpPr>
            <p:cNvPr id="38" name="TextBox 37"/>
            <p:cNvSpPr txBox="1"/>
            <p:nvPr/>
          </p:nvSpPr>
          <p:spPr>
            <a:xfrm>
              <a:off x="505240" y="3086055"/>
              <a:ext cx="2241402" cy="1460681"/>
            </a:xfrm>
            <a:prstGeom prst="rect">
              <a:avLst/>
            </a:prstGeom>
            <a:noFill/>
          </p:spPr>
          <p:txBody>
            <a:bodyPr wrap="square" rtlCol="0">
              <a:spAutoFit/>
            </a:bodyPr>
            <a:lstStyle/>
            <a:p>
              <a:pPr fontAlgn="base">
                <a:spcBef>
                  <a:spcPct val="0"/>
                </a:spcBef>
                <a:spcAft>
                  <a:spcPct val="0"/>
                </a:spcAft>
              </a:pPr>
              <a:r>
                <a:rPr lang="hr-HR" dirty="0">
                  <a:solidFill>
                    <a:prstClr val="black"/>
                  </a:solidFill>
                  <a:latin typeface="Arial" pitchFamily="34" charset="0"/>
                  <a:cs typeface="Arial" pitchFamily="34" charset="0"/>
                </a:rPr>
                <a:t>Sekundarna zaštita </a:t>
              </a:r>
            </a:p>
            <a:p>
              <a:pPr fontAlgn="base">
                <a:spcBef>
                  <a:spcPct val="0"/>
                </a:spcBef>
                <a:spcAft>
                  <a:spcPct val="0"/>
                </a:spcAft>
              </a:pPr>
              <a:r>
                <a:rPr lang="en-US" dirty="0">
                  <a:solidFill>
                    <a:prstClr val="black"/>
                  </a:solidFill>
                  <a:latin typeface="Arial" pitchFamily="34" charset="0"/>
                  <a:cs typeface="Arial" pitchFamily="34" charset="0"/>
                </a:rPr>
                <a:t>(</a:t>
              </a:r>
              <a:r>
                <a:rPr lang="sl-SI" dirty="0">
                  <a:solidFill>
                    <a:prstClr val="black"/>
                  </a:solidFill>
                  <a:latin typeface="Arial" pitchFamily="34" charset="0"/>
                  <a:cs typeface="Arial" pitchFamily="34" charset="0"/>
                </a:rPr>
                <a:t>po nastanku</a:t>
              </a:r>
              <a:r>
                <a:rPr lang="en-US" dirty="0">
                  <a:solidFill>
                    <a:prstClr val="black"/>
                  </a:solidFill>
                  <a:latin typeface="Arial" pitchFamily="34" charset="0"/>
                  <a:cs typeface="Arial" pitchFamily="34" charset="0"/>
                </a:rPr>
                <a:t> </a:t>
              </a:r>
              <a:r>
                <a:rPr lang="hr-HR" dirty="0">
                  <a:solidFill>
                    <a:prstClr val="black"/>
                  </a:solidFill>
                  <a:latin typeface="Arial" pitchFamily="34" charset="0"/>
                  <a:cs typeface="Arial" pitchFamily="34" charset="0"/>
                </a:rPr>
                <a:t>prometne </a:t>
              </a:r>
              <a:r>
                <a:rPr lang="hr-HR" dirty="0" err="1">
                  <a:solidFill>
                    <a:prstClr val="black"/>
                  </a:solidFill>
                  <a:latin typeface="Arial" pitchFamily="34" charset="0"/>
                  <a:cs typeface="Arial" pitchFamily="34" charset="0"/>
                </a:rPr>
                <a:t>nesreče</a:t>
              </a:r>
              <a:r>
                <a:rPr lang="en-US" dirty="0">
                  <a:solidFill>
                    <a:prstClr val="black"/>
                  </a:solidFill>
                  <a:latin typeface="Arial" pitchFamily="34" charset="0"/>
                  <a:cs typeface="Arial" pitchFamily="34" charset="0"/>
                </a:rPr>
                <a:t>)</a:t>
              </a:r>
              <a:endParaRPr lang="hr-HR" dirty="0">
                <a:solidFill>
                  <a:prstClr val="black"/>
                </a:solidFill>
                <a:latin typeface="Arial" pitchFamily="34" charset="0"/>
                <a:cs typeface="Arial" pitchFamily="34" charset="0"/>
              </a:endParaRPr>
            </a:p>
          </p:txBody>
        </p:sp>
        <p:sp>
          <p:nvSpPr>
            <p:cNvPr id="39" name="TextBox 38"/>
            <p:cNvSpPr txBox="1"/>
            <p:nvPr/>
          </p:nvSpPr>
          <p:spPr>
            <a:xfrm>
              <a:off x="365263" y="248729"/>
              <a:ext cx="5365662" cy="1161053"/>
            </a:xfrm>
            <a:prstGeom prst="rect">
              <a:avLst/>
            </a:prstGeom>
            <a:noFill/>
          </p:spPr>
          <p:txBody>
            <a:bodyPr wrap="square" rtlCol="0">
              <a:spAutoFit/>
            </a:bodyPr>
            <a:lstStyle/>
            <a:p>
              <a:pPr fontAlgn="base">
                <a:spcBef>
                  <a:spcPct val="0"/>
                </a:spcBef>
                <a:spcAft>
                  <a:spcPct val="0"/>
                </a:spcAft>
              </a:pPr>
              <a:r>
                <a:rPr lang="hr-HR" sz="2800" b="1" dirty="0" err="1"/>
                <a:t>Nastanek</a:t>
              </a:r>
              <a:r>
                <a:rPr lang="hr-HR" sz="2800" b="1" dirty="0"/>
                <a:t> </a:t>
              </a:r>
              <a:r>
                <a:rPr lang="hr-HR" sz="2800" b="1" dirty="0">
                  <a:latin typeface="Arial" pitchFamily="34" charset="0"/>
                  <a:cs typeface="Arial" pitchFamily="34" charset="0"/>
                </a:rPr>
                <a:t>prometnih </a:t>
              </a:r>
              <a:r>
                <a:rPr lang="hr-HR" sz="2800" b="1" dirty="0" err="1">
                  <a:latin typeface="Arial" pitchFamily="34" charset="0"/>
                  <a:cs typeface="Arial" pitchFamily="34" charset="0"/>
                </a:rPr>
                <a:t>nesreč</a:t>
              </a:r>
              <a:r>
                <a:rPr lang="en-US" sz="2800" b="1" dirty="0">
                  <a:latin typeface="Arial" pitchFamily="34" charset="0"/>
                  <a:cs typeface="Arial" pitchFamily="34" charset="0"/>
                </a:rPr>
                <a:t>?</a:t>
              </a:r>
              <a:endParaRPr lang="en-GB" sz="2800" b="1" dirty="0">
                <a:latin typeface="Arial" pitchFamily="34" charset="0"/>
                <a:cs typeface="Arial" pitchFamily="34" charset="0"/>
              </a:endParaRPr>
            </a:p>
          </p:txBody>
        </p:sp>
        <p:sp>
          <p:nvSpPr>
            <p:cNvPr id="40" name="Explosion 2 8"/>
            <p:cNvSpPr/>
            <p:nvPr/>
          </p:nvSpPr>
          <p:spPr>
            <a:xfrm>
              <a:off x="357050" y="4598726"/>
              <a:ext cx="3111234" cy="1925123"/>
            </a:xfrm>
            <a:prstGeom prst="irregularSeal2">
              <a:avLst/>
            </a:prstGeom>
            <a:solidFill>
              <a:schemeClr val="tx1">
                <a:lumMod val="65000"/>
                <a:lumOff val="35000"/>
              </a:schemeClr>
            </a:solidFill>
            <a:ln w="25400" cap="flat" cmpd="sng" algn="ctr">
              <a:solidFill>
                <a:schemeClr val="tx1"/>
              </a:solidFill>
              <a:prstDash val="solid"/>
            </a:ln>
            <a:effectLst/>
          </p:spPr>
          <p:txBody>
            <a:bodyPr rtlCol="0" anchor="ctr"/>
            <a:lstStyle/>
            <a:p>
              <a:pPr algn="ctr" fontAlgn="base">
                <a:spcBef>
                  <a:spcPct val="0"/>
                </a:spcBef>
                <a:spcAft>
                  <a:spcPct val="0"/>
                </a:spcAft>
                <a:defRPr/>
              </a:pPr>
              <a:r>
                <a:rPr lang="hr-HR" kern="0" dirty="0">
                  <a:solidFill>
                    <a:prstClr val="white"/>
                  </a:solidFill>
                  <a:latin typeface="Calibri"/>
                </a:rPr>
                <a:t>Prometna </a:t>
              </a:r>
              <a:r>
                <a:rPr lang="hr-HR" kern="0" dirty="0" err="1">
                  <a:solidFill>
                    <a:prstClr val="white"/>
                  </a:solidFill>
                  <a:latin typeface="Calibri"/>
                </a:rPr>
                <a:t>nesreča</a:t>
              </a:r>
              <a:endParaRPr lang="en-GB" kern="0" dirty="0">
                <a:solidFill>
                  <a:prstClr val="white"/>
                </a:solidFill>
                <a:latin typeface="Calibri"/>
              </a:endParaRPr>
            </a:p>
          </p:txBody>
        </p:sp>
        <p:sp>
          <p:nvSpPr>
            <p:cNvPr id="41" name="TextBox 40"/>
            <p:cNvSpPr txBox="1"/>
            <p:nvPr/>
          </p:nvSpPr>
          <p:spPr>
            <a:xfrm>
              <a:off x="4638988" y="983678"/>
              <a:ext cx="1626464" cy="449440"/>
            </a:xfrm>
            <a:prstGeom prst="rect">
              <a:avLst/>
            </a:prstGeom>
            <a:noFill/>
          </p:spPr>
          <p:txBody>
            <a:bodyPr wrap="square" rtlCol="0">
              <a:spAutoFit/>
            </a:bodyPr>
            <a:lstStyle/>
            <a:p>
              <a:pPr fontAlgn="base">
                <a:spcBef>
                  <a:spcPct val="0"/>
                </a:spcBef>
                <a:spcAft>
                  <a:spcPct val="0"/>
                </a:spcAft>
              </a:pPr>
              <a:r>
                <a:rPr lang="hr-HR" dirty="0">
                  <a:solidFill>
                    <a:prstClr val="black"/>
                  </a:solidFill>
                  <a:latin typeface="Arial" pitchFamily="34" charset="0"/>
                  <a:cs typeface="Arial" pitchFamily="34" charset="0"/>
                </a:rPr>
                <a:t>Vozilo</a:t>
              </a:r>
              <a:endParaRPr lang="en-GB" dirty="0">
                <a:solidFill>
                  <a:prstClr val="black"/>
                </a:solidFill>
                <a:latin typeface="Arial" pitchFamily="34" charset="0"/>
                <a:cs typeface="Arial" pitchFamily="34" charset="0"/>
              </a:endParaRPr>
            </a:p>
          </p:txBody>
        </p:sp>
        <p:sp>
          <p:nvSpPr>
            <p:cNvPr id="42" name="Rectangle 41"/>
            <p:cNvSpPr/>
            <p:nvPr/>
          </p:nvSpPr>
          <p:spPr>
            <a:xfrm>
              <a:off x="357050" y="1509731"/>
              <a:ext cx="3706022" cy="1161053"/>
            </a:xfrm>
            <a:prstGeom prst="rect">
              <a:avLst/>
            </a:prstGeom>
          </p:spPr>
          <p:txBody>
            <a:bodyPr wrap="square">
              <a:spAutoFit/>
            </a:bodyPr>
            <a:lstStyle/>
            <a:p>
              <a:pPr fontAlgn="base">
                <a:spcBef>
                  <a:spcPct val="0"/>
                </a:spcBef>
                <a:spcAft>
                  <a:spcPct val="0"/>
                </a:spcAft>
              </a:pPr>
              <a:r>
                <a:rPr lang="hr-HR" sz="1400" dirty="0">
                  <a:solidFill>
                    <a:prstClr val="black"/>
                  </a:solidFill>
                  <a:latin typeface="Arial" pitchFamily="34" charset="0"/>
                  <a:cs typeface="Arial" pitchFamily="34" charset="0"/>
                </a:rPr>
                <a:t>Model </a:t>
              </a:r>
              <a:r>
                <a:rPr lang="hr-HR" sz="1400" dirty="0" err="1">
                  <a:solidFill>
                    <a:prstClr val="black"/>
                  </a:solidFill>
                  <a:latin typeface="Arial" pitchFamily="34" charset="0"/>
                  <a:cs typeface="Arial" pitchFamily="34" charset="0"/>
                </a:rPr>
                <a:t>Švicarskega</a:t>
              </a:r>
              <a:r>
                <a:rPr lang="hr-HR" sz="1400" dirty="0">
                  <a:solidFill>
                    <a:prstClr val="black"/>
                  </a:solidFill>
                  <a:latin typeface="Arial" pitchFamily="34" charset="0"/>
                  <a:cs typeface="Arial" pitchFamily="34" charset="0"/>
                </a:rPr>
                <a:t> sira</a:t>
              </a:r>
              <a:endParaRPr lang="en-US" sz="1400" dirty="0">
                <a:solidFill>
                  <a:prstClr val="black"/>
                </a:solidFill>
                <a:latin typeface="Arial" pitchFamily="34" charset="0"/>
                <a:cs typeface="Arial" pitchFamily="34" charset="0"/>
              </a:endParaRPr>
            </a:p>
            <a:p>
              <a:pPr fontAlgn="base">
                <a:spcBef>
                  <a:spcPct val="0"/>
                </a:spcBef>
                <a:spcAft>
                  <a:spcPct val="0"/>
                </a:spcAft>
              </a:pPr>
              <a:r>
                <a:rPr lang="sl-SI" sz="1400" dirty="0">
                  <a:solidFill>
                    <a:prstClr val="black"/>
                  </a:solidFill>
                  <a:latin typeface="Arial" pitchFamily="34" charset="0"/>
                  <a:cs typeface="Arial" pitchFamily="34" charset="0"/>
                </a:rPr>
                <a:t>Vir: </a:t>
              </a:r>
              <a:r>
                <a:rPr lang="en-US" sz="1400" dirty="0">
                  <a:solidFill>
                    <a:prstClr val="black"/>
                  </a:solidFill>
                  <a:latin typeface="Arial" pitchFamily="34" charset="0"/>
                  <a:cs typeface="Arial" pitchFamily="34" charset="0"/>
                </a:rPr>
                <a:t>prof. James Reason</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a:t>
              </a:r>
              <a:r>
                <a:rPr lang="sl-SI" sz="1400" dirty="0">
                  <a:solidFill>
                    <a:prstClr val="black"/>
                  </a:solidFill>
                  <a:latin typeface="Arial" pitchFamily="34" charset="0"/>
                  <a:cs typeface="Arial" pitchFamily="34" charset="0"/>
                </a:rPr>
                <a:t>Univerza v </a:t>
              </a:r>
              <a:r>
                <a:rPr lang="en-US" sz="1400" dirty="0">
                  <a:solidFill>
                    <a:prstClr val="black"/>
                  </a:solidFill>
                  <a:latin typeface="Arial" pitchFamily="34" charset="0"/>
                  <a:cs typeface="Arial" pitchFamily="34" charset="0"/>
                </a:rPr>
                <a:t>Manchester</a:t>
              </a:r>
              <a:r>
                <a:rPr lang="hr-HR" sz="1400" dirty="0">
                  <a:solidFill>
                    <a:prstClr val="black"/>
                  </a:solidFill>
                  <a:latin typeface="Arial" pitchFamily="34" charset="0"/>
                  <a:cs typeface="Arial" pitchFamily="34" charset="0"/>
                </a:rPr>
                <a:t>u</a:t>
              </a:r>
              <a:r>
                <a:rPr lang="en-US" sz="1400" dirty="0">
                  <a:solidFill>
                    <a:prstClr val="black"/>
                  </a:solidFill>
                  <a:latin typeface="Arial" pitchFamily="34" charset="0"/>
                  <a:cs typeface="Arial" pitchFamily="34" charset="0"/>
                </a:rPr>
                <a:t>) </a:t>
              </a:r>
              <a:endParaRPr lang="hr-HR" sz="1400" dirty="0">
                <a:solidFill>
                  <a:prstClr val="black"/>
                </a:solidFill>
                <a:latin typeface="Arial" pitchFamily="34" charset="0"/>
                <a:cs typeface="Arial" pitchFamily="34" charset="0"/>
              </a:endParaRPr>
            </a:p>
            <a:p>
              <a:pPr fontAlgn="base">
                <a:spcBef>
                  <a:spcPct val="0"/>
                </a:spcBef>
                <a:spcAft>
                  <a:spcPct val="0"/>
                </a:spcAft>
              </a:pPr>
              <a:endParaRPr lang="en-GB" sz="1400" dirty="0">
                <a:solidFill>
                  <a:prstClr val="black"/>
                </a:solidFill>
                <a:latin typeface="Arial" pitchFamily="34" charset="0"/>
                <a:cs typeface="Arial" pitchFamily="34" charset="0"/>
              </a:endParaRPr>
            </a:p>
          </p:txBody>
        </p:sp>
        <p:cxnSp>
          <p:nvCxnSpPr>
            <p:cNvPr id="43" name="Straight Arrow Connector 42"/>
            <p:cNvCxnSpPr/>
            <p:nvPr/>
          </p:nvCxnSpPr>
          <p:spPr>
            <a:xfrm flipH="1" flipV="1">
              <a:off x="5031054" y="4104298"/>
              <a:ext cx="971107" cy="736798"/>
            </a:xfrm>
            <a:prstGeom prst="straightConnector1">
              <a:avLst/>
            </a:prstGeom>
            <a:noFill/>
            <a:ln w="9525" cap="flat" cmpd="sng" algn="ctr">
              <a:solidFill>
                <a:schemeClr val="tx1"/>
              </a:solidFill>
              <a:prstDash val="solid"/>
              <a:tailEnd type="triangle"/>
            </a:ln>
            <a:effectLst/>
          </p:spPr>
        </p:cxnSp>
        <p:sp>
          <p:nvSpPr>
            <p:cNvPr id="44" name="TextBox 43"/>
            <p:cNvSpPr txBox="1"/>
            <p:nvPr/>
          </p:nvSpPr>
          <p:spPr>
            <a:xfrm>
              <a:off x="6033764" y="4793045"/>
              <a:ext cx="2143186" cy="449440"/>
            </a:xfrm>
            <a:prstGeom prst="rect">
              <a:avLst/>
            </a:prstGeom>
            <a:noFill/>
          </p:spPr>
          <p:txBody>
            <a:bodyPr wrap="none" rtlCol="0">
              <a:spAutoFit/>
            </a:bodyPr>
            <a:lstStyle/>
            <a:p>
              <a:pPr fontAlgn="base">
                <a:spcBef>
                  <a:spcPct val="0"/>
                </a:spcBef>
                <a:spcAft>
                  <a:spcPct val="0"/>
                </a:spcAft>
              </a:pPr>
              <a:r>
                <a:rPr lang="hr-HR" dirty="0" err="1">
                  <a:solidFill>
                    <a:prstClr val="black"/>
                  </a:solidFill>
                </a:rPr>
                <a:t>Napake</a:t>
              </a:r>
              <a:r>
                <a:rPr lang="hr-HR" dirty="0">
                  <a:solidFill>
                    <a:prstClr val="black"/>
                  </a:solidFill>
                </a:rPr>
                <a:t> v sistemu</a:t>
              </a:r>
              <a:endParaRPr lang="en-GB" dirty="0">
                <a:solidFill>
                  <a:prstClr val="black"/>
                </a:solidFill>
                <a:latin typeface="Arial" pitchFamily="34" charset="0"/>
                <a:cs typeface="Arial" pitchFamily="34" charset="0"/>
              </a:endParaRPr>
            </a:p>
          </p:txBody>
        </p:sp>
      </p:grpSp>
      <p:pic>
        <p:nvPicPr>
          <p:cNvPr id="45" name="Slika 44">
            <a:extLst>
              <a:ext uri="{FF2B5EF4-FFF2-40B4-BE49-F238E27FC236}">
                <a16:creationId xmlns:a16="http://schemas.microsoft.com/office/drawing/2014/main" id="{F6CEC76C-5469-4582-B5CD-157489FB4101}"/>
              </a:ext>
            </a:extLst>
          </p:cNvPr>
          <p:cNvPicPr>
            <a:picLocks noChangeAspect="1"/>
          </p:cNvPicPr>
          <p:nvPr/>
        </p:nvPicPr>
        <p:blipFill>
          <a:blip r:embed="rId3"/>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1476538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62" y="929632"/>
            <a:ext cx="8648639" cy="4881076"/>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Titel 1"/>
          <p:cNvSpPr txBox="1">
            <a:spLocks/>
          </p:cNvSpPr>
          <p:nvPr/>
        </p:nvSpPr>
        <p:spPr>
          <a:xfrm>
            <a:off x="209435" y="142762"/>
            <a:ext cx="11120469" cy="786870"/>
          </a:xfrm>
          <a:prstGeom prst="rect">
            <a:avLst/>
          </a:prstGeom>
        </p:spPr>
        <p:txBody>
          <a:bodyPr/>
          <a:lstStyle>
            <a:lvl1pPr algn="ctr" rtl="0" eaLnBrk="1" fontAlgn="base" hangingPunct="1">
              <a:spcBef>
                <a:spcPct val="0"/>
              </a:spcBef>
              <a:spcAft>
                <a:spcPct val="0"/>
              </a:spcAft>
              <a:defRPr sz="3600" b="1">
                <a:solidFill>
                  <a:srgbClr val="003399"/>
                </a:solidFill>
                <a:latin typeface="+mj-lt"/>
                <a:ea typeface="+mj-ea"/>
                <a:cs typeface="+mj-cs"/>
              </a:defRPr>
            </a:lvl1pPr>
            <a:lvl2pPr algn="l" rtl="0" eaLnBrk="1" fontAlgn="base" hangingPunct="1">
              <a:spcBef>
                <a:spcPct val="0"/>
              </a:spcBef>
              <a:spcAft>
                <a:spcPct val="0"/>
              </a:spcAft>
              <a:defRPr sz="3600" b="1">
                <a:solidFill>
                  <a:srgbClr val="003399"/>
                </a:solidFill>
                <a:latin typeface="Anwb TheSans" pitchFamily="34" charset="0"/>
              </a:defRPr>
            </a:lvl2pPr>
            <a:lvl3pPr algn="l" rtl="0" eaLnBrk="1" fontAlgn="base" hangingPunct="1">
              <a:spcBef>
                <a:spcPct val="0"/>
              </a:spcBef>
              <a:spcAft>
                <a:spcPct val="0"/>
              </a:spcAft>
              <a:defRPr sz="3600" b="1">
                <a:solidFill>
                  <a:srgbClr val="003399"/>
                </a:solidFill>
                <a:latin typeface="Anwb TheSans" pitchFamily="34" charset="0"/>
              </a:defRPr>
            </a:lvl3pPr>
            <a:lvl4pPr algn="l" rtl="0" eaLnBrk="1" fontAlgn="base" hangingPunct="1">
              <a:spcBef>
                <a:spcPct val="0"/>
              </a:spcBef>
              <a:spcAft>
                <a:spcPct val="0"/>
              </a:spcAft>
              <a:defRPr sz="3600" b="1">
                <a:solidFill>
                  <a:srgbClr val="003399"/>
                </a:solidFill>
                <a:latin typeface="Anwb TheSans" pitchFamily="34" charset="0"/>
              </a:defRPr>
            </a:lvl4pPr>
            <a:lvl5pPr algn="l" rtl="0" eaLnBrk="1" fontAlgn="base" hangingPunct="1">
              <a:spcBef>
                <a:spcPct val="0"/>
              </a:spcBef>
              <a:spcAft>
                <a:spcPct val="0"/>
              </a:spcAft>
              <a:defRPr sz="3600" b="1">
                <a:solidFill>
                  <a:srgbClr val="003399"/>
                </a:solidFill>
                <a:latin typeface="Anwb TheSans" pitchFamily="34" charset="0"/>
              </a:defRPr>
            </a:lvl5pPr>
            <a:lvl6pPr marL="457200" algn="l" rtl="0" eaLnBrk="1" fontAlgn="base" hangingPunct="1">
              <a:spcBef>
                <a:spcPct val="0"/>
              </a:spcBef>
              <a:spcAft>
                <a:spcPct val="0"/>
              </a:spcAft>
              <a:defRPr sz="3600" b="1">
                <a:solidFill>
                  <a:srgbClr val="003399"/>
                </a:solidFill>
                <a:latin typeface="Anwb TheSans" pitchFamily="34" charset="0"/>
              </a:defRPr>
            </a:lvl6pPr>
            <a:lvl7pPr marL="914400" algn="l" rtl="0" eaLnBrk="1" fontAlgn="base" hangingPunct="1">
              <a:spcBef>
                <a:spcPct val="0"/>
              </a:spcBef>
              <a:spcAft>
                <a:spcPct val="0"/>
              </a:spcAft>
              <a:defRPr sz="3600" b="1">
                <a:solidFill>
                  <a:srgbClr val="003399"/>
                </a:solidFill>
                <a:latin typeface="Anwb TheSans" pitchFamily="34" charset="0"/>
              </a:defRPr>
            </a:lvl7pPr>
            <a:lvl8pPr marL="1371600" algn="l" rtl="0" eaLnBrk="1" fontAlgn="base" hangingPunct="1">
              <a:spcBef>
                <a:spcPct val="0"/>
              </a:spcBef>
              <a:spcAft>
                <a:spcPct val="0"/>
              </a:spcAft>
              <a:defRPr sz="3600" b="1">
                <a:solidFill>
                  <a:srgbClr val="003399"/>
                </a:solidFill>
                <a:latin typeface="Anwb TheSans" pitchFamily="34" charset="0"/>
              </a:defRPr>
            </a:lvl8pPr>
            <a:lvl9pPr marL="1828800" algn="l" rtl="0" eaLnBrk="1" fontAlgn="base" hangingPunct="1">
              <a:spcBef>
                <a:spcPct val="0"/>
              </a:spcBef>
              <a:spcAft>
                <a:spcPct val="0"/>
              </a:spcAft>
              <a:defRPr sz="3600" b="1">
                <a:solidFill>
                  <a:srgbClr val="003399"/>
                </a:solidFill>
                <a:latin typeface="Anwb TheSans" pitchFamily="34" charset="0"/>
              </a:defRPr>
            </a:lvl9pPr>
          </a:lstStyle>
          <a:p>
            <a:r>
              <a:rPr lang="sl-SI" altLang="sl-SI" dirty="0">
                <a:solidFill>
                  <a:srgbClr val="B6BF00"/>
                </a:solidFill>
              </a:rPr>
              <a:t>Spremenimo smer !</a:t>
            </a:r>
            <a:endParaRPr lang="nl-NL" kern="0" dirty="0">
              <a:solidFill>
                <a:srgbClr val="9CC345"/>
              </a:solidFill>
            </a:endParaRPr>
          </a:p>
        </p:txBody>
      </p:sp>
      <p:pic>
        <p:nvPicPr>
          <p:cNvPr id="4" name="Slika 3">
            <a:extLst>
              <a:ext uri="{FF2B5EF4-FFF2-40B4-BE49-F238E27FC236}">
                <a16:creationId xmlns:a16="http://schemas.microsoft.com/office/drawing/2014/main" id="{FDB89650-D837-455E-B6F3-670656189E5C}"/>
              </a:ext>
            </a:extLst>
          </p:cNvPr>
          <p:cNvPicPr>
            <a:picLocks noChangeAspect="1"/>
          </p:cNvPicPr>
          <p:nvPr/>
        </p:nvPicPr>
        <p:blipFill>
          <a:blip r:embed="rId3"/>
          <a:stretch>
            <a:fillRect/>
          </a:stretch>
        </p:blipFill>
        <p:spPr>
          <a:xfrm>
            <a:off x="11051097" y="-219336"/>
            <a:ext cx="1140903" cy="1043234"/>
          </a:xfrm>
          <a:prstGeom prst="rect">
            <a:avLst/>
          </a:prstGeom>
        </p:spPr>
      </p:pic>
    </p:spTree>
    <p:extLst>
      <p:ext uri="{BB962C8B-B14F-4D97-AF65-F5344CB8AC3E}">
        <p14:creationId xmlns:p14="http://schemas.microsoft.com/office/powerpoint/2010/main" val="98088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EC6CCD-F530-4896-8138-3FD040135C79}"/>
              </a:ext>
            </a:extLst>
          </p:cNvPr>
          <p:cNvSpPr>
            <a:spLocks noGrp="1"/>
          </p:cNvSpPr>
          <p:nvPr>
            <p:ph type="title"/>
          </p:nvPr>
        </p:nvSpPr>
        <p:spPr/>
        <p:txBody>
          <a:bodyPr/>
          <a:lstStyle/>
          <a:p>
            <a:endParaRPr lang="sl-SI" dirty="0"/>
          </a:p>
        </p:txBody>
      </p:sp>
      <p:sp>
        <p:nvSpPr>
          <p:cNvPr id="3" name="Označba mesta vsebine 2">
            <a:extLst>
              <a:ext uri="{FF2B5EF4-FFF2-40B4-BE49-F238E27FC236}">
                <a16:creationId xmlns:a16="http://schemas.microsoft.com/office/drawing/2014/main" id="{CAD057EE-4C66-4DFE-83D8-9D4172971E34}"/>
              </a:ext>
            </a:extLst>
          </p:cNvPr>
          <p:cNvSpPr>
            <a:spLocks noGrp="1"/>
          </p:cNvSpPr>
          <p:nvPr>
            <p:ph idx="1"/>
          </p:nvPr>
        </p:nvSpPr>
        <p:spPr/>
        <p:txBody>
          <a:bodyPr/>
          <a:lstStyle/>
          <a:p>
            <a:endParaRPr lang="sl-SI"/>
          </a:p>
        </p:txBody>
      </p:sp>
      <p:pic>
        <p:nvPicPr>
          <p:cNvPr id="4" name="Picture 4">
            <a:extLst>
              <a:ext uri="{FF2B5EF4-FFF2-40B4-BE49-F238E27FC236}">
                <a16:creationId xmlns:a16="http://schemas.microsoft.com/office/drawing/2014/main" id="{5BED71DA-7A8E-49CE-8827-FEDF8F980B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5173"/>
            <a:ext cx="10611293" cy="611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a:extLst>
              <a:ext uri="{FF2B5EF4-FFF2-40B4-BE49-F238E27FC236}">
                <a16:creationId xmlns:a16="http://schemas.microsoft.com/office/drawing/2014/main" id="{CF97D40A-ACAD-41BD-9DC3-437140A8297E}"/>
              </a:ext>
            </a:extLst>
          </p:cNvPr>
          <p:cNvSpPr txBox="1">
            <a:spLocks noChangeArrowheads="1"/>
          </p:cNvSpPr>
          <p:nvPr/>
        </p:nvSpPr>
        <p:spPr bwMode="auto">
          <a:xfrm>
            <a:off x="2085976" y="1879601"/>
            <a:ext cx="1939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sl-SI" sz="1600" dirty="0">
                <a:solidFill>
                  <a:schemeClr val="bg1"/>
                </a:solidFill>
                <a:latin typeface="Arial Black" panose="020B0A04020102020204" pitchFamily="34" charset="0"/>
              </a:rPr>
              <a:t>1, 2, 3, 4 </a:t>
            </a:r>
            <a:r>
              <a:rPr lang="sl-SI" altLang="sl-SI" sz="1600" dirty="0">
                <a:solidFill>
                  <a:schemeClr val="bg1"/>
                </a:solidFill>
                <a:latin typeface="Arial Black" panose="020B0A04020102020204" pitchFamily="34" charset="0"/>
              </a:rPr>
              <a:t>ali</a:t>
            </a:r>
            <a:r>
              <a:rPr lang="en-US" altLang="sl-SI" sz="1600" dirty="0">
                <a:solidFill>
                  <a:schemeClr val="bg1"/>
                </a:solidFill>
                <a:latin typeface="Arial Black" panose="020B0A04020102020204" pitchFamily="34" charset="0"/>
              </a:rPr>
              <a:t> 5 </a:t>
            </a:r>
            <a:r>
              <a:rPr lang="sl-SI" altLang="sl-SI" sz="1600" dirty="0">
                <a:solidFill>
                  <a:schemeClr val="bg1"/>
                </a:solidFill>
                <a:latin typeface="Arial Black" panose="020B0A04020102020204" pitchFamily="34" charset="0"/>
              </a:rPr>
              <a:t>zvezdic za udeležence</a:t>
            </a:r>
            <a:endParaRPr lang="en-US" altLang="sl-SI" sz="1600" dirty="0">
              <a:solidFill>
                <a:schemeClr val="bg1"/>
              </a:solidFill>
              <a:latin typeface="Arial Black" panose="020B0A04020102020204" pitchFamily="34" charset="0"/>
            </a:endParaRPr>
          </a:p>
        </p:txBody>
      </p:sp>
      <p:sp>
        <p:nvSpPr>
          <p:cNvPr id="6" name="TextBox 7">
            <a:extLst>
              <a:ext uri="{FF2B5EF4-FFF2-40B4-BE49-F238E27FC236}">
                <a16:creationId xmlns:a16="http://schemas.microsoft.com/office/drawing/2014/main" id="{F4ABEA93-D329-45ED-B49A-9D59B3123DEF}"/>
              </a:ext>
            </a:extLst>
          </p:cNvPr>
          <p:cNvSpPr txBox="1">
            <a:spLocks noChangeArrowheads="1"/>
          </p:cNvSpPr>
          <p:nvPr/>
        </p:nvSpPr>
        <p:spPr bwMode="auto">
          <a:xfrm>
            <a:off x="2138362" y="4845064"/>
            <a:ext cx="2011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sl-SI" sz="1600" dirty="0">
                <a:solidFill>
                  <a:schemeClr val="bg1"/>
                </a:solidFill>
                <a:latin typeface="Arial Black" panose="020B0A04020102020204" pitchFamily="34" charset="0"/>
              </a:rPr>
              <a:t>5 </a:t>
            </a:r>
            <a:r>
              <a:rPr lang="sl-SI" altLang="sl-SI" sz="1600" dirty="0">
                <a:solidFill>
                  <a:schemeClr val="bg1"/>
                </a:solidFill>
                <a:latin typeface="Arial Black" panose="020B0A04020102020204" pitchFamily="34" charset="0"/>
              </a:rPr>
              <a:t>zvezdic za vozila</a:t>
            </a:r>
            <a:endParaRPr lang="en-US" altLang="sl-SI" sz="1600" dirty="0">
              <a:solidFill>
                <a:schemeClr val="bg1"/>
              </a:solidFill>
              <a:latin typeface="Arial Black" panose="020B0A04020102020204" pitchFamily="34" charset="0"/>
            </a:endParaRPr>
          </a:p>
        </p:txBody>
      </p:sp>
      <p:sp>
        <p:nvSpPr>
          <p:cNvPr id="7" name="TextBox 5">
            <a:extLst>
              <a:ext uri="{FF2B5EF4-FFF2-40B4-BE49-F238E27FC236}">
                <a16:creationId xmlns:a16="http://schemas.microsoft.com/office/drawing/2014/main" id="{C916B4C9-6874-4A4B-BB20-3A74A12CB913}"/>
              </a:ext>
            </a:extLst>
          </p:cNvPr>
          <p:cNvSpPr txBox="1">
            <a:spLocks noChangeArrowheads="1"/>
          </p:cNvSpPr>
          <p:nvPr/>
        </p:nvSpPr>
        <p:spPr bwMode="auto">
          <a:xfrm>
            <a:off x="8580438" y="1169989"/>
            <a:ext cx="1738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sl-SI" sz="1600" dirty="0">
                <a:solidFill>
                  <a:schemeClr val="bg1"/>
                </a:solidFill>
                <a:latin typeface="Arial Black" panose="020B0A04020102020204" pitchFamily="34" charset="0"/>
              </a:rPr>
              <a:t>5 </a:t>
            </a:r>
            <a:r>
              <a:rPr lang="sl-SI" altLang="sl-SI" sz="1600" dirty="0">
                <a:solidFill>
                  <a:schemeClr val="bg1"/>
                </a:solidFill>
                <a:latin typeface="Arial Black" panose="020B0A04020102020204" pitchFamily="34" charset="0"/>
              </a:rPr>
              <a:t>zvezdic za ceste</a:t>
            </a:r>
            <a:endParaRPr lang="en-US" altLang="sl-SI" sz="1600" dirty="0">
              <a:solidFill>
                <a:schemeClr val="bg1"/>
              </a:solidFill>
              <a:latin typeface="Arial Black" panose="020B0A04020102020204" pitchFamily="34" charset="0"/>
            </a:endParaRPr>
          </a:p>
        </p:txBody>
      </p:sp>
      <p:sp>
        <p:nvSpPr>
          <p:cNvPr id="9" name="TextBox 6">
            <a:extLst>
              <a:ext uri="{FF2B5EF4-FFF2-40B4-BE49-F238E27FC236}">
                <a16:creationId xmlns:a16="http://schemas.microsoft.com/office/drawing/2014/main" id="{FE127FC2-A1CE-4D2C-A2C0-5A18E02F615A}"/>
              </a:ext>
            </a:extLst>
          </p:cNvPr>
          <p:cNvSpPr txBox="1">
            <a:spLocks noChangeArrowheads="1"/>
          </p:cNvSpPr>
          <p:nvPr/>
        </p:nvSpPr>
        <p:spPr bwMode="auto">
          <a:xfrm>
            <a:off x="8324850" y="4748213"/>
            <a:ext cx="1728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l-SI" altLang="sl-SI" sz="1600" dirty="0">
                <a:solidFill>
                  <a:schemeClr val="bg1"/>
                </a:solidFill>
                <a:latin typeface="Arial Black" panose="020B0A04020102020204" pitchFamily="34" charset="0"/>
              </a:rPr>
              <a:t>Umirjanje in usmerjanje hitrosti</a:t>
            </a:r>
            <a:endParaRPr lang="en-US" altLang="sl-SI" sz="1600" dirty="0">
              <a:solidFill>
                <a:schemeClr val="bg1"/>
              </a:solidFill>
              <a:latin typeface="Arial Black" panose="020B0A04020102020204" pitchFamily="34" charset="0"/>
            </a:endParaRPr>
          </a:p>
        </p:txBody>
      </p:sp>
      <p:pic>
        <p:nvPicPr>
          <p:cNvPr id="10" name="Slika 9">
            <a:extLst>
              <a:ext uri="{FF2B5EF4-FFF2-40B4-BE49-F238E27FC236}">
                <a16:creationId xmlns:a16="http://schemas.microsoft.com/office/drawing/2014/main" id="{DD9D40C1-3982-4A2B-8A53-C0B73EC10E5E}"/>
              </a:ext>
            </a:extLst>
          </p:cNvPr>
          <p:cNvPicPr>
            <a:picLocks noChangeAspect="1"/>
          </p:cNvPicPr>
          <p:nvPr/>
        </p:nvPicPr>
        <p:blipFill>
          <a:blip r:embed="rId3"/>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209588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reeform 126"/>
          <p:cNvSpPr/>
          <p:nvPr/>
        </p:nvSpPr>
        <p:spPr>
          <a:xfrm>
            <a:off x="7181969" y="4651217"/>
            <a:ext cx="942975" cy="660351"/>
          </a:xfrm>
          <a:custGeom>
            <a:avLst/>
            <a:gdLst>
              <a:gd name="connsiteX0" fmla="*/ 7991 w 951210"/>
              <a:gd name="connsiteY0" fmla="*/ 70692 h 658299"/>
              <a:gd name="connsiteX1" fmla="*/ 279453 w 951210"/>
              <a:gd name="connsiteY1" fmla="*/ 61167 h 658299"/>
              <a:gd name="connsiteX2" fmla="*/ 946203 w 951210"/>
              <a:gd name="connsiteY2" fmla="*/ 589805 h 658299"/>
              <a:gd name="connsiteX3" fmla="*/ 555678 w 951210"/>
              <a:gd name="connsiteY3" fmla="*/ 594567 h 658299"/>
              <a:gd name="connsiteX4" fmla="*/ 7991 w 951210"/>
              <a:gd name="connsiteY4" fmla="*/ 70692 h 658299"/>
              <a:gd name="connsiteX0" fmla="*/ 7991 w 951210"/>
              <a:gd name="connsiteY0" fmla="*/ 70692 h 658299"/>
              <a:gd name="connsiteX1" fmla="*/ 279453 w 951210"/>
              <a:gd name="connsiteY1" fmla="*/ 61167 h 658299"/>
              <a:gd name="connsiteX2" fmla="*/ 946203 w 951210"/>
              <a:gd name="connsiteY2" fmla="*/ 589805 h 658299"/>
              <a:gd name="connsiteX3" fmla="*/ 555678 w 951210"/>
              <a:gd name="connsiteY3" fmla="*/ 594567 h 658299"/>
              <a:gd name="connsiteX4" fmla="*/ 7991 w 951210"/>
              <a:gd name="connsiteY4" fmla="*/ 70692 h 658299"/>
              <a:gd name="connsiteX0" fmla="*/ 7991 w 951210"/>
              <a:gd name="connsiteY0" fmla="*/ 70692 h 658299"/>
              <a:gd name="connsiteX1" fmla="*/ 279453 w 951210"/>
              <a:gd name="connsiteY1" fmla="*/ 61167 h 658299"/>
              <a:gd name="connsiteX2" fmla="*/ 946203 w 951210"/>
              <a:gd name="connsiteY2" fmla="*/ 589805 h 658299"/>
              <a:gd name="connsiteX3" fmla="*/ 555678 w 951210"/>
              <a:gd name="connsiteY3" fmla="*/ 594567 h 658299"/>
              <a:gd name="connsiteX4" fmla="*/ 7991 w 951210"/>
              <a:gd name="connsiteY4" fmla="*/ 70692 h 658299"/>
              <a:gd name="connsiteX0" fmla="*/ 0 w 943219"/>
              <a:gd name="connsiteY0" fmla="*/ 46297 h 633904"/>
              <a:gd name="connsiteX1" fmla="*/ 271462 w 943219"/>
              <a:gd name="connsiteY1" fmla="*/ 36772 h 633904"/>
              <a:gd name="connsiteX2" fmla="*/ 938212 w 943219"/>
              <a:gd name="connsiteY2" fmla="*/ 565410 h 633904"/>
              <a:gd name="connsiteX3" fmla="*/ 547687 w 943219"/>
              <a:gd name="connsiteY3" fmla="*/ 570172 h 633904"/>
              <a:gd name="connsiteX4" fmla="*/ 0 w 943219"/>
              <a:gd name="connsiteY4" fmla="*/ 46297 h 633904"/>
              <a:gd name="connsiteX0" fmla="*/ 0 w 943219"/>
              <a:gd name="connsiteY0" fmla="*/ 46297 h 633904"/>
              <a:gd name="connsiteX1" fmla="*/ 271462 w 943219"/>
              <a:gd name="connsiteY1" fmla="*/ 36772 h 633904"/>
              <a:gd name="connsiteX2" fmla="*/ 938212 w 943219"/>
              <a:gd name="connsiteY2" fmla="*/ 565410 h 633904"/>
              <a:gd name="connsiteX3" fmla="*/ 547687 w 943219"/>
              <a:gd name="connsiteY3" fmla="*/ 570172 h 633904"/>
              <a:gd name="connsiteX4" fmla="*/ 0 w 943219"/>
              <a:gd name="connsiteY4" fmla="*/ 46297 h 633904"/>
              <a:gd name="connsiteX0" fmla="*/ 0 w 943219"/>
              <a:gd name="connsiteY0" fmla="*/ 10982 h 598589"/>
              <a:gd name="connsiteX1" fmla="*/ 271462 w 943219"/>
              <a:gd name="connsiteY1" fmla="*/ 1457 h 598589"/>
              <a:gd name="connsiteX2" fmla="*/ 938212 w 943219"/>
              <a:gd name="connsiteY2" fmla="*/ 530095 h 598589"/>
              <a:gd name="connsiteX3" fmla="*/ 547687 w 943219"/>
              <a:gd name="connsiteY3" fmla="*/ 534857 h 598589"/>
              <a:gd name="connsiteX4" fmla="*/ 0 w 943219"/>
              <a:gd name="connsiteY4" fmla="*/ 10982 h 598589"/>
              <a:gd name="connsiteX0" fmla="*/ 0 w 943219"/>
              <a:gd name="connsiteY0" fmla="*/ 10982 h 598589"/>
              <a:gd name="connsiteX1" fmla="*/ 271462 w 943219"/>
              <a:gd name="connsiteY1" fmla="*/ 1457 h 598589"/>
              <a:gd name="connsiteX2" fmla="*/ 938212 w 943219"/>
              <a:gd name="connsiteY2" fmla="*/ 530095 h 598589"/>
              <a:gd name="connsiteX3" fmla="*/ 547687 w 943219"/>
              <a:gd name="connsiteY3" fmla="*/ 534857 h 598589"/>
              <a:gd name="connsiteX4" fmla="*/ 0 w 943219"/>
              <a:gd name="connsiteY4" fmla="*/ 10982 h 598589"/>
              <a:gd name="connsiteX0" fmla="*/ 0 w 948030"/>
              <a:gd name="connsiteY0" fmla="*/ 3332 h 600768"/>
              <a:gd name="connsiteX1" fmla="*/ 276225 w 948030"/>
              <a:gd name="connsiteY1" fmla="*/ 3332 h 600768"/>
              <a:gd name="connsiteX2" fmla="*/ 942975 w 948030"/>
              <a:gd name="connsiteY2" fmla="*/ 531970 h 600768"/>
              <a:gd name="connsiteX3" fmla="*/ 552450 w 948030"/>
              <a:gd name="connsiteY3" fmla="*/ 536732 h 600768"/>
              <a:gd name="connsiteX4" fmla="*/ 0 w 948030"/>
              <a:gd name="connsiteY4" fmla="*/ 3332 h 600768"/>
              <a:gd name="connsiteX0" fmla="*/ 0 w 948030"/>
              <a:gd name="connsiteY0" fmla="*/ 3332 h 600768"/>
              <a:gd name="connsiteX1" fmla="*/ 276225 w 948030"/>
              <a:gd name="connsiteY1" fmla="*/ 3332 h 600768"/>
              <a:gd name="connsiteX2" fmla="*/ 942975 w 948030"/>
              <a:gd name="connsiteY2" fmla="*/ 531970 h 600768"/>
              <a:gd name="connsiteX3" fmla="*/ 552450 w 948030"/>
              <a:gd name="connsiteY3" fmla="*/ 536732 h 600768"/>
              <a:gd name="connsiteX4" fmla="*/ 0 w 948030"/>
              <a:gd name="connsiteY4" fmla="*/ 3332 h 600768"/>
              <a:gd name="connsiteX0" fmla="*/ 0 w 948030"/>
              <a:gd name="connsiteY0" fmla="*/ 3332 h 600768"/>
              <a:gd name="connsiteX1" fmla="*/ 276225 w 948030"/>
              <a:gd name="connsiteY1" fmla="*/ 3332 h 600768"/>
              <a:gd name="connsiteX2" fmla="*/ 942975 w 948030"/>
              <a:gd name="connsiteY2" fmla="*/ 531970 h 600768"/>
              <a:gd name="connsiteX3" fmla="*/ 552450 w 948030"/>
              <a:gd name="connsiteY3" fmla="*/ 536732 h 600768"/>
              <a:gd name="connsiteX4" fmla="*/ 0 w 948030"/>
              <a:gd name="connsiteY4" fmla="*/ 3332 h 600768"/>
              <a:gd name="connsiteX0" fmla="*/ 0 w 948425"/>
              <a:gd name="connsiteY0" fmla="*/ 3332 h 575689"/>
              <a:gd name="connsiteX1" fmla="*/ 276225 w 948425"/>
              <a:gd name="connsiteY1" fmla="*/ 3332 h 575689"/>
              <a:gd name="connsiteX2" fmla="*/ 942975 w 948425"/>
              <a:gd name="connsiteY2" fmla="*/ 531970 h 575689"/>
              <a:gd name="connsiteX3" fmla="*/ 552450 w 948425"/>
              <a:gd name="connsiteY3" fmla="*/ 536732 h 575689"/>
              <a:gd name="connsiteX4" fmla="*/ 0 w 948425"/>
              <a:gd name="connsiteY4" fmla="*/ 3332 h 575689"/>
              <a:gd name="connsiteX0" fmla="*/ 0 w 948425"/>
              <a:gd name="connsiteY0" fmla="*/ 3332 h 572201"/>
              <a:gd name="connsiteX1" fmla="*/ 276225 w 948425"/>
              <a:gd name="connsiteY1" fmla="*/ 3332 h 572201"/>
              <a:gd name="connsiteX2" fmla="*/ 942975 w 948425"/>
              <a:gd name="connsiteY2" fmla="*/ 531970 h 572201"/>
              <a:gd name="connsiteX3" fmla="*/ 552450 w 948425"/>
              <a:gd name="connsiteY3" fmla="*/ 536732 h 572201"/>
              <a:gd name="connsiteX4" fmla="*/ 0 w 948425"/>
              <a:gd name="connsiteY4" fmla="*/ 3332 h 572201"/>
              <a:gd name="connsiteX0" fmla="*/ 0 w 948425"/>
              <a:gd name="connsiteY0" fmla="*/ 3332 h 572201"/>
              <a:gd name="connsiteX1" fmla="*/ 276225 w 948425"/>
              <a:gd name="connsiteY1" fmla="*/ 3332 h 572201"/>
              <a:gd name="connsiteX2" fmla="*/ 942975 w 948425"/>
              <a:gd name="connsiteY2" fmla="*/ 531970 h 572201"/>
              <a:gd name="connsiteX3" fmla="*/ 552450 w 948425"/>
              <a:gd name="connsiteY3" fmla="*/ 536732 h 572201"/>
              <a:gd name="connsiteX4" fmla="*/ 0 w 948425"/>
              <a:gd name="connsiteY4" fmla="*/ 3332 h 572201"/>
              <a:gd name="connsiteX0" fmla="*/ 0 w 942975"/>
              <a:gd name="connsiteY0" fmla="*/ 3332 h 536732"/>
              <a:gd name="connsiteX1" fmla="*/ 276225 w 942975"/>
              <a:gd name="connsiteY1" fmla="*/ 3332 h 536732"/>
              <a:gd name="connsiteX2" fmla="*/ 942975 w 942975"/>
              <a:gd name="connsiteY2" fmla="*/ 531970 h 536732"/>
              <a:gd name="connsiteX3" fmla="*/ 552450 w 942975"/>
              <a:gd name="connsiteY3" fmla="*/ 536732 h 536732"/>
              <a:gd name="connsiteX4" fmla="*/ 0 w 942975"/>
              <a:gd name="connsiteY4" fmla="*/ 3332 h 536732"/>
              <a:gd name="connsiteX0" fmla="*/ 0 w 942975"/>
              <a:gd name="connsiteY0" fmla="*/ 3332 h 536732"/>
              <a:gd name="connsiteX1" fmla="*/ 276225 w 942975"/>
              <a:gd name="connsiteY1" fmla="*/ 3332 h 536732"/>
              <a:gd name="connsiteX2" fmla="*/ 942975 w 942975"/>
              <a:gd name="connsiteY2" fmla="*/ 531970 h 536732"/>
              <a:gd name="connsiteX3" fmla="*/ 552450 w 942975"/>
              <a:gd name="connsiteY3" fmla="*/ 536732 h 536732"/>
              <a:gd name="connsiteX4" fmla="*/ 0 w 942975"/>
              <a:gd name="connsiteY4" fmla="*/ 3332 h 536732"/>
              <a:gd name="connsiteX0" fmla="*/ 0 w 942975"/>
              <a:gd name="connsiteY0" fmla="*/ 3332 h 536732"/>
              <a:gd name="connsiteX1" fmla="*/ 276225 w 942975"/>
              <a:gd name="connsiteY1" fmla="*/ 3332 h 536732"/>
              <a:gd name="connsiteX2" fmla="*/ 942975 w 942975"/>
              <a:gd name="connsiteY2" fmla="*/ 531970 h 536732"/>
              <a:gd name="connsiteX3" fmla="*/ 552450 w 942975"/>
              <a:gd name="connsiteY3" fmla="*/ 536732 h 536732"/>
              <a:gd name="connsiteX4" fmla="*/ 0 w 942975"/>
              <a:gd name="connsiteY4" fmla="*/ 3332 h 53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536732">
                <a:moveTo>
                  <a:pt x="0" y="3332"/>
                </a:moveTo>
                <a:cubicBezTo>
                  <a:pt x="120649" y="157"/>
                  <a:pt x="124618" y="-2224"/>
                  <a:pt x="276225" y="3332"/>
                </a:cubicBezTo>
                <a:cubicBezTo>
                  <a:pt x="423069" y="113663"/>
                  <a:pt x="835026" y="443070"/>
                  <a:pt x="942975" y="531970"/>
                </a:cubicBezTo>
                <a:cubicBezTo>
                  <a:pt x="788988" y="539908"/>
                  <a:pt x="733424" y="534351"/>
                  <a:pt x="552450" y="536732"/>
                </a:cubicBezTo>
                <a:cubicBezTo>
                  <a:pt x="423863" y="429576"/>
                  <a:pt x="65088" y="82707"/>
                  <a:pt x="0" y="3332"/>
                </a:cubicBezTo>
                <a:close/>
              </a:path>
            </a:pathLst>
          </a:custGeom>
          <a:gradFill>
            <a:gsLst>
              <a:gs pos="0">
                <a:schemeClr val="bg1"/>
              </a:gs>
              <a:gs pos="100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8" name="Freeform 127"/>
          <p:cNvSpPr/>
          <p:nvPr/>
        </p:nvSpPr>
        <p:spPr>
          <a:xfrm>
            <a:off x="6729534" y="4649459"/>
            <a:ext cx="657225" cy="668291"/>
          </a:xfrm>
          <a:custGeom>
            <a:avLst/>
            <a:gdLst>
              <a:gd name="connsiteX0" fmla="*/ 623 w 658201"/>
              <a:gd name="connsiteY0" fmla="*/ 70570 h 681491"/>
              <a:gd name="connsiteX1" fmla="*/ 238748 w 658201"/>
              <a:gd name="connsiteY1" fmla="*/ 65808 h 681491"/>
              <a:gd name="connsiteX2" fmla="*/ 657848 w 658201"/>
              <a:gd name="connsiteY2" fmla="*/ 608733 h 681491"/>
              <a:gd name="connsiteX3" fmla="*/ 305423 w 658201"/>
              <a:gd name="connsiteY3" fmla="*/ 618258 h 681491"/>
              <a:gd name="connsiteX4" fmla="*/ 623 w 658201"/>
              <a:gd name="connsiteY4" fmla="*/ 70570 h 681491"/>
              <a:gd name="connsiteX0" fmla="*/ 623 w 658201"/>
              <a:gd name="connsiteY0" fmla="*/ 70570 h 681491"/>
              <a:gd name="connsiteX1" fmla="*/ 238748 w 658201"/>
              <a:gd name="connsiteY1" fmla="*/ 65808 h 681491"/>
              <a:gd name="connsiteX2" fmla="*/ 657848 w 658201"/>
              <a:gd name="connsiteY2" fmla="*/ 608733 h 681491"/>
              <a:gd name="connsiteX3" fmla="*/ 305423 w 658201"/>
              <a:gd name="connsiteY3" fmla="*/ 618258 h 681491"/>
              <a:gd name="connsiteX4" fmla="*/ 623 w 658201"/>
              <a:gd name="connsiteY4" fmla="*/ 70570 h 681491"/>
              <a:gd name="connsiteX0" fmla="*/ 623 w 658201"/>
              <a:gd name="connsiteY0" fmla="*/ 70570 h 681491"/>
              <a:gd name="connsiteX1" fmla="*/ 238748 w 658201"/>
              <a:gd name="connsiteY1" fmla="*/ 65808 h 681491"/>
              <a:gd name="connsiteX2" fmla="*/ 657848 w 658201"/>
              <a:gd name="connsiteY2" fmla="*/ 608733 h 681491"/>
              <a:gd name="connsiteX3" fmla="*/ 305423 w 658201"/>
              <a:gd name="connsiteY3" fmla="*/ 618258 h 681491"/>
              <a:gd name="connsiteX4" fmla="*/ 623 w 658201"/>
              <a:gd name="connsiteY4" fmla="*/ 70570 h 681491"/>
              <a:gd name="connsiteX0" fmla="*/ 665 w 658243"/>
              <a:gd name="connsiteY0" fmla="*/ 45530 h 656451"/>
              <a:gd name="connsiteX1" fmla="*/ 238790 w 658243"/>
              <a:gd name="connsiteY1" fmla="*/ 40768 h 656451"/>
              <a:gd name="connsiteX2" fmla="*/ 657890 w 658243"/>
              <a:gd name="connsiteY2" fmla="*/ 583693 h 656451"/>
              <a:gd name="connsiteX3" fmla="*/ 305465 w 658243"/>
              <a:gd name="connsiteY3" fmla="*/ 593218 h 656451"/>
              <a:gd name="connsiteX4" fmla="*/ 665 w 658243"/>
              <a:gd name="connsiteY4" fmla="*/ 45530 h 656451"/>
              <a:gd name="connsiteX0" fmla="*/ 665 w 658243"/>
              <a:gd name="connsiteY0" fmla="*/ 45530 h 656451"/>
              <a:gd name="connsiteX1" fmla="*/ 238790 w 658243"/>
              <a:gd name="connsiteY1" fmla="*/ 40768 h 656451"/>
              <a:gd name="connsiteX2" fmla="*/ 657890 w 658243"/>
              <a:gd name="connsiteY2" fmla="*/ 583693 h 656451"/>
              <a:gd name="connsiteX3" fmla="*/ 305465 w 658243"/>
              <a:gd name="connsiteY3" fmla="*/ 593218 h 656451"/>
              <a:gd name="connsiteX4" fmla="*/ 665 w 658243"/>
              <a:gd name="connsiteY4" fmla="*/ 45530 h 656451"/>
              <a:gd name="connsiteX0" fmla="*/ 0 w 657578"/>
              <a:gd name="connsiteY0" fmla="*/ 9267 h 620188"/>
              <a:gd name="connsiteX1" fmla="*/ 238125 w 657578"/>
              <a:gd name="connsiteY1" fmla="*/ 4505 h 620188"/>
              <a:gd name="connsiteX2" fmla="*/ 657225 w 657578"/>
              <a:gd name="connsiteY2" fmla="*/ 547430 h 620188"/>
              <a:gd name="connsiteX3" fmla="*/ 304800 w 657578"/>
              <a:gd name="connsiteY3" fmla="*/ 556955 h 620188"/>
              <a:gd name="connsiteX4" fmla="*/ 0 w 657578"/>
              <a:gd name="connsiteY4" fmla="*/ 9267 h 620188"/>
              <a:gd name="connsiteX0" fmla="*/ 0 w 657578"/>
              <a:gd name="connsiteY0" fmla="*/ 5351 h 621655"/>
              <a:gd name="connsiteX1" fmla="*/ 238125 w 657578"/>
              <a:gd name="connsiteY1" fmla="*/ 5351 h 621655"/>
              <a:gd name="connsiteX2" fmla="*/ 657225 w 657578"/>
              <a:gd name="connsiteY2" fmla="*/ 548276 h 621655"/>
              <a:gd name="connsiteX3" fmla="*/ 304800 w 657578"/>
              <a:gd name="connsiteY3" fmla="*/ 557801 h 621655"/>
              <a:gd name="connsiteX4" fmla="*/ 0 w 657578"/>
              <a:gd name="connsiteY4" fmla="*/ 5351 h 621655"/>
              <a:gd name="connsiteX0" fmla="*/ 0 w 657578"/>
              <a:gd name="connsiteY0" fmla="*/ 0 h 616304"/>
              <a:gd name="connsiteX1" fmla="*/ 238125 w 657578"/>
              <a:gd name="connsiteY1" fmla="*/ 0 h 616304"/>
              <a:gd name="connsiteX2" fmla="*/ 657225 w 657578"/>
              <a:gd name="connsiteY2" fmla="*/ 542925 h 616304"/>
              <a:gd name="connsiteX3" fmla="*/ 304800 w 657578"/>
              <a:gd name="connsiteY3" fmla="*/ 552450 h 616304"/>
              <a:gd name="connsiteX4" fmla="*/ 0 w 657578"/>
              <a:gd name="connsiteY4" fmla="*/ 0 h 616304"/>
              <a:gd name="connsiteX0" fmla="*/ 0 w 657578"/>
              <a:gd name="connsiteY0" fmla="*/ 0 h 616304"/>
              <a:gd name="connsiteX1" fmla="*/ 238125 w 657578"/>
              <a:gd name="connsiteY1" fmla="*/ 0 h 616304"/>
              <a:gd name="connsiteX2" fmla="*/ 657225 w 657578"/>
              <a:gd name="connsiteY2" fmla="*/ 542925 h 616304"/>
              <a:gd name="connsiteX3" fmla="*/ 304800 w 657578"/>
              <a:gd name="connsiteY3" fmla="*/ 552450 h 616304"/>
              <a:gd name="connsiteX4" fmla="*/ 0 w 657578"/>
              <a:gd name="connsiteY4" fmla="*/ 0 h 616304"/>
              <a:gd name="connsiteX0" fmla="*/ 0 w 657578"/>
              <a:gd name="connsiteY0" fmla="*/ 0 h 616304"/>
              <a:gd name="connsiteX1" fmla="*/ 238125 w 657578"/>
              <a:gd name="connsiteY1" fmla="*/ 0 h 616304"/>
              <a:gd name="connsiteX2" fmla="*/ 657225 w 657578"/>
              <a:gd name="connsiteY2" fmla="*/ 542925 h 616304"/>
              <a:gd name="connsiteX3" fmla="*/ 304800 w 657578"/>
              <a:gd name="connsiteY3" fmla="*/ 552450 h 616304"/>
              <a:gd name="connsiteX4" fmla="*/ 0 w 657578"/>
              <a:gd name="connsiteY4" fmla="*/ 0 h 616304"/>
              <a:gd name="connsiteX0" fmla="*/ 0 w 657578"/>
              <a:gd name="connsiteY0" fmla="*/ 0 h 616304"/>
              <a:gd name="connsiteX1" fmla="*/ 238125 w 657578"/>
              <a:gd name="connsiteY1" fmla="*/ 0 h 616304"/>
              <a:gd name="connsiteX2" fmla="*/ 657225 w 657578"/>
              <a:gd name="connsiteY2" fmla="*/ 542925 h 616304"/>
              <a:gd name="connsiteX3" fmla="*/ 304800 w 657578"/>
              <a:gd name="connsiteY3" fmla="*/ 552450 h 616304"/>
              <a:gd name="connsiteX4" fmla="*/ 0 w 657578"/>
              <a:gd name="connsiteY4" fmla="*/ 0 h 616304"/>
              <a:gd name="connsiteX0" fmla="*/ 0 w 657559"/>
              <a:gd name="connsiteY0" fmla="*/ 0 h 611387"/>
              <a:gd name="connsiteX1" fmla="*/ 238125 w 657559"/>
              <a:gd name="connsiteY1" fmla="*/ 0 h 611387"/>
              <a:gd name="connsiteX2" fmla="*/ 657225 w 657559"/>
              <a:gd name="connsiteY2" fmla="*/ 542925 h 611387"/>
              <a:gd name="connsiteX3" fmla="*/ 290512 w 657559"/>
              <a:gd name="connsiteY3" fmla="*/ 542925 h 611387"/>
              <a:gd name="connsiteX4" fmla="*/ 0 w 657559"/>
              <a:gd name="connsiteY4" fmla="*/ 0 h 611387"/>
              <a:gd name="connsiteX0" fmla="*/ 0 w 657620"/>
              <a:gd name="connsiteY0" fmla="*/ 0 h 582809"/>
              <a:gd name="connsiteX1" fmla="*/ 238125 w 657620"/>
              <a:gd name="connsiteY1" fmla="*/ 0 h 582809"/>
              <a:gd name="connsiteX2" fmla="*/ 657225 w 657620"/>
              <a:gd name="connsiteY2" fmla="*/ 542925 h 582809"/>
              <a:gd name="connsiteX3" fmla="*/ 290512 w 657620"/>
              <a:gd name="connsiteY3" fmla="*/ 542925 h 582809"/>
              <a:gd name="connsiteX4" fmla="*/ 0 w 657620"/>
              <a:gd name="connsiteY4" fmla="*/ 0 h 582809"/>
              <a:gd name="connsiteX0" fmla="*/ 0 w 657620"/>
              <a:gd name="connsiteY0" fmla="*/ 0 h 582809"/>
              <a:gd name="connsiteX1" fmla="*/ 238125 w 657620"/>
              <a:gd name="connsiteY1" fmla="*/ 0 h 582809"/>
              <a:gd name="connsiteX2" fmla="*/ 657225 w 657620"/>
              <a:gd name="connsiteY2" fmla="*/ 542925 h 582809"/>
              <a:gd name="connsiteX3" fmla="*/ 290512 w 657620"/>
              <a:gd name="connsiteY3" fmla="*/ 542925 h 582809"/>
              <a:gd name="connsiteX4" fmla="*/ 0 w 657620"/>
              <a:gd name="connsiteY4" fmla="*/ 0 h 582809"/>
              <a:gd name="connsiteX0" fmla="*/ 0 w 657225"/>
              <a:gd name="connsiteY0" fmla="*/ 0 h 544941"/>
              <a:gd name="connsiteX1" fmla="*/ 238125 w 657225"/>
              <a:gd name="connsiteY1" fmla="*/ 0 h 544941"/>
              <a:gd name="connsiteX2" fmla="*/ 657225 w 657225"/>
              <a:gd name="connsiteY2" fmla="*/ 542925 h 544941"/>
              <a:gd name="connsiteX3" fmla="*/ 290512 w 657225"/>
              <a:gd name="connsiteY3" fmla="*/ 542925 h 544941"/>
              <a:gd name="connsiteX4" fmla="*/ 0 w 657225"/>
              <a:gd name="connsiteY4" fmla="*/ 0 h 544941"/>
              <a:gd name="connsiteX0" fmla="*/ 0 w 657225"/>
              <a:gd name="connsiteY0" fmla="*/ 0 h 544941"/>
              <a:gd name="connsiteX1" fmla="*/ 238125 w 657225"/>
              <a:gd name="connsiteY1" fmla="*/ 0 h 544941"/>
              <a:gd name="connsiteX2" fmla="*/ 657225 w 657225"/>
              <a:gd name="connsiteY2" fmla="*/ 542925 h 544941"/>
              <a:gd name="connsiteX3" fmla="*/ 290512 w 657225"/>
              <a:gd name="connsiteY3" fmla="*/ 542925 h 544941"/>
              <a:gd name="connsiteX4" fmla="*/ 0 w 657225"/>
              <a:gd name="connsiteY4" fmla="*/ 0 h 544941"/>
              <a:gd name="connsiteX0" fmla="*/ 0 w 657225"/>
              <a:gd name="connsiteY0" fmla="*/ 0 h 543186"/>
              <a:gd name="connsiteX1" fmla="*/ 238125 w 657225"/>
              <a:gd name="connsiteY1" fmla="*/ 0 h 543186"/>
              <a:gd name="connsiteX2" fmla="*/ 657225 w 657225"/>
              <a:gd name="connsiteY2" fmla="*/ 542925 h 543186"/>
              <a:gd name="connsiteX3" fmla="*/ 290512 w 657225"/>
              <a:gd name="connsiteY3" fmla="*/ 542925 h 543186"/>
              <a:gd name="connsiteX4" fmla="*/ 0 w 657225"/>
              <a:gd name="connsiteY4" fmla="*/ 0 h 543186"/>
              <a:gd name="connsiteX0" fmla="*/ 0 w 657225"/>
              <a:gd name="connsiteY0" fmla="*/ 0 h 543186"/>
              <a:gd name="connsiteX1" fmla="*/ 238125 w 657225"/>
              <a:gd name="connsiteY1" fmla="*/ 0 h 543186"/>
              <a:gd name="connsiteX2" fmla="*/ 657225 w 657225"/>
              <a:gd name="connsiteY2" fmla="*/ 542925 h 543186"/>
              <a:gd name="connsiteX3" fmla="*/ 290512 w 657225"/>
              <a:gd name="connsiteY3" fmla="*/ 542925 h 543186"/>
              <a:gd name="connsiteX4" fmla="*/ 0 w 657225"/>
              <a:gd name="connsiteY4" fmla="*/ 0 h 54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543186">
                <a:moveTo>
                  <a:pt x="0" y="0"/>
                </a:moveTo>
                <a:cubicBezTo>
                  <a:pt x="103188" y="3175"/>
                  <a:pt x="119063" y="793"/>
                  <a:pt x="238125" y="0"/>
                </a:cubicBezTo>
                <a:cubicBezTo>
                  <a:pt x="338137" y="113507"/>
                  <a:pt x="588963" y="450850"/>
                  <a:pt x="657225" y="542925"/>
                </a:cubicBezTo>
                <a:cubicBezTo>
                  <a:pt x="534987" y="544512"/>
                  <a:pt x="442912" y="538162"/>
                  <a:pt x="290512" y="542925"/>
                </a:cubicBezTo>
                <a:cubicBezTo>
                  <a:pt x="214312" y="419101"/>
                  <a:pt x="49212" y="101600"/>
                  <a:pt x="0" y="0"/>
                </a:cubicBezTo>
                <a:close/>
              </a:path>
            </a:pathLst>
          </a:custGeom>
          <a:gradFill flip="none" rotWithShape="1">
            <a:gsLst>
              <a:gs pos="0">
                <a:schemeClr val="bg1">
                  <a:lumMod val="95000"/>
                </a:schemeClr>
              </a:gs>
              <a:gs pos="100000">
                <a:srgbClr val="F9F9F9">
                  <a:alpha val="0"/>
                </a:srgbClr>
              </a:gs>
              <a:gs pos="83000">
                <a:srgbClr val="FCFCFC">
                  <a:alpha val="0"/>
                </a:srgbClr>
              </a:gs>
              <a:gs pos="67000">
                <a:schemeClr val="bg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1333093" y="172777"/>
            <a:ext cx="8229600" cy="646331"/>
          </a:xfrm>
        </p:spPr>
        <p:txBody>
          <a:bodyPr/>
          <a:lstStyle/>
          <a:p>
            <a:r>
              <a:rPr lang="sl-SI" altLang="sl-SI" sz="3600" b="1" dirty="0">
                <a:solidFill>
                  <a:srgbClr val="B6BF00"/>
                </a:solidFill>
                <a:latin typeface="+mn-lt"/>
              </a:rPr>
              <a:t>Izberite odločitev in motiv  !</a:t>
            </a:r>
            <a:br>
              <a:rPr lang="nl-NL" sz="3200" dirty="0">
                <a:solidFill>
                  <a:srgbClr val="9CC345"/>
                </a:solidFill>
              </a:rPr>
            </a:br>
            <a:endParaRPr lang="en-GB" sz="3200" b="1" dirty="0">
              <a:solidFill>
                <a:srgbClr val="92D050"/>
              </a:solidFill>
            </a:endParaRPr>
          </a:p>
        </p:txBody>
      </p:sp>
      <p:pic>
        <p:nvPicPr>
          <p:cNvPr id="7" name="Picture 8" descr="Cimg3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98" y="671830"/>
            <a:ext cx="3289935" cy="219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60" y="3216896"/>
            <a:ext cx="3289935" cy="221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5">
            <a:extLst>
              <a:ext uri="{28A0092B-C50C-407E-A947-70E740481C1C}">
                <a14:useLocalDpi xmlns:a14="http://schemas.microsoft.com/office/drawing/2010/main" val="0"/>
              </a:ext>
            </a:extLst>
          </a:blip>
          <a:srcRect l="24992" t="8684" r="17542" b="10291"/>
          <a:stretch>
            <a:fillRect/>
          </a:stretch>
        </p:blipFill>
        <p:spPr bwMode="auto">
          <a:xfrm>
            <a:off x="4305108" y="712087"/>
            <a:ext cx="5044744" cy="47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Raven puščični povezovalnik 4"/>
          <p:cNvCxnSpPr>
            <a:cxnSpLocks/>
          </p:cNvCxnSpPr>
          <p:nvPr/>
        </p:nvCxnSpPr>
        <p:spPr>
          <a:xfrm flipH="1">
            <a:off x="5220586" y="1425150"/>
            <a:ext cx="875415" cy="8076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Slika 10">
            <a:extLst>
              <a:ext uri="{FF2B5EF4-FFF2-40B4-BE49-F238E27FC236}">
                <a16:creationId xmlns:a16="http://schemas.microsoft.com/office/drawing/2014/main" id="{3182CC2B-EFFB-4FF6-BCDC-A848A6355219}"/>
              </a:ext>
            </a:extLst>
          </p:cNvPr>
          <p:cNvPicPr>
            <a:picLocks noChangeAspect="1"/>
          </p:cNvPicPr>
          <p:nvPr/>
        </p:nvPicPr>
        <p:blipFill>
          <a:blip r:embed="rId6"/>
          <a:stretch>
            <a:fillRect/>
          </a:stretch>
        </p:blipFill>
        <p:spPr>
          <a:xfrm>
            <a:off x="11039912" y="-201348"/>
            <a:ext cx="1152088" cy="1053462"/>
          </a:xfrm>
          <a:prstGeom prst="rect">
            <a:avLst/>
          </a:prstGeom>
        </p:spPr>
      </p:pic>
    </p:spTree>
    <p:extLst>
      <p:ext uri="{BB962C8B-B14F-4D97-AF65-F5344CB8AC3E}">
        <p14:creationId xmlns:p14="http://schemas.microsoft.com/office/powerpoint/2010/main" val="29820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928</Words>
  <Application>Microsoft Office PowerPoint</Application>
  <PresentationFormat>Širokozaslonsko</PresentationFormat>
  <Paragraphs>144</Paragraphs>
  <Slides>48</Slides>
  <Notes>4</Notes>
  <HiddenSlides>0</HiddenSlides>
  <MMClips>3</MMClips>
  <ScaleCrop>false</ScaleCrop>
  <HeadingPairs>
    <vt:vector size="8" baseType="variant">
      <vt:variant>
        <vt:lpstr>Uporabljene pisave</vt:lpstr>
      </vt:variant>
      <vt:variant>
        <vt:i4>9</vt:i4>
      </vt:variant>
      <vt:variant>
        <vt:lpstr>Tema</vt:lpstr>
      </vt:variant>
      <vt:variant>
        <vt:i4>1</vt:i4>
      </vt:variant>
      <vt:variant>
        <vt:lpstr>Vdelani OLE strežniki</vt:lpstr>
      </vt:variant>
      <vt:variant>
        <vt:i4>1</vt:i4>
      </vt:variant>
      <vt:variant>
        <vt:lpstr>Naslovi diapozitivov</vt:lpstr>
      </vt:variant>
      <vt:variant>
        <vt:i4>48</vt:i4>
      </vt:variant>
    </vt:vector>
  </HeadingPairs>
  <TitlesOfParts>
    <vt:vector size="59" baseType="lpstr">
      <vt:lpstr>ＭＳ Ｐゴシック</vt:lpstr>
      <vt:lpstr>ＭＳ Ｐゴシック</vt:lpstr>
      <vt:lpstr>Arial</vt:lpstr>
      <vt:lpstr>Arial Black</vt:lpstr>
      <vt:lpstr>Calibri</vt:lpstr>
      <vt:lpstr>raleway</vt:lpstr>
      <vt:lpstr>Times New Roman</vt:lpstr>
      <vt:lpstr>Trebuchet MS</vt:lpstr>
      <vt:lpstr>Wingdings</vt:lpstr>
      <vt:lpstr>Default Design</vt:lpstr>
      <vt:lpstr>Image</vt:lpstr>
      <vt:lpstr>ČETRTI POSVET   OD VARNE K TRAJNOSTNI MOBILNOSTI V VZGOJI IN IZOBRAŽEVANJU  </vt:lpstr>
      <vt:lpstr>                 Robert Štaba,  podpredsednik FEVR, predsednik Zavoda Varna pot  Bled, november 2018  </vt:lpstr>
      <vt:lpstr>PowerPointova predstavitev</vt:lpstr>
      <vt:lpstr> Razlike v varnosti v EU ?</vt:lpstr>
      <vt:lpstr> Izziv v EU,  - 50%</vt:lpstr>
      <vt:lpstr>Izboljšajmo manjkajoče ! </vt:lpstr>
      <vt:lpstr>PowerPointova predstavitev</vt:lpstr>
      <vt:lpstr>PowerPointova predstavitev</vt:lpstr>
      <vt:lpstr>Izberite odločitev in motiv  ! </vt:lpstr>
      <vt:lpstr>Lahko soustvarjamo varne ceste? </vt:lpstr>
      <vt:lpstr>Sensor projekt 2013/14</vt:lpstr>
      <vt:lpstr>PowerPointova predstavitev</vt:lpstr>
      <vt:lpstr>Sprememba razmišljanja in razumevanja ?</vt:lpstr>
      <vt:lpstr>Valetta Deklaracija 2017</vt:lpstr>
      <vt:lpstr>Valetta Deklaracija  spodbuja države in nosilce aktivnosti za konkretne aktivnosti za  zmanjševanja najhujših posledic prometnih nesreč ter opolnomočenje programa VIZIJE NIČ.  </vt:lpstr>
      <vt:lpstr>WDOR 2017; Ljubljana; Slovenija</vt:lpstr>
      <vt:lpstr>PowerPointova predstavitev</vt:lpstr>
      <vt:lpstr>PowerPointova predstavitev</vt:lpstr>
      <vt:lpstr>PowerPointova predstavitev</vt:lpstr>
      <vt:lpstr>PowerPointova predstavitev</vt:lpstr>
      <vt:lpstr>  Cilj programa FEVR „we live VISION ZERO“   Aktivna podpora organizacijam za pomoč žrtvam prometnih nesreč, njihovih programom in aktivnostim na nacionalni ravni.       Doseganje ciljev 5th EU Road Safety Action Programme 2020-2030.        Doseganje ciljev  Valletta Declaration on Road Safety.      Izboljšati stanje varnosti cestnega prometa in prispevati svoj delež k doseganju ciljev           nacionalnih programov varnosti cestnega prometa.     Zmanjševanje števila najhujših posledic prometnih nesreč v urbanih naseljih in vzdolž        glavnih prometnih koridorjev.     Izboljšati varno mobilnost na lokalni ravni s poudarkom na zaščiti najranljivejših        udeležencev v cestnem prometu.     Povezovanje in sodelovanje z državnimi organi in inštitucijami, privatnim sektorjem ter        drugimi deležniki, ki v medsebojen sodelovanju tvorijo koordinirano delo in rešitve za izzive        varne mobilnosti, si izmenjujejo informacije in primere dobrih praks ter izboljšajo kvaliteto        zdravja in življenja državljanov ter znižujejo ekonomske stroške.  </vt:lpstr>
      <vt:lpstr>FEVR „we live VISION ZERO“ temelji na: </vt:lpstr>
      <vt:lpstr> Zgodovina Vizije NIČ</vt:lpstr>
      <vt:lpstr>PowerPointova predstavitev</vt:lpstr>
      <vt:lpstr>www.welivevisionzero.com</vt:lpstr>
      <vt:lpstr>PowerPointova predstavitev</vt:lpstr>
      <vt:lpstr>PowerPointova predstavitev</vt:lpstr>
      <vt:lpstr>PowerPointova predstavitev</vt:lpstr>
      <vt:lpstr>Korak do stabilnosti in varnosti?</vt:lpstr>
      <vt:lpstr>Za številkami stojimo LJUDJE!</vt:lpstr>
      <vt:lpstr>PowerPointova predstavitev</vt:lpstr>
      <vt:lpstr>PowerPointova predstavitev</vt:lpstr>
      <vt:lpstr>Kje se prepoznamo? Kaj lahko prispevamo?</vt:lpstr>
      <vt:lpstr>PowerPointova predstavitev</vt:lpstr>
      <vt:lpstr>PowerPointova predstavitev</vt:lpstr>
      <vt:lpstr>PowerPointova predstavitev</vt:lpstr>
      <vt:lpstr>PowerPointova predstavitev</vt:lpstr>
      <vt:lpstr>PowerPointova predstavitev</vt:lpstr>
      <vt:lpstr>Naše aktivnosti in programi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Kako cenimo dejstvo, da smo tukaj in zdaj?   Si želimo ljubiti življenje in dovoliti, da življenje ljubi nas? </vt:lpstr>
      <vt:lpstr>PowerPointova predstavitev</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TRAJNOSTNA MOBILNOST DIJAKOV Akcija: Dijaki dijakom za varno mobilnost v srednjih šolah 3. delovno srečanje</dc:title>
  <dc:creator>Marta Novak</dc:creator>
  <cp:lastModifiedBy>Robert Staba</cp:lastModifiedBy>
  <cp:revision>49</cp:revision>
  <dcterms:created xsi:type="dcterms:W3CDTF">2018-10-05T11:18:17Z</dcterms:created>
  <dcterms:modified xsi:type="dcterms:W3CDTF">2018-11-25T19:16:24Z</dcterms:modified>
</cp:coreProperties>
</file>