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64" r:id="rId2"/>
    <p:sldId id="283" r:id="rId3"/>
    <p:sldId id="284" r:id="rId4"/>
    <p:sldId id="285" r:id="rId5"/>
    <p:sldId id="287" r:id="rId6"/>
    <p:sldId id="286" r:id="rId7"/>
  </p:sldIdLst>
  <p:sldSz cx="9144000" cy="6858000" type="screen4x3"/>
  <p:notesSz cx="6797675" cy="9928225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9DBE02A-0C3D-498A-BC1F-805495455E92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530182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EFE61-447D-4A9D-A923-0B60244667D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037953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2538A-9BB6-440A-B99C-7A46041E134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964130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BE240-801E-40EE-B5CB-AF4EB55C7F5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72918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D37BB-232F-47E3-BA66-AF67A818993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448858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5C4A4-6D7F-4FF1-B7EF-AC7A234D8C6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39425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8E126-9D6B-4B23-B089-23AE7FB0099D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768407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C468F-4F98-40D6-949F-E74FBA4EC08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33620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05FDF-D939-4D1B-A2BC-399D43C5B5C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276514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20C99-8D50-4968-ACA5-57BD9B35CDD0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960643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E6B38-2FCF-405B-91D1-264A3E5A3745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783627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F7E73-9388-44C8-86B1-80201F72593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08996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11_noga_druga_stran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9625"/>
            <a:ext cx="91440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9" descr="cycle_pic"/>
          <p:cNvPicPr>
            <a:picLocks noChangeAspect="1" noChangeArrowheads="1"/>
          </p:cNvPicPr>
          <p:nvPr userDrawn="1"/>
        </p:nvPicPr>
        <p:blipFill>
          <a:blip r:embed="rId14">
            <a:lum bright="82000" contrast="-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3200"/>
            <a:ext cx="9144000" cy="608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EA9A968-EEFE-4A7E-B1E4-FAC6A48A8FC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cid:image002.png@01D362AC.D6D3382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3017" y="2485965"/>
            <a:ext cx="7772400" cy="1783947"/>
          </a:xfrm>
        </p:spPr>
        <p:txBody>
          <a:bodyPr/>
          <a:lstStyle/>
          <a:p>
            <a:pPr eaLnBrk="1" hangingPunct="1"/>
            <a:r>
              <a:rPr lang="pl-PL" altLang="sl-SI" sz="4000" b="1" dirty="0" smtClean="0"/>
              <a:t>UPORABA MOBILNIH NAPRAV </a:t>
            </a:r>
            <a:r>
              <a:rPr lang="pl-PL" altLang="sl-SI" sz="4000" b="1" smtClean="0"/>
              <a:t>MED VOŽNJO</a:t>
            </a:r>
            <a:br>
              <a:rPr lang="pl-PL" altLang="sl-SI" sz="4000" b="1" smtClean="0"/>
            </a:br>
            <a:r>
              <a:rPr lang="pl-PL" altLang="sl-SI" sz="4000" b="1" dirty="0" smtClean="0"/>
              <a:t/>
            </a:r>
            <a:br>
              <a:rPr lang="pl-PL" altLang="sl-SI" sz="4000" b="1" dirty="0" smtClean="0"/>
            </a:br>
            <a:r>
              <a:rPr lang="pl-PL" altLang="sl-SI" sz="3200" b="1" dirty="0" smtClean="0"/>
              <a:t>PREDSTAVITEV DELAVNICE</a:t>
            </a:r>
            <a:endParaRPr lang="sl-SI" altLang="sl-SI" sz="3200" b="1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105400"/>
            <a:ext cx="6400800" cy="1752600"/>
          </a:xfrm>
        </p:spPr>
        <p:txBody>
          <a:bodyPr/>
          <a:lstStyle/>
          <a:p>
            <a:pPr eaLnBrk="1" hangingPunct="1"/>
            <a:r>
              <a:rPr lang="sl-SI" altLang="sl-SI" sz="2000" dirty="0" smtClean="0"/>
              <a:t>Nervtech, raziskave in </a:t>
            </a:r>
            <a:r>
              <a:rPr lang="sl-SI" altLang="sl-SI" sz="2000" dirty="0" smtClean="0"/>
              <a:t>razvoj &amp; Zavarovalnica Triglav</a:t>
            </a:r>
            <a:endParaRPr lang="sl-SI" altLang="sl-SI" sz="2000" dirty="0" smtClean="0"/>
          </a:p>
        </p:txBody>
      </p:sp>
      <p:pic>
        <p:nvPicPr>
          <p:cNvPr id="3077" name="image2.jpg" descr="image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1437" y="933370"/>
            <a:ext cx="138112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3078" name="Slika 4" descr="http://intranetmizs/PublishingImages/MIZS_slo.pn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02" y="922638"/>
            <a:ext cx="2857500" cy="59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0" y="98886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8204" y="392202"/>
            <a:ext cx="1188132" cy="15275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dirty="0" smtClean="0"/>
              <a:t>Nevarnost uporabe mobilnih naprav med vožnjo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525962"/>
          </a:xfrm>
        </p:spPr>
        <p:txBody>
          <a:bodyPr/>
          <a:lstStyle/>
          <a:p>
            <a:pPr>
              <a:defRPr/>
            </a:pPr>
            <a:endParaRPr lang="sl-SI" dirty="0" smtClean="0"/>
          </a:p>
          <a:p>
            <a:r>
              <a:rPr lang="sl-SI" sz="2400" b="1" dirty="0"/>
              <a:t>S</a:t>
            </a:r>
            <a:r>
              <a:rPr lang="sl-SI" sz="2400" b="1" dirty="0" smtClean="0"/>
              <a:t>labši </a:t>
            </a:r>
            <a:r>
              <a:rPr lang="sl-SI" sz="2400" b="1" dirty="0"/>
              <a:t>reakcijski čas </a:t>
            </a:r>
            <a:r>
              <a:rPr lang="sl-SI" sz="2400" b="1" dirty="0" smtClean="0"/>
              <a:t>voznika. </a:t>
            </a:r>
          </a:p>
          <a:p>
            <a:r>
              <a:rPr lang="sl-SI" sz="2400" b="1" dirty="0" smtClean="0"/>
              <a:t>Počasnejše </a:t>
            </a:r>
            <a:r>
              <a:rPr lang="sl-SI" sz="2400" b="1" dirty="0"/>
              <a:t>zaznavanje prometne signalizacije in reagiranje </a:t>
            </a:r>
            <a:r>
              <a:rPr lang="sl-SI" sz="2400" b="1" dirty="0" smtClean="0"/>
              <a:t>nanjo.</a:t>
            </a:r>
            <a:endParaRPr lang="sl-SI" sz="2400" b="1" dirty="0"/>
          </a:p>
          <a:p>
            <a:r>
              <a:rPr lang="sl-SI" sz="2400" b="1" dirty="0"/>
              <a:t>D</a:t>
            </a:r>
            <a:r>
              <a:rPr lang="sl-SI" sz="2400" b="1" dirty="0" smtClean="0"/>
              <a:t>aljši </a:t>
            </a:r>
            <a:r>
              <a:rPr lang="sl-SI" sz="2400" b="1" dirty="0"/>
              <a:t>zavorni </a:t>
            </a:r>
            <a:r>
              <a:rPr lang="sl-SI" sz="2400" b="1" dirty="0" smtClean="0"/>
              <a:t>čas.</a:t>
            </a:r>
            <a:endParaRPr lang="sl-SI" sz="2400" b="1" dirty="0"/>
          </a:p>
          <a:p>
            <a:r>
              <a:rPr lang="sl-SI" sz="2400" b="1" dirty="0"/>
              <a:t>Z</a:t>
            </a:r>
            <a:r>
              <a:rPr lang="sl-SI" sz="2400" b="1" dirty="0" smtClean="0"/>
              <a:t>manjšano </a:t>
            </a:r>
            <a:r>
              <a:rPr lang="sl-SI" sz="2400" b="1" dirty="0"/>
              <a:t>zaznavanje okolice in </a:t>
            </a:r>
            <a:r>
              <a:rPr lang="sl-SI" sz="2400" b="1" dirty="0" smtClean="0"/>
              <a:t>prometa.</a:t>
            </a:r>
            <a:endParaRPr lang="sl-SI" sz="2400" b="1" dirty="0"/>
          </a:p>
          <a:p>
            <a:r>
              <a:rPr lang="sl-SI" sz="2400" b="1" dirty="0"/>
              <a:t>Z</a:t>
            </a:r>
            <a:r>
              <a:rPr lang="sl-SI" sz="2400" b="1" dirty="0" smtClean="0"/>
              <a:t>manjšana </a:t>
            </a:r>
            <a:r>
              <a:rPr lang="sl-SI" sz="2400" b="1" dirty="0"/>
              <a:t>varnostna </a:t>
            </a:r>
            <a:r>
              <a:rPr lang="sl-SI" sz="2400" b="1" dirty="0" smtClean="0"/>
              <a:t>razdalja.</a:t>
            </a:r>
          </a:p>
          <a:p>
            <a:r>
              <a:rPr lang="sl-SI" sz="2400" b="1" dirty="0" smtClean="0"/>
              <a:t>50% večja verjetnost za prometno nesrečo.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Cilji delavnice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z="2400" b="1" dirty="0"/>
              <a:t>Prikazati nevarnost uporabe mobilnih naprav med </a:t>
            </a:r>
            <a:r>
              <a:rPr lang="sl-SI" sz="2400" b="1" dirty="0" smtClean="0"/>
              <a:t>vožnjo.  </a:t>
            </a:r>
            <a:endParaRPr lang="sl-SI" sz="2400" b="1" dirty="0"/>
          </a:p>
          <a:p>
            <a:pPr lvl="0"/>
            <a:r>
              <a:rPr lang="sl-SI" sz="2400" b="1" dirty="0"/>
              <a:t>Prek praktičnega poskusa prikazati možne posledice uporabe mobilnih naprav med vožnjo (za </a:t>
            </a:r>
            <a:r>
              <a:rPr lang="sl-SI" sz="2400" b="1" dirty="0" smtClean="0"/>
              <a:t>voznike </a:t>
            </a:r>
            <a:r>
              <a:rPr lang="sl-SI" sz="2400" b="1" dirty="0"/>
              <a:t>in </a:t>
            </a:r>
            <a:r>
              <a:rPr lang="sl-SI" sz="2400" b="1" dirty="0" smtClean="0"/>
              <a:t>ostalih udeležencev v prometu).</a:t>
            </a:r>
            <a:endParaRPr lang="sl-SI" sz="2400" b="1" dirty="0"/>
          </a:p>
          <a:p>
            <a:pPr lvl="0"/>
            <a:r>
              <a:rPr lang="sl-SI" sz="2400" b="1" dirty="0"/>
              <a:t>Povečati ozaveščenost mladih, da je uporaba prostoročnega telefoniranja prav tako nevarna kot uporaba klasičnega </a:t>
            </a:r>
            <a:r>
              <a:rPr lang="sl-SI" sz="2400" b="1" dirty="0" smtClean="0"/>
              <a:t>telefona.</a:t>
            </a:r>
            <a:endParaRPr lang="sl-SI" sz="2400" b="1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22683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Potek delavnice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b="1" dirty="0" smtClean="0"/>
              <a:t>Predavanje </a:t>
            </a:r>
            <a:r>
              <a:rPr lang="sl-SI" sz="2400" b="1" dirty="0" smtClean="0"/>
              <a:t>– </a:t>
            </a:r>
            <a:r>
              <a:rPr lang="sl-SI" sz="2400" b="1" dirty="0" smtClean="0"/>
              <a:t>Teoretična predstavitev posledic uporabe mobilne naprave med vožnjo.</a:t>
            </a:r>
            <a:endParaRPr lang="sl-SI" sz="2400" b="1" dirty="0" smtClean="0"/>
          </a:p>
          <a:p>
            <a:r>
              <a:rPr lang="sl-SI" sz="2400" b="1" dirty="0" smtClean="0"/>
              <a:t>Praktična delavnica v simulatorju vožnje - Dijaki sami preizkusijo vožnjo </a:t>
            </a:r>
            <a:r>
              <a:rPr lang="sl-SI" sz="2400" b="1" dirty="0" smtClean="0"/>
              <a:t>brez </a:t>
            </a:r>
            <a:r>
              <a:rPr lang="sl-SI" sz="2400" b="1" dirty="0" smtClean="0"/>
              <a:t>in telefonom (klic, sms, brskanje po </a:t>
            </a:r>
            <a:r>
              <a:rPr lang="sl-SI" sz="2400" b="1" dirty="0" smtClean="0"/>
              <a:t>spletu, …).</a:t>
            </a:r>
          </a:p>
          <a:p>
            <a:r>
              <a:rPr lang="sl-SI" sz="2400" b="1" dirty="0"/>
              <a:t>Primerjava rezultatov vožnje brez in z mobilno napravo – reakcijski časi, pozornost, uspešnost vožnje, število prekrškov; interpretacija rezultatov.</a:t>
            </a:r>
          </a:p>
          <a:p>
            <a:endParaRPr lang="sl-SI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033314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Potek delavnice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b="1" dirty="0"/>
              <a:t>Virtualna izkušnja reševanja iz vozila po hudi prometni nesreči. </a:t>
            </a:r>
          </a:p>
          <a:p>
            <a:r>
              <a:rPr lang="sl-SI" sz="2400" b="1" dirty="0"/>
              <a:t>Praktičen preizkus ekstremnih oblik mobilnosti – simuliran smučarski polet v Planici ter varna mobilnost ob morebitnem potresu</a:t>
            </a:r>
            <a:r>
              <a:rPr lang="sl-SI" sz="2400" b="1" dirty="0" smtClean="0"/>
              <a:t>.</a:t>
            </a:r>
          </a:p>
          <a:p>
            <a:r>
              <a:rPr lang="sl-SI" sz="2400" b="1" dirty="0" smtClean="0"/>
              <a:t>Prihodnost mobilnosti – preizkus avtonomnega vozila in vloga voznika pri upravljanju tovrstnega vozila. </a:t>
            </a:r>
            <a:endParaRPr lang="sl-SI" sz="2400" b="1" dirty="0"/>
          </a:p>
        </p:txBody>
      </p:sp>
    </p:spTree>
    <p:extLst>
      <p:ext uri="{BB962C8B-B14F-4D97-AF65-F5344CB8AC3E}">
        <p14:creationId xmlns:p14="http://schemas.microsoft.com/office/powerpoint/2010/main" val="3254826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Izvajanje delavnice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Delavnica se izvede v </a:t>
            </a:r>
            <a:r>
              <a:rPr lang="sl-SI" dirty="0" smtClean="0"/>
              <a:t>TriglavLab, Dunajska cesta 20, Ljubljana.</a:t>
            </a:r>
            <a:endParaRPr lang="sl-SI" dirty="0" smtClean="0"/>
          </a:p>
          <a:p>
            <a:r>
              <a:rPr lang="sl-SI" dirty="0" smtClean="0"/>
              <a:t>Šole dobijo povrnjene potne stroške za prevoz dijakov v Ljubljano in nazaj</a:t>
            </a:r>
          </a:p>
          <a:p>
            <a:r>
              <a:rPr lang="sl-SI" dirty="0" smtClean="0"/>
              <a:t>Izvajalci: Jaka </a:t>
            </a:r>
            <a:r>
              <a:rPr lang="sl-SI" dirty="0" smtClean="0"/>
              <a:t>Sodnik, </a:t>
            </a:r>
            <a:r>
              <a:rPr lang="sl-SI" dirty="0" smtClean="0"/>
              <a:t>Kristina </a:t>
            </a:r>
            <a:r>
              <a:rPr lang="sl-SI" dirty="0" smtClean="0"/>
              <a:t>Stojmenova, Nina Purkat </a:t>
            </a:r>
            <a:endParaRPr lang="sl-SI" dirty="0" smtClean="0"/>
          </a:p>
          <a:p>
            <a:r>
              <a:rPr lang="sl-SI" dirty="0" smtClean="0"/>
              <a:t>Kontakt: </a:t>
            </a:r>
            <a:r>
              <a:rPr lang="sl-SI" dirty="0" smtClean="0"/>
              <a:t>kstojmenova@nervtech.com</a:t>
            </a: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196608800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2146</TotalTime>
  <Words>243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Default Design</vt:lpstr>
      <vt:lpstr>UPORABA MOBILNIH NAPRAV MED VOŽNJO  PREDSTAVITEV DELAVNICE</vt:lpstr>
      <vt:lpstr>Nevarnost uporabe mobilnih naprav med vožnjo</vt:lpstr>
      <vt:lpstr>Cilji delavnice</vt:lpstr>
      <vt:lpstr>Potek delavnice</vt:lpstr>
      <vt:lpstr>Potek delavnice</vt:lpstr>
      <vt:lpstr>Izvajanje delavnice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TEORETIČNI DEL KOLESARSKEGA IZPITA (20 ur)</dc:title>
  <dc:creator>Joze Strmec</dc:creator>
  <cp:lastModifiedBy>Kristina Stojmenova</cp:lastModifiedBy>
  <cp:revision>82</cp:revision>
  <cp:lastPrinted>2018-01-15T13:43:39Z</cp:lastPrinted>
  <dcterms:created xsi:type="dcterms:W3CDTF">2005-07-03T15:02:30Z</dcterms:created>
  <dcterms:modified xsi:type="dcterms:W3CDTF">2019-10-10T13:06:00Z</dcterms:modified>
</cp:coreProperties>
</file>