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34" r:id="rId2"/>
    <p:sldId id="335" r:id="rId3"/>
    <p:sldId id="333" r:id="rId4"/>
    <p:sldId id="336" r:id="rId5"/>
    <p:sldId id="325" r:id="rId6"/>
    <p:sldId id="330" r:id="rId7"/>
    <p:sldId id="323" r:id="rId8"/>
    <p:sldId id="326" r:id="rId9"/>
    <p:sldId id="327" r:id="rId10"/>
    <p:sldId id="328" r:id="rId11"/>
    <p:sldId id="331" r:id="rId12"/>
    <p:sldId id="337" r:id="rId13"/>
    <p:sldId id="309" r:id="rId14"/>
    <p:sldId id="311" r:id="rId15"/>
    <p:sldId id="312" r:id="rId16"/>
    <p:sldId id="313" r:id="rId17"/>
    <p:sldId id="316" r:id="rId18"/>
    <p:sldId id="299" r:id="rId19"/>
    <p:sldId id="321" r:id="rId20"/>
    <p:sldId id="300" r:id="rId21"/>
    <p:sldId id="305" r:id="rId22"/>
    <p:sldId id="308" r:id="rId23"/>
    <p:sldId id="302" r:id="rId24"/>
    <p:sldId id="317" r:id="rId25"/>
    <p:sldId id="307" r:id="rId26"/>
    <p:sldId id="322" r:id="rId27"/>
    <p:sldId id="301" r:id="rId28"/>
    <p:sldId id="262" r:id="rId29"/>
    <p:sldId id="271" r:id="rId30"/>
    <p:sldId id="33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1" autoAdjust="0"/>
    <p:restoredTop sz="94181" autoAdjust="0"/>
  </p:normalViewPr>
  <p:slideViewPr>
    <p:cSldViewPr snapToGrid="0">
      <p:cViewPr varScale="1">
        <p:scale>
          <a:sx n="61" d="100"/>
          <a:sy n="61" d="100"/>
        </p:scale>
        <p:origin x="62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648F5-5643-44A2-AF2F-BC5DCF0B1EB6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83E8A-A9E6-487C-8BB0-07D4F0035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1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Osculating_circle" TargetMode="External"/><Relationship Id="rId3" Type="http://schemas.openxmlformats.org/officeDocument/2006/relationships/hyperlink" Target="http://en.wikipedia.org/wiki/Latin" TargetMode="External"/><Relationship Id="rId7" Type="http://schemas.openxmlformats.org/officeDocument/2006/relationships/hyperlink" Target="http://en.wikipedia.org/wiki/Velocity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Orthogonality" TargetMode="External"/><Relationship Id="rId5" Type="http://schemas.openxmlformats.org/officeDocument/2006/relationships/hyperlink" Target="http://en.wikipedia.org/wiki/Force" TargetMode="External"/><Relationship Id="rId4" Type="http://schemas.openxmlformats.org/officeDocument/2006/relationships/hyperlink" Target="http://en.wikipedia.org/wiki/Centripetal_force#cite_note-1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437F9-A2C8-4D23-B919-DCE5C39064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3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EA8872-E5A0-40B8-B8AE-7EC2744C7B9C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78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Atwoodov</a:t>
            </a:r>
            <a:r>
              <a:rPr lang="en-US" dirty="0" smtClean="0"/>
              <a:t> </a:t>
            </a:r>
            <a:r>
              <a:rPr lang="en-US" dirty="0" err="1" smtClean="0"/>
              <a:t>stroj</a:t>
            </a:r>
            <a:r>
              <a:rPr lang="en-US" dirty="0" smtClean="0"/>
              <a:t> </a:t>
            </a:r>
            <a:r>
              <a:rPr lang="en-US" dirty="0" err="1" smtClean="0"/>
              <a:t>sastoji</a:t>
            </a:r>
            <a:r>
              <a:rPr lang="en-US" dirty="0" smtClean="0"/>
              <a:t> se od </a:t>
            </a:r>
            <a:r>
              <a:rPr lang="en-US" dirty="0" err="1" smtClean="0"/>
              <a:t>koloture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uˇzeta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ˇ</a:t>
            </a:r>
            <a:r>
              <a:rPr lang="en-US" dirty="0" err="1" smtClean="0"/>
              <a:t>cijim</a:t>
            </a:r>
            <a:r>
              <a:rPr lang="en-US" dirty="0" smtClean="0"/>
              <a:t> </a:t>
            </a:r>
            <a:r>
              <a:rPr lang="en-US" dirty="0" err="1" smtClean="0"/>
              <a:t>krajevima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objeˇsene</a:t>
            </a:r>
            <a:r>
              <a:rPr lang="en-US" dirty="0" smtClean="0"/>
              <a:t> </a:t>
            </a:r>
            <a:r>
              <a:rPr lang="en-US" dirty="0" err="1" smtClean="0"/>
              <a:t>mase</a:t>
            </a:r>
            <a:endParaRPr lang="en-US" dirty="0" smtClean="0"/>
          </a:p>
          <a:p>
            <a:r>
              <a:rPr lang="en-US" dirty="0" smtClean="0"/>
              <a:t>m1 </a:t>
            </a:r>
            <a:r>
              <a:rPr lang="en-US" dirty="0" err="1" smtClean="0"/>
              <a:t>i</a:t>
            </a:r>
            <a:r>
              <a:rPr lang="en-US" dirty="0" smtClean="0"/>
              <a:t> m2.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mase</a:t>
            </a:r>
            <a:r>
              <a:rPr lang="en-US" dirty="0" smtClean="0"/>
              <a:t> </a:t>
            </a:r>
            <a:r>
              <a:rPr lang="en-US" dirty="0" err="1" smtClean="0"/>
              <a:t>razliˇcite</a:t>
            </a:r>
            <a:r>
              <a:rPr lang="en-US" dirty="0" smtClean="0"/>
              <a:t>, </a:t>
            </a:r>
            <a:r>
              <a:rPr lang="en-US" dirty="0" err="1" smtClean="0"/>
              <a:t>teˇza</a:t>
            </a:r>
            <a:r>
              <a:rPr lang="en-US" dirty="0" smtClean="0"/>
              <a:t> ´</a:t>
            </a:r>
            <a:r>
              <a:rPr lang="en-US" dirty="0" err="1" smtClean="0"/>
              <a:t>ce</a:t>
            </a:r>
            <a:r>
              <a:rPr lang="en-US" dirty="0" smtClean="0"/>
              <a:t> se </a:t>
            </a:r>
            <a:r>
              <a:rPr lang="en-US" dirty="0" err="1" smtClean="0"/>
              <a:t>poˇceti</a:t>
            </a:r>
            <a:r>
              <a:rPr lang="en-US" dirty="0" smtClean="0"/>
              <a:t> </a:t>
            </a:r>
            <a:r>
              <a:rPr lang="en-US" dirty="0" err="1" smtClean="0"/>
              <a:t>spuˇstati</a:t>
            </a:r>
            <a:r>
              <a:rPr lang="en-US" dirty="0" smtClean="0"/>
              <a:t>, </a:t>
            </a:r>
            <a:r>
              <a:rPr lang="en-US" dirty="0" err="1" smtClean="0"/>
              <a:t>diˇzu´ci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tome </a:t>
            </a:r>
            <a:r>
              <a:rPr lang="en-US" dirty="0" err="1" smtClean="0"/>
              <a:t>lakˇsu</a:t>
            </a:r>
            <a:r>
              <a:rPr lang="en-US" dirty="0" smtClean="0"/>
              <a:t> </a:t>
            </a:r>
            <a:r>
              <a:rPr lang="en-US" dirty="0" err="1" smtClean="0"/>
              <a:t>masu</a:t>
            </a:r>
            <a:r>
              <a:rPr lang="en-US" dirty="0" smtClean="0"/>
              <a:t>.</a:t>
            </a:r>
          </a:p>
          <a:p>
            <a:r>
              <a:rPr lang="en-US" dirty="0" smtClean="0"/>
              <a:t>u </a:t>
            </a:r>
            <a:r>
              <a:rPr lang="en-US" dirty="0" err="1" smtClean="0"/>
              <a:t>tlo</a:t>
            </a:r>
            <a:r>
              <a:rPr lang="en-US" dirty="0" smtClean="0"/>
              <a:t>, </a:t>
            </a:r>
            <a:r>
              <a:rPr lang="en-US" dirty="0" err="1" smtClean="0"/>
              <a:t>obje</a:t>
            </a:r>
            <a:r>
              <a:rPr lang="en-US" dirty="0" smtClean="0"/>
              <a:t> </a:t>
            </a:r>
            <a:r>
              <a:rPr lang="en-US" dirty="0" err="1" smtClean="0"/>
              <a:t>mase</a:t>
            </a:r>
            <a:r>
              <a:rPr lang="en-US" dirty="0" smtClean="0"/>
              <a:t> </a:t>
            </a:r>
            <a:r>
              <a:rPr lang="en-US" dirty="0" err="1" smtClean="0"/>
              <a:t>gibaju</a:t>
            </a:r>
            <a:r>
              <a:rPr lang="en-US" dirty="0" smtClean="0"/>
              <a:t> se </a:t>
            </a:r>
            <a:r>
              <a:rPr lang="en-US" dirty="0" err="1" smtClean="0"/>
              <a:t>istom</a:t>
            </a:r>
            <a:r>
              <a:rPr lang="en-US" dirty="0" smtClean="0"/>
              <a:t> </a:t>
            </a:r>
            <a:r>
              <a:rPr lang="en-US" dirty="0" err="1" smtClean="0"/>
              <a:t>brzinom</a:t>
            </a:r>
            <a:r>
              <a:rPr lang="en-US" dirty="0" smtClean="0"/>
              <a:t> (</a:t>
            </a:r>
            <a:r>
              <a:rPr lang="en-US" dirty="0" err="1" smtClean="0"/>
              <a:t>teˇza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dolje</a:t>
            </a:r>
            <a:r>
              <a:rPr lang="en-US" dirty="0" smtClean="0"/>
              <a:t>, a </a:t>
            </a:r>
            <a:r>
              <a:rPr lang="en-US" dirty="0" err="1" smtClean="0"/>
              <a:t>lakˇsa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gore)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endParaRPr lang="en-US" dirty="0" smtClean="0"/>
          </a:p>
          <a:p>
            <a:r>
              <a:rPr lang="en-US" dirty="0" err="1" smtClean="0"/>
              <a:t>odgovarju´ce</a:t>
            </a:r>
            <a:r>
              <a:rPr lang="en-US" dirty="0" smtClean="0"/>
              <a:t> </a:t>
            </a:r>
            <a:r>
              <a:rPr lang="en-US" dirty="0" err="1" smtClean="0"/>
              <a:t>kinetiˇcke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r>
              <a:rPr lang="en-US" dirty="0" smtClean="0"/>
              <a:t>. </a:t>
            </a:r>
            <a:r>
              <a:rPr lang="en-US" dirty="0" err="1" smtClean="0"/>
              <a:t>Njima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joˇs</a:t>
            </a:r>
            <a:r>
              <a:rPr lang="en-US" dirty="0" smtClean="0"/>
              <a:t> </a:t>
            </a:r>
            <a:r>
              <a:rPr lang="en-US" dirty="0" err="1" smtClean="0"/>
              <a:t>dodati</a:t>
            </a:r>
            <a:r>
              <a:rPr lang="en-US" dirty="0" smtClean="0"/>
              <a:t> </a:t>
            </a:r>
            <a:r>
              <a:rPr lang="en-US" dirty="0" err="1" smtClean="0"/>
              <a:t>potencijalnu</a:t>
            </a:r>
            <a:r>
              <a:rPr lang="en-US" dirty="0" smtClean="0"/>
              <a:t> </a:t>
            </a:r>
            <a:r>
              <a:rPr lang="en-US" dirty="0" err="1" smtClean="0"/>
              <a:t>energiju</a:t>
            </a:r>
            <a:r>
              <a:rPr lang="en-US" dirty="0" smtClean="0"/>
              <a:t> </a:t>
            </a:r>
            <a:r>
              <a:rPr lang="en-US" dirty="0" err="1" smtClean="0"/>
              <a:t>lakˇse</a:t>
            </a:r>
            <a:r>
              <a:rPr lang="en-US" dirty="0" smtClean="0"/>
              <a:t> </a:t>
            </a:r>
            <a:r>
              <a:rPr lang="en-US" dirty="0" err="1" smtClean="0"/>
              <a:t>mase</a:t>
            </a:r>
            <a:r>
              <a:rPr lang="en-US" dirty="0" smtClean="0"/>
              <a:t> </a:t>
            </a:r>
            <a:r>
              <a:rPr lang="en-US" dirty="0" err="1" smtClean="0"/>
              <a:t>jer</a:t>
            </a:r>
            <a:endParaRPr lang="en-US" dirty="0" smtClean="0"/>
          </a:p>
          <a:p>
            <a:r>
              <a:rPr lang="en-US" dirty="0" smtClean="0"/>
              <a:t>je </a:t>
            </a:r>
            <a:r>
              <a:rPr lang="en-US" dirty="0" err="1" smtClean="0"/>
              <a:t>teˇza</a:t>
            </a:r>
            <a:r>
              <a:rPr lang="en-US" dirty="0" smtClean="0"/>
              <a:t> masa </a:t>
            </a:r>
            <a:r>
              <a:rPr lang="en-US" dirty="0" err="1" smtClean="0"/>
              <a:t>doˇsla</a:t>
            </a:r>
            <a:r>
              <a:rPr lang="en-US" dirty="0" smtClean="0"/>
              <a:t> do </a:t>
            </a:r>
            <a:r>
              <a:rPr lang="en-US" dirty="0" err="1" smtClean="0"/>
              <a:t>tla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uzimamo</a:t>
            </a:r>
            <a:r>
              <a:rPr lang="en-US" dirty="0" smtClean="0"/>
              <a:t> da je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visini</a:t>
            </a:r>
            <a:r>
              <a:rPr lang="en-US" dirty="0" smtClean="0"/>
              <a:t> 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83E8A-A9E6-487C-8BB0-07D4F00351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88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Centripetal force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(from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Latin"/>
              </a:rPr>
              <a:t>Latin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centrum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"center" and 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petere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"to seek"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[1]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a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Force"/>
              </a:rPr>
              <a:t>force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makes a body follow a curved path: its direction is always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Orthogonality"/>
              </a:rPr>
              <a:t>orthogonal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Velocity"/>
              </a:rPr>
              <a:t>velocity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the body, toward the fixed point of the instantaneous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Osculating circle"/>
              </a:rPr>
              <a:t>center of curvature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the path. Centripetal force is generally the cause of circular motion.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83E8A-A9E6-487C-8BB0-07D4F00351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6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7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3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3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43" y="116930"/>
            <a:ext cx="10515600" cy="888909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1505425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8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33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7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4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2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3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5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8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D675E-8D9D-410A-B4AA-DF112684756E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2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eta.appinventor.mit.edu/learn/reference/components/sensors.html#AccelerometerSensor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://beta.appinventor.mit.edu/learn/reference/components/sensors.html#LocationSensor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eta.appinventor.mit.edu/learn/reference/components/sensors.html#OrientationSenso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beta.appinventor.mit.edu/learn/reference/components/basic.html#Clock" TargetMode="Externa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ppinventor.org/Sensors2" TargetMode="External"/><Relationship Id="rId3" Type="http://schemas.openxmlformats.org/officeDocument/2006/relationships/hyperlink" Target="PRIMERI/LOKACIJA/Kje_sem.apk" TargetMode="External"/><Relationship Id="rId7" Type="http://schemas.openxmlformats.org/officeDocument/2006/relationships/hyperlink" Target="PRIMERI/LOKACIJA/LocationSensorTest.apk" TargetMode="External"/><Relationship Id="rId2" Type="http://schemas.openxmlformats.org/officeDocument/2006/relationships/hyperlink" Target="PRIMERI/LOKACIJA/Kje_sem.a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PRIMERI/LOKACIJA/LocationSensorTest.aia" TargetMode="External"/><Relationship Id="rId5" Type="http://schemas.openxmlformats.org/officeDocument/2006/relationships/hyperlink" Target="PRIMERI/LOKACIJA/Kje_sem2.apk" TargetMode="External"/><Relationship Id="rId4" Type="http://schemas.openxmlformats.org/officeDocument/2006/relationships/hyperlink" Target="PRIMERI/LOKACIJA/Kje_sem2.aia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obizen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811" y="895530"/>
            <a:ext cx="11691257" cy="9463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l-SI" sz="4800" dirty="0" smtClean="0">
                <a:solidFill>
                  <a:srgbClr val="FF0000"/>
                </a:solidFill>
              </a:rPr>
              <a:t>Programiranje za  učitelje - </a:t>
            </a:r>
            <a:r>
              <a:rPr lang="sl-SI" sz="4800" dirty="0" err="1" smtClean="0">
                <a:solidFill>
                  <a:srgbClr val="FF0000"/>
                </a:solidFill>
              </a:rPr>
              <a:t>neprogramerje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8869" y="97447"/>
            <a:ext cx="9144000" cy="499699"/>
          </a:xfrm>
        </p:spPr>
        <p:txBody>
          <a:bodyPr/>
          <a:lstStyle/>
          <a:p>
            <a:r>
              <a:rPr lang="sl-SI" dirty="0" smtClean="0"/>
              <a:t>Saša Divjak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4182" y="2715251"/>
            <a:ext cx="3026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/>
              <a:t>Začetek ob 20.00</a:t>
            </a:r>
            <a:endParaRPr lang="en-US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39908" y="3209171"/>
            <a:ext cx="2651488" cy="331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30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Razlaga: Risanje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21" y="1298359"/>
            <a:ext cx="8308828" cy="54984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59969" y="1113693"/>
            <a:ext cx="3382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Z dotikom povzročimo risanje pike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95973" y="2331968"/>
            <a:ext cx="359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 vlečenjem rišemo črto med sosednjimi točkami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029200" y="1383632"/>
            <a:ext cx="2827421" cy="99393"/>
          </a:xfrm>
          <a:prstGeom prst="straightConnector1">
            <a:avLst/>
          </a:prstGeom>
          <a:ln w="2540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087979" y="2477945"/>
            <a:ext cx="2107994" cy="1349297"/>
          </a:xfrm>
          <a:prstGeom prst="straightConnector1">
            <a:avLst/>
          </a:prstGeom>
          <a:ln w="2540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6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Grafika in podobe (</a:t>
            </a:r>
            <a:r>
              <a:rPr lang="sl-SI" dirty="0" err="1" smtClean="0"/>
              <a:t>sprites</a:t>
            </a:r>
            <a:r>
              <a:rPr lang="sl-SI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123" y="1413164"/>
            <a:ext cx="2621122" cy="5153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257" y="1367287"/>
            <a:ext cx="2559087" cy="5199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4648" y="1895302"/>
            <a:ext cx="39901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V računalniški grafiki je </a:t>
            </a:r>
            <a:r>
              <a:rPr lang="en-US" sz="2000" dirty="0"/>
              <a:t> </a:t>
            </a:r>
            <a:r>
              <a:rPr lang="en-US" sz="2000" b="1" dirty="0"/>
              <a:t>sprite</a:t>
            </a:r>
            <a:r>
              <a:rPr lang="en-US" sz="2000" dirty="0"/>
              <a:t> </a:t>
            </a:r>
            <a:r>
              <a:rPr lang="en-US" sz="2000" dirty="0" smtClean="0"/>
              <a:t>(</a:t>
            </a:r>
            <a:r>
              <a:rPr lang="sl-SI" sz="2000" dirty="0" smtClean="0"/>
              <a:t>2D slika, (podoba), ki jo lahko  krmilimo ločeno od slike v ozadju (scene)</a:t>
            </a:r>
          </a:p>
          <a:p>
            <a:endParaRPr lang="sl-SI" sz="2000" dirty="0"/>
          </a:p>
          <a:p>
            <a:r>
              <a:rPr lang="sl-SI" sz="2000" dirty="0" smtClean="0"/>
              <a:t>To omogoča ločeno spreminjanje podatkov o taki podobi, in tudi animacijo</a:t>
            </a:r>
          </a:p>
          <a:p>
            <a:endParaRPr lang="sl-SI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9583486" y="176981"/>
            <a:ext cx="2040709" cy="38440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</a:t>
            </a:r>
            <a:r>
              <a:rPr lang="sl-SI" dirty="0" smtClean="0"/>
              <a:t>odobe01.aia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6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Animacija grafike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185" y="1918700"/>
            <a:ext cx="2221935" cy="4567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43" y="1628687"/>
            <a:ext cx="6276975" cy="3629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933" y="5880560"/>
            <a:ext cx="5284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/>
              <a:t>Uporabimo </a:t>
            </a:r>
            <a:r>
              <a:rPr lang="sl-SI" sz="2400" b="1" dirty="0" smtClean="0">
                <a:solidFill>
                  <a:srgbClr val="FF0000"/>
                </a:solidFill>
              </a:rPr>
              <a:t>uro</a:t>
            </a:r>
            <a:r>
              <a:rPr lang="sl-SI" sz="2400" dirty="0" smtClean="0"/>
              <a:t>, ki proži korake animacije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1140" y="2002300"/>
            <a:ext cx="2193747" cy="448371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821140" y="231295"/>
            <a:ext cx="1822459" cy="1397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/>
              <a:t>animacija01.aia</a:t>
            </a:r>
          </a:p>
          <a:p>
            <a:r>
              <a:rPr lang="sl-SI"/>
              <a:t>animacija02.aia</a:t>
            </a:r>
          </a:p>
          <a:p>
            <a:r>
              <a:rPr lang="sl-SI"/>
              <a:t>animacija03.aia</a:t>
            </a:r>
          </a:p>
          <a:p>
            <a:r>
              <a:rPr lang="sl-SI"/>
              <a:t>animacija04.aia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85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Senzorji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Senzor pospeška</a:t>
            </a:r>
          </a:p>
          <a:p>
            <a:r>
              <a:rPr lang="sl-SI" dirty="0" smtClean="0"/>
              <a:t>Senzor lokacije</a:t>
            </a:r>
          </a:p>
          <a:p>
            <a:r>
              <a:rPr lang="sl-SI" dirty="0" smtClean="0"/>
              <a:t>Senzor usmeritve (orientacije)</a:t>
            </a:r>
          </a:p>
          <a:p>
            <a:r>
              <a:rPr lang="sl-SI" dirty="0" smtClean="0"/>
              <a:t>Ura</a:t>
            </a:r>
          </a:p>
          <a:p>
            <a:r>
              <a:rPr lang="sl-SI" dirty="0" smtClean="0"/>
              <a:t>Senzor bližine</a:t>
            </a:r>
          </a:p>
          <a:p>
            <a:r>
              <a:rPr lang="sl-SI" dirty="0" smtClean="0"/>
              <a:t>Skener bar kode</a:t>
            </a:r>
          </a:p>
          <a:p>
            <a:endParaRPr lang="en-US" dirty="0"/>
          </a:p>
        </p:txBody>
      </p:sp>
      <p:pic>
        <p:nvPicPr>
          <p:cNvPr id="4" name="Picture 2" descr="https://developer.apple.com/library/ios/documentation/uikit/reference/uiacceleration_class/Art/device_ax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954" y="1252023"/>
            <a:ext cx="3601497" cy="38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0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Nekaj zanimivih primerov uporabe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819" y="1664677"/>
            <a:ext cx="9413412" cy="529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8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Atwood</a:t>
            </a:r>
            <a:r>
              <a:rPr lang="sl-SI" dirty="0" smtClean="0"/>
              <a:t>ov stroj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57554" y="1131277"/>
            <a:ext cx="6172200" cy="44958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sl-SI" dirty="0" smtClean="0"/>
              <a:t>Poizkus za preverjanje zakone gibanja s konstantnim pospeškom</a:t>
            </a:r>
            <a:r>
              <a:rPr lang="en-US" dirty="0" smtClean="0"/>
              <a:t>.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sl-SI" dirty="0" smtClean="0"/>
              <a:t>Idealen </a:t>
            </a:r>
            <a:r>
              <a:rPr lang="en-US" dirty="0" smtClean="0"/>
              <a:t>Atwood</a:t>
            </a:r>
            <a:r>
              <a:rPr lang="sl-SI" dirty="0" smtClean="0"/>
              <a:t>ov stroj predstavljata dve uteži z masama</a:t>
            </a:r>
            <a:r>
              <a:rPr lang="en-US" dirty="0"/>
              <a:t> </a:t>
            </a:r>
            <a:r>
              <a:rPr lang="en-US" i="1" dirty="0"/>
              <a:t>m</a:t>
            </a:r>
            <a:r>
              <a:rPr lang="en-US" baseline="-25000" dirty="0"/>
              <a:t>1</a:t>
            </a:r>
            <a:r>
              <a:rPr lang="en-US" dirty="0"/>
              <a:t> </a:t>
            </a:r>
            <a:r>
              <a:rPr lang="sl-SI" dirty="0" smtClean="0"/>
              <a:t>in</a:t>
            </a:r>
            <a:r>
              <a:rPr lang="en-US" dirty="0"/>
              <a:t> </a:t>
            </a:r>
            <a:r>
              <a:rPr lang="en-US" i="1" dirty="0"/>
              <a:t>m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sl-SI" dirty="0" smtClean="0"/>
              <a:t>povezani s togo vrvico preko škripca z maso enako 0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pPr>
              <a:spcAft>
                <a:spcPts val="1200"/>
              </a:spcAft>
            </a:pPr>
            <a:r>
              <a:rPr lang="sl-SI" dirty="0" smtClean="0"/>
              <a:t>Če je </a:t>
            </a:r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 = m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sl-SI" dirty="0" smtClean="0"/>
              <a:t>je stroj v nevtralnem ravnovesju ne glede na položaj uteži</a:t>
            </a:r>
            <a:r>
              <a:rPr lang="en-US" dirty="0" smtClean="0"/>
              <a:t>.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sl-SI" dirty="0" smtClean="0"/>
              <a:t>Če je </a:t>
            </a:r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 ≠ m</a:t>
            </a:r>
            <a:r>
              <a:rPr lang="en-US" baseline="-25000" dirty="0"/>
              <a:t>2</a:t>
            </a:r>
            <a:r>
              <a:rPr lang="en-US" dirty="0"/>
              <a:t> </a:t>
            </a:r>
            <a:r>
              <a:rPr lang="sl-SI" dirty="0" smtClean="0"/>
              <a:t>, se obe masi premikata s konstantnim pospeškom</a:t>
            </a:r>
            <a:r>
              <a:rPr lang="en-US" dirty="0" smtClean="0"/>
              <a:t>.</a:t>
            </a:r>
            <a:endParaRPr lang="en-US" dirty="0"/>
          </a:p>
          <a:p>
            <a:pPr eaLnBrk="1" hangingPunct="1">
              <a:spcAft>
                <a:spcPts val="1200"/>
              </a:spcAft>
            </a:pPr>
            <a:endParaRPr lang="en-US" altLang="en-US" dirty="0"/>
          </a:p>
        </p:txBody>
      </p:sp>
      <p:pic>
        <p:nvPicPr>
          <p:cNvPr id="5124" name="Picture 4" descr="http://upload.wikimedia.org/wikipedia/commons/thumb/c/cb/Atwood.svg/220px-Atwood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415" y="608276"/>
            <a:ext cx="2579321" cy="450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461" y="0"/>
            <a:ext cx="4572000" cy="944563"/>
          </a:xfrm>
        </p:spPr>
        <p:txBody>
          <a:bodyPr/>
          <a:lstStyle/>
          <a:p>
            <a:pPr>
              <a:defRPr/>
            </a:pPr>
            <a:r>
              <a:rPr lang="en-US" dirty="0"/>
              <a:t>Atwood</a:t>
            </a:r>
            <a:r>
              <a:rPr lang="sl-SI" dirty="0"/>
              <a:t>ov stroj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15461" y="1090246"/>
            <a:ext cx="38862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en-US" sz="2000" dirty="0" smtClean="0"/>
              <a:t>Telefon damo v plastično vrečko.</a:t>
            </a:r>
            <a:endParaRPr lang="en-US" altLang="en-US" sz="2000" dirty="0" smtClean="0"/>
          </a:p>
          <a:p>
            <a:pPr eaLnBrk="1" hangingPunct="1"/>
            <a:r>
              <a:rPr lang="sl-SI" altLang="en-US" sz="2000" dirty="0" smtClean="0"/>
              <a:t>Aplikacija meri pospešek.</a:t>
            </a:r>
            <a:endParaRPr lang="en-US" altLang="en-US" sz="2000" dirty="0" smtClean="0"/>
          </a:p>
          <a:p>
            <a:pPr eaLnBrk="1" hangingPunct="1"/>
            <a:r>
              <a:rPr lang="sl-SI" altLang="en-US" sz="2000" dirty="0" smtClean="0"/>
              <a:t>Izmerjene podatke primerjamo s teoretičnimi.</a:t>
            </a:r>
            <a:endParaRPr lang="en-US" altLang="en-US" sz="2000" dirty="0" smtClean="0"/>
          </a:p>
        </p:txBody>
      </p:sp>
      <p:pic>
        <p:nvPicPr>
          <p:cNvPr id="10244" name="Picture 3" descr="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90600"/>
            <a:ext cx="42687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56" y="2896748"/>
            <a:ext cx="2899275" cy="3808852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05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9363" y="6008078"/>
            <a:ext cx="1453662" cy="509953"/>
          </a:xfrm>
        </p:spPr>
        <p:txBody>
          <a:bodyPr/>
          <a:lstStyle/>
          <a:p>
            <a:pPr>
              <a:defRPr/>
            </a:pPr>
            <a:r>
              <a:rPr lang="en-US" sz="2000" b="0" dirty="0" smtClean="0">
                <a:solidFill>
                  <a:schemeClr val="tx1"/>
                </a:solidFill>
              </a:rPr>
              <a:t>20</a:t>
            </a:r>
            <a:r>
              <a:rPr lang="sl-SI" sz="2000" b="0" baseline="30000" dirty="0" smtClean="0">
                <a:solidFill>
                  <a:schemeClr val="tx1"/>
                </a:solidFill>
              </a:rPr>
              <a:t>.</a:t>
            </a:r>
            <a:r>
              <a:rPr lang="sl-SI" sz="2000" b="0" dirty="0" smtClean="0">
                <a:solidFill>
                  <a:schemeClr val="tx1"/>
                </a:solidFill>
              </a:rPr>
              <a:t> stoletje</a:t>
            </a:r>
            <a:endParaRPr lang="en-US" sz="2000" b="0" dirty="0">
              <a:solidFill>
                <a:schemeClr val="tx1"/>
              </a:solidFill>
            </a:endParaRPr>
          </a:p>
        </p:txBody>
      </p:sp>
      <p:pic>
        <p:nvPicPr>
          <p:cNvPr id="13315" name="Picture 3" descr="2012-12-12_12-05-59_47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363" y="2893158"/>
            <a:ext cx="1699960" cy="301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DSCN065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569" y="2880457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561271" y="5790772"/>
            <a:ext cx="173501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21  </a:t>
            </a:r>
            <a:r>
              <a:rPr lang="sl-SI" sz="2000" dirty="0" smtClean="0">
                <a:latin typeface="+mj-lt"/>
                <a:ea typeface="+mj-ea"/>
                <a:cs typeface="+mj-cs"/>
              </a:rPr>
              <a:t>stoletje</a:t>
            </a: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3835" y="308354"/>
            <a:ext cx="10515600" cy="888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/>
              <a:t>Centripetal</a:t>
            </a:r>
            <a:r>
              <a:rPr lang="sl-SI" dirty="0" smtClean="0"/>
              <a:t>ni pospešek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85276" y="2745232"/>
            <a:ext cx="4114800" cy="2306516"/>
          </a:xfrm>
        </p:spPr>
        <p:txBody>
          <a:bodyPr>
            <a:normAutofit/>
          </a:bodyPr>
          <a:lstStyle/>
          <a:p>
            <a:pPr marL="411163"/>
            <a:r>
              <a:rPr lang="sl-SI" altLang="en-US" sz="2000" dirty="0" smtClean="0"/>
              <a:t>Telefon postavimo na vrtečo se ploščo in poženemo aplikacijo</a:t>
            </a:r>
            <a:endParaRPr lang="en-US" altLang="en-US" sz="2000" dirty="0" smtClean="0"/>
          </a:p>
          <a:p>
            <a:pPr marL="411163"/>
            <a:endParaRPr lang="en-US" altLang="en-US" sz="2000" dirty="0" smtClean="0"/>
          </a:p>
          <a:p>
            <a:pPr marL="411163"/>
            <a:r>
              <a:rPr lang="en-US" altLang="en-US" sz="2000" dirty="0" smtClean="0"/>
              <a:t>a = mv</a:t>
            </a:r>
            <a:r>
              <a:rPr lang="en-US" altLang="en-US" sz="2000" baseline="30000" dirty="0" smtClean="0"/>
              <a:t>2</a:t>
            </a:r>
            <a:r>
              <a:rPr lang="en-US" altLang="en-US" sz="2000" dirty="0" smtClean="0"/>
              <a:t> /r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276" y="1272973"/>
            <a:ext cx="10609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Centripetal</a:t>
            </a:r>
            <a:r>
              <a:rPr lang="sl-SI" dirty="0" smtClean="0"/>
              <a:t>na sila je sila, ki povzroča ukrivljeno gibanje telesa. Njena smer je vedno pravokotna na smer hitrosti telesa in usmerjena proti fiksni točki, središču ukrivljene poti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7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Senzor pospeška (</a:t>
            </a:r>
            <a:r>
              <a:rPr lang="sl-SI" dirty="0" err="1" smtClean="0"/>
              <a:t>AccelerometerSensor</a:t>
            </a:r>
            <a:r>
              <a:rPr lang="sl-SI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867" y="1005839"/>
            <a:ext cx="5858933" cy="5433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6943" y="2336800"/>
            <a:ext cx="445724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Meri silo na napravo </a:t>
            </a:r>
          </a:p>
          <a:p>
            <a:r>
              <a:rPr lang="sl-SI" sz="2800" dirty="0" smtClean="0"/>
              <a:t>v posameznih oseh</a:t>
            </a:r>
          </a:p>
          <a:p>
            <a:endParaRPr lang="sl-SI" sz="2800" dirty="0"/>
          </a:p>
          <a:p>
            <a:endParaRPr lang="sl-SI" sz="2800" dirty="0" smtClean="0"/>
          </a:p>
          <a:p>
            <a:r>
              <a:rPr lang="sl-SI" sz="2800" dirty="0" smtClean="0"/>
              <a:t>Zaznavanje tresljajev naprave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225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Senzor pospeška (</a:t>
            </a:r>
            <a:r>
              <a:rPr lang="sl-SI" dirty="0" err="1" smtClean="0"/>
              <a:t>AccelerometerSensor</a:t>
            </a:r>
            <a:r>
              <a:rPr lang="sl-SI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1005839"/>
            <a:ext cx="10311190" cy="4351338"/>
          </a:xfrm>
        </p:spPr>
        <p:txBody>
          <a:bodyPr>
            <a:noAutofit/>
          </a:bodyPr>
          <a:lstStyle/>
          <a:p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Nevidna komponenta, ki zazna tresljaje in meri pospešek v 3 dimenzijah v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m/s</a:t>
            </a:r>
            <a:r>
              <a:rPr lang="en-US" sz="2400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sl-SI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b="1" dirty="0" err="1" smtClean="0"/>
              <a:t>xAccel</a:t>
            </a:r>
            <a:r>
              <a:rPr lang="en-US" sz="2400" dirty="0"/>
              <a:t>: </a:t>
            </a:r>
            <a:endParaRPr lang="sl-SI" sz="2400" dirty="0" smtClean="0"/>
          </a:p>
          <a:p>
            <a:pPr lvl="1"/>
            <a:r>
              <a:rPr lang="en-US" sz="2000" dirty="0" smtClean="0"/>
              <a:t>0</a:t>
            </a:r>
            <a:r>
              <a:rPr lang="sl-SI" sz="2000" dirty="0" smtClean="0"/>
              <a:t>, ko telefon miruje na ravni površini</a:t>
            </a:r>
          </a:p>
          <a:p>
            <a:pPr lvl="1"/>
            <a:r>
              <a:rPr lang="en-US" sz="2000" dirty="0" smtClean="0"/>
              <a:t> </a:t>
            </a:r>
            <a:r>
              <a:rPr lang="sl-SI" sz="2000" dirty="0" smtClean="0"/>
              <a:t>pozitivna, če telefon nagnemo v desno (dvignemo levi rob)</a:t>
            </a:r>
          </a:p>
          <a:p>
            <a:pPr lvl="1"/>
            <a:r>
              <a:rPr lang="sl-SI" sz="2000" dirty="0" smtClean="0"/>
              <a:t>Negativna, ko telefon nagnemo v levo (dvignemo desni rob)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400" b="1" dirty="0" err="1"/>
              <a:t>yAccel</a:t>
            </a:r>
            <a:r>
              <a:rPr lang="en-US" sz="2400" dirty="0"/>
              <a:t>: </a:t>
            </a:r>
            <a:endParaRPr lang="sl-SI" sz="2400" dirty="0" smtClean="0"/>
          </a:p>
          <a:p>
            <a:pPr lvl="1"/>
            <a:r>
              <a:rPr lang="en-US" sz="2000" dirty="0" smtClean="0"/>
              <a:t>0</a:t>
            </a:r>
            <a:r>
              <a:rPr lang="sl-SI" sz="2000" dirty="0" smtClean="0"/>
              <a:t>, ko telefon miruje na ravni površini</a:t>
            </a:r>
          </a:p>
          <a:p>
            <a:pPr lvl="1"/>
            <a:r>
              <a:rPr lang="sl-SI" sz="2000" dirty="0" smtClean="0"/>
              <a:t>Pozitivna, ko dvignemo spodnji rob</a:t>
            </a:r>
          </a:p>
          <a:p>
            <a:pPr lvl="1"/>
            <a:r>
              <a:rPr lang="sl-SI" sz="2000" dirty="0" smtClean="0"/>
              <a:t>Negativna, ko dvignemo zgornji rob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400" b="1" dirty="0" err="1"/>
              <a:t>zAccel</a:t>
            </a:r>
            <a:r>
              <a:rPr lang="en-US" sz="2400" dirty="0"/>
              <a:t>: </a:t>
            </a:r>
            <a:endParaRPr lang="sl-SI" sz="2400" dirty="0" smtClean="0"/>
          </a:p>
          <a:p>
            <a:pPr lvl="1"/>
            <a:r>
              <a:rPr lang="sl-SI" sz="2000" dirty="0" smtClean="0"/>
              <a:t>Enak </a:t>
            </a:r>
            <a:r>
              <a:rPr lang="en-US" sz="2000" dirty="0" smtClean="0"/>
              <a:t>  </a:t>
            </a:r>
            <a:r>
              <a:rPr lang="en-US" sz="2000" dirty="0"/>
              <a:t>-9.8 </a:t>
            </a:r>
            <a:r>
              <a:rPr lang="en-US" sz="2000" dirty="0" smtClean="0"/>
              <a:t>(</a:t>
            </a:r>
            <a:r>
              <a:rPr lang="sl-SI" sz="2000" dirty="0" smtClean="0"/>
              <a:t>zemeljski gravitaciji v </a:t>
            </a:r>
            <a:r>
              <a:rPr lang="en-US" sz="2000" dirty="0"/>
              <a:t>m/s</a:t>
            </a:r>
            <a:r>
              <a:rPr lang="en-US" sz="2000" baseline="30000" dirty="0"/>
              <a:t>2</a:t>
            </a:r>
            <a:r>
              <a:rPr lang="sl-SI" sz="2000" dirty="0" smtClean="0"/>
              <a:t> ) ko naprava miruje vzporedno s tlemi z zaslonom navzgor</a:t>
            </a:r>
          </a:p>
          <a:p>
            <a:pPr lvl="1"/>
            <a:r>
              <a:rPr lang="sl-SI" sz="2000" dirty="0" smtClean="0"/>
              <a:t>0, ko naprava miruje pravokotno na tla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/>
              <a:t>+9.8 </a:t>
            </a:r>
            <a:r>
              <a:rPr lang="sl-SI" sz="2000" dirty="0"/>
              <a:t> </a:t>
            </a:r>
            <a:r>
              <a:rPr lang="sl-SI" sz="2000" dirty="0" smtClean="0"/>
              <a:t>ko je obrnjena navzdol</a:t>
            </a:r>
            <a:r>
              <a:rPr lang="en-US" sz="2000" dirty="0" smtClean="0"/>
              <a:t>. T</a:t>
            </a:r>
            <a:endParaRPr lang="sl-SI" sz="2000" dirty="0" smtClean="0"/>
          </a:p>
          <a:p>
            <a:pPr lvl="1"/>
            <a:r>
              <a:rPr lang="sl-SI" sz="2000" dirty="0" smtClean="0"/>
              <a:t>Na vrednost vpliva tudi pospeševanje naprave v smeri navzdol ali navzgor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07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8800" dirty="0" err="1" smtClean="0">
                <a:solidFill>
                  <a:srgbClr val="FF0000"/>
                </a:solidFill>
              </a:rPr>
              <a:t>App</a:t>
            </a:r>
            <a:r>
              <a:rPr lang="sl-SI" sz="8800" dirty="0" smtClean="0">
                <a:solidFill>
                  <a:srgbClr val="FF0000"/>
                </a:solidFill>
              </a:rPr>
              <a:t> </a:t>
            </a:r>
            <a:r>
              <a:rPr lang="sl-SI" sz="8800" dirty="0" err="1" smtClean="0">
                <a:solidFill>
                  <a:srgbClr val="FF0000"/>
                </a:solidFill>
              </a:rPr>
              <a:t>Inventor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9238"/>
            <a:ext cx="9144000" cy="473573"/>
          </a:xfrm>
        </p:spPr>
        <p:txBody>
          <a:bodyPr/>
          <a:lstStyle/>
          <a:p>
            <a:r>
              <a:rPr lang="sl-SI" dirty="0" smtClean="0"/>
              <a:t>Saša Divjak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642" y="376827"/>
            <a:ext cx="18161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0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Senzor pospeška (</a:t>
            </a:r>
            <a:r>
              <a:rPr lang="sl-SI" dirty="0" err="1" smtClean="0"/>
              <a:t>AccelerometerSensor</a:t>
            </a:r>
            <a:r>
              <a:rPr lang="sl-SI" dirty="0" smtClean="0"/>
              <a:t>)</a:t>
            </a:r>
            <a:endParaRPr lang="en-US" dirty="0"/>
          </a:p>
        </p:txBody>
      </p:sp>
      <p:pic>
        <p:nvPicPr>
          <p:cNvPr id="6" name="Picture 2" descr="https://developer.apple.com/library/ios/documentation/uikit/reference/uiacceleration_class/Art/device_ax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377" y="1938813"/>
            <a:ext cx="2171281" cy="23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76943" y="829372"/>
            <a:ext cx="8075028" cy="503461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206310" rIns="0" bIns="8569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Roboto"/>
              </a:rPr>
              <a:t>Lastnosti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Roboto"/>
            </a:endParaRPr>
          </a:p>
          <a:p>
            <a:pPr marL="457200" lvl="1" indent="0">
              <a:lnSpc>
                <a:spcPct val="100000"/>
              </a:lnSpc>
              <a:buFontTx/>
              <a:buNone/>
            </a:pPr>
            <a:r>
              <a:rPr kumimoji="0" lang="en-US" altLang="en-US" sz="1600" b="1" i="1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Available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457200" lvl="1" indent="0">
              <a:lnSpc>
                <a:spcPct val="100000"/>
              </a:lnSpc>
              <a:buFontTx/>
              <a:buNone/>
            </a:pPr>
            <a:r>
              <a:rPr kumimoji="0" lang="en-US" altLang="en-US" sz="1600" b="1" i="1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Enabled</a:t>
            </a:r>
            <a:endParaRPr kumimoji="0" lang="en-US" altLang="en-US" sz="1600" b="1" i="1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457200" lvl="1" indent="0">
              <a:lnSpc>
                <a:spcPct val="100000"/>
              </a:lnSpc>
              <a:buFontTx/>
              <a:buNone/>
            </a:pP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MinimumInterval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914400" lvl="2" indent="-457200">
              <a:lnSpc>
                <a:spcPct val="100000"/>
              </a:lnSpc>
              <a:buFontTx/>
              <a:buNone/>
            </a:pPr>
            <a:r>
              <a:rPr kumimoji="0" lang="sl-SI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Najmanjši interval med tresljaji telefona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457200" lvl="1" indent="0">
              <a:lnSpc>
                <a:spcPct val="100000"/>
              </a:lnSpc>
              <a:buFontTx/>
              <a:buNone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Sensitivity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914400" lvl="2" indent="-457200">
              <a:lnSpc>
                <a:spcPct val="100000"/>
              </a:lnSpc>
              <a:buFontTx/>
              <a:buNone/>
            </a:pPr>
            <a:r>
              <a:rPr kumimoji="0" lang="sl-SI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Število, ki pove, kako občutljiv je </a:t>
            </a:r>
            <a:r>
              <a:rPr kumimoji="0" lang="sl-SI" altLang="en-US" sz="16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pospeškometer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. </a:t>
            </a:r>
            <a:r>
              <a:rPr kumimoji="0" lang="sl-SI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Izbiramo med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: 1 = </a:t>
            </a:r>
            <a:r>
              <a:rPr kumimoji="0" lang="sl-SI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malo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, 2 = </a:t>
            </a:r>
            <a:r>
              <a:rPr kumimoji="0" lang="sl-SI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srednje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, 3 = </a:t>
            </a:r>
            <a:r>
              <a:rPr kumimoji="0" lang="sl-SI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zelo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.</a:t>
            </a:r>
          </a:p>
          <a:p>
            <a:pPr marL="457200" lvl="1" indent="0">
              <a:lnSpc>
                <a:spcPct val="100000"/>
              </a:lnSpc>
              <a:buFontTx/>
              <a:buNone/>
            </a:pPr>
            <a:r>
              <a:rPr kumimoji="0" lang="en-US" altLang="en-US" sz="1600" b="1" i="1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XAccel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457200" lvl="1" indent="0">
              <a:lnSpc>
                <a:spcPct val="100000"/>
              </a:lnSpc>
              <a:buFontTx/>
              <a:buNone/>
            </a:pPr>
            <a:r>
              <a:rPr kumimoji="0" lang="en-US" altLang="en-US" sz="1600" b="1" i="1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YAccel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457200" lvl="1" indent="0">
              <a:lnSpc>
                <a:spcPct val="100000"/>
              </a:lnSpc>
              <a:buFontTx/>
              <a:buNone/>
            </a:pPr>
            <a:r>
              <a:rPr kumimoji="0" lang="en-US" altLang="en-US" sz="1600" b="1" i="1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ZAccel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Roboto"/>
              </a:rPr>
              <a:t>Dogodki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Roboto"/>
            </a:endParaRPr>
          </a:p>
          <a:p>
            <a:pPr marL="457200" lvl="1" indent="0">
              <a:lnSpc>
                <a:spcPct val="100000"/>
              </a:lnSpc>
              <a:buFontTx/>
              <a:buNone/>
            </a:pP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AccelerationChanged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(number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xAccel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, number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yAccel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, number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zAccel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)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914400" lvl="2" indent="-457200">
              <a:lnSpc>
                <a:spcPct val="100000"/>
              </a:lnSpc>
              <a:buFontTx/>
              <a:buNone/>
            </a:pPr>
            <a:r>
              <a:rPr kumimoji="0" lang="sl-SI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Pove spremembo pospeška v smeri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 X, Y, </a:t>
            </a:r>
            <a:r>
              <a:rPr kumimoji="0" lang="sl-SI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oziroma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 Z.</a:t>
            </a:r>
            <a:endParaRPr kumimoji="0" lang="sl-SI" altLang="en-US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DejaVu Sans Mono"/>
            </a:endParaRPr>
          </a:p>
          <a:p>
            <a:pPr marL="457200" lvl="1" indent="0">
              <a:lnSpc>
                <a:spcPct val="100000"/>
              </a:lnSpc>
              <a:buFontTx/>
              <a:buNone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Shaking()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914400" lvl="2" indent="-457200">
              <a:lnSpc>
                <a:spcPct val="100000"/>
              </a:lnSpc>
              <a:buFontTx/>
              <a:buNone/>
            </a:pPr>
            <a:r>
              <a:rPr kumimoji="0" lang="sl-SI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Pove, da</a:t>
            </a:r>
            <a:r>
              <a:rPr kumimoji="0" lang="sl-SI" altLang="en-US" sz="1600" b="0" i="0" u="none" strike="noStrike" cap="none" normalizeH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 smo napravo stresli ali jo še tresemo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3" name="Pentagon 2">
            <a:hlinkClick r:id="rId3"/>
          </p:cNvPr>
          <p:cNvSpPr/>
          <p:nvPr/>
        </p:nvSpPr>
        <p:spPr>
          <a:xfrm>
            <a:off x="10867292" y="6318738"/>
            <a:ext cx="832339" cy="26214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WEB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432664" y="376717"/>
            <a:ext cx="2040709" cy="36933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err="1"/>
              <a:t>pospeskometer.aia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LocationSensor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41066" y="1171300"/>
            <a:ext cx="9847385" cy="25108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206310" rIns="0" bIns="8569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Nevidna komponenta, nudi podatke o lokaciji (</a:t>
            </a:r>
            <a:r>
              <a:rPr kumimoji="0" lang="sl-SI" altLang="en-US" sz="16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dolžina, širina, višina </a:t>
            </a:r>
            <a:r>
              <a:rPr kumimoji="0" lang="sl-SI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(če naprava to omogoča) in </a:t>
            </a:r>
            <a:r>
              <a:rPr kumimoji="0" lang="sl-SI" altLang="en-US" sz="16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naslov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. </a:t>
            </a:r>
            <a:endParaRPr kumimoji="0" lang="sl-SI" altLang="en-US" sz="16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altLang="en-US" sz="1600" dirty="0">
              <a:solidFill>
                <a:srgbClr val="3D3D3D"/>
              </a:solidFill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Ko jo omogočimo , lahko pridobiva podatke o lokaciji tudi iz brezžičnega omrežja in GPS satelitov.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en-US" sz="16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sl-SI" altLang="en-US" sz="1600" dirty="0" smtClean="0">
                <a:solidFill>
                  <a:srgbClr val="3D3D3D"/>
                </a:solidFill>
                <a:latin typeface="Roboto"/>
              </a:rPr>
              <a:t>Po zagonu moramo malo počakati (na ponudnika lokacije ali na dogodek </a:t>
            </a:r>
            <a:r>
              <a:rPr lang="en-US" altLang="en-US" sz="1600" dirty="0" err="1" smtClean="0">
                <a:solidFill>
                  <a:srgbClr val="3D3D3D"/>
                </a:solidFill>
                <a:latin typeface="Roboto"/>
              </a:rPr>
              <a:t>OnLocationChanged</a:t>
            </a:r>
            <a:r>
              <a:rPr lang="sl-SI" altLang="en-US" sz="1600" dirty="0" smtClean="0">
                <a:solidFill>
                  <a:srgbClr val="3D3D3D"/>
                </a:solidFill>
                <a:latin typeface="Roboto"/>
              </a:rPr>
              <a:t> )</a:t>
            </a:r>
            <a:endParaRPr kumimoji="0" lang="sl-SI" altLang="en-US" sz="16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altLang="en-US" sz="1600" dirty="0">
              <a:solidFill>
                <a:srgbClr val="3D3D3D"/>
              </a:solidFill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Omogoča tudi pretvorbo danega naslova (ni nujno trenutnega) v dolžino</a:t>
            </a:r>
            <a:r>
              <a:rPr kumimoji="0" lang="sl-SI" altLang="en-US" sz="1600" b="0" i="0" u="none" strike="noStrike" cap="none" normalizeH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 in širino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en-US" sz="1600" b="0" i="0" u="none" strike="noStrike" cap="none" normalizeH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en-US" sz="1600" baseline="0" dirty="0" smtClean="0">
                <a:solidFill>
                  <a:srgbClr val="FF0000"/>
                </a:solidFill>
                <a:latin typeface="Roboto"/>
              </a:rPr>
              <a:t>To moramo preskušati na napravi, ki ima GPS ali je navezana na mrežo-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6147" name="Picture 3" descr="http://miter.mit.edu/wp-content/uploads/et_temp/map_location-34343_500x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591" y="4621333"/>
            <a:ext cx="3229952" cy="180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://djengineering.org/images/loc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461" y="4621333"/>
            <a:ext cx="3140563" cy="190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ntagon 5">
            <a:hlinkClick r:id="rId4"/>
          </p:cNvPr>
          <p:cNvSpPr/>
          <p:nvPr/>
        </p:nvSpPr>
        <p:spPr>
          <a:xfrm>
            <a:off x="10867292" y="6318738"/>
            <a:ext cx="832339" cy="26214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WEB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568096" y="376617"/>
            <a:ext cx="2040709" cy="38440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err="1"/>
              <a:t>s</a:t>
            </a:r>
            <a:r>
              <a:rPr lang="sl-SI" dirty="0" err="1" smtClean="0"/>
              <a:t>enzorokacije.aia</a:t>
            </a:r>
            <a:endParaRPr lang="en-US" dirty="0"/>
          </a:p>
        </p:txBody>
      </p:sp>
      <p:pic>
        <p:nvPicPr>
          <p:cNvPr id="2050" name="Picture 2" descr="http://img1.wikia.nocookie.net/__cb20110705195119/lego/images/c/cd/Warning_sig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3350241"/>
            <a:ext cx="384823" cy="33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37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7/7e/Rollpitchyawpl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69" y="3943493"/>
            <a:ext cx="4221808" cy="276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paceyes3d.com/plugin/doc/images/came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80" y="1587172"/>
            <a:ext cx="2908616" cy="23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43" y="91960"/>
            <a:ext cx="10515600" cy="888909"/>
          </a:xfrm>
        </p:spPr>
        <p:txBody>
          <a:bodyPr/>
          <a:lstStyle/>
          <a:p>
            <a:r>
              <a:rPr lang="sl-SI" dirty="0" err="1" smtClean="0"/>
              <a:t>OrientationSensor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76943" y="980869"/>
            <a:ext cx="7967955" cy="42498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18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S to komponento določamo usmeritev v prostoru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18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Senzor je nevidna komponenta, ki sporoča naslednje vrednosti v stopinjah: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altLang="en-US" sz="1800" dirty="0" smtClean="0">
              <a:solidFill>
                <a:srgbClr val="3D3D3D"/>
              </a:solidFill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altLang="en-US" sz="1800" dirty="0">
              <a:solidFill>
                <a:srgbClr val="3D3D3D"/>
              </a:solidFill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Roll </a:t>
            </a:r>
            <a:r>
              <a:rPr kumimoji="0" lang="sl-SI" altLang="en-US" sz="14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 (nagib)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: </a:t>
            </a:r>
            <a:endParaRPr kumimoji="0" lang="sl-SI" altLang="en-US" sz="18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0 </a:t>
            </a:r>
            <a:r>
              <a:rPr kumimoji="0" lang="sl-SI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stopinj, ko je naprava vodoravna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sl-SI" altLang="en-US" sz="1600" dirty="0">
                <a:solidFill>
                  <a:srgbClr val="3D3D3D"/>
                </a:solidFill>
                <a:latin typeface="Roboto"/>
              </a:rPr>
              <a:t> </a:t>
            </a:r>
            <a:r>
              <a:rPr lang="sl-SI" altLang="en-US" sz="1600" dirty="0" smtClean="0">
                <a:solidFill>
                  <a:srgbClr val="3D3D3D"/>
                </a:solidFill>
                <a:latin typeface="Roboto"/>
              </a:rPr>
              <a:t>raste do 90 stopinj, če ji dvigamo levi rob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 </a:t>
            </a:r>
            <a:r>
              <a:rPr kumimoji="0" lang="sl-SI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pada do -90 stopinj, če ji dvigamo desni rob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Pitch </a:t>
            </a:r>
            <a:r>
              <a:rPr kumimoji="0" lang="sl-SI" altLang="en-US" sz="18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 </a:t>
            </a:r>
            <a:r>
              <a:rPr kumimoji="0" lang="sl-SI" altLang="en-US" sz="14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(naklon)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: </a:t>
            </a:r>
            <a:endParaRPr kumimoji="0" lang="sl-SI" altLang="en-US" sz="18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457200" lvl="1" indent="0">
              <a:lnSpc>
                <a:spcPct val="100000"/>
              </a:lnSpc>
              <a:buFontTx/>
              <a:buChar char="•"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0 </a:t>
            </a:r>
            <a:r>
              <a:rPr kumimoji="0" lang="sl-SI" altLang="en-US" sz="14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stopinj v vodoravni legi</a:t>
            </a:r>
          </a:p>
          <a:p>
            <a:pPr marL="457200" lvl="1" indent="0">
              <a:lnSpc>
                <a:spcPct val="100000"/>
              </a:lnSpc>
              <a:buFontTx/>
              <a:buChar char="•"/>
            </a:pPr>
            <a:r>
              <a:rPr lang="sl-SI" altLang="en-US" sz="1400" dirty="0">
                <a:solidFill>
                  <a:srgbClr val="3D3D3D"/>
                </a:solidFill>
                <a:latin typeface="Roboto"/>
              </a:rPr>
              <a:t>r</a:t>
            </a:r>
            <a:r>
              <a:rPr lang="sl-SI" altLang="en-US" sz="1400" dirty="0" smtClean="0">
                <a:solidFill>
                  <a:srgbClr val="3D3D3D"/>
                </a:solidFill>
                <a:latin typeface="Roboto"/>
              </a:rPr>
              <a:t>aste do 90 stopinj, ko jo nagibamo navzgor</a:t>
            </a:r>
          </a:p>
          <a:p>
            <a:pPr marL="457200" lvl="1" indent="0">
              <a:lnSpc>
                <a:spcPct val="100000"/>
              </a:lnSpc>
              <a:buFontTx/>
              <a:buChar char="•"/>
            </a:pPr>
            <a:r>
              <a:rPr kumimoji="0" lang="sl-SI" altLang="en-US" sz="14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Pade do 90 stopinj, če jo nagibamo navzdol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Azimuth </a:t>
            </a:r>
            <a:r>
              <a:rPr kumimoji="0" lang="sl-SI" altLang="en-US" sz="18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 </a:t>
            </a:r>
            <a:r>
              <a:rPr kumimoji="0" lang="sl-SI" altLang="en-US" sz="14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(azimut)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: </a:t>
            </a:r>
            <a:endParaRPr kumimoji="0" lang="sl-SI" altLang="en-US" sz="18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457200" lvl="1" indent="0">
              <a:lnSpc>
                <a:spcPct val="100000"/>
              </a:lnSpc>
              <a:buFontTx/>
              <a:buChar char="•"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0 </a:t>
            </a:r>
            <a:r>
              <a:rPr kumimoji="0" lang="sl-SI" altLang="en-US" sz="14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stopinj, ko vrh naprave</a:t>
            </a:r>
            <a:r>
              <a:rPr kumimoji="0" lang="sl-SI" altLang="en-US" sz="1400" b="0" i="0" u="none" strike="noStrike" cap="none" normalizeH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 usmerimo na sever</a:t>
            </a:r>
          </a:p>
          <a:p>
            <a:pPr marL="457200" lvl="1" indent="0">
              <a:lnSpc>
                <a:spcPct val="100000"/>
              </a:lnSpc>
              <a:buFontTx/>
              <a:buChar char="•"/>
            </a:pPr>
            <a:r>
              <a:rPr lang="sl-SI" altLang="en-US" sz="1400" baseline="0" dirty="0" smtClean="0">
                <a:solidFill>
                  <a:srgbClr val="3D3D3D"/>
                </a:solidFill>
                <a:latin typeface="Roboto"/>
              </a:rPr>
              <a:t>90</a:t>
            </a:r>
            <a:r>
              <a:rPr lang="sl-SI" altLang="en-US" sz="1400" dirty="0" smtClean="0">
                <a:solidFill>
                  <a:srgbClr val="3D3D3D"/>
                </a:solidFill>
                <a:latin typeface="Roboto"/>
              </a:rPr>
              <a:t> stopinj, ko vrh naprave usmerimo na vzhod</a:t>
            </a:r>
          </a:p>
          <a:p>
            <a:pPr marL="457200" lvl="1" indent="0">
              <a:lnSpc>
                <a:spcPct val="100000"/>
              </a:lnSpc>
              <a:buFontTx/>
              <a:buChar char="•"/>
            </a:pPr>
            <a:r>
              <a:rPr kumimoji="0" lang="sl-SI" altLang="en-US" sz="14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180</a:t>
            </a:r>
            <a:r>
              <a:rPr kumimoji="0" lang="sl-SI" altLang="en-US" sz="1400" b="0" i="0" u="none" strike="noStrike" cap="none" normalizeH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 stopinj, ko vrh naprave usmerimo na jug</a:t>
            </a:r>
          </a:p>
          <a:p>
            <a:pPr marL="457200" lvl="1" indent="0">
              <a:lnSpc>
                <a:spcPct val="100000"/>
              </a:lnSpc>
              <a:buFontTx/>
              <a:buChar char="•"/>
            </a:pPr>
            <a:r>
              <a:rPr lang="sl-SI" altLang="en-US" sz="1400" baseline="0" dirty="0" smtClean="0">
                <a:solidFill>
                  <a:srgbClr val="3D3D3D"/>
                </a:solidFill>
                <a:latin typeface="Roboto"/>
              </a:rPr>
              <a:t>270</a:t>
            </a:r>
            <a:r>
              <a:rPr lang="sl-SI" altLang="en-US" sz="1400" dirty="0" smtClean="0">
                <a:solidFill>
                  <a:srgbClr val="3D3D3D"/>
                </a:solidFill>
                <a:latin typeface="Roboto"/>
              </a:rPr>
              <a:t> stopinj, ko vrh naprave usmerimo na zahod</a:t>
            </a:r>
          </a:p>
        </p:txBody>
      </p:sp>
      <p:sp>
        <p:nvSpPr>
          <p:cNvPr id="8" name="Pentagon 7">
            <a:hlinkClick r:id="rId4"/>
          </p:cNvPr>
          <p:cNvSpPr/>
          <p:nvPr/>
        </p:nvSpPr>
        <p:spPr>
          <a:xfrm>
            <a:off x="10867292" y="6318738"/>
            <a:ext cx="832339" cy="26214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WEB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296400" y="376617"/>
            <a:ext cx="2312405" cy="38440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err="1" smtClean="0"/>
              <a:t>senzorUsmeritve.ata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72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Ura (</a:t>
            </a:r>
            <a:r>
              <a:rPr lang="sl-SI" dirty="0" err="1" smtClean="0"/>
              <a:t>Clock</a:t>
            </a:r>
            <a:r>
              <a:rPr lang="sl-SI" dirty="0" smtClean="0"/>
              <a:t>)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15817" y="1251985"/>
            <a:ext cx="8194430" cy="31700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20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S to komponento tvorimo časovnik (</a:t>
            </a:r>
            <a:r>
              <a:rPr kumimoji="0" lang="sl-SI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timer</a:t>
            </a:r>
            <a:r>
              <a:rPr kumimoji="0" lang="sl-SI" altLang="en-US" sz="20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), ki v regularnih intervalih proži dogodke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. </a:t>
            </a:r>
            <a:endParaRPr kumimoji="0" lang="sl-SI" altLang="en-US" sz="20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altLang="en-US" sz="2000" dirty="0">
              <a:solidFill>
                <a:srgbClr val="3D3D3D"/>
              </a:solidFill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Clock</a:t>
            </a:r>
            <a:r>
              <a:rPr kumimoji="0" lang="sl-SI" altLang="en-US" sz="20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 tudi omogoča</a:t>
            </a:r>
            <a:r>
              <a:rPr kumimoji="0" lang="sl-SI" altLang="en-US" sz="2000" b="0" i="0" u="none" strike="noStrike" cap="none" normalizeH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 različne pretvorbe in rokovanje s časovnimi enotami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en-US" sz="20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en-US" sz="20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en-US" sz="2000" dirty="0" smtClean="0">
                <a:solidFill>
                  <a:srgbClr val="3D3D3D"/>
                </a:solidFill>
                <a:latin typeface="Roboto"/>
              </a:rPr>
              <a:t>Interni zapis časa je  </a:t>
            </a:r>
            <a:r>
              <a:rPr lang="sl-SI" altLang="en-US" sz="2000" dirty="0" err="1" smtClean="0">
                <a:solidFill>
                  <a:srgbClr val="3D3D3D"/>
                </a:solidFill>
                <a:latin typeface="Roboto"/>
              </a:rPr>
              <a:t>takoimenovani</a:t>
            </a:r>
            <a:r>
              <a:rPr lang="sl-SI" altLang="en-US" sz="2000" dirty="0" smtClean="0">
                <a:solidFill>
                  <a:srgbClr val="3D3D3D"/>
                </a:solidFill>
                <a:latin typeface="Roboto"/>
              </a:rPr>
              <a:t> „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instant</a:t>
            </a:r>
            <a:r>
              <a:rPr kumimoji="0" lang="sl-SI" altLang="en-US" sz="2000" b="0" i="1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“</a:t>
            </a:r>
            <a:r>
              <a:rPr lang="sl-SI" altLang="en-US" sz="2000" i="1" dirty="0" smtClean="0">
                <a:solidFill>
                  <a:srgbClr val="3D3D3D"/>
                </a:solidFill>
                <a:latin typeface="Roboto"/>
              </a:rPr>
              <a:t>, ki pa ga lahko prikažemo v sekundah, minutah, urah, dnevih,…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en-US" sz="2000" b="0" i="1" u="none" strike="noStrike" cap="none" normalizeH="0" baseline="0" dirty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</p:txBody>
      </p:sp>
      <p:pic>
        <p:nvPicPr>
          <p:cNvPr id="4101" name="Picture 5" descr="http://blog.wolfram.com/images/carlson/clo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263" y="393139"/>
            <a:ext cx="1896450" cy="189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ntagon 5">
            <a:hlinkClick r:id="rId3"/>
          </p:cNvPr>
          <p:cNvSpPr/>
          <p:nvPr/>
        </p:nvSpPr>
        <p:spPr>
          <a:xfrm>
            <a:off x="10867292" y="6318738"/>
            <a:ext cx="832339" cy="26214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WEB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39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Ura (</a:t>
            </a:r>
            <a:r>
              <a:rPr lang="sl-SI" dirty="0" err="1" smtClean="0"/>
              <a:t>Clock</a:t>
            </a:r>
            <a:r>
              <a:rPr lang="sl-SI" dirty="0" smtClean="0"/>
              <a:t>) : metode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08214" y="2171678"/>
            <a:ext cx="10853057" cy="35111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SystemTime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()</a:t>
            </a:r>
            <a:r>
              <a:rPr kumimoji="0" lang="sl-SI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				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The phone's internal time in milliseconds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Now()</a:t>
            </a:r>
            <a:r>
              <a:rPr kumimoji="0" lang="sl-SI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					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The instant in time read from phone's clock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MakeInstant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(Text from)</a:t>
            </a:r>
            <a:r>
              <a:rPr kumimoji="0" lang="sl-SI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			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Make an instant specified by MM/DD/YYYY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hh:mm:ss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 or MM/DD/YYYY or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hh:mm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MakeInstantFromMillis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(Number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millis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)</a:t>
            </a:r>
            <a:r>
              <a:rPr kumimoji="0" lang="sl-SI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		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Make an instant specified by time in milliseconds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GetMillis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(instant)</a:t>
            </a:r>
            <a:r>
              <a:rPr kumimoji="0" lang="sl-SI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				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The instant in time measured as milliseconds since 1970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AddSeconds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(instant, Number seconds)</a:t>
            </a:r>
            <a:r>
              <a:rPr kumimoji="0" lang="sl-SI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		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An instant in time some number of seconds after the given instant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AddMinutes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(instant, Number minutes)</a:t>
            </a:r>
            <a:r>
              <a:rPr kumimoji="0" lang="sl-SI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		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An instant in time some number of minutes after the given instant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AddHours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(instant, Number hours)</a:t>
            </a:r>
            <a:r>
              <a:rPr kumimoji="0" lang="sl-SI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		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An instant in time some number of hours after the given instant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AddDays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(instant, Number days)</a:t>
            </a:r>
            <a:r>
              <a:rPr kumimoji="0" lang="sl-SI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		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An instant in time some number of days after the given instant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AddWeeks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(instant, Number weeks)</a:t>
            </a:r>
            <a:r>
              <a:rPr kumimoji="0" lang="sl-SI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		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An instant in time some number of weeks after the given instant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AddMonths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(instant, Number months)</a:t>
            </a:r>
            <a:r>
              <a:rPr kumimoji="0" lang="sl-SI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		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An instant in time some number of months after the given instant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AddYears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(instant, Number years)</a:t>
            </a:r>
            <a:r>
              <a:rPr kumimoji="0" lang="sl-SI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		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An instant in time some number of years after the given instant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Duration(Calendar start, Calendar end)</a:t>
            </a:r>
            <a:r>
              <a:rPr kumimoji="0" lang="sl-SI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		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Milliseconds between instants</a:t>
            </a:r>
          </a:p>
        </p:txBody>
      </p:sp>
      <p:pic>
        <p:nvPicPr>
          <p:cNvPr id="5" name="Picture 5" descr="http://blog.wolfram.com/images/carlson/clo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263" y="393139"/>
            <a:ext cx="1896450" cy="189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986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43" y="116931"/>
            <a:ext cx="10515600" cy="645070"/>
          </a:xfrm>
        </p:spPr>
        <p:txBody>
          <a:bodyPr>
            <a:normAutofit/>
          </a:bodyPr>
          <a:lstStyle/>
          <a:p>
            <a:pPr lvl="0"/>
            <a:r>
              <a:rPr lang="en-US" altLang="en-US" b="0" dirty="0" err="1" smtClean="0">
                <a:latin typeface="Roboto"/>
              </a:rPr>
              <a:t>NearField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10309" y="1155795"/>
            <a:ext cx="8006862" cy="52685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206310" rIns="0" bIns="8569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lnSpc>
                <a:spcPct val="100000"/>
              </a:lnSpc>
              <a:buNone/>
            </a:pPr>
            <a:r>
              <a:rPr lang="en-US" sz="1600" b="1" dirty="0"/>
              <a:t>Near Field Communication</a:t>
            </a:r>
            <a:r>
              <a:rPr lang="en-US" sz="1600" dirty="0"/>
              <a:t>, </a:t>
            </a:r>
            <a:r>
              <a:rPr lang="en-US" sz="1600" dirty="0" err="1"/>
              <a:t>krajše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FF0000"/>
                </a:solidFill>
              </a:rPr>
              <a:t>NFC</a:t>
            </a:r>
            <a:r>
              <a:rPr lang="en-US" sz="1600" dirty="0"/>
              <a:t>, je </a:t>
            </a:r>
            <a:r>
              <a:rPr lang="en-US" sz="1600" dirty="0" err="1"/>
              <a:t>visokofrekvenčna</a:t>
            </a:r>
            <a:r>
              <a:rPr lang="en-US" sz="1600" dirty="0"/>
              <a:t> </a:t>
            </a:r>
            <a:r>
              <a:rPr lang="en-US" sz="1600" dirty="0" err="1"/>
              <a:t>komunikacijska</a:t>
            </a:r>
            <a:r>
              <a:rPr lang="en-US" sz="1600" dirty="0"/>
              <a:t> </a:t>
            </a:r>
            <a:r>
              <a:rPr lang="en-US" sz="1600" dirty="0" err="1"/>
              <a:t>tehnologija</a:t>
            </a:r>
            <a:r>
              <a:rPr lang="en-US" sz="1600" dirty="0"/>
              <a:t> </a:t>
            </a:r>
            <a:r>
              <a:rPr lang="en-US" sz="1600" dirty="0" err="1"/>
              <a:t>kratkega</a:t>
            </a:r>
            <a:r>
              <a:rPr lang="en-US" sz="1600" dirty="0"/>
              <a:t> </a:t>
            </a:r>
            <a:r>
              <a:rPr lang="en-US" sz="1600" dirty="0" err="1"/>
              <a:t>dosega</a:t>
            </a:r>
            <a:r>
              <a:rPr lang="en-US" sz="1600" dirty="0"/>
              <a:t>, </a:t>
            </a:r>
            <a:r>
              <a:rPr lang="en-US" sz="1600" dirty="0" err="1"/>
              <a:t>ki</a:t>
            </a:r>
            <a:r>
              <a:rPr lang="en-US" sz="1600" dirty="0"/>
              <a:t> </a:t>
            </a:r>
            <a:r>
              <a:rPr lang="en-US" sz="1600" dirty="0" err="1"/>
              <a:t>omogoča</a:t>
            </a:r>
            <a:r>
              <a:rPr lang="en-US" sz="1600" dirty="0"/>
              <a:t> </a:t>
            </a:r>
            <a:r>
              <a:rPr lang="en-US" sz="1600" dirty="0" err="1"/>
              <a:t>izmenjavo</a:t>
            </a:r>
            <a:r>
              <a:rPr lang="en-US" sz="1600" dirty="0"/>
              <a:t> </a:t>
            </a:r>
            <a:r>
              <a:rPr lang="en-US" sz="1600" dirty="0" err="1"/>
              <a:t>podatkov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razdalji</a:t>
            </a:r>
            <a:r>
              <a:rPr lang="en-US" sz="1600" dirty="0"/>
              <a:t> do 10 cm.</a:t>
            </a:r>
            <a:endParaRPr kumimoji="0" lang="sl-SI" altLang="en-US" sz="16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altLang="en-US" sz="1600" dirty="0" smtClean="0">
              <a:solidFill>
                <a:srgbClr val="3D3D3D"/>
              </a:solidFill>
              <a:latin typeface="Roboto"/>
            </a:endParaRPr>
          </a:p>
          <a:p>
            <a:pPr marL="0" indent="0">
              <a:buNone/>
            </a:pPr>
            <a:r>
              <a:rPr lang="en-US" sz="1600" dirty="0" err="1"/>
              <a:t>Možnih</a:t>
            </a:r>
            <a:r>
              <a:rPr lang="en-US" sz="1600" dirty="0"/>
              <a:t> je </a:t>
            </a:r>
            <a:r>
              <a:rPr lang="en-US" sz="1600" dirty="0" err="1"/>
              <a:t>veliko</a:t>
            </a:r>
            <a:r>
              <a:rPr lang="en-US" sz="1600" dirty="0"/>
              <a:t> </a:t>
            </a:r>
            <a:r>
              <a:rPr lang="en-US" sz="1600" dirty="0" err="1"/>
              <a:t>aplikacij</a:t>
            </a:r>
            <a:r>
              <a:rPr lang="en-US" sz="1600" dirty="0"/>
              <a:t>, </a:t>
            </a:r>
            <a:r>
              <a:rPr lang="en-US" sz="1600" dirty="0" err="1"/>
              <a:t>na</a:t>
            </a:r>
            <a:r>
              <a:rPr lang="en-US" sz="1600" dirty="0"/>
              <a:t> primer:</a:t>
            </a:r>
          </a:p>
          <a:p>
            <a:r>
              <a:rPr lang="en-US" sz="1600" dirty="0" err="1"/>
              <a:t>Vstopnice</a:t>
            </a:r>
            <a:r>
              <a:rPr lang="en-US" sz="1600" dirty="0"/>
              <a:t> in </a:t>
            </a:r>
            <a:r>
              <a:rPr lang="en-US" sz="1600" dirty="0" err="1"/>
              <a:t>javni</a:t>
            </a:r>
            <a:r>
              <a:rPr lang="en-US" sz="1600" dirty="0"/>
              <a:t> transport – </a:t>
            </a:r>
            <a:r>
              <a:rPr lang="en-US" sz="1600" dirty="0" err="1"/>
              <a:t>podaljšek</a:t>
            </a:r>
            <a:r>
              <a:rPr lang="en-US" sz="1600" dirty="0"/>
              <a:t> </a:t>
            </a:r>
            <a:r>
              <a:rPr lang="en-US" sz="1600" dirty="0" err="1"/>
              <a:t>obstoječe</a:t>
            </a:r>
            <a:r>
              <a:rPr lang="en-US" sz="1600" dirty="0"/>
              <a:t> </a:t>
            </a:r>
            <a:r>
              <a:rPr lang="en-US" sz="1600" dirty="0" err="1"/>
              <a:t>infrastrukture</a:t>
            </a:r>
            <a:r>
              <a:rPr lang="en-US" sz="1600" dirty="0"/>
              <a:t> (Urbana).</a:t>
            </a:r>
          </a:p>
          <a:p>
            <a:r>
              <a:rPr lang="en-US" sz="1600" dirty="0" err="1"/>
              <a:t>Mobilno</a:t>
            </a:r>
            <a:r>
              <a:rPr lang="en-US" sz="1600" dirty="0"/>
              <a:t> </a:t>
            </a:r>
            <a:r>
              <a:rPr lang="en-US" sz="1600" dirty="0" err="1"/>
              <a:t>plačevanje</a:t>
            </a:r>
            <a:r>
              <a:rPr lang="en-US" sz="1600" dirty="0"/>
              <a:t> – NFC </a:t>
            </a:r>
            <a:r>
              <a:rPr lang="en-US" sz="1600" dirty="0" err="1"/>
              <a:t>naprava</a:t>
            </a:r>
            <a:r>
              <a:rPr lang="en-US" sz="1600" dirty="0"/>
              <a:t> </a:t>
            </a:r>
            <a:r>
              <a:rPr lang="en-US" sz="1600" dirty="0" err="1"/>
              <a:t>deluje</a:t>
            </a:r>
            <a:r>
              <a:rPr lang="en-US" sz="1600" dirty="0"/>
              <a:t> </a:t>
            </a:r>
            <a:r>
              <a:rPr lang="en-US" sz="1600" dirty="0" err="1"/>
              <a:t>kot</a:t>
            </a:r>
            <a:r>
              <a:rPr lang="en-US" sz="1600" dirty="0"/>
              <a:t> </a:t>
            </a:r>
            <a:r>
              <a:rPr lang="en-US" sz="1600" dirty="0" err="1"/>
              <a:t>debetna</a:t>
            </a:r>
            <a:r>
              <a:rPr lang="en-US" sz="1600" dirty="0"/>
              <a:t>/</a:t>
            </a:r>
            <a:r>
              <a:rPr lang="en-US" sz="1600" dirty="0" err="1"/>
              <a:t>kreditna</a:t>
            </a:r>
            <a:r>
              <a:rPr lang="en-US" sz="1600" dirty="0"/>
              <a:t> </a:t>
            </a:r>
            <a:r>
              <a:rPr lang="en-US" sz="1600" dirty="0" err="1"/>
              <a:t>kartica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Pametni</a:t>
            </a:r>
            <a:r>
              <a:rPr lang="en-US" sz="1600" dirty="0"/>
              <a:t> </a:t>
            </a:r>
            <a:r>
              <a:rPr lang="en-US" sz="1600" dirty="0" err="1"/>
              <a:t>plakat</a:t>
            </a:r>
            <a:r>
              <a:rPr lang="en-US" sz="1600" dirty="0"/>
              <a:t> – z NFC </a:t>
            </a:r>
            <a:r>
              <a:rPr lang="en-US" sz="1600" dirty="0" err="1"/>
              <a:t>telefonom</a:t>
            </a:r>
            <a:r>
              <a:rPr lang="en-US" sz="1600" dirty="0"/>
              <a:t> </a:t>
            </a:r>
            <a:r>
              <a:rPr lang="en-US" sz="1600" dirty="0" err="1"/>
              <a:t>preberemo</a:t>
            </a:r>
            <a:r>
              <a:rPr lang="en-US" sz="1600" dirty="0"/>
              <a:t> RFID </a:t>
            </a:r>
            <a:r>
              <a:rPr lang="en-US" sz="1600" dirty="0" err="1"/>
              <a:t>etiketo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kino</a:t>
            </a:r>
            <a:r>
              <a:rPr lang="en-US" sz="1600" dirty="0"/>
              <a:t> </a:t>
            </a:r>
            <a:r>
              <a:rPr lang="en-US" sz="1600" dirty="0" err="1"/>
              <a:t>plakatu</a:t>
            </a:r>
            <a:r>
              <a:rPr lang="en-US" sz="1600" dirty="0"/>
              <a:t> in </a:t>
            </a:r>
            <a:r>
              <a:rPr lang="en-US" sz="1600" dirty="0" err="1"/>
              <a:t>prenesemo</a:t>
            </a:r>
            <a:r>
              <a:rPr lang="en-US" sz="1600" dirty="0"/>
              <a:t> </a:t>
            </a:r>
            <a:r>
              <a:rPr lang="en-US" sz="1600" dirty="0" err="1"/>
              <a:t>informacije</a:t>
            </a:r>
            <a:r>
              <a:rPr lang="en-US" sz="1600" dirty="0"/>
              <a:t> o </a:t>
            </a:r>
            <a:r>
              <a:rPr lang="en-US" sz="1600" dirty="0" err="1"/>
              <a:t>filmu</a:t>
            </a:r>
            <a:r>
              <a:rPr lang="en-US" sz="1600" dirty="0"/>
              <a:t>.</a:t>
            </a:r>
          </a:p>
          <a:p>
            <a:r>
              <a:rPr lang="en-US" sz="1600" dirty="0"/>
              <a:t>Bluetooth </a:t>
            </a:r>
            <a:r>
              <a:rPr lang="en-US" sz="1600" dirty="0" err="1"/>
              <a:t>parjenje</a:t>
            </a:r>
            <a:r>
              <a:rPr lang="en-US" sz="1600" dirty="0"/>
              <a:t> – v </a:t>
            </a:r>
            <a:r>
              <a:rPr lang="en-US" sz="1600" dirty="0" err="1"/>
              <a:t>prihodnosti</a:t>
            </a:r>
            <a:r>
              <a:rPr lang="en-US" sz="1600" dirty="0"/>
              <a:t> </a:t>
            </a:r>
            <a:r>
              <a:rPr lang="en-US" sz="1600" dirty="0" err="1"/>
              <a:t>bo</a:t>
            </a:r>
            <a:r>
              <a:rPr lang="en-US" sz="1600" dirty="0"/>
              <a:t> </a:t>
            </a:r>
            <a:r>
              <a:rPr lang="en-US" sz="1600" dirty="0" err="1"/>
              <a:t>parjenje</a:t>
            </a:r>
            <a:r>
              <a:rPr lang="en-US" sz="1600" dirty="0"/>
              <a:t> Bluetooth 2.1 </a:t>
            </a:r>
            <a:r>
              <a:rPr lang="en-US" sz="1600" dirty="0" err="1"/>
              <a:t>naprav</a:t>
            </a:r>
            <a:r>
              <a:rPr lang="en-US" sz="1600" dirty="0"/>
              <a:t> s </a:t>
            </a:r>
            <a:r>
              <a:rPr lang="en-US" sz="1600" dirty="0" err="1"/>
              <a:t>podporo</a:t>
            </a:r>
            <a:r>
              <a:rPr lang="en-US" sz="1600" dirty="0"/>
              <a:t> NFC </a:t>
            </a:r>
            <a:r>
              <a:rPr lang="en-US" sz="1600" dirty="0" err="1"/>
              <a:t>precej</a:t>
            </a:r>
            <a:r>
              <a:rPr lang="en-US" sz="1600" dirty="0"/>
              <a:t> </a:t>
            </a:r>
            <a:r>
              <a:rPr lang="en-US" sz="1600" dirty="0" err="1"/>
              <a:t>enostavnejše</a:t>
            </a:r>
            <a:r>
              <a:rPr lang="en-US" sz="1600" dirty="0"/>
              <a:t> </a:t>
            </a:r>
            <a:r>
              <a:rPr lang="en-US" sz="1600" dirty="0" err="1"/>
              <a:t>kot</a:t>
            </a:r>
            <a:r>
              <a:rPr lang="en-US" sz="1600" dirty="0"/>
              <a:t> je </a:t>
            </a:r>
            <a:r>
              <a:rPr lang="en-US" sz="1600" dirty="0" err="1"/>
              <a:t>sedaj</a:t>
            </a:r>
            <a:r>
              <a:rPr lang="en-US" sz="1600" dirty="0"/>
              <a:t>. </a:t>
            </a:r>
            <a:r>
              <a:rPr lang="en-US" sz="1600" dirty="0" err="1"/>
              <a:t>Dovolj</a:t>
            </a:r>
            <a:r>
              <a:rPr lang="en-US" sz="1600" dirty="0"/>
              <a:t> </a:t>
            </a:r>
            <a:r>
              <a:rPr lang="en-US" sz="1600" dirty="0" err="1"/>
              <a:t>bo</a:t>
            </a:r>
            <a:r>
              <a:rPr lang="en-US" sz="1600" dirty="0"/>
              <a:t> </a:t>
            </a:r>
            <a:r>
              <a:rPr lang="en-US" sz="1600" dirty="0" err="1"/>
              <a:t>približati</a:t>
            </a:r>
            <a:r>
              <a:rPr lang="en-US" sz="1600" dirty="0"/>
              <a:t> </a:t>
            </a:r>
            <a:r>
              <a:rPr lang="en-US" sz="1600" dirty="0" err="1"/>
              <a:t>napravi</a:t>
            </a:r>
            <a:r>
              <a:rPr lang="en-US" sz="1600" dirty="0"/>
              <a:t>, </a:t>
            </a:r>
            <a:r>
              <a:rPr lang="en-US" sz="1600" dirty="0" err="1"/>
              <a:t>kar</a:t>
            </a:r>
            <a:r>
              <a:rPr lang="en-US" sz="1600" dirty="0"/>
              <a:t> </a:t>
            </a:r>
            <a:r>
              <a:rPr lang="en-US" sz="1600" dirty="0" err="1"/>
              <a:t>bo</a:t>
            </a:r>
            <a:r>
              <a:rPr lang="en-US" sz="1600" dirty="0"/>
              <a:t> </a:t>
            </a:r>
            <a:r>
              <a:rPr lang="en-US" sz="1600" dirty="0" err="1"/>
              <a:t>nadomestilo</a:t>
            </a:r>
            <a:r>
              <a:rPr lang="en-US" sz="1600" dirty="0"/>
              <a:t> </a:t>
            </a:r>
            <a:r>
              <a:rPr lang="en-US" sz="1600" dirty="0" err="1"/>
              <a:t>zamudno</a:t>
            </a:r>
            <a:r>
              <a:rPr lang="en-US" sz="1600" dirty="0"/>
              <a:t> </a:t>
            </a:r>
            <a:r>
              <a:rPr lang="en-US" sz="1600" dirty="0" err="1"/>
              <a:t>obstoječe</a:t>
            </a:r>
            <a:r>
              <a:rPr lang="en-US" sz="1600" dirty="0"/>
              <a:t> </a:t>
            </a:r>
            <a:r>
              <a:rPr lang="en-US" sz="1600" dirty="0" err="1"/>
              <a:t>iskanje</a:t>
            </a:r>
            <a:r>
              <a:rPr lang="en-US" sz="1600" dirty="0"/>
              <a:t>, </a:t>
            </a:r>
            <a:r>
              <a:rPr lang="en-US" sz="1600" dirty="0" err="1"/>
              <a:t>čakanje</a:t>
            </a:r>
            <a:r>
              <a:rPr lang="en-US" sz="1600" dirty="0"/>
              <a:t>, </a:t>
            </a:r>
            <a:r>
              <a:rPr lang="en-US" sz="1600" dirty="0" err="1"/>
              <a:t>parjenje</a:t>
            </a:r>
            <a:r>
              <a:rPr lang="en-US" sz="1600" dirty="0"/>
              <a:t> in </a:t>
            </a:r>
            <a:r>
              <a:rPr lang="en-US" sz="1600" dirty="0" err="1"/>
              <a:t>avtorizacijo</a:t>
            </a:r>
            <a:r>
              <a:rPr lang="en-US" sz="1600" dirty="0" smtClean="0"/>
              <a:t>.</a:t>
            </a:r>
            <a:endParaRPr lang="sl-SI" sz="1600" dirty="0" smtClean="0"/>
          </a:p>
          <a:p>
            <a:endParaRPr lang="sl-SI" sz="1600" dirty="0"/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/>
              <a:t>V </a:t>
            </a:r>
            <a:r>
              <a:rPr lang="en-US" sz="1600" dirty="0" err="1"/>
              <a:t>prihodnosti</a:t>
            </a:r>
            <a:r>
              <a:rPr lang="en-US" sz="1600" dirty="0"/>
              <a:t> </a:t>
            </a:r>
            <a:r>
              <a:rPr lang="en-US" sz="1600" dirty="0" err="1"/>
              <a:t>lahko</a:t>
            </a:r>
            <a:r>
              <a:rPr lang="en-US" sz="1600" dirty="0"/>
              <a:t> </a:t>
            </a:r>
            <a:r>
              <a:rPr lang="en-US" sz="1600" dirty="0" err="1"/>
              <a:t>pričakujemo</a:t>
            </a:r>
            <a:r>
              <a:rPr lang="en-US" sz="1600" dirty="0"/>
              <a:t> </a:t>
            </a:r>
            <a:r>
              <a:rPr lang="en-US" sz="1600" dirty="0" err="1"/>
              <a:t>še</a:t>
            </a:r>
            <a:r>
              <a:rPr lang="en-US" sz="1600" dirty="0"/>
              <a:t>:</a:t>
            </a:r>
          </a:p>
          <a:p>
            <a:r>
              <a:rPr lang="en-US" sz="1600" dirty="0" err="1"/>
              <a:t>elektronske</a:t>
            </a:r>
            <a:r>
              <a:rPr lang="en-US" sz="1600" dirty="0"/>
              <a:t> </a:t>
            </a:r>
            <a:r>
              <a:rPr lang="en-US" sz="1600" dirty="0" err="1"/>
              <a:t>vstopnice</a:t>
            </a:r>
            <a:r>
              <a:rPr lang="en-US" sz="1600" dirty="0"/>
              <a:t> – </a:t>
            </a:r>
            <a:r>
              <a:rPr lang="en-US" sz="1600" dirty="0" err="1"/>
              <a:t>letalske</a:t>
            </a:r>
            <a:r>
              <a:rPr lang="en-US" sz="1600" dirty="0"/>
              <a:t> </a:t>
            </a:r>
            <a:r>
              <a:rPr lang="en-US" sz="1600" dirty="0" err="1"/>
              <a:t>karte</a:t>
            </a:r>
            <a:r>
              <a:rPr lang="en-US" sz="1600" dirty="0"/>
              <a:t>, </a:t>
            </a:r>
            <a:r>
              <a:rPr lang="en-US" sz="1600" dirty="0" err="1"/>
              <a:t>vstopnice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koncerte</a:t>
            </a:r>
            <a:r>
              <a:rPr lang="en-US" sz="1600" dirty="0"/>
              <a:t> </a:t>
            </a:r>
            <a:r>
              <a:rPr lang="en-US" sz="1600" dirty="0" err="1"/>
              <a:t>ipd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elektronski</a:t>
            </a:r>
            <a:r>
              <a:rPr lang="en-US" sz="1600" dirty="0"/>
              <a:t> </a:t>
            </a:r>
            <a:r>
              <a:rPr lang="en-US" sz="1600" dirty="0" err="1"/>
              <a:t>denar</a:t>
            </a:r>
            <a:r>
              <a:rPr lang="en-US" sz="1600" dirty="0"/>
              <a:t>,</a:t>
            </a:r>
          </a:p>
          <a:p>
            <a:r>
              <a:rPr lang="en-US" sz="1600" dirty="0" err="1"/>
              <a:t>potovalne</a:t>
            </a:r>
            <a:r>
              <a:rPr lang="en-US" sz="1600" dirty="0"/>
              <a:t> </a:t>
            </a:r>
            <a:r>
              <a:rPr lang="en-US" sz="1600" dirty="0" err="1"/>
              <a:t>karte</a:t>
            </a:r>
            <a:r>
              <a:rPr lang="en-US" sz="1600" dirty="0"/>
              <a:t>,</a:t>
            </a:r>
          </a:p>
          <a:p>
            <a:r>
              <a:rPr lang="en-US" sz="1600" dirty="0" err="1"/>
              <a:t>osebne</a:t>
            </a:r>
            <a:r>
              <a:rPr lang="en-US" sz="1600" dirty="0"/>
              <a:t> </a:t>
            </a:r>
            <a:r>
              <a:rPr lang="en-US" sz="1600" dirty="0" err="1"/>
              <a:t>dokumente</a:t>
            </a:r>
            <a:r>
              <a:rPr lang="en-US" sz="1600" dirty="0"/>
              <a:t>,</a:t>
            </a:r>
          </a:p>
          <a:p>
            <a:r>
              <a:rPr lang="en-US" sz="1600" dirty="0" err="1"/>
              <a:t>mobilni</a:t>
            </a:r>
            <a:r>
              <a:rPr lang="en-US" sz="1600" dirty="0"/>
              <a:t> marketing,</a:t>
            </a:r>
          </a:p>
          <a:p>
            <a:r>
              <a:rPr lang="en-US" sz="1600" dirty="0" err="1"/>
              <a:t>elektronske</a:t>
            </a:r>
            <a:r>
              <a:rPr lang="en-US" sz="1600" dirty="0"/>
              <a:t> </a:t>
            </a:r>
            <a:r>
              <a:rPr lang="en-US" sz="1600" dirty="0" err="1"/>
              <a:t>ključe</a:t>
            </a:r>
            <a:r>
              <a:rPr lang="en-US" sz="1600" dirty="0"/>
              <a:t> –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avtomobil</a:t>
            </a:r>
            <a:r>
              <a:rPr lang="en-US" sz="1600" dirty="0"/>
              <a:t>, </a:t>
            </a:r>
            <a:r>
              <a:rPr lang="en-US" sz="1600" dirty="0" err="1"/>
              <a:t>pisarno</a:t>
            </a:r>
            <a:r>
              <a:rPr lang="en-US" sz="1600" dirty="0"/>
              <a:t>, </a:t>
            </a:r>
            <a:r>
              <a:rPr lang="en-US" sz="1600" dirty="0" err="1"/>
              <a:t>hišo</a:t>
            </a:r>
            <a:r>
              <a:rPr lang="en-US" sz="1600" dirty="0"/>
              <a:t>, hotel...,</a:t>
            </a:r>
          </a:p>
          <a:p>
            <a:r>
              <a:rPr lang="en-US" sz="1600" dirty="0" err="1"/>
              <a:t>enostavno</a:t>
            </a:r>
            <a:r>
              <a:rPr lang="en-US" sz="1600" dirty="0"/>
              <a:t> </a:t>
            </a:r>
            <a:r>
              <a:rPr lang="en-US" sz="1600" dirty="0" err="1"/>
              <a:t>konfiguracijo</a:t>
            </a:r>
            <a:r>
              <a:rPr lang="en-US" sz="1600" dirty="0"/>
              <a:t> </a:t>
            </a:r>
            <a:r>
              <a:rPr lang="en-US" sz="1600" dirty="0" err="1"/>
              <a:t>ostalih</a:t>
            </a:r>
            <a:r>
              <a:rPr lang="en-US" sz="1600" dirty="0"/>
              <a:t> </a:t>
            </a:r>
            <a:r>
              <a:rPr lang="en-US" sz="1600" dirty="0" err="1"/>
              <a:t>brezžičnih</a:t>
            </a:r>
            <a:r>
              <a:rPr lang="en-US" sz="1600" dirty="0"/>
              <a:t> </a:t>
            </a:r>
            <a:r>
              <a:rPr lang="en-US" sz="1600" dirty="0" err="1"/>
              <a:t>povezavn</a:t>
            </a:r>
            <a:r>
              <a:rPr lang="en-US" sz="1600" dirty="0"/>
              <a:t> </a:t>
            </a:r>
            <a:r>
              <a:rPr lang="en-US" sz="1600" dirty="0" err="1"/>
              <a:t>prr</a:t>
            </a:r>
            <a:r>
              <a:rPr lang="en-US" sz="1600" dirty="0"/>
              <a:t> Wi-Fi.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altLang="en-US" sz="1600" dirty="0">
              <a:solidFill>
                <a:srgbClr val="3D3D3D"/>
              </a:solidFill>
              <a:latin typeface="Roboto"/>
            </a:endParaRPr>
          </a:p>
        </p:txBody>
      </p:sp>
      <p:pic>
        <p:nvPicPr>
          <p:cNvPr id="8195" name="Picture 3" descr="http://m.c.lnkd.licdn.com/mpr/mpr/p/6/005/06f/093/01b8a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658" y="2131667"/>
            <a:ext cx="3096985" cy="191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9568096" y="376617"/>
            <a:ext cx="2040709" cy="38440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02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43" y="116931"/>
            <a:ext cx="10515600" cy="645070"/>
          </a:xfrm>
        </p:spPr>
        <p:txBody>
          <a:bodyPr>
            <a:normAutofit/>
          </a:bodyPr>
          <a:lstStyle/>
          <a:p>
            <a:pPr lvl="0"/>
            <a:r>
              <a:rPr lang="en-US" altLang="en-US" b="0" dirty="0" err="1" smtClean="0">
                <a:latin typeface="Roboto"/>
              </a:rPr>
              <a:t>NearField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98227" y="1245158"/>
            <a:ext cx="8006862" cy="44498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206310" rIns="0" bIns="8569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N</a:t>
            </a:r>
            <a:r>
              <a:rPr kumimoji="0" lang="sl-SI" altLang="en-US" sz="18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evidna</a:t>
            </a:r>
            <a:r>
              <a:rPr kumimoji="0" lang="sl-SI" altLang="en-US" sz="18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 komponenta, ki nudi</a:t>
            </a:r>
            <a:r>
              <a:rPr kumimoji="0" lang="sl-SI" altLang="en-US" sz="1800" b="0" i="0" u="none" strike="noStrike" cap="none" normalizeH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 NFC </a:t>
            </a:r>
            <a:r>
              <a:rPr kumimoji="0" lang="sl-SI" altLang="en-US" sz="18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zmožnosti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. </a:t>
            </a:r>
            <a:r>
              <a:rPr kumimoji="0" lang="sl-SI" altLang="en-US" sz="18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Trenutno podpira le branje in pisanje tekstovnih oznak (če to podpira naprava)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en-US" sz="18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Roboto"/>
              </a:rPr>
              <a:t>Lastnosti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Roboto"/>
            </a:endParaRPr>
          </a:p>
          <a:p>
            <a:pPr marL="457200" lvl="1" indent="0">
              <a:lnSpc>
                <a:spcPct val="100000"/>
              </a:lnSpc>
              <a:buFontTx/>
              <a:buNone/>
            </a:pPr>
            <a:r>
              <a:rPr kumimoji="0" lang="en-US" altLang="en-US" sz="1600" b="0" i="1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LastMessage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457200" lvl="1" indent="0">
              <a:lnSpc>
                <a:spcPct val="100000"/>
              </a:lnSpc>
              <a:buFontTx/>
              <a:buNone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ReadMode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457200" lvl="1" indent="0">
              <a:lnSpc>
                <a:spcPct val="100000"/>
              </a:lnSpc>
              <a:buFontTx/>
              <a:buNone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TextToWrite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457200" lvl="1" indent="0">
              <a:lnSpc>
                <a:spcPct val="100000"/>
              </a:lnSpc>
              <a:buFontTx/>
              <a:buNone/>
            </a:pPr>
            <a:r>
              <a:rPr kumimoji="0" lang="en-US" altLang="en-US" sz="1600" b="0" i="1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WriteType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Roboto"/>
              </a:rPr>
              <a:t>Dogodki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Roboto"/>
            </a:endParaRPr>
          </a:p>
          <a:p>
            <a:pPr marL="457200" lvl="1" indent="0">
              <a:lnSpc>
                <a:spcPct val="100000"/>
              </a:lnSpc>
              <a:buFontTx/>
              <a:buNone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TagRead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(text message)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914400" lvl="2" indent="-457200">
              <a:lnSpc>
                <a:spcPct val="100000"/>
              </a:lnSpc>
              <a:buFontTx/>
              <a:buNone/>
            </a:pPr>
            <a:r>
              <a:rPr kumimoji="0" lang="sl-SI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	Pove, da je naprava odkrila novo oznako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.</a:t>
            </a:r>
          </a:p>
          <a:p>
            <a:pPr marL="457200" lvl="1" indent="0">
              <a:lnSpc>
                <a:spcPct val="100000"/>
              </a:lnSpc>
              <a:buFontTx/>
              <a:buNone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TagWritten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()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914400" lvl="2" indent="-457200">
              <a:lnSpc>
                <a:spcPct val="100000"/>
              </a:lnSpc>
              <a:buFontTx/>
              <a:buNone/>
            </a:pPr>
            <a:r>
              <a:rPr kumimoji="0" lang="sl-SI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	Dogodek, da je bila</a:t>
            </a:r>
            <a:r>
              <a:rPr kumimoji="0" lang="sl-SI" altLang="en-US" sz="1600" b="0" i="0" u="none" strike="noStrike" cap="none" normalizeH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 oznaka zapisana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</p:txBody>
      </p:sp>
      <p:pic>
        <p:nvPicPr>
          <p:cNvPr id="5" name="Picture 3" descr="http://m.c.lnkd.licdn.com/mpr/mpr/p/6/005/06f/093/01b8a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089" y="2225452"/>
            <a:ext cx="3096985" cy="191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764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en-US" b="0" dirty="0" err="1" smtClean="0">
                <a:latin typeface="Roboto"/>
              </a:rPr>
              <a:t>BarcodeScanner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15686" y="1163437"/>
            <a:ext cx="8733311" cy="44653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20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Komponenta za branje</a:t>
            </a:r>
            <a:r>
              <a:rPr kumimoji="0" lang="sl-SI" altLang="en-US" sz="2000" b="0" i="0" u="none" strike="noStrike" cap="none" normalizeH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bar</a:t>
            </a:r>
            <a:r>
              <a:rPr kumimoji="0" lang="sl-SI" altLang="en-US" sz="2000" b="0" i="0" u="none" strike="noStrike" cap="none" normalizeH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 k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ode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en-US" sz="20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Roboto"/>
              </a:rPr>
              <a:t>Lastnosti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Roboto"/>
            </a:endParaRPr>
          </a:p>
          <a:p>
            <a:pPr marL="457200" lvl="1" indent="0">
              <a:lnSpc>
                <a:spcPct val="100000"/>
              </a:lnSpc>
              <a:buFontTx/>
              <a:buNone/>
            </a:pPr>
            <a:r>
              <a:rPr kumimoji="0" lang="en-US" altLang="en-US" sz="1800" b="1" i="1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Result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914400" lvl="2" indent="-457200">
              <a:lnSpc>
                <a:spcPct val="100000"/>
              </a:lnSpc>
              <a:buFontTx/>
              <a:buNone/>
            </a:pPr>
            <a:r>
              <a:rPr kumimoji="0" lang="sl-SI" altLang="en-US" sz="18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Tekstovni rezultat prejšnjega skeniranja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.</a:t>
            </a:r>
          </a:p>
          <a:p>
            <a:pPr marL="457200" lvl="1" indent="0">
              <a:lnSpc>
                <a:spcPct val="100000"/>
              </a:lnSpc>
              <a:buFontTx/>
              <a:buNone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en-US" sz="2000" b="1" dirty="0" smtClean="0">
                <a:solidFill>
                  <a:srgbClr val="0070C0"/>
                </a:solidFill>
                <a:latin typeface="Roboto"/>
              </a:rPr>
              <a:t>Dogodki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Roboto"/>
            </a:endParaRPr>
          </a:p>
          <a:p>
            <a:pPr marL="457200" lvl="1" indent="0">
              <a:lnSpc>
                <a:spcPct val="100000"/>
              </a:lnSpc>
              <a:buFontTx/>
              <a:buNone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AfterScan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(text result)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914400" lvl="2" indent="-457200">
              <a:lnSpc>
                <a:spcPct val="100000"/>
              </a:lnSpc>
              <a:buFontTx/>
              <a:buNone/>
            </a:pPr>
            <a:r>
              <a:rPr lang="sl-SI" altLang="en-US" sz="1800" dirty="0" smtClean="0">
                <a:solidFill>
                  <a:srgbClr val="3D3D3D"/>
                </a:solidFill>
                <a:latin typeface="Roboto"/>
              </a:rPr>
              <a:t>Pove, da je skener prebral (tekstovni) rezultat in nudi rezultat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Roboto"/>
              </a:rPr>
              <a:t>Met</a:t>
            </a:r>
            <a:r>
              <a:rPr kumimoji="0" lang="sl-SI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Roboto"/>
              </a:rPr>
              <a:t>ode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Roboto"/>
            </a:endParaRPr>
          </a:p>
          <a:p>
            <a:pPr marL="457200" lvl="1" indent="0">
              <a:lnSpc>
                <a:spcPct val="100000"/>
              </a:lnSpc>
              <a:buFontTx/>
              <a:buNone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DoScan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DejaVu Sans Mono"/>
              </a:rPr>
              <a:t>()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Roboto"/>
            </a:endParaRPr>
          </a:p>
          <a:p>
            <a:pPr marL="914400" lvl="2" indent="-457200">
              <a:lnSpc>
                <a:spcPct val="100000"/>
              </a:lnSpc>
              <a:buFontTx/>
              <a:buNone/>
            </a:pPr>
            <a:r>
              <a:rPr lang="sl-SI" altLang="en-US" sz="1800" dirty="0" smtClean="0">
                <a:solidFill>
                  <a:srgbClr val="3D3D3D"/>
                </a:solidFill>
                <a:latin typeface="Roboto"/>
              </a:rPr>
              <a:t>Sproži skeniranje s pomočjo kamere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. </a:t>
            </a:r>
            <a:r>
              <a:rPr kumimoji="0" lang="sl-SI" altLang="en-US" sz="18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Po koncu skeniranja se sproži dogodek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AfterScan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079" name="Picture 7" descr="http://www.speedyreg.co.uk/blogs/wp-content/uploads/2014/04/2d-Barcode-Scanner-XL-3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683" y="2379483"/>
            <a:ext cx="3003550" cy="290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333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Uporaba senzorjev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Senzor pospeška</a:t>
            </a:r>
          </a:p>
          <a:p>
            <a:r>
              <a:rPr lang="sl-SI" dirty="0" smtClean="0"/>
              <a:t>Senzor orientacije</a:t>
            </a:r>
          </a:p>
          <a:p>
            <a:r>
              <a:rPr lang="sl-SI" dirty="0" smtClean="0"/>
              <a:t>Senzor lokacije (</a:t>
            </a:r>
            <a:r>
              <a:rPr lang="sl-SI" dirty="0" smtClean="0">
                <a:hlinkClick r:id="rId2" action="ppaction://hlinkfile"/>
              </a:rPr>
              <a:t>projekt</a:t>
            </a:r>
            <a:r>
              <a:rPr lang="sl-SI" dirty="0" smtClean="0"/>
              <a:t>,</a:t>
            </a:r>
            <a:r>
              <a:rPr lang="sl-SI" dirty="0" smtClean="0">
                <a:hlinkClick r:id="rId3" action="ppaction://hlinkfile"/>
              </a:rPr>
              <a:t> </a:t>
            </a:r>
            <a:r>
              <a:rPr lang="sl-SI" dirty="0" err="1" smtClean="0">
                <a:hlinkClick r:id="rId3" action="ppaction://hlinkfile"/>
              </a:rPr>
              <a:t>apk</a:t>
            </a:r>
            <a:r>
              <a:rPr lang="sl-SI" dirty="0" smtClean="0"/>
              <a:t>)</a:t>
            </a:r>
          </a:p>
          <a:p>
            <a:r>
              <a:rPr lang="sl-SI" dirty="0" smtClean="0"/>
              <a:t>Izboljšan program s senzorjem lokacije (</a:t>
            </a:r>
            <a:r>
              <a:rPr lang="sl-SI" dirty="0" smtClean="0">
                <a:hlinkClick r:id="rId4" action="ppaction://hlinkfile"/>
              </a:rPr>
              <a:t>projekt</a:t>
            </a:r>
            <a:r>
              <a:rPr lang="sl-SI" dirty="0" smtClean="0"/>
              <a:t>, </a:t>
            </a:r>
            <a:r>
              <a:rPr lang="sl-SI" dirty="0" err="1" smtClean="0">
                <a:hlinkClick r:id="rId5" action="ppaction://hlinkfile"/>
              </a:rPr>
              <a:t>apk</a:t>
            </a:r>
            <a:r>
              <a:rPr lang="sl-SI" dirty="0" smtClean="0"/>
              <a:t>)</a:t>
            </a:r>
          </a:p>
          <a:p>
            <a:r>
              <a:rPr lang="sl-SI" dirty="0" smtClean="0"/>
              <a:t>Test senzorja </a:t>
            </a:r>
            <a:r>
              <a:rPr lang="sl-SI" dirty="0"/>
              <a:t>lokacije (</a:t>
            </a:r>
            <a:r>
              <a:rPr lang="sl-SI" dirty="0">
                <a:hlinkClick r:id="rId6" action="ppaction://hlinkfile"/>
              </a:rPr>
              <a:t>projekt</a:t>
            </a:r>
            <a:r>
              <a:rPr lang="sl-SI" dirty="0"/>
              <a:t>, </a:t>
            </a:r>
            <a:r>
              <a:rPr lang="sl-SI" dirty="0" err="1">
                <a:hlinkClick r:id="rId7" action="ppaction://hlinkfile"/>
              </a:rPr>
              <a:t>apk</a:t>
            </a:r>
            <a:r>
              <a:rPr lang="sl-SI" dirty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Pentagon 3">
            <a:hlinkClick r:id="rId8"/>
          </p:cNvPr>
          <p:cNvSpPr/>
          <p:nvPr/>
        </p:nvSpPr>
        <p:spPr>
          <a:xfrm>
            <a:off x="10622817" y="6019836"/>
            <a:ext cx="939452" cy="31856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WEB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7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Domača naloga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1505425"/>
            <a:ext cx="5248086" cy="1519017"/>
          </a:xfrm>
        </p:spPr>
        <p:txBody>
          <a:bodyPr/>
          <a:lstStyle/>
          <a:p>
            <a:r>
              <a:rPr lang="sl-SI" dirty="0" smtClean="0"/>
              <a:t>Naredi kompas</a:t>
            </a:r>
          </a:p>
          <a:p>
            <a:r>
              <a:rPr lang="sl-SI" dirty="0" smtClean="0"/>
              <a:t>Naredi vodno tehtnico</a:t>
            </a:r>
            <a:endParaRPr lang="en-US" dirty="0"/>
          </a:p>
        </p:txBody>
      </p:sp>
      <p:pic>
        <p:nvPicPr>
          <p:cNvPr id="2050" name="Picture 2" descr="http://www.interdiskont.si/files/shop/6584/P1_0/3/05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139" y="2781300"/>
            <a:ext cx="2520862" cy="212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thestudyabroadblog.com/wp-content/uploads/2012/08/Study-Abroad-Orientation-Week-Compa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123" y="890653"/>
            <a:ext cx="2520862" cy="189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80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Mobizen</a:t>
            </a:r>
            <a:r>
              <a:rPr lang="sl-SI" dirty="0" smtClean="0"/>
              <a:t>   (povezava Androida in PC)</a:t>
            </a:r>
            <a:endParaRPr lang="en-US" dirty="0"/>
          </a:p>
        </p:txBody>
      </p:sp>
      <p:sp>
        <p:nvSpPr>
          <p:cNvPr id="7" name="Pentagon 6">
            <a:hlinkClick r:id="rId2"/>
          </p:cNvPr>
          <p:cNvSpPr/>
          <p:nvPr/>
        </p:nvSpPr>
        <p:spPr>
          <a:xfrm>
            <a:off x="10351477" y="398585"/>
            <a:ext cx="1090246" cy="36341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WEB</a:t>
            </a:r>
            <a:endParaRPr lang="en-US" dirty="0"/>
          </a:p>
        </p:txBody>
      </p:sp>
      <p:pic>
        <p:nvPicPr>
          <p:cNvPr id="1026" name="Picture 2" descr="Mobizen app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912" y="1548300"/>
            <a:ext cx="5283933" cy="476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3692" y="2227385"/>
            <a:ext cx="29730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dirty="0" smtClean="0"/>
              <a:t>Povezava preko USB ali WIFI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dirty="0" smtClean="0"/>
              <a:t>Prikaz zaslona Android na PC v realnem času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dirty="0" smtClean="0"/>
              <a:t>Krmiljenje naprave Android iz 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73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bo v nadaljevanju?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1505425"/>
            <a:ext cx="10515600" cy="786838"/>
          </a:xfrm>
        </p:spPr>
        <p:txBody>
          <a:bodyPr/>
          <a:lstStyle/>
          <a:p>
            <a:r>
              <a:rPr lang="sl-SI" dirty="0" smtClean="0"/>
              <a:t>Rad bi programiral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535" y="2167004"/>
            <a:ext cx="4334222" cy="435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54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Rešitve domačih nalog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Izboljšan ton generator</a:t>
            </a:r>
          </a:p>
          <a:p>
            <a:r>
              <a:rPr lang="sl-SI" dirty="0" smtClean="0"/>
              <a:t>Živali in njihovi glasovi</a:t>
            </a:r>
          </a:p>
          <a:p>
            <a:r>
              <a:rPr lang="sl-SI" dirty="0" err="1" smtClean="0"/>
              <a:t>Klavirček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52" y="4887897"/>
            <a:ext cx="3933091" cy="1289538"/>
          </a:xfrm>
          <a:prstGeom prst="rect">
            <a:avLst/>
          </a:prstGeom>
        </p:spPr>
      </p:pic>
      <p:pic>
        <p:nvPicPr>
          <p:cNvPr id="3076" name="Picture 4" descr="https://lh4.ggpht.com/OhJv4PjIJ5ypxykgbUJp7QlZvU-ehgNLeI12CZFwoP7P3uiawgMkqk_N2Y51mncnb2OZ=h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183" y="2780508"/>
            <a:ext cx="2230559" cy="371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5.mzstatic.com/us/r1000/076/Purple/v4/fc/42/f4/fc42f469-bf17-8b73-5e4a-a67f70ec03ed/mzl.nuddwdyu.1024x1024-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293" y="2976752"/>
            <a:ext cx="2534697" cy="337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9485107" y="425889"/>
            <a:ext cx="2040709" cy="38440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tonGenerator1.aia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8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Grafika, animacija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Canvas</a:t>
            </a:r>
            <a:r>
              <a:rPr lang="sl-SI" dirty="0" smtClean="0"/>
              <a:t> (platno)</a:t>
            </a:r>
          </a:p>
          <a:p>
            <a:r>
              <a:rPr lang="sl-SI" dirty="0" smtClean="0"/>
              <a:t>Barva ozadja in črnila</a:t>
            </a:r>
          </a:p>
          <a:p>
            <a:r>
              <a:rPr lang="sl-SI" dirty="0" smtClean="0"/>
              <a:t>Razporeditev gumbov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88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Canvas</a:t>
            </a:r>
            <a:r>
              <a:rPr lang="sl-SI" dirty="0" smtClean="0"/>
              <a:t>  </a:t>
            </a:r>
            <a:r>
              <a:rPr lang="sl-SI" sz="1800" dirty="0" smtClean="0"/>
              <a:t>(platno)</a:t>
            </a:r>
            <a:endParaRPr lang="en-US" sz="18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36267" y="924370"/>
            <a:ext cx="8168471" cy="47397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Dvo</a:t>
            </a:r>
            <a:r>
              <a:rPr kumimoji="0" lang="sl-SI" altLang="en-U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dimenzionalno pravokotno polje, v katerem lahko rišemo in premikamo podobe (</a:t>
            </a:r>
            <a:r>
              <a:rPr kumimoji="0" lang="sl-SI" alt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sprites</a:t>
            </a:r>
            <a:r>
              <a:rPr kumimoji="0" lang="sl-SI" altLang="en-U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altLang="en-US" sz="1800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Polje je občutljivo na dotik.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en-US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Nastavljamo lahko barvo ozadja, barvo črnila, sliko ozadja, širino in višino platna.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altLang="en-US" sz="1800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18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Vsako lokacijo na platnu lahko določimo s parom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(X, Y), </a:t>
            </a:r>
            <a:r>
              <a:rPr kumimoji="0" lang="sl-SI" altLang="en-US" sz="18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pri čemer je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>
              <a:lnSpc>
                <a:spcPct val="100000"/>
              </a:lnSpc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kumimoji="0" lang="sl-SI" altLang="en-US" sz="16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	število </a:t>
            </a:r>
            <a:r>
              <a:rPr kumimoji="0" lang="sl-SI" altLang="en-US" sz="16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pikslov</a:t>
            </a:r>
            <a:r>
              <a:rPr kumimoji="0" lang="sl-SI" altLang="en-US" sz="16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od levega roba polja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kumimoji="0" lang="sl-SI" altLang="en-US" sz="16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	število </a:t>
            </a:r>
            <a:r>
              <a:rPr kumimoji="0" lang="sl-SI" altLang="en-US" sz="16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pikslov</a:t>
            </a:r>
            <a:r>
              <a:rPr kumimoji="0" lang="sl-SI" altLang="en-US" sz="16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od zgornjega roba polja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en-US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en-US" sz="1800" dirty="0" smtClean="0">
                <a:cs typeface="Arial" panose="020B0604020202020204" pitchFamily="34" charset="0"/>
              </a:rPr>
              <a:t>Dogodki povedo, </a:t>
            </a:r>
          </a:p>
          <a:p>
            <a:pPr>
              <a:lnSpc>
                <a:spcPct val="100000"/>
              </a:lnSpc>
            </a:pPr>
            <a:r>
              <a:rPr lang="sl-SI" altLang="en-US" sz="1800" dirty="0" smtClean="0">
                <a:cs typeface="Arial" panose="020B0604020202020204" pitchFamily="34" charset="0"/>
              </a:rPr>
              <a:t>ali in kje smo se dotaknili polja </a:t>
            </a:r>
          </a:p>
          <a:p>
            <a:pPr>
              <a:lnSpc>
                <a:spcPct val="100000"/>
              </a:lnSpc>
            </a:pPr>
            <a:r>
              <a:rPr lang="sl-SI" altLang="en-US" sz="1800" dirty="0">
                <a:cs typeface="Arial" panose="020B0604020202020204" pitchFamily="34" charset="0"/>
              </a:rPr>
              <a:t>a</a:t>
            </a:r>
            <a:r>
              <a:rPr lang="sl-SI" altLang="en-US" sz="1800" dirty="0" smtClean="0">
                <a:cs typeface="Arial" panose="020B0604020202020204" pitchFamily="34" charset="0"/>
              </a:rPr>
              <a:t>li smo povlekli kakšno podobo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altLang="en-US" sz="1800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en-US" sz="1800" dirty="0" smtClean="0">
                <a:cs typeface="Arial" panose="020B0604020202020204" pitchFamily="34" charset="0"/>
              </a:rPr>
              <a:t>Imamo metode za risanje točk, črt in krogov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5123" name="Picture 3" descr="https://mdn.mozillademos.org/files/224/Canvas_default_gr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523" y="561384"/>
            <a:ext cx="3165475" cy="316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5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482" y="65028"/>
            <a:ext cx="10515600" cy="888909"/>
          </a:xfrm>
        </p:spPr>
        <p:txBody>
          <a:bodyPr/>
          <a:lstStyle/>
          <a:p>
            <a:r>
              <a:rPr lang="sl-SI" dirty="0" smtClean="0"/>
              <a:t>Primer risanja (2D grafika)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045" y="1606064"/>
            <a:ext cx="2813538" cy="4689230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9207581" y="317280"/>
            <a:ext cx="2040709" cy="38440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err="1"/>
              <a:t>r</a:t>
            </a:r>
            <a:r>
              <a:rPr lang="sl-SI" dirty="0" err="1" smtClean="0"/>
              <a:t>isanje.aia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2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36266" y="37306"/>
            <a:ext cx="10515600" cy="888909"/>
          </a:xfrm>
        </p:spPr>
        <p:txBody>
          <a:bodyPr/>
          <a:lstStyle/>
          <a:p>
            <a:pPr eaLnBrk="1" hangingPunct="1"/>
            <a:r>
              <a:rPr lang="sl-SI" altLang="en-US" dirty="0" smtClean="0">
                <a:ea typeface="ＭＳ Ｐゴシック" panose="020B0600070205080204" pitchFamily="34" charset="-128"/>
              </a:rPr>
              <a:t>Bolj popoln program za risanje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576942" y="1356360"/>
            <a:ext cx="80641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sl-SI" altLang="en-US" sz="1800" dirty="0" smtClean="0">
                <a:latin typeface="Gill Sans MT" panose="020B0502020104020203" pitchFamily="34" charset="-18"/>
              </a:rPr>
              <a:t>Podobno lekcijo najdemo na:</a:t>
            </a:r>
          </a:p>
          <a:p>
            <a:pPr eaLnBrk="1" hangingPunct="1"/>
            <a:r>
              <a:rPr lang="en-US" altLang="en-US" sz="1800" dirty="0" smtClean="0">
                <a:latin typeface="Gill Sans MT" panose="020B0502020104020203" pitchFamily="34" charset="-18"/>
              </a:rPr>
              <a:t>http</a:t>
            </a:r>
            <a:r>
              <a:rPr lang="en-US" altLang="en-US" sz="1800" dirty="0">
                <a:latin typeface="Gill Sans MT" panose="020B0502020104020203" pitchFamily="34" charset="-18"/>
              </a:rPr>
              <a:t>://appinventor.googlelabs.com/learn/tutorials/paintpot/paintpot-part1.html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415" y="1037100"/>
            <a:ext cx="2880177" cy="58209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584883" y="289558"/>
            <a:ext cx="2040709" cy="38440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risanje2.aia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7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Razlaga: menjava barve črnila s klikom na gumb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64" y="1005839"/>
            <a:ext cx="9869278" cy="307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4568</TotalTime>
  <Words>1108</Words>
  <Application>Microsoft Office PowerPoint</Application>
  <PresentationFormat>Widescreen</PresentationFormat>
  <Paragraphs>244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ＭＳ Ｐゴシック</vt:lpstr>
      <vt:lpstr>Arial</vt:lpstr>
      <vt:lpstr>Calibri</vt:lpstr>
      <vt:lpstr>Calibri Light</vt:lpstr>
      <vt:lpstr>DejaVu Sans Mono</vt:lpstr>
      <vt:lpstr>Gill Sans MT</vt:lpstr>
      <vt:lpstr>Roboto</vt:lpstr>
      <vt:lpstr>Office Theme</vt:lpstr>
      <vt:lpstr>Programiranje za  učitelje - neprogramerje</vt:lpstr>
      <vt:lpstr>App Inventor</vt:lpstr>
      <vt:lpstr>Mobizen   (povezava Androida in PC)</vt:lpstr>
      <vt:lpstr>Rešitve domačih nalog</vt:lpstr>
      <vt:lpstr>Grafika, animacija</vt:lpstr>
      <vt:lpstr>Canvas  (platno)</vt:lpstr>
      <vt:lpstr>Primer risanja (2D grafika)</vt:lpstr>
      <vt:lpstr>Bolj popoln program za risanje</vt:lpstr>
      <vt:lpstr>Razlaga: menjava barve črnila s klikom na gumb</vt:lpstr>
      <vt:lpstr>Razlaga: Risanje</vt:lpstr>
      <vt:lpstr>Grafika in podobe (sprites)</vt:lpstr>
      <vt:lpstr>Animacija grafike</vt:lpstr>
      <vt:lpstr>Senzorji</vt:lpstr>
      <vt:lpstr>Nekaj zanimivih primerov uporabe</vt:lpstr>
      <vt:lpstr>Atwoodov stroj</vt:lpstr>
      <vt:lpstr>Atwoodov stroj</vt:lpstr>
      <vt:lpstr>20. stoletje</vt:lpstr>
      <vt:lpstr>Senzor pospeška (AccelerometerSensor)</vt:lpstr>
      <vt:lpstr>Senzor pospeška (AccelerometerSensor)</vt:lpstr>
      <vt:lpstr>Senzor pospeška (AccelerometerSensor)</vt:lpstr>
      <vt:lpstr>LocationSensor</vt:lpstr>
      <vt:lpstr>OrientationSensor</vt:lpstr>
      <vt:lpstr>Ura (Clock)</vt:lpstr>
      <vt:lpstr>Ura (Clock) : metode</vt:lpstr>
      <vt:lpstr>NearField</vt:lpstr>
      <vt:lpstr>NearField</vt:lpstr>
      <vt:lpstr>BarcodeScanner</vt:lpstr>
      <vt:lpstr>Uporaba senzorjev</vt:lpstr>
      <vt:lpstr>Domača naloga</vt:lpstr>
      <vt:lpstr>Kaj bo v nadaljevanju?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 Inventor</dc:title>
  <dc:creator>sasa</dc:creator>
  <cp:lastModifiedBy>Microsoft account</cp:lastModifiedBy>
  <cp:revision>145</cp:revision>
  <dcterms:created xsi:type="dcterms:W3CDTF">2014-06-04T08:43:14Z</dcterms:created>
  <dcterms:modified xsi:type="dcterms:W3CDTF">2014-09-08T17:07:05Z</dcterms:modified>
</cp:coreProperties>
</file>