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56" r:id="rId3"/>
    <p:sldId id="323" r:id="rId4"/>
    <p:sldId id="318" r:id="rId5"/>
    <p:sldId id="313" r:id="rId6"/>
    <p:sldId id="314" r:id="rId7"/>
    <p:sldId id="315" r:id="rId8"/>
    <p:sldId id="317" r:id="rId9"/>
    <p:sldId id="263" r:id="rId10"/>
    <p:sldId id="298" r:id="rId11"/>
    <p:sldId id="299" r:id="rId12"/>
    <p:sldId id="300" r:id="rId13"/>
    <p:sldId id="322" r:id="rId14"/>
    <p:sldId id="301" r:id="rId15"/>
    <p:sldId id="303" r:id="rId16"/>
    <p:sldId id="311" r:id="rId17"/>
    <p:sldId id="304" r:id="rId18"/>
    <p:sldId id="305" r:id="rId19"/>
    <p:sldId id="306" r:id="rId20"/>
    <p:sldId id="310" r:id="rId21"/>
    <p:sldId id="319" r:id="rId22"/>
    <p:sldId id="309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172" autoAdjust="0"/>
  </p:normalViewPr>
  <p:slideViewPr>
    <p:cSldViewPr snapToGrid="0">
      <p:cViewPr varScale="1">
        <p:scale>
          <a:sx n="65" d="100"/>
          <a:sy n="65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8F5-5643-44A2-AF2F-BC5DCF0B1EB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3E8A-A9E6-487C-8BB0-07D4F003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37F9-A2C8-4D23-B919-DCE5C390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10515600" cy="8889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675E-8D9D-410A-B4AA-DF112684756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1" y="895530"/>
            <a:ext cx="11691257" cy="946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800" dirty="0" smtClean="0">
                <a:solidFill>
                  <a:srgbClr val="FF0000"/>
                </a:solidFill>
              </a:rPr>
              <a:t>Programiranje za  učitelje - </a:t>
            </a:r>
            <a:r>
              <a:rPr lang="sl-SI" sz="4800" dirty="0" err="1" smtClean="0">
                <a:solidFill>
                  <a:srgbClr val="FF0000"/>
                </a:solidFill>
              </a:rPr>
              <a:t>neprogramerje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869" y="97447"/>
            <a:ext cx="9144000" cy="499699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4182" y="271525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Začetek ob 20.00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69" y="3245455"/>
            <a:ext cx="3435961" cy="34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Rokovanje s stanjem komponent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98" y="785987"/>
            <a:ext cx="9035980" cy="1638495"/>
          </a:xfrm>
        </p:spPr>
        <p:txBody>
          <a:bodyPr>
            <a:noAutofit/>
          </a:bodyPr>
          <a:lstStyle/>
          <a:p>
            <a:r>
              <a:rPr lang="sl-SI" sz="1600" dirty="0" smtClean="0"/>
              <a:t>Vsako komponento karakterizirajo različne lastnosti.</a:t>
            </a:r>
          </a:p>
          <a:p>
            <a:r>
              <a:rPr lang="sl-SI" sz="1600" dirty="0" smtClean="0"/>
              <a:t>Kakšne so lastnosti tekstovnega polja (</a:t>
            </a:r>
            <a:r>
              <a:rPr lang="sl-SI" sz="1600" dirty="0" err="1" smtClean="0"/>
              <a:t>label</a:t>
            </a:r>
            <a:r>
              <a:rPr lang="sl-SI" sz="1600" dirty="0" smtClean="0"/>
              <a:t>)</a:t>
            </a:r>
            <a:r>
              <a:rPr lang="en-US" sz="1600" dirty="0" smtClean="0"/>
              <a:t>?</a:t>
            </a:r>
            <a:endParaRPr lang="en-US" sz="1600" dirty="0"/>
          </a:p>
          <a:p>
            <a:r>
              <a:rPr lang="sl-SI" sz="1600" dirty="0" smtClean="0"/>
              <a:t>Trenutne vrednosti so stanje te komponente</a:t>
            </a:r>
          </a:p>
          <a:p>
            <a:r>
              <a:rPr lang="sl-SI" sz="1600" dirty="0" smtClean="0"/>
              <a:t>Začetne vrednosti lahko določimo v panoju „</a:t>
            </a:r>
            <a:r>
              <a:rPr lang="sl-SI" sz="1600" dirty="0" err="1" smtClean="0"/>
              <a:t>Properties</a:t>
            </a:r>
            <a:r>
              <a:rPr lang="sl-SI" sz="1600" dirty="0" smtClean="0"/>
              <a:t>“ v oknu „</a:t>
            </a:r>
            <a:r>
              <a:rPr lang="sl-SI" sz="1600" dirty="0" err="1" smtClean="0"/>
              <a:t>Designer</a:t>
            </a:r>
            <a:r>
              <a:rPr lang="sl-SI" sz="1600" dirty="0" smtClean="0"/>
              <a:t>“.</a:t>
            </a:r>
            <a:endParaRPr lang="en-US" sz="1600" dirty="0"/>
          </a:p>
          <a:p>
            <a:r>
              <a:rPr lang="sl-SI" sz="1600" dirty="0" smtClean="0"/>
              <a:t>Program lahko bere in spreminja večino lastnosti komponent</a:t>
            </a:r>
          </a:p>
        </p:txBody>
      </p:sp>
      <p:pic>
        <p:nvPicPr>
          <p:cNvPr id="5122" name="Picture 2" descr="https://encrypted-tbn3.gstatic.com/images?q=tbn:ANd9GcR34H38CJDRIeKJqJhJT8BMEwEUt1uikRGeYnyqK4TrqUtGej9z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1724" y="376886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8" y="2745921"/>
            <a:ext cx="7458345" cy="41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Bloki </a:t>
            </a:r>
            <a:r>
              <a:rPr lang="sl-SI" dirty="0" err="1" smtClean="0"/>
              <a:t>get</a:t>
            </a:r>
            <a:r>
              <a:rPr lang="sl-SI" dirty="0" smtClean="0"/>
              <a:t> in set </a:t>
            </a:r>
            <a:r>
              <a:rPr lang="sl-SI" sz="2000" dirty="0" smtClean="0"/>
              <a:t>(</a:t>
            </a:r>
            <a:r>
              <a:rPr lang="sl-SI" sz="2000" dirty="0" err="1" smtClean="0"/>
              <a:t>getters</a:t>
            </a:r>
            <a:r>
              <a:rPr lang="sl-SI" sz="2000" dirty="0" smtClean="0"/>
              <a:t>, </a:t>
            </a:r>
            <a:r>
              <a:rPr lang="sl-SI" sz="2000" dirty="0" err="1" smtClean="0"/>
              <a:t>setters</a:t>
            </a:r>
            <a:r>
              <a:rPr lang="sl-SI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106840"/>
            <a:ext cx="10515600" cy="102676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Z bloki „</a:t>
            </a:r>
            <a:r>
              <a:rPr lang="sl-SI" sz="2400" dirty="0" err="1" smtClean="0"/>
              <a:t>get</a:t>
            </a:r>
            <a:r>
              <a:rPr lang="sl-SI" sz="2400" dirty="0" smtClean="0"/>
              <a:t>“ dobimo trenutne vrednosti lastnosti</a:t>
            </a:r>
          </a:p>
          <a:p>
            <a:r>
              <a:rPr lang="sl-SI" sz="2400" dirty="0" smtClean="0"/>
              <a:t>Z bloki „set“ lahko vrednosti lastnosti komponente spreminjamo.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42" y="2883878"/>
            <a:ext cx="8094194" cy="3786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4708" y="2356339"/>
            <a:ext cx="68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Bloki „</a:t>
            </a:r>
            <a:r>
              <a:rPr lang="sl-SI" b="1" dirty="0" err="1" smtClean="0">
                <a:solidFill>
                  <a:srgbClr val="0070C0"/>
                </a:solidFill>
              </a:rPr>
              <a:t>get</a:t>
            </a:r>
            <a:r>
              <a:rPr lang="sl-SI" b="1" dirty="0" smtClean="0">
                <a:solidFill>
                  <a:srgbClr val="0070C0"/>
                </a:solidFill>
              </a:rPr>
              <a:t>“ za tekstovno polje	    Bloki „set“ za tekstovno polje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773508" y="351692"/>
            <a:ext cx="890954" cy="2579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uporabe „</a:t>
            </a:r>
            <a:r>
              <a:rPr lang="sl-SI" dirty="0" err="1" smtClean="0"/>
              <a:t>getterjev</a:t>
            </a:r>
            <a:r>
              <a:rPr lang="sl-SI" dirty="0" smtClean="0"/>
              <a:t>“ in </a:t>
            </a:r>
            <a:r>
              <a:rPr lang="sl-SI" dirty="0" err="1" smtClean="0"/>
              <a:t>setterjev</a:t>
            </a:r>
            <a:r>
              <a:rPr lang="sl-SI" dirty="0" smtClean="0"/>
              <a:t>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514012"/>
            <a:ext cx="6301520" cy="4115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4" y="272237"/>
            <a:ext cx="3081456" cy="64388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02923" y="6142892"/>
            <a:ext cx="2907323" cy="3985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spremeniKomponento.aia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2" y="116929"/>
            <a:ext cx="3706300" cy="888909"/>
          </a:xfrm>
        </p:spPr>
        <p:txBody>
          <a:bodyPr/>
          <a:lstStyle/>
          <a:p>
            <a:r>
              <a:rPr lang="sl-SI" dirty="0" smtClean="0"/>
              <a:t>Spremenljivke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81" y="561384"/>
            <a:ext cx="7886234" cy="579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65" y="1419726"/>
            <a:ext cx="4108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Primer:  </a:t>
            </a:r>
          </a:p>
          <a:p>
            <a:r>
              <a:rPr lang="sl-SI" sz="2800" dirty="0" smtClean="0"/>
              <a:t>Imena predmetov in ocene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85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Globalne spremenljivke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34" y="868770"/>
            <a:ext cx="10515600" cy="1859099"/>
          </a:xfrm>
        </p:spPr>
        <p:txBody>
          <a:bodyPr>
            <a:normAutofit/>
          </a:bodyPr>
          <a:lstStyle/>
          <a:p>
            <a:r>
              <a:rPr lang="sl-SI" sz="1800" dirty="0" smtClean="0"/>
              <a:t>V mnogih programih nimamo komponente, v kateri bi radi pomnili nek podatek, ki ga bomo kasneje potrebovali.</a:t>
            </a:r>
            <a:endParaRPr lang="en-US" sz="1800" dirty="0"/>
          </a:p>
          <a:p>
            <a:r>
              <a:rPr lang="sl-SI" sz="1800" dirty="0" smtClean="0"/>
              <a:t>Primer: Imamo kviz ali igro. Rezultat (točke) želimo pomniti pred prehodom na nov kviz (igro)</a:t>
            </a:r>
          </a:p>
          <a:p>
            <a:r>
              <a:rPr lang="sl-SI" sz="1800" dirty="0" smtClean="0"/>
              <a:t>Ena možnost je  uvedba „globalne“ spremenljivke. To je le „poimenovan“ predalček, katerega vsebina (vrednost) se s časom lahko spreminja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892" y="2275185"/>
            <a:ext cx="2664567" cy="4525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3" y="2727868"/>
            <a:ext cx="5878076" cy="40763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08122" y="234462"/>
            <a:ext cx="2450123" cy="3868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Spremenljivka01.aia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9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2" y="1083347"/>
            <a:ext cx="10313133" cy="361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Najbolj preprosti programi so kot recepti: stori </a:t>
            </a:r>
            <a:r>
              <a:rPr lang="en-US" sz="2000" dirty="0" smtClean="0"/>
              <a:t>A </a:t>
            </a:r>
            <a:r>
              <a:rPr lang="sl-SI" sz="2000" dirty="0" smtClean="0"/>
              <a:t>nato</a:t>
            </a:r>
            <a:r>
              <a:rPr lang="en-US" sz="2000" dirty="0" smtClean="0"/>
              <a:t> </a:t>
            </a:r>
            <a:r>
              <a:rPr lang="en-US" sz="2000" dirty="0"/>
              <a:t>B </a:t>
            </a:r>
            <a:r>
              <a:rPr lang="sl-SI" sz="2000" dirty="0" smtClean="0"/>
              <a:t>nato</a:t>
            </a:r>
            <a:r>
              <a:rPr lang="en-US" sz="2000" dirty="0" smtClean="0"/>
              <a:t> </a:t>
            </a:r>
            <a:r>
              <a:rPr lang="en-US" sz="2000" dirty="0"/>
              <a:t>C: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943" y="3130061"/>
            <a:ext cx="970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Naprave z grafičnim vmesnikom (gumbi, drsniki, izbire,..) pa reagirajo na dogodke (</a:t>
            </a:r>
            <a:r>
              <a:rPr lang="sl-SI" sz="2000" dirty="0" err="1" smtClean="0"/>
              <a:t>events</a:t>
            </a:r>
            <a:r>
              <a:rPr lang="sl-SI" sz="2000" dirty="0" smtClean="0"/>
              <a:t>). Vsakemu dogodku  ustreza ločen „recept“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20615" y="4114800"/>
            <a:ext cx="1359877" cy="3165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dogodek1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6132" y="4062010"/>
            <a:ext cx="1359877" cy="3165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dogodek2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09" y="491839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7465" y="5476817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464" y="597825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615" y="1640337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0615" y="212705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0614" y="2670581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1056" y="491839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2512" y="5476817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2511" y="597825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500554" y="4431323"/>
            <a:ext cx="710502" cy="48707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96994" y="4373964"/>
            <a:ext cx="710502" cy="48707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2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Pogoji, ki vplivajo na potek 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188903"/>
            <a:ext cx="10515600" cy="466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Običajno programi niso preprosti linearni recepti, saj vsebujejo tudi veje in zanke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2820" y="5808696"/>
            <a:ext cx="1084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Primer </a:t>
            </a:r>
            <a:r>
              <a:rPr lang="sl-SI" sz="1600" dirty="0" err="1" smtClean="0"/>
              <a:t>kavamata</a:t>
            </a:r>
            <a:r>
              <a:rPr lang="sl-SI" sz="1600" dirty="0" smtClean="0"/>
              <a:t>: Pri pripravi kave bo glede na našo izbiro, dodal mleko ali pa ne, dodal sladkor ali pa ne,..</a:t>
            </a:r>
          </a:p>
          <a:p>
            <a:r>
              <a:rPr lang="sl-SI" sz="1600" dirty="0" smtClean="0"/>
              <a:t>Med „kuhanjem“ bo izvedba recepta odvisna od naših izbir.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1655389"/>
            <a:ext cx="5144965" cy="39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Pogoji, ki vplivajo na potek programa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943" y="1274683"/>
            <a:ext cx="6175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Primer</a:t>
            </a:r>
            <a:r>
              <a:rPr lang="sl-SI" sz="1600" dirty="0"/>
              <a:t> </a:t>
            </a:r>
            <a:r>
              <a:rPr lang="sl-SI" sz="1600" dirty="0" smtClean="0"/>
              <a:t>ob dogodku  „dogodek1“,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/>
              <a:t>Najprej naj se zgodi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/>
              <a:t>Če je pogoj (ki ga preverjamo) izpolnjen, se zgodi še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/>
              <a:t>Sicer se zgodi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/>
              <a:t>Končno, v vsakem primeru, naj se zgodi še C in nato D</a:t>
            </a:r>
          </a:p>
          <a:p>
            <a:endParaRPr lang="sl-SI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543" y="5861539"/>
            <a:ext cx="1080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Pogoji so vprašanja, kot na primer „je že doseženih 100 točk?“ , ali pa „je mleko izbrano?“ </a:t>
            </a:r>
          </a:p>
          <a:p>
            <a:r>
              <a:rPr lang="sl-SI" dirty="0" smtClean="0"/>
              <a:t>To so preprosta vprašanja, vendar lahko tako sestavimo kar kompleksno logiko.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51076" y="1049966"/>
            <a:ext cx="1359877" cy="3165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dogodek1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1517" y="1853559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7808" y="3574920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5223" y="3507492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7831015" y="1366489"/>
            <a:ext cx="710502" cy="48707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547905" y="4452310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1517" y="5166093"/>
            <a:ext cx="844061" cy="347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8019839" y="2530458"/>
            <a:ext cx="1887415" cy="7620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Pogoj izpolnjen?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0" idx="2"/>
            <a:endCxn id="8" idx="0"/>
          </p:cNvCxnSpPr>
          <p:nvPr/>
        </p:nvCxnSpPr>
        <p:spPr>
          <a:xfrm flipH="1">
            <a:off x="8963547" y="2201282"/>
            <a:ext cx="1" cy="32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  <a:endCxn id="11" idx="0"/>
          </p:cNvCxnSpPr>
          <p:nvPr/>
        </p:nvCxnSpPr>
        <p:spPr>
          <a:xfrm>
            <a:off x="8019839" y="2911458"/>
            <a:ext cx="0" cy="663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907254" y="2911458"/>
            <a:ext cx="1" cy="59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2364" y="3918959"/>
            <a:ext cx="881536" cy="52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0"/>
          </p:cNvCxnSpPr>
          <p:nvPr/>
        </p:nvCxnSpPr>
        <p:spPr>
          <a:xfrm flipH="1">
            <a:off x="8969936" y="3929197"/>
            <a:ext cx="906231" cy="523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963546" y="4847970"/>
            <a:ext cx="1" cy="32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Nadzor poteka z bloki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05839"/>
            <a:ext cx="10515600" cy="85813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S krmilnimi bloki vstavljamo v program  pogojne veje in zanke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4" y="2316480"/>
            <a:ext cx="9322958" cy="35661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41080" y="563880"/>
            <a:ext cx="3261360" cy="5791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Primer_if.aia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Preprost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1237775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Preprost primer, ko naj se na zaslonu pojavi napis „Zmagal si“, ko dosežemo 100 točk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31723" y="2579077"/>
            <a:ext cx="3460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Najprej povlečemo blok</a:t>
            </a:r>
          </a:p>
          <a:p>
            <a:r>
              <a:rPr lang="en-US" dirty="0" smtClean="0"/>
              <a:t> </a:t>
            </a:r>
            <a:r>
              <a:rPr lang="en-US" dirty="0"/>
              <a:t>if-then-do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Nato tvorimo pogoj, ki ga mora program preverjati (testirati)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Končno vnesemo bloke, ki naj se ob izpolnjenem pogoju izvedejo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321169"/>
            <a:ext cx="6321869" cy="241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5164400"/>
            <a:ext cx="5514698" cy="16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err="1" smtClean="0">
                <a:solidFill>
                  <a:srgbClr val="FF0000"/>
                </a:solidFill>
              </a:rPr>
              <a:t>App</a:t>
            </a:r>
            <a:r>
              <a:rPr lang="sl-SI" sz="8800" dirty="0" smtClean="0">
                <a:solidFill>
                  <a:srgbClr val="FF0000"/>
                </a:solidFill>
              </a:rPr>
              <a:t> </a:t>
            </a:r>
            <a:r>
              <a:rPr lang="sl-SI" sz="8800" dirty="0" err="1" smtClean="0">
                <a:solidFill>
                  <a:srgbClr val="FF0000"/>
                </a:solidFill>
              </a:rPr>
              <a:t>Inventor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47357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42" y="376827"/>
            <a:ext cx="1816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rgbClr val="FF0000"/>
                </a:solidFill>
              </a:rPr>
              <a:t>Logični operatorji in Boolovi izrazi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>
          <a:xfrm>
            <a:off x="1050653" y="1311156"/>
            <a:ext cx="10641162" cy="452510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en-US" sz="2400" dirty="0" smtClean="0"/>
              <a:t>App </a:t>
            </a:r>
            <a:r>
              <a:rPr lang="en-US" sz="2400" dirty="0"/>
              <a:t>Inventor </a:t>
            </a:r>
            <a:r>
              <a:rPr lang="sl-SI" sz="2400" dirty="0" smtClean="0"/>
              <a:t>ponuja več implementacij Boolovih izrazov. Najdemo jih v urejevalnikov blokov  v rubrikah </a:t>
            </a:r>
            <a:r>
              <a:rPr lang="sl-SI" sz="2400" dirty="0" err="1" smtClean="0"/>
              <a:t>Logic</a:t>
            </a:r>
            <a:r>
              <a:rPr lang="sl-SI" sz="2400" dirty="0" smtClean="0"/>
              <a:t> in </a:t>
            </a:r>
            <a:r>
              <a:rPr lang="sl-SI" sz="2400" dirty="0" err="1" smtClean="0"/>
              <a:t>Math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en-US" sz="2400" dirty="0"/>
              <a:t>A </a:t>
            </a:r>
            <a:r>
              <a:rPr lang="en-US" sz="2400" dirty="0" err="1" smtClean="0"/>
              <a:t>Bool</a:t>
            </a:r>
            <a:r>
              <a:rPr lang="sl-SI" sz="2400" dirty="0" err="1" smtClean="0"/>
              <a:t>ova</a:t>
            </a:r>
            <a:r>
              <a:rPr lang="sl-SI" sz="2400" dirty="0" smtClean="0"/>
              <a:t> spremenljivka ima lahko vrednost                 ali    </a:t>
            </a:r>
            <a:r>
              <a:rPr lang="en-US" sz="2400" dirty="0" smtClean="0"/>
              <a:t>      </a:t>
            </a:r>
            <a:r>
              <a:rPr lang="sl-SI" sz="2400" dirty="0" smtClean="0"/>
              <a:t>  </a:t>
            </a:r>
            <a:r>
              <a:rPr lang="en-US" sz="2400" dirty="0" smtClean="0"/>
              <a:t>       </a:t>
            </a:r>
            <a:r>
              <a:rPr lang="en-US" sz="2400" dirty="0"/>
              <a:t>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sl-SI" sz="2400" dirty="0" smtClean="0"/>
              <a:t>Te vrednosti lahko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sl-SI" sz="2400" i="1" dirty="0" err="1" smtClean="0">
                <a:solidFill>
                  <a:srgbClr val="FF0000"/>
                </a:solidFill>
              </a:rPr>
              <a:t>egiramo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sl-SI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/>
              <a:t>      </a:t>
            </a:r>
            <a:r>
              <a:rPr lang="sl-SI" sz="2400" dirty="0" smtClean="0"/>
              <a:t>ali izvedemo 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or</a:t>
            </a:r>
            <a:r>
              <a:rPr lang="sl-SI" sz="2400" i="1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/>
              <a:t>  </a:t>
            </a:r>
            <a:r>
              <a:rPr lang="sl-SI" sz="2400" dirty="0" smtClean="0"/>
              <a:t>   </a:t>
            </a:r>
            <a:r>
              <a:rPr lang="en-US" sz="2400" dirty="0" smtClean="0"/>
              <a:t>            </a:t>
            </a:r>
            <a:r>
              <a:rPr lang="sl-SI" sz="2400" dirty="0" smtClean="0"/>
              <a:t>ali 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and</a:t>
            </a:r>
            <a:r>
              <a:rPr lang="sl-SI" sz="2400" i="1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sl-SI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sl-SI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sl-SI" sz="2400" dirty="0" smtClean="0"/>
              <a:t>Lahko jih tudi </a:t>
            </a:r>
            <a:r>
              <a:rPr lang="sl-SI" sz="2400" i="1" dirty="0" smtClean="0">
                <a:solidFill>
                  <a:srgbClr val="FF0000"/>
                </a:solidFill>
              </a:rPr>
              <a:t>primerjamo  </a:t>
            </a:r>
            <a:r>
              <a:rPr lang="en-US" sz="2400" i="1" dirty="0" smtClean="0">
                <a:solidFill>
                  <a:srgbClr val="FF0000"/>
                </a:solidFill>
              </a:rPr>
              <a:t>                  </a:t>
            </a:r>
            <a:r>
              <a:rPr lang="sl-SI" sz="2400" i="1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en-US" sz="2400" dirty="0"/>
              <a:t> </a:t>
            </a:r>
            <a:r>
              <a:rPr lang="sl-SI" sz="2400" dirty="0" smtClean="0"/>
              <a:t>Primerjalni operator je lahko</a:t>
            </a:r>
            <a:r>
              <a:rPr lang="en-US" sz="2400" dirty="0" smtClean="0"/>
              <a:t> </a:t>
            </a:r>
            <a:r>
              <a:rPr lang="en-US" sz="2400" dirty="0"/>
              <a:t>=, &lt;, &gt;, not =, &lt;= , &gt;= 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sl-SI" sz="2400" dirty="0" smtClean="0"/>
              <a:t>Operandi v teh blokih so lahko spremenljivke z </a:t>
            </a:r>
            <a:r>
              <a:rPr lang="sl-SI" sz="2400" dirty="0" err="1" smtClean="0"/>
              <a:t>vredostjo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true</a:t>
            </a:r>
            <a:r>
              <a:rPr lang="sl-SI" sz="2400" i="1" dirty="0" smtClean="0"/>
              <a:t> </a:t>
            </a:r>
            <a:r>
              <a:rPr lang="sl-SI" sz="2400" dirty="0" smtClean="0"/>
              <a:t>ali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false</a:t>
            </a:r>
            <a:r>
              <a:rPr lang="sl-SI" sz="2400" dirty="0" smtClean="0"/>
              <a:t>, lahko pa so to tudi Boolovi izrazi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sl-SI" sz="2400" dirty="0" smtClean="0"/>
              <a:t>Kakorkoli jih kombiniramo, se Boolovi izrazi vedno ocenijo na 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True</a:t>
            </a:r>
            <a:r>
              <a:rPr lang="en-US" sz="2400" dirty="0"/>
              <a:t> </a:t>
            </a:r>
            <a:r>
              <a:rPr lang="sl-SI" sz="2400" dirty="0" smtClean="0"/>
              <a:t>ali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False</a:t>
            </a:r>
            <a:r>
              <a:rPr lang="en-US" sz="2400" dirty="0"/>
              <a:t>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None/>
            </a:pPr>
            <a:r>
              <a:rPr lang="en-US" sz="2400" dirty="0"/>
              <a:t>   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10" y="2200607"/>
            <a:ext cx="1009240" cy="426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624" y="2194044"/>
            <a:ext cx="1157826" cy="371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234" y="2850875"/>
            <a:ext cx="897024" cy="384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768" y="2763693"/>
            <a:ext cx="1436047" cy="53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416" y="2789416"/>
            <a:ext cx="1278958" cy="507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313" y="3695700"/>
            <a:ext cx="1213678" cy="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Zanke (ponavljanje operacij)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90492" y="1065552"/>
            <a:ext cx="2513734" cy="3374027"/>
            <a:chOff x="5990492" y="1065552"/>
            <a:chExt cx="2513734" cy="3374027"/>
          </a:xfrm>
        </p:grpSpPr>
        <p:pic>
          <p:nvPicPr>
            <p:cNvPr id="1026" name="Picture 2" descr="Carl Friedrich Gaus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452" y="1065552"/>
              <a:ext cx="2095500" cy="268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990492" y="3854804"/>
              <a:ext cx="2513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Matematik </a:t>
              </a:r>
            </a:p>
            <a:p>
              <a:r>
                <a:rPr lang="en-US" sz="1600" dirty="0" smtClean="0"/>
                <a:t>Johann </a:t>
              </a:r>
              <a:r>
                <a:rPr lang="en-US" sz="1600" dirty="0"/>
                <a:t>Carl Friedrich Gauss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82385" y="2408577"/>
            <a:ext cx="43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Izračunaj vsoto števil od 1 do 100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8881496" y="365721"/>
            <a:ext cx="2995379" cy="6040207"/>
            <a:chOff x="8504226" y="457161"/>
            <a:chExt cx="2995379" cy="60402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4226" y="1005839"/>
              <a:ext cx="2995379" cy="5491529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8504226" y="457161"/>
              <a:ext cx="2902328" cy="44547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 smtClean="0"/>
                <a:t>Primer_while.aia</a:t>
              </a:r>
              <a:endParaRPr lang="en-US" dirty="0"/>
            </a:p>
          </p:txBody>
        </p:sp>
      </p:grpSp>
      <p:pic>
        <p:nvPicPr>
          <p:cNvPr id="1028" name="Picture 4" descr="http://www.lavertyonline.com/wp-content/uploads/2010/08/teacher_clipart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" y="3240858"/>
            <a:ext cx="2893713" cy="36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2984329"/>
            <a:ext cx="8465541" cy="3453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Ponavljanje korakov (zanke)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81" y="1259240"/>
            <a:ext cx="10515600" cy="12260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Zanka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while</a:t>
            </a:r>
            <a:r>
              <a:rPr lang="en-US" sz="2400" dirty="0" smtClean="0"/>
              <a:t>, </a:t>
            </a:r>
            <a:r>
              <a:rPr lang="sl-SI" sz="2400" dirty="0" smtClean="0"/>
              <a:t>kot že ime pove, ponavlja nekaj, dokler je pogoj, ki ga preverjamo, izpolnjen. Pogoj vrednotimo </a:t>
            </a:r>
            <a:r>
              <a:rPr lang="sl-SI" sz="2400" i="1" dirty="0" err="1" smtClean="0"/>
              <a:t>True</a:t>
            </a:r>
            <a:r>
              <a:rPr lang="sl-SI" sz="2400" dirty="0" smtClean="0"/>
              <a:t> ali </a:t>
            </a:r>
            <a:r>
              <a:rPr lang="sl-SI" sz="2400" i="1" dirty="0" err="1" smtClean="0"/>
              <a:t>False</a:t>
            </a:r>
            <a:endParaRPr lang="en-US" sz="2400" i="1" dirty="0"/>
          </a:p>
        </p:txBody>
      </p:sp>
      <p:sp>
        <p:nvSpPr>
          <p:cNvPr id="7" name="AutoShape 2" descr="data:image/jpeg;base64,/9j/4AAQSkZJRgABAQAAAQABAAD/2wCEAAkGBhQQDxQQEhAVEBUQEBUUFxgQExQWEBcWFhAWFBUVFBUYGyceFxwjGRUUHy8gIycqLCwsFx4yNTAqOCYsLCkBCQoKDgwOGg8PGikkHyQwLC8pMjAsKy0sMCosLSo1LCksLCwqLCwsLSksLCksKSwsKTIsLCwpLCwsLCosNCwsKf/AABEIALYBFQMBIgACEQEDEQH/xAAbAAEAAwEBAQEAAAAAAAAAAAAABQYHBAEDAv/EAEgQAAEDAgIFCQMJBgMJAQAAAAEAAgMEEQUhBhIxQVEHEyIyYXGBkaFScrEUI0Jic4KSosEkM0NUstFEU9IXNGODk6PC4fAW/8QAGQEBAAMBAQAAAAAAAAAAAAAAAAIDBAUB/8QALxEAAgIBAwIDBgYDAAAAAAAAAAECAxESITEEQRMiUTJhcYGR0RQjM0LB4VKh8P/aAAwDAQACEQMRAD8A3FERAEREAREQBERAEREAREQBERAEREAREQBERAEREAREQBERAEREAREQBERAEREAREQBERAEREAREQBERAEREAREQBERAEREAREQBERAEREAREQBERAEREAREQBERAEREAREQBERAEREAREQBERAEREAREQBERAEREAREQBERAEREAREQBERAEREAREQBERAEREAREQBfl7wBcmwGZJyA71+llfKHi0j6t0GsRHE1oDQciS0OLiN+23gq7J6Fkv6el3T0ouc+ntGx2rz2tbexjnN8wM/BS1BicVQzXikEg+qcx3jaPFUyj5No5KVjjM4SvYHXbYxZi4AG8bM7qsYJPLR17WA2cJhE8A9FwL9Ujt4hU+LOLWpbM1/hqrE/Dk8r1NlReItRzT1ERAEXi8fIGi5IA7TYID9Io+bSGmZ1qmIf8xt/K6+H/66j/movxBR1L1Jqub7Ml0UQNLaT+ai/EF0w45Tv6tRE7ukbfyumpeodc1ymdyL8hwIuDfuXoUiB6iLy6A9RR9VpBTxGz6iNp4F4v5LidpvRj/Et8A4/ooucVyyxVTfEX9CdRQrNMqM/wCKYO8kfELup8Ygk6k8b/de0nyuikn3PHXNcpnYi8uikQPURReJaS09PlLM1p9kdJ/4W3K8bS5JRi5PCWSURU+flPpmmzWSv7dVoHqbr4f7VIf8iTzZ/dV+ND1L10t3+LLuip0XKhTHayVvg0j0ddSlHprSS5Coa08JAWersl6rIPhkZdPbHmLJ1F+I5Q4XaQ4He03HmFyYljcNMAZpWx32A9Y9wGZU20tylRbeEjuRc9HXMmYJI3h7XbC3YuhenjWNmEREAVF5QNFnyuFVC0vcG6sjR1iBsc0byNhHcr0ihOCmsMtqtlVLVEyPBdOZ6RnMkNka3JrZLhzewHbbsPopHRDR2Wpqflk7S1geZOkCC95JI1Rt1Qc79gWjOpWE3LGk8S0X819LKqNL21PODVPrFh6I4b5ZmlToviLHO5t7tUF2qI6h2TS4kDpEcVy87isAJ/aABtuOcHrrLVVE49pLDRtvIbuI6LG9c/2HaV5KlLfLR7DqpzenQn8ilYdymzsNpo2ygbS3oSf29ArZh+mcFQ0iN4bJqnVZMdQl1shrbDnwVNfXy4nKQyhicBtObXN4a0oI8l98Q5M5WsDontkdqguYcje2YY7YfGyrjOztui+yqh4U/Kz61lfi08jo2xuisbHm2hrf+o7b3gr5s5OqqbpT1DQfrOfK71sPVROH6SVdC/myXWbtjmuR4XzHeMlo2julMVa3o9B7R0mO6w7RxHakFGbxJvIudtCzBLHqkV6Hkrjt06l59xjW/G66ByXU9v303nH/AKFc0WjwYehifV3P9xRZ+Sxn0Kl499rXfCyj6rktlA+bnjk7HtLPXpLSlz11cyCMyyODGtGZPwHE9ii6K/QlHrL84Tz8jKn6M19KbsZILb4H3Hk039F0UWn9XA7Vl+dttbM3Vk8wAfMFSxxuqxSQx0t6eFps6Q9a3aRv+qPEqy0uisIhEUt6mw6051nD3fZ8FTGtt+Rs12XxSxfFN+i5K1VabyVYjjpZGUr3X1+fI25aoY7VI47gdi+x0FqZ86mvc4Ha1us4eFyB6L845yaNLS6lcQ4XOpIbtPYHbQe9QmAaXzUL+Yma58bTYsd+8Z7pO7s2cEez/N/oRSlHPTY+GN/qWmm5M6VvWMkne/VH5AF3M0GowLfJwe9zyfVyl6GuZPGJY3B7XDIj4HgexdC0quHZI58r7W95MrsugFE7+CW+7JIP/JR1VyX07upJJH3lrh6i/qrmvCjqg+wXU2riTM8k0JrqbOmqi8Dc17mH8JJafNfFmm1bSODKmLX+0bqOPc9vRPkVLaTabEO+S0Y5yVx1S5ouAeDOLu3YF26PaNStYXVkzpzIM43nXibfjfae7JUafNitv+Db4j0ar0nnjsyHrtIziLWxQVQoyRZzJQWl5+rK3d2ZLrwXk2iZ0qh3PuvezSWx+O9y+WPcmzXXfTHUPsOPQPuna34KJwXS6egk+T1LXOY3Kzv3jBxafpDs8ivOJfmL7El5oY6eXy7/AFNCpsGgjFmQRs7mN+Nl0/J2+w3yC+VBiDJ4xJE8Pa7ePgRuPYula1jGxy5OWdzlmwuF+ToY3e8xp/RQ9foFSSjKLmjxiJb+Xq+isSLxxi+USjbOPstlBo9BZaWoEjaotgZd7y1xY+zc9VzRkb8e/JVrFayTE635tt9a7Y27LMaCcz25nxV55QJ5vk4hhie/niQ8xtLrNFjbLj8AVTcGwyvp3GSGmcHFurd7BcA7baxyWOyKT0pPB1unm5R8WTWrhdvqfPRjSN9DMQ4Hm3OtIw7QRlrAbnD12cLa5BO2Rge1wc1wBBGwgjIrJ8S0erp5DNJTOLnAXLQwXtvIB2q36AUFVDG9k7dSPIsDiNcE9bIbB+qnQ5J6Wngq6yEJR8RNZ77ltREWs5QREQBEXiAi9I8dbRwGU5uPRY32nHZ4bys0wjCZsTqXOc42veSQ7Gjc1o48BuXTpxibqqu5lnSETuaYBsLybOP4svurRsBwdtLTshbuF3He5x2lZWvFnjsjpp/hak/3S/0j74dhsdPE2KNuq1o8TxJO8niupEWlLBzW23lkbjej8VWzUlbmOq4ZPaew/psWW4lhs2GVTSDYtOsx46rhvBHoQtkUVpHgjaundEettYfZcNh/Qqm2rVuuTX03Uut6ZeyzzRzH21kIkb0XDJ7fZd/Y7lLLINEMUdSVoa/ote7mpAdxvYE9zvS614KVU9cd+SPVU+FPbh8HkkgaCSbAAkk7ABtJWX4jXyYvWthjJbE0nV4Bo60rhxO7vA4qw8pOMc1TtgabOqCb/Zt63mSB5pybYTzdMagjpTuy9xpsPM3Pkq5vXPR9S6leDU7nzwvuWfDcOZTxNijbqtYPEneSd5PFdSItPBgbbeWFXdLtE21kes0BszB0XbnD2H9nA7lYkUZRUlhkoTlCWqPJkOi+kL6CcskBEZdqysO1pGWsBxHqFrkcgcA4EEEAgjYQcwQs+5SsCDS2rYLaxDJLcfou/TyUhya4yZIXU7jd0Fi2/sO2DwNx3ELPU3CXhv5HQ6mMbq1fH5lzVD0y0ofJL8hpblzjqPc3rEn+G07u0/8AtWbSjFvktJJKOtbVZ7zsh5bfBVPkywnWdJVvzIOo0nbc5vd35gX71OxttQXcp6eCjF3S7cfEsWiuibKNlzZ8rh0n8Pqs4D4qwIiujFRWEZZzlOWqXIUVj+jsVZHqvFnDqvHWaf1HYpVEaTWGeRk4vKMio6ufCasscMrjWaOpI3c5vb2+C1ajrGzRtlYdZr2hwPYVAae4KJ6V0gHTgBeDv1fpN8s/BRXJfiZcySnJ6hD29zsnDzsfFZ4Zrno7djfdi+rxVyuS9oiLSc4IiIAlkRAEREAREQBc2IVXNQySn+HG534WkrpUNpi62H1H2RHmQFGTwmycFqkkZ7oFTc9iDXOz1GvlPadmfi+/gtbWaclw/aZTwhH9YWlqnp15DZ17zbj0QREWgwBERAZNyhYfzVc5wyEzBJ97qu+APitI0fr+fpIZTtfGL+8MneoKpvKqzp07t+rIPVineTt98PZ2PkH/AHCste1skdK/z9NCT7bf99Ck8oNbzlc8boWNYPw6x9Xei1DCKXmqeKMfQiY3yaL+qyHSs/t1R9qfgFtERu0EbwPglO85MdZtVWl6fY/SIi1HNCIiAjtIaETUk0Z+lE63vAazT5gLMtAKvUxCLhK17D3FhePVgWsVkgbG9x2NY4nwaSsi0FgLsQgt9EucewCN36kDxWW724nT6R5psT4/plo5Uqm0cEXtPc8/daAP6lOaDU2ph8P1wXn7zifhZVnlU/eU/uSfFiuGiv8AuNP9gz+lSjvayFm3Sw+P3JVERaDnhERAfiWPWaWnY4EeYsss0Dk5rEub9oSR/hzH9K1ZZHgptjDbfzUnqXhZrtpRfvOh0m8LF7vua4iItJzwiIgCIiAIiIAiIgCjtIaQy0k8Y2uhcB36tx6qRXll41lYPYvDTMl5P8QEVc0E2EzDH2XNnN9W28Vrax7S/BHUlUdW4ZI4yRkbs7loO4tPpZaFohpIKyEXIEsYAeOPB47Cs1EtLcGdLrYa0ro8Mn0RFqOYERceK4mymhdNIbBo8SdzR2leN4PUm3hGfcp9YHVMcY/hREnve6/waPNXLQ2iMNBC0ixLS88emS74ELP8Dw5+J1zpJB0NfXkO4D6MY77AdwK1poyWelapOZ0OqahXGn03ZkWntHzdfIbZShrx4t1T6tK0nRev5+ihkvc82Gu95vRd6hQXKPgbpomTxt1jDrBwHWLDY3HGxHqVX9BdKxTOMEptFI64duY45XP1Tl3KCfh2vPDLZRd/TJx5iaki/LHgi4NwdhGxfpbDkhEX5c6wuTYDjsQFb5QcU5micwdac82PdObz+HLxUPyXYZlLUkbSIm9w6T7d51R91Q+lmIHEK5sUB5xrfm2W2FxN3u7shnwC0jBcMbTU7IW7GNzPFxzc7xJJWaPns1dkdGf5PTqHeW7+BVeVKkvDDL7Ehae5zb/FqlOT+tElAwXziLoz4G7fykKT0gwoVVNJCci5vRPBwzafMBZxobjhoap0U12MkOo8H6DwbBx7NoPYb7kk9FmXwxWvG6dwXMdzWEXjXXzGd16tJzgiLxAHOsL8FlWiEPPYrrjNrXyy+BLg31cFZNOtKRGw0sJ1pZBqu1cy0Hdl9I8F16DaNGkhL5BaWaxI9lo2N795WeXnmkuxvr/JplJ8y2X3LOiItBgCIiAIiIAiIgCIiAIiICPxrBY6uExSDtBHWa7c5qy+uwmqwyYSC4DT0ZGC8bhwcN1+B8FsC/L2AixAIO0HMKqypT37mqjqZVbcr0KjgvKPDI0Nn+YfxsTEe0EZjx81YI9IKZwuKmIj7Rn91HVugdJKb81zZP8AlOLR+HZ6LhHJjTX68p7NZv8ApUV4q9GSl+Gluso7cU08pYWm0nPO3Niz83dUeaqpoKzF5A+QcxCD0da+qBxaDm93bsVyw7Q+lgILIQXD6Ul3u8NbZ4KZsvXCU/aYV0Kv0lv6v+EcWEYPHSxCKIWA2k9Zx3ucd5XciK1LGyMjbbywqJpRyea7jNS2BObozk0niw7B3HLuV7RRnBTWGWVXSqeYmQUWM1mHO1CHMbfqTNJjPund90qy0vKnHb5yneD/AMNzXD8xarvLCHDVcA4Hc4AjyKi5NEqRxuaWPwbb0CqVc4+zI1y6imzeyG/uKtXcqYt81Tm/GVwAH3W3v5qEM1fibrdNzDwHN047zv8AG5Wl02j9PF1KeNvaGNv5nNd4CeFKXtSPF1Ndf6cN/Vlf0W0QZRN1ieclcLF1sgPZYNw7d/orCiK6MVFYRjnOU5apPcKp6YaFCq+eis2YDMHJsgAyvwd2/wDwtiJKKksM9rslXLVEyvCNLKnDncxPG5zG/Qkye0fUdvHp2hXCi5QKSQZyGI8JWkfmFx6qcrMPjmbqyxtkHB7QfLgoSTk/oyb80W+7I8DyuqVCyO0Xle81Stot3nFp+46Z9MqNjdY1LD2MJc7yCgqjSiprbx0ELmNORmkyA93cPU9inaTQ6kiN207SRvfd5/MSphrABYCwHDYp6Zy5ePgVa6obxTfx+xXdG9C46U86889Mcy92wE7dUHf2nNWNeopxiorCKZzlN6pMIiKR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hcdconnect.org/methods/the-learning-loop/method_thumb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73" y="1982372"/>
            <a:ext cx="3392453" cy="22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7088777" cy="948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Naredi uro za predavatelja, </a:t>
            </a:r>
          </a:p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i opozarja na minute do konca predavanja</a:t>
            </a:r>
            <a:endParaRPr lang="en-US" dirty="0"/>
          </a:p>
        </p:txBody>
      </p:sp>
      <p:pic>
        <p:nvPicPr>
          <p:cNvPr id="2050" name="Picture 2" descr="https://lh6.ggpht.com/z8Tjl9Erp9j-ruDfPhBdDo1dwYVBBZ84a5XubVhpfVvA-8b3wPx6FxDODzmOSo0H4NA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82" y="3890010"/>
            <a:ext cx="4443941" cy="24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gpht.com/PMrquHFdH2tj6p13AvozdhVYwXuHNaLwhUJqpFghPkUsskFHHjSZgi56udQp2IjsxA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03" y="1188720"/>
            <a:ext cx="3289571" cy="5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gpht.com/-l4IEnTyoMcq5VgcgiFV8B6BYqEB7OxUlD-JMG5vDGoXPN_97bcFQCHXn-iL27IgATt2=h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02" y="1108681"/>
            <a:ext cx="3289571" cy="54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so posnetki predavanj in obljubljena gradiva!!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http://skupnost.sio.si/course/view.php?id=8865</a:t>
            </a:r>
          </a:p>
        </p:txBody>
      </p:sp>
    </p:spTree>
    <p:extLst>
      <p:ext uri="{BB962C8B-B14F-4D97-AF65-F5344CB8AC3E}">
        <p14:creationId xmlns:p14="http://schemas.microsoft.com/office/powerpoint/2010/main" val="2444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o senzorjih zadnjič nismo obravnavali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1"/>
            <a:ext cx="10515600" cy="645070"/>
          </a:xfrm>
        </p:spPr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NearField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309" y="1155795"/>
            <a:ext cx="8006862" cy="5268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 b="1" dirty="0"/>
              <a:t>Near Field Communication</a:t>
            </a:r>
            <a:r>
              <a:rPr lang="en-US" sz="1600" dirty="0"/>
              <a:t>, </a:t>
            </a:r>
            <a:r>
              <a:rPr lang="en-US" sz="1600" dirty="0" err="1"/>
              <a:t>krajše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NFC</a:t>
            </a:r>
            <a:r>
              <a:rPr lang="en-US" sz="1600" dirty="0"/>
              <a:t>, je </a:t>
            </a:r>
            <a:r>
              <a:rPr lang="en-US" sz="1600" dirty="0" err="1"/>
              <a:t>visokofrekvenčna</a:t>
            </a:r>
            <a:r>
              <a:rPr lang="en-US" sz="1600" dirty="0"/>
              <a:t> </a:t>
            </a:r>
            <a:r>
              <a:rPr lang="en-US" sz="1600" dirty="0" err="1"/>
              <a:t>komunikacijska</a:t>
            </a:r>
            <a:r>
              <a:rPr lang="en-US" sz="1600" dirty="0"/>
              <a:t> </a:t>
            </a:r>
            <a:r>
              <a:rPr lang="en-US" sz="1600" dirty="0" err="1"/>
              <a:t>tehnologija</a:t>
            </a:r>
            <a:r>
              <a:rPr lang="en-US" sz="1600" dirty="0"/>
              <a:t> </a:t>
            </a:r>
            <a:r>
              <a:rPr lang="en-US" sz="1600" dirty="0" err="1"/>
              <a:t>kratkega</a:t>
            </a:r>
            <a:r>
              <a:rPr lang="en-US" sz="1600" dirty="0"/>
              <a:t> </a:t>
            </a:r>
            <a:r>
              <a:rPr lang="en-US" sz="1600" dirty="0" err="1"/>
              <a:t>dosega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</a:t>
            </a:r>
            <a:r>
              <a:rPr lang="en-US" sz="1600" dirty="0" err="1"/>
              <a:t>omogoča</a:t>
            </a:r>
            <a:r>
              <a:rPr lang="en-US" sz="1600" dirty="0"/>
              <a:t> </a:t>
            </a:r>
            <a:r>
              <a:rPr lang="en-US" sz="1600" dirty="0" err="1"/>
              <a:t>izmenjavo</a:t>
            </a:r>
            <a:r>
              <a:rPr lang="en-US" sz="1600" dirty="0"/>
              <a:t> </a:t>
            </a:r>
            <a:r>
              <a:rPr lang="en-US" sz="1600" dirty="0" err="1"/>
              <a:t>podatkov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razdalji</a:t>
            </a:r>
            <a:r>
              <a:rPr lang="en-US" sz="1600" dirty="0"/>
              <a:t> do 10 cm.</a:t>
            </a:r>
            <a:endParaRPr kumimoji="0" lang="sl-SI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 smtClean="0">
              <a:solidFill>
                <a:srgbClr val="3D3D3D"/>
              </a:solidFill>
              <a:latin typeface="Roboto"/>
            </a:endParaRPr>
          </a:p>
          <a:p>
            <a:pPr marL="0" indent="0">
              <a:buNone/>
            </a:pPr>
            <a:r>
              <a:rPr lang="en-US" sz="1600" dirty="0" err="1"/>
              <a:t>Možnih</a:t>
            </a:r>
            <a:r>
              <a:rPr lang="en-US" sz="1600" dirty="0"/>
              <a:t> je </a:t>
            </a:r>
            <a:r>
              <a:rPr lang="en-US" sz="1600" dirty="0" err="1"/>
              <a:t>veliko</a:t>
            </a:r>
            <a:r>
              <a:rPr lang="en-US" sz="1600" dirty="0"/>
              <a:t> </a:t>
            </a:r>
            <a:r>
              <a:rPr lang="en-US" sz="1600" dirty="0" err="1"/>
              <a:t>aplikacij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primer:</a:t>
            </a:r>
          </a:p>
          <a:p>
            <a:r>
              <a:rPr lang="en-US" sz="1600" dirty="0" err="1"/>
              <a:t>Vstopnice</a:t>
            </a:r>
            <a:r>
              <a:rPr lang="en-US" sz="1600" dirty="0"/>
              <a:t> in </a:t>
            </a:r>
            <a:r>
              <a:rPr lang="en-US" sz="1600" dirty="0" err="1"/>
              <a:t>javni</a:t>
            </a:r>
            <a:r>
              <a:rPr lang="en-US" sz="1600" dirty="0"/>
              <a:t> transport – </a:t>
            </a:r>
            <a:r>
              <a:rPr lang="en-US" sz="1600" dirty="0" err="1"/>
              <a:t>podaljšek</a:t>
            </a:r>
            <a:r>
              <a:rPr lang="en-US" sz="1600" dirty="0"/>
              <a:t> </a:t>
            </a:r>
            <a:r>
              <a:rPr lang="en-US" sz="1600" dirty="0" err="1"/>
              <a:t>obstoječe</a:t>
            </a:r>
            <a:r>
              <a:rPr lang="en-US" sz="1600" dirty="0"/>
              <a:t> </a:t>
            </a:r>
            <a:r>
              <a:rPr lang="en-US" sz="1600" dirty="0" err="1"/>
              <a:t>infrastrukture</a:t>
            </a:r>
            <a:r>
              <a:rPr lang="en-US" sz="1600" dirty="0"/>
              <a:t> (Urbana).</a:t>
            </a:r>
          </a:p>
          <a:p>
            <a:r>
              <a:rPr lang="en-US" sz="1600" dirty="0" err="1"/>
              <a:t>Mobilno</a:t>
            </a:r>
            <a:r>
              <a:rPr lang="en-US" sz="1600" dirty="0"/>
              <a:t> </a:t>
            </a:r>
            <a:r>
              <a:rPr lang="en-US" sz="1600" dirty="0" err="1"/>
              <a:t>plačevanje</a:t>
            </a:r>
            <a:r>
              <a:rPr lang="en-US" sz="1600" dirty="0"/>
              <a:t> – NFC </a:t>
            </a:r>
            <a:r>
              <a:rPr lang="en-US" sz="1600" dirty="0" err="1"/>
              <a:t>naprava</a:t>
            </a:r>
            <a:r>
              <a:rPr lang="en-US" sz="1600" dirty="0"/>
              <a:t> </a:t>
            </a:r>
            <a:r>
              <a:rPr lang="en-US" sz="1600" dirty="0" err="1"/>
              <a:t>deluje</a:t>
            </a:r>
            <a:r>
              <a:rPr lang="en-US" sz="1600" dirty="0"/>
              <a:t> </a:t>
            </a:r>
            <a:r>
              <a:rPr lang="en-US" sz="1600" dirty="0" err="1"/>
              <a:t>kot</a:t>
            </a:r>
            <a:r>
              <a:rPr lang="en-US" sz="1600" dirty="0"/>
              <a:t> </a:t>
            </a:r>
            <a:r>
              <a:rPr lang="en-US" sz="1600" dirty="0" err="1"/>
              <a:t>debetna</a:t>
            </a:r>
            <a:r>
              <a:rPr lang="en-US" sz="1600" dirty="0"/>
              <a:t>/</a:t>
            </a:r>
            <a:r>
              <a:rPr lang="en-US" sz="1600" dirty="0" err="1"/>
              <a:t>kreditna</a:t>
            </a:r>
            <a:r>
              <a:rPr lang="en-US" sz="1600" dirty="0"/>
              <a:t> </a:t>
            </a:r>
            <a:r>
              <a:rPr lang="en-US" sz="1600" dirty="0" err="1"/>
              <a:t>kartica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Pametni</a:t>
            </a:r>
            <a:r>
              <a:rPr lang="en-US" sz="1600" dirty="0"/>
              <a:t> </a:t>
            </a:r>
            <a:r>
              <a:rPr lang="en-US" sz="1600" dirty="0" err="1"/>
              <a:t>plakat</a:t>
            </a:r>
            <a:r>
              <a:rPr lang="en-US" sz="1600" dirty="0"/>
              <a:t> – z NFC </a:t>
            </a:r>
            <a:r>
              <a:rPr lang="en-US" sz="1600" dirty="0" err="1"/>
              <a:t>telefonom</a:t>
            </a:r>
            <a:r>
              <a:rPr lang="en-US" sz="1600" dirty="0"/>
              <a:t> </a:t>
            </a:r>
            <a:r>
              <a:rPr lang="en-US" sz="1600" dirty="0" err="1"/>
              <a:t>preberemo</a:t>
            </a:r>
            <a:r>
              <a:rPr lang="en-US" sz="1600" dirty="0"/>
              <a:t> RFID </a:t>
            </a:r>
            <a:r>
              <a:rPr lang="en-US" sz="1600" dirty="0" err="1"/>
              <a:t>etiketo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kino</a:t>
            </a:r>
            <a:r>
              <a:rPr lang="en-US" sz="1600" dirty="0"/>
              <a:t> </a:t>
            </a:r>
            <a:r>
              <a:rPr lang="en-US" sz="1600" dirty="0" err="1"/>
              <a:t>plakatu</a:t>
            </a:r>
            <a:r>
              <a:rPr lang="en-US" sz="1600" dirty="0"/>
              <a:t> in </a:t>
            </a:r>
            <a:r>
              <a:rPr lang="en-US" sz="1600" dirty="0" err="1"/>
              <a:t>prenesemo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o </a:t>
            </a:r>
            <a:r>
              <a:rPr lang="en-US" sz="1600" dirty="0" err="1"/>
              <a:t>filmu</a:t>
            </a:r>
            <a:r>
              <a:rPr lang="en-US" sz="1600" dirty="0"/>
              <a:t>.</a:t>
            </a:r>
          </a:p>
          <a:p>
            <a:r>
              <a:rPr lang="en-US" sz="1600" dirty="0"/>
              <a:t>Bluetooth </a:t>
            </a:r>
            <a:r>
              <a:rPr lang="en-US" sz="1600" dirty="0" err="1"/>
              <a:t>parjenje</a:t>
            </a:r>
            <a:r>
              <a:rPr lang="en-US" sz="1600" dirty="0"/>
              <a:t> – v </a:t>
            </a:r>
            <a:r>
              <a:rPr lang="en-US" sz="1600" dirty="0" err="1"/>
              <a:t>prihodnosti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parjenje</a:t>
            </a:r>
            <a:r>
              <a:rPr lang="en-US" sz="1600" dirty="0"/>
              <a:t> Bluetooth 2.1 </a:t>
            </a:r>
            <a:r>
              <a:rPr lang="en-US" sz="1600" dirty="0" err="1"/>
              <a:t>naprav</a:t>
            </a:r>
            <a:r>
              <a:rPr lang="en-US" sz="1600" dirty="0"/>
              <a:t> s </a:t>
            </a:r>
            <a:r>
              <a:rPr lang="en-US" sz="1600" dirty="0" err="1"/>
              <a:t>podporo</a:t>
            </a:r>
            <a:r>
              <a:rPr lang="en-US" sz="1600" dirty="0"/>
              <a:t> NFC </a:t>
            </a:r>
            <a:r>
              <a:rPr lang="en-US" sz="1600" dirty="0" err="1"/>
              <a:t>precej</a:t>
            </a:r>
            <a:r>
              <a:rPr lang="en-US" sz="1600" dirty="0"/>
              <a:t> </a:t>
            </a:r>
            <a:r>
              <a:rPr lang="en-US" sz="1600" dirty="0" err="1"/>
              <a:t>enostavnejše</a:t>
            </a:r>
            <a:r>
              <a:rPr lang="en-US" sz="1600" dirty="0"/>
              <a:t> </a:t>
            </a:r>
            <a:r>
              <a:rPr lang="en-US" sz="1600" dirty="0" err="1"/>
              <a:t>kot</a:t>
            </a:r>
            <a:r>
              <a:rPr lang="en-US" sz="1600" dirty="0"/>
              <a:t> je </a:t>
            </a:r>
            <a:r>
              <a:rPr lang="en-US" sz="1600" dirty="0" err="1"/>
              <a:t>sedaj</a:t>
            </a:r>
            <a:r>
              <a:rPr lang="en-US" sz="1600" dirty="0"/>
              <a:t>. </a:t>
            </a:r>
            <a:r>
              <a:rPr lang="en-US" sz="1600" dirty="0" err="1"/>
              <a:t>Dovolj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približati</a:t>
            </a:r>
            <a:r>
              <a:rPr lang="en-US" sz="1600" dirty="0"/>
              <a:t> </a:t>
            </a:r>
            <a:r>
              <a:rPr lang="en-US" sz="1600" dirty="0" err="1"/>
              <a:t>napravi</a:t>
            </a:r>
            <a:r>
              <a:rPr lang="en-US" sz="1600" dirty="0"/>
              <a:t>, </a:t>
            </a:r>
            <a:r>
              <a:rPr lang="en-US" sz="1600" dirty="0" err="1"/>
              <a:t>kar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nadomestilo</a:t>
            </a:r>
            <a:r>
              <a:rPr lang="en-US" sz="1600" dirty="0"/>
              <a:t> </a:t>
            </a:r>
            <a:r>
              <a:rPr lang="en-US" sz="1600" dirty="0" err="1"/>
              <a:t>zamudno</a:t>
            </a:r>
            <a:r>
              <a:rPr lang="en-US" sz="1600" dirty="0"/>
              <a:t> </a:t>
            </a:r>
            <a:r>
              <a:rPr lang="en-US" sz="1600" dirty="0" err="1"/>
              <a:t>obstoječe</a:t>
            </a:r>
            <a:r>
              <a:rPr lang="en-US" sz="1600" dirty="0"/>
              <a:t> </a:t>
            </a:r>
            <a:r>
              <a:rPr lang="en-US" sz="1600" dirty="0" err="1"/>
              <a:t>iskanje</a:t>
            </a:r>
            <a:r>
              <a:rPr lang="en-US" sz="1600" dirty="0"/>
              <a:t>, </a:t>
            </a:r>
            <a:r>
              <a:rPr lang="en-US" sz="1600" dirty="0" err="1"/>
              <a:t>čakanje</a:t>
            </a:r>
            <a:r>
              <a:rPr lang="en-US" sz="1600" dirty="0"/>
              <a:t>, </a:t>
            </a:r>
            <a:r>
              <a:rPr lang="en-US" sz="1600" dirty="0" err="1"/>
              <a:t>parjenje</a:t>
            </a:r>
            <a:r>
              <a:rPr lang="en-US" sz="1600" dirty="0"/>
              <a:t> in </a:t>
            </a:r>
            <a:r>
              <a:rPr lang="en-US" sz="1600" dirty="0" err="1"/>
              <a:t>avtorizacijo</a:t>
            </a:r>
            <a:r>
              <a:rPr lang="en-US" sz="1600" dirty="0" smtClean="0"/>
              <a:t>.</a:t>
            </a:r>
            <a:endParaRPr lang="sl-SI" sz="1600" dirty="0" smtClean="0"/>
          </a:p>
          <a:p>
            <a:endParaRPr lang="sl-SI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V </a:t>
            </a:r>
            <a:r>
              <a:rPr lang="en-US" sz="1600" dirty="0" err="1"/>
              <a:t>prihodnosti</a:t>
            </a:r>
            <a:r>
              <a:rPr lang="en-US" sz="1600" dirty="0"/>
              <a:t>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pričakujemo</a:t>
            </a:r>
            <a:r>
              <a:rPr lang="en-US" sz="1600" dirty="0"/>
              <a:t> </a:t>
            </a:r>
            <a:r>
              <a:rPr lang="en-US" sz="1600" dirty="0" err="1"/>
              <a:t>še</a:t>
            </a:r>
            <a:r>
              <a:rPr lang="en-US" sz="1600" dirty="0"/>
              <a:t>:</a:t>
            </a:r>
          </a:p>
          <a:p>
            <a:r>
              <a:rPr lang="en-US" sz="1600" dirty="0" err="1"/>
              <a:t>elektronske</a:t>
            </a:r>
            <a:r>
              <a:rPr lang="en-US" sz="1600" dirty="0"/>
              <a:t> </a:t>
            </a:r>
            <a:r>
              <a:rPr lang="en-US" sz="1600" dirty="0" err="1"/>
              <a:t>vstopnice</a:t>
            </a:r>
            <a:r>
              <a:rPr lang="en-US" sz="1600" dirty="0"/>
              <a:t> – </a:t>
            </a:r>
            <a:r>
              <a:rPr lang="en-US" sz="1600" dirty="0" err="1"/>
              <a:t>letalske</a:t>
            </a:r>
            <a:r>
              <a:rPr lang="en-US" sz="1600" dirty="0"/>
              <a:t> </a:t>
            </a:r>
            <a:r>
              <a:rPr lang="en-US" sz="1600" dirty="0" err="1"/>
              <a:t>karte</a:t>
            </a:r>
            <a:r>
              <a:rPr lang="en-US" sz="1600" dirty="0"/>
              <a:t>, </a:t>
            </a:r>
            <a:r>
              <a:rPr lang="en-US" sz="1600" dirty="0" err="1"/>
              <a:t>vstopnice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koncerte</a:t>
            </a:r>
            <a:r>
              <a:rPr lang="en-US" sz="1600" dirty="0"/>
              <a:t> </a:t>
            </a:r>
            <a:r>
              <a:rPr lang="en-US" sz="1600" dirty="0" err="1"/>
              <a:t>ipd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elektronski</a:t>
            </a:r>
            <a:r>
              <a:rPr lang="en-US" sz="1600" dirty="0"/>
              <a:t> </a:t>
            </a:r>
            <a:r>
              <a:rPr lang="en-US" sz="1600" dirty="0" err="1"/>
              <a:t>denar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potovalne</a:t>
            </a:r>
            <a:r>
              <a:rPr lang="en-US" sz="1600" dirty="0"/>
              <a:t> </a:t>
            </a:r>
            <a:r>
              <a:rPr lang="en-US" sz="1600" dirty="0" err="1"/>
              <a:t>karte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osebne</a:t>
            </a:r>
            <a:r>
              <a:rPr lang="en-US" sz="1600" dirty="0"/>
              <a:t> </a:t>
            </a:r>
            <a:r>
              <a:rPr lang="en-US" sz="1600" dirty="0" err="1"/>
              <a:t>dokumente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mobilni</a:t>
            </a:r>
            <a:r>
              <a:rPr lang="en-US" sz="1600" dirty="0"/>
              <a:t> marketing,</a:t>
            </a:r>
          </a:p>
          <a:p>
            <a:r>
              <a:rPr lang="en-US" sz="1600" dirty="0" err="1"/>
              <a:t>elektronske</a:t>
            </a:r>
            <a:r>
              <a:rPr lang="en-US" sz="1600" dirty="0"/>
              <a:t> </a:t>
            </a:r>
            <a:r>
              <a:rPr lang="en-US" sz="1600" dirty="0" err="1"/>
              <a:t>ključe</a:t>
            </a:r>
            <a:r>
              <a:rPr lang="en-US" sz="1600" dirty="0"/>
              <a:t> –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avtomobil</a:t>
            </a:r>
            <a:r>
              <a:rPr lang="en-US" sz="1600" dirty="0"/>
              <a:t>, </a:t>
            </a:r>
            <a:r>
              <a:rPr lang="en-US" sz="1600" dirty="0" err="1"/>
              <a:t>pisarno</a:t>
            </a:r>
            <a:r>
              <a:rPr lang="en-US" sz="1600" dirty="0"/>
              <a:t>, </a:t>
            </a:r>
            <a:r>
              <a:rPr lang="en-US" sz="1600" dirty="0" err="1"/>
              <a:t>hišo</a:t>
            </a:r>
            <a:r>
              <a:rPr lang="en-US" sz="1600" dirty="0"/>
              <a:t>, hotel...,</a:t>
            </a:r>
          </a:p>
          <a:p>
            <a:r>
              <a:rPr lang="en-US" sz="1600" dirty="0" err="1"/>
              <a:t>enostavno</a:t>
            </a:r>
            <a:r>
              <a:rPr lang="en-US" sz="1600" dirty="0"/>
              <a:t> </a:t>
            </a:r>
            <a:r>
              <a:rPr lang="en-US" sz="1600" dirty="0" err="1"/>
              <a:t>konfiguracijo</a:t>
            </a:r>
            <a:r>
              <a:rPr lang="en-US" sz="1600" dirty="0"/>
              <a:t> </a:t>
            </a:r>
            <a:r>
              <a:rPr lang="en-US" sz="1600" dirty="0" err="1"/>
              <a:t>ostalih</a:t>
            </a:r>
            <a:r>
              <a:rPr lang="en-US" sz="1600" dirty="0"/>
              <a:t> </a:t>
            </a:r>
            <a:r>
              <a:rPr lang="en-US" sz="1600" dirty="0" err="1"/>
              <a:t>brezžičnih</a:t>
            </a:r>
            <a:r>
              <a:rPr lang="en-US" sz="1600" dirty="0"/>
              <a:t> </a:t>
            </a:r>
            <a:r>
              <a:rPr lang="en-US" sz="1600" dirty="0" err="1"/>
              <a:t>povezavn</a:t>
            </a:r>
            <a:r>
              <a:rPr lang="en-US" sz="1600" dirty="0"/>
              <a:t> </a:t>
            </a:r>
            <a:r>
              <a:rPr lang="en-US" sz="1600" dirty="0" err="1"/>
              <a:t>prr</a:t>
            </a:r>
            <a:r>
              <a:rPr lang="en-US" sz="1600" dirty="0"/>
              <a:t> Wi-Fi.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>
              <a:solidFill>
                <a:srgbClr val="3D3D3D"/>
              </a:solidFill>
              <a:latin typeface="Roboto"/>
            </a:endParaRPr>
          </a:p>
        </p:txBody>
      </p:sp>
      <p:pic>
        <p:nvPicPr>
          <p:cNvPr id="8195" name="Picture 3" descr="http://m.c.lnkd.licdn.com/mpr/mpr/p/6/005/06f/093/01b8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58" y="2131667"/>
            <a:ext cx="3096985" cy="1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68096" y="376617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1"/>
            <a:ext cx="10515600" cy="645070"/>
          </a:xfrm>
        </p:spPr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NearField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8227" y="1245158"/>
            <a:ext cx="8006862" cy="44498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N</a:t>
            </a:r>
            <a:r>
              <a:rPr kumimoji="0" lang="sl-SI" altLang="en-US" sz="18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evidna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komponenta, ki nudi</a:t>
            </a:r>
            <a:r>
              <a:rPr kumimoji="0" lang="sl-SI" altLang="en-US" sz="18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NFC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zmožnosti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Trenutno podpira le branje in pisanje tekstovnih oznak (če to podpira naprava)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Lastnosti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LastMessage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ReadMode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TextToWrite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WriteType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Dogodki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TagRead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(text message)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	Pove, da je naprava odkrila novo oznako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TagWritten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	Dogodek, da je bila</a:t>
            </a:r>
            <a:r>
              <a:rPr kumimoji="0" lang="sl-SI" altLang="en-US" sz="16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oznaka zapisana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</p:txBody>
      </p:sp>
      <p:pic>
        <p:nvPicPr>
          <p:cNvPr id="5" name="Picture 3" descr="http://m.c.lnkd.licdn.com/mpr/mpr/p/6/005/06f/093/01b8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89" y="2225452"/>
            <a:ext cx="3096985" cy="1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BarcodeScanner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5686" y="1163437"/>
            <a:ext cx="8733311" cy="446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Komponenta za branje</a:t>
            </a:r>
            <a:r>
              <a:rPr kumimoji="0" lang="sl-SI" altLang="en-US" sz="20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bar</a:t>
            </a:r>
            <a:r>
              <a:rPr kumimoji="0" lang="sl-SI" altLang="en-US" sz="20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Lastnosti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Result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Tekstovni rezultat prejšnjega skeniranja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2000" b="1" dirty="0" smtClean="0">
                <a:solidFill>
                  <a:srgbClr val="0070C0"/>
                </a:solidFill>
                <a:latin typeface="Roboto"/>
              </a:rPr>
              <a:t>Dogodki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AfterScan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(text result)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lang="sl-SI" altLang="en-US" sz="1800" dirty="0" smtClean="0">
                <a:solidFill>
                  <a:srgbClr val="3D3D3D"/>
                </a:solidFill>
                <a:latin typeface="Roboto"/>
              </a:rPr>
              <a:t>Pove, da je skener prebral (tekstovni) rezultat in nudi rezultat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Met</a:t>
            </a:r>
            <a:r>
              <a:rPr kumimoji="0" lang="sl-SI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ode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DoScan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lang="sl-SI" altLang="en-US" sz="1800" dirty="0" smtClean="0">
                <a:solidFill>
                  <a:srgbClr val="3D3D3D"/>
                </a:solidFill>
                <a:latin typeface="Roboto"/>
              </a:rPr>
              <a:t>Sproži skeniranje s pomočjo kamere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Po koncu skeniranja se sproži dogodek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AfterScan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9" name="Picture 7" descr="http://www.speedyreg.co.uk/blogs/wp-content/uploads/2014/04/2d-Barcode-Scanner-XL-3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83" y="2379483"/>
            <a:ext cx="3003550" cy="29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 domače naloge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5248086" cy="3324483"/>
          </a:xfrm>
        </p:spPr>
        <p:txBody>
          <a:bodyPr>
            <a:normAutofit/>
          </a:bodyPr>
          <a:lstStyle/>
          <a:p>
            <a:r>
              <a:rPr lang="sl-SI" dirty="0" smtClean="0"/>
              <a:t>Naredi kompas : rešitev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Naredi vodno tehtnico: rešitev</a:t>
            </a:r>
          </a:p>
          <a:p>
            <a:endParaRPr lang="en-US" dirty="0"/>
          </a:p>
        </p:txBody>
      </p:sp>
      <p:pic>
        <p:nvPicPr>
          <p:cNvPr id="2050" name="Picture 2" descr="http://www.interdiskont.si/files/shop/6584/P1_0/3/05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20561"/>
            <a:ext cx="2520862" cy="21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thestudyabroadblog.com/wp-content/uploads/2012/08/Study-Abroad-Orientation-Week-Com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90653"/>
            <a:ext cx="2520862" cy="18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92299" y="1505425"/>
            <a:ext cx="2890408" cy="4054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Kompas.aia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86085" y="4068232"/>
            <a:ext cx="2890408" cy="4054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vodnaTehtnica.aia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Rad bi programiral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Rokovanje s stanjem komponent</a:t>
            </a:r>
          </a:p>
          <a:p>
            <a:r>
              <a:rPr lang="sl-SI" dirty="0" smtClean="0"/>
              <a:t>Spremenljivke</a:t>
            </a:r>
          </a:p>
          <a:p>
            <a:r>
              <a:rPr lang="sl-SI" dirty="0" smtClean="0"/>
              <a:t>Pogojni bloki</a:t>
            </a:r>
          </a:p>
          <a:p>
            <a:r>
              <a:rPr lang="sl-SI" dirty="0" smtClean="0"/>
              <a:t>Funkcije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92" y="2073147"/>
            <a:ext cx="4797251" cy="48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900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DejaVu Sans Mono</vt:lpstr>
      <vt:lpstr>Roboto</vt:lpstr>
      <vt:lpstr>Office Theme</vt:lpstr>
      <vt:lpstr>Programiranje za  učitelje - neprogramerje</vt:lpstr>
      <vt:lpstr>App Inventor</vt:lpstr>
      <vt:lpstr>Kje so posnetki predavanj in obljubljena gradiva!!</vt:lpstr>
      <vt:lpstr>Kaj o senzorjih zadnjič nismo obravnavali</vt:lpstr>
      <vt:lpstr>NearField</vt:lpstr>
      <vt:lpstr>NearField</vt:lpstr>
      <vt:lpstr>BarcodeScanner</vt:lpstr>
      <vt:lpstr>Rešitev domače naloge</vt:lpstr>
      <vt:lpstr>Rad bi programiral</vt:lpstr>
      <vt:lpstr>Rokovanje s stanjem komponent</vt:lpstr>
      <vt:lpstr>Bloki get in set (getters, setters)</vt:lpstr>
      <vt:lpstr>Primer uporabe „getterjev“ in setterjev“</vt:lpstr>
      <vt:lpstr>Spremenljivke</vt:lpstr>
      <vt:lpstr>Globalne spremenljivke</vt:lpstr>
      <vt:lpstr>Potek programa</vt:lpstr>
      <vt:lpstr>Pogoji, ki vplivajo na potek programa</vt:lpstr>
      <vt:lpstr>Pogoji, ki vplivajo na potek programa</vt:lpstr>
      <vt:lpstr>Nadzor poteka z bloki App Inventor</vt:lpstr>
      <vt:lpstr>Preprost primer</vt:lpstr>
      <vt:lpstr>Logični operatorji in Boolovi izrazi</vt:lpstr>
      <vt:lpstr>Zanke (ponavljanje operacij)</vt:lpstr>
      <vt:lpstr>Ponavljanje korakov (zanke)</vt:lpstr>
      <vt:lpstr>Domača naloga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</dc:title>
  <dc:creator>sasa</dc:creator>
  <cp:lastModifiedBy>Microsoft account</cp:lastModifiedBy>
  <cp:revision>123</cp:revision>
  <dcterms:created xsi:type="dcterms:W3CDTF">2014-06-04T08:43:14Z</dcterms:created>
  <dcterms:modified xsi:type="dcterms:W3CDTF">2014-09-15T19:05:08Z</dcterms:modified>
</cp:coreProperties>
</file>