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9"/>
  </p:handoutMasterIdLst>
  <p:sldIdLst>
    <p:sldId id="264" r:id="rId2"/>
    <p:sldId id="283" r:id="rId3"/>
    <p:sldId id="285" r:id="rId4"/>
    <p:sldId id="284" r:id="rId5"/>
    <p:sldId id="286" r:id="rId6"/>
    <p:sldId id="288" r:id="rId7"/>
    <p:sldId id="287" r:id="rId8"/>
  </p:sldIdLst>
  <p:sldSz cx="9144000" cy="6858000" type="screen4x3"/>
  <p:notesSz cx="6858000" cy="9144000"/>
  <p:defaultTextStyle>
    <a:defPPr>
      <a:defRPr lang="sl-SI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434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89DBE02A-0C3D-498A-BC1F-805495455E92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610666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Uredite slog podnaslova matrice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1EFE61-447D-4A9D-A923-0B60244667D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40379536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2538A-9BB6-440A-B99C-7A46041E134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964130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BE240-801E-40EE-B5CB-AF4EB55C7F5E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6729182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4D37BB-232F-47E3-BA66-AF67A818993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4488584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25C4A4-6D7F-4FF1-B7EF-AC7A234D8C6C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394258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78E126-9D6B-4B23-B089-23AE7FB0099D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7684075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9C468F-4F98-40D6-949F-E74FBA4EC089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31336203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F05FDF-D939-4D1B-A2BC-399D43C5B5C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1276514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20C99-8D50-4968-ACA5-57BD9B35CDD0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960643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3E6B38-2FCF-405B-91D1-264A3E5A3745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783627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Uredite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l-SI" noProof="0" smtClean="0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CEF7E73-9388-44C8-86B1-80201F725933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  <p:extLst>
      <p:ext uri="{BB962C8B-B14F-4D97-AF65-F5344CB8AC3E}">
        <p14:creationId xmlns:p14="http://schemas.microsoft.com/office/powerpoint/2010/main" val="2089961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11_noga_druga_stran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889625"/>
            <a:ext cx="9144000" cy="995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9" descr="cycle_pic"/>
          <p:cNvPicPr>
            <a:picLocks noChangeAspect="1" noChangeArrowheads="1"/>
          </p:cNvPicPr>
          <p:nvPr userDrawn="1"/>
        </p:nvPicPr>
        <p:blipFill>
          <a:blip r:embed="rId14">
            <a:lum bright="82000" contrast="-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203200"/>
            <a:ext cx="9144000" cy="6089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title style</a:t>
            </a:r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l-SI" altLang="sl-SI" smtClean="0"/>
              <a:t>Click to edit Master text styles</a:t>
            </a:r>
          </a:p>
          <a:p>
            <a:pPr lvl="1"/>
            <a:r>
              <a:rPr lang="sl-SI" altLang="sl-SI" smtClean="0"/>
              <a:t>Second level</a:t>
            </a:r>
          </a:p>
          <a:p>
            <a:pPr lvl="2"/>
            <a:r>
              <a:rPr lang="sl-SI" altLang="sl-SI" smtClean="0"/>
              <a:t>Third level</a:t>
            </a:r>
          </a:p>
          <a:p>
            <a:pPr lvl="3"/>
            <a:r>
              <a:rPr lang="sl-SI" altLang="sl-SI" smtClean="0"/>
              <a:t>Fourth level</a:t>
            </a:r>
          </a:p>
          <a:p>
            <a:pPr lvl="4"/>
            <a:r>
              <a:rPr lang="sl-SI" altLang="sl-SI" smtClean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sl-SI" altLang="sl-S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AEA9A968-EEFE-4A7E-B1E4-FAC6A48A8FCF}" type="slidenum">
              <a:rPr lang="sl-SI" altLang="sl-SI"/>
              <a:pPr>
                <a:defRPr/>
              </a:pPr>
              <a:t>‹#›</a:t>
            </a:fld>
            <a:endParaRPr lang="sl-SI" altLang="sl-S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7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cid:image002.png@01D362AC.D6D33820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cg6CTCRluyw" TargetMode="Externa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23017" y="2485965"/>
            <a:ext cx="7772400" cy="1783947"/>
          </a:xfrm>
        </p:spPr>
        <p:txBody>
          <a:bodyPr/>
          <a:lstStyle/>
          <a:p>
            <a:pPr eaLnBrk="1" hangingPunct="1"/>
            <a:r>
              <a:rPr lang="pl-PL" altLang="sl-SI" sz="4000" b="1" dirty="0" smtClean="0"/>
              <a:t/>
            </a:r>
            <a:br>
              <a:rPr lang="pl-PL" altLang="sl-SI" sz="4000" b="1" dirty="0" smtClean="0"/>
            </a:br>
            <a:r>
              <a:rPr lang="pl-PL" altLang="sl-SI" sz="4000" b="1" dirty="0" smtClean="0"/>
              <a:t>PROJEKT:</a:t>
            </a:r>
            <a:br>
              <a:rPr lang="pl-PL" altLang="sl-SI" sz="4000" b="1" dirty="0" smtClean="0"/>
            </a:br>
            <a:r>
              <a:rPr lang="pl-PL" altLang="sl-SI" sz="4000" b="1" dirty="0" smtClean="0"/>
              <a:t>Dijaki dijakom za varno mobilnost v srednjih šolah</a:t>
            </a:r>
            <a:br>
              <a:rPr lang="pl-PL" altLang="sl-SI" sz="4000" b="1" dirty="0" smtClean="0"/>
            </a:br>
            <a:r>
              <a:rPr lang="pl-PL" altLang="sl-SI" sz="4000" b="1" dirty="0" smtClean="0"/>
              <a:t>PREDSTAVITEV DELAVNICE</a:t>
            </a:r>
            <a:br>
              <a:rPr lang="pl-PL" altLang="sl-SI" sz="4000" b="1" dirty="0" smtClean="0"/>
            </a:br>
            <a:r>
              <a:rPr lang="pl-PL" altLang="sl-SI" sz="4000" b="1" dirty="0" smtClean="0"/>
              <a:t>„Prva pomoč”</a:t>
            </a:r>
            <a:endParaRPr lang="sl-SI" altLang="sl-SI" sz="4000" b="1" dirty="0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5105400"/>
            <a:ext cx="6400800" cy="1752600"/>
          </a:xfrm>
        </p:spPr>
        <p:txBody>
          <a:bodyPr/>
          <a:lstStyle/>
          <a:p>
            <a:pPr eaLnBrk="1" hangingPunct="1"/>
            <a:endParaRPr lang="sl-SI" altLang="sl-SI" sz="2000" dirty="0" smtClean="0"/>
          </a:p>
          <a:p>
            <a:pPr algn="l" eaLnBrk="1" hangingPunct="1"/>
            <a:r>
              <a:rPr lang="sl-SI" altLang="sl-SI" sz="2000" dirty="0" smtClean="0"/>
              <a:t>Željko Malić, strokovni sodelavec za prvo pomoč RKS</a:t>
            </a:r>
          </a:p>
          <a:p>
            <a:pPr algn="l" eaLnBrk="1" hangingPunct="1"/>
            <a:r>
              <a:rPr lang="sl-SI" altLang="sl-SI" sz="2000" dirty="0" smtClean="0"/>
              <a:t>Dorijan Zabukovšek, mag. zdr. nege</a:t>
            </a:r>
          </a:p>
          <a:p>
            <a:pPr algn="l" eaLnBrk="1" hangingPunct="1"/>
            <a:endParaRPr lang="sl-SI" altLang="sl-SI" sz="2000" dirty="0" smtClean="0"/>
          </a:p>
          <a:p>
            <a:pPr eaLnBrk="1" hangingPunct="1"/>
            <a:r>
              <a:rPr lang="sl-SI" altLang="sl-SI" sz="1600" dirty="0" smtClean="0"/>
              <a:t>Januar, 2018</a:t>
            </a:r>
          </a:p>
        </p:txBody>
      </p:sp>
      <p:pic>
        <p:nvPicPr>
          <p:cNvPr id="3077" name="image2.jpg" descr="image00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1437" y="933370"/>
            <a:ext cx="1381125" cy="1123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Rectangle 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3078" name="Slika 4" descr="http://intranetmizs/PublishingImages/MIZS_slo.png"/>
          <p:cNvPicPr>
            <a:picLocks noChangeAspect="1" noChangeArrowheads="1"/>
          </p:cNvPicPr>
          <p:nvPr/>
        </p:nvPicPr>
        <p:blipFill>
          <a:blip r:embed="rId3" r:link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02" y="922638"/>
            <a:ext cx="2857500" cy="5981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0" y="98886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sl-SI"/>
          </a:p>
        </p:txBody>
      </p:sp>
      <p:pic>
        <p:nvPicPr>
          <p:cNvPr id="7" name="Slika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08204" y="392202"/>
            <a:ext cx="1188132" cy="1527599"/>
          </a:xfrm>
          <a:prstGeom prst="rect">
            <a:avLst/>
          </a:prstGeom>
        </p:spPr>
      </p:pic>
      <p:pic>
        <p:nvPicPr>
          <p:cNvPr id="1026" name="Slika 1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602" y="5006861"/>
            <a:ext cx="8763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931" r="13003" b="25670"/>
          <a:stretch/>
        </p:blipFill>
        <p:spPr>
          <a:xfrm>
            <a:off x="7489301" y="5235089"/>
            <a:ext cx="1620180" cy="6480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1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altLang="sl-SI" dirty="0" smtClean="0"/>
              <a:t>Prva pomoč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457200" y="1268413"/>
            <a:ext cx="8229600" cy="4525962"/>
          </a:xfrm>
        </p:spPr>
        <p:txBody>
          <a:bodyPr/>
          <a:lstStyle/>
          <a:p>
            <a:pPr>
              <a:defRPr/>
            </a:pPr>
            <a:r>
              <a:rPr lang="sl-SI" dirty="0" smtClean="0"/>
              <a:t>Neposredna zdravstvena oskrba, ki jo dobi poškodovanec ali nenadno oboleli na kraju dogodka in čim prej po dogodku, ki je opravljena s preprostimi pripomočki in z improvizacijo, vštevši improviziran transport in ki traja toliko časa, dokler ne prispe strokovna pomoč ali dokler z bolnikom ne dosežemo ustrezne strokovne pomoči (Balažic, 2007).</a:t>
            </a:r>
            <a:endParaRPr lang="sl-SI" dirty="0"/>
          </a:p>
        </p:txBody>
      </p:sp>
      <p:pic>
        <p:nvPicPr>
          <p:cNvPr id="4" name="Slika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-163512"/>
            <a:ext cx="8763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931" r="13003" b="25670"/>
          <a:stretch/>
        </p:blipFill>
        <p:spPr>
          <a:xfrm>
            <a:off x="7502161" y="-147758"/>
            <a:ext cx="1620180" cy="6480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Delavnica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dirty="0" smtClean="0"/>
              <a:t>Čas trajanja:          11 pedagoških ur</a:t>
            </a:r>
          </a:p>
          <a:p>
            <a:r>
              <a:rPr lang="sl-SI" dirty="0" smtClean="0"/>
              <a:t>Št. </a:t>
            </a:r>
            <a:r>
              <a:rPr lang="sl-SI" smtClean="0"/>
              <a:t>udeležencev</a:t>
            </a:r>
            <a:r>
              <a:rPr lang="sl-SI" dirty="0" smtClean="0"/>
              <a:t>:   20</a:t>
            </a:r>
          </a:p>
          <a:p>
            <a:r>
              <a:rPr lang="sl-SI" dirty="0" smtClean="0"/>
              <a:t>Ciljna skupina:       dijaki srednjih šol</a:t>
            </a:r>
            <a:endParaRPr lang="sl-SI" dirty="0"/>
          </a:p>
        </p:txBody>
      </p:sp>
      <p:pic>
        <p:nvPicPr>
          <p:cNvPr id="4" name="Slika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-163512"/>
            <a:ext cx="8763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931" r="13003" b="25670"/>
          <a:stretch/>
        </p:blipFill>
        <p:spPr>
          <a:xfrm>
            <a:off x="7502161" y="-147758"/>
            <a:ext cx="1620180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1758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Cilj delavnice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sz="2800" dirty="0" smtClean="0"/>
              <a:t>Ozaveščati dijake srednjih šol o pomenu prve pomoči</a:t>
            </a:r>
          </a:p>
          <a:p>
            <a:r>
              <a:rPr lang="sl-SI" sz="2800" dirty="0" smtClean="0"/>
              <a:t>Vzpodbujati dijake k nudenju prve pomoči</a:t>
            </a:r>
          </a:p>
          <a:p>
            <a:r>
              <a:rPr lang="sl-SI" sz="2800" dirty="0" smtClean="0"/>
              <a:t>Dvigniti raven znanja prve pomoči</a:t>
            </a:r>
          </a:p>
          <a:p>
            <a:r>
              <a:rPr lang="sl-SI" sz="2800" dirty="0" smtClean="0"/>
              <a:t>Opolnomočiti dijake za nudenje prve pomoči</a:t>
            </a:r>
          </a:p>
          <a:p>
            <a:r>
              <a:rPr lang="sl-SI" sz="2800" dirty="0" smtClean="0"/>
              <a:t>Poudariti pomen in pomembnost prve pomoči</a:t>
            </a:r>
          </a:p>
          <a:p>
            <a:r>
              <a:rPr lang="sl-SI" sz="2800" dirty="0" smtClean="0"/>
              <a:t>Dvigniti nacionalno zavest</a:t>
            </a:r>
          </a:p>
          <a:p>
            <a:r>
              <a:rPr lang="sl-SI" sz="2800" dirty="0" smtClean="0"/>
              <a:t>Seznaniti dijake s sistemom varstva pred naravnimi in drugimi nesrečami</a:t>
            </a:r>
            <a:endParaRPr lang="sl-SI" sz="2800" dirty="0"/>
          </a:p>
        </p:txBody>
      </p:sp>
      <p:pic>
        <p:nvPicPr>
          <p:cNvPr id="4" name="Slika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-163512"/>
            <a:ext cx="8763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931" r="13003" b="25670"/>
          <a:stretch/>
        </p:blipFill>
        <p:spPr>
          <a:xfrm>
            <a:off x="7502161" y="-147758"/>
            <a:ext cx="1620180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268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Vsebina delavnice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l-SI" b="1" i="1" dirty="0" smtClean="0"/>
              <a:t>Predavatelj:   </a:t>
            </a:r>
            <a:r>
              <a:rPr lang="sl-SI" dirty="0" smtClean="0"/>
              <a:t>karizmatičen, izkušen</a:t>
            </a:r>
          </a:p>
          <a:p>
            <a:r>
              <a:rPr lang="sl-SI" b="1" i="1" dirty="0" smtClean="0"/>
              <a:t>Teme:             </a:t>
            </a:r>
            <a:r>
              <a:rPr lang="sl-SI" dirty="0" smtClean="0"/>
              <a:t>PP ob nezgodi (mobilnost)</a:t>
            </a:r>
          </a:p>
          <a:p>
            <a:r>
              <a:rPr lang="sl-SI" b="1" i="1" dirty="0" smtClean="0"/>
              <a:t>Vsebina:        </a:t>
            </a:r>
            <a:r>
              <a:rPr lang="sl-SI" dirty="0" smtClean="0"/>
              <a:t>poudarek na praktičnih  				  veščinah – REALNOST!!</a:t>
            </a:r>
          </a:p>
          <a:p>
            <a:endParaRPr lang="sl-SI" dirty="0"/>
          </a:p>
        </p:txBody>
      </p:sp>
      <p:pic>
        <p:nvPicPr>
          <p:cNvPr id="4" name="Slika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-163512"/>
            <a:ext cx="8763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931" r="13003" b="25670"/>
          <a:stretch/>
        </p:blipFill>
        <p:spPr>
          <a:xfrm>
            <a:off x="7502161" y="-147758"/>
            <a:ext cx="1620180" cy="6480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3413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grada vsebine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9854212"/>
              </p:ext>
            </p:extLst>
          </p:nvPr>
        </p:nvGraphicFramePr>
        <p:xfrm>
          <a:off x="1583669" y="-135397"/>
          <a:ext cx="4932548" cy="60846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2915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316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858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31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650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 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Teme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P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D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0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1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Splošno o prvi pomoči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30 min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45 min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665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 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sl-SI" sz="800">
                          <a:effectLst/>
                        </a:rPr>
                        <a:t>Kaj je prva pomoč</a:t>
                      </a: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sl-SI" sz="800">
                          <a:effectLst/>
                        </a:rPr>
                        <a:t>Cilji prve pomoči</a:t>
                      </a: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sl-SI" sz="800">
                          <a:effectLst/>
                        </a:rPr>
                        <a:t>Temeljna načela Rdečega križa</a:t>
                      </a: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sl-SI" sz="800">
                          <a:effectLst/>
                        </a:rPr>
                        <a:t>Etični vidiki nudenja prve pomoči</a:t>
                      </a: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sl-SI" sz="800">
                          <a:effectLst/>
                        </a:rPr>
                        <a:t>Skrb za varnost in pristop k ponesrečencu</a:t>
                      </a: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sl-SI" sz="800">
                          <a:effectLst/>
                        </a:rPr>
                        <a:t>Položaj poškodovancev in nenadno obolelih oseb</a:t>
                      </a: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sl-SI" sz="800">
                          <a:effectLst/>
                        </a:rPr>
                        <a:t>Premikanje poškodovanca</a:t>
                      </a:r>
                      <a:endParaRPr lang="sl-SI" sz="800">
                        <a:effectLst/>
                        <a:latin typeface="Calibri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 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 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650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2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Temeljni postopki oživljanja z uporabo AED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30 min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120 min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6507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3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Najpogostejše poškodbe in prva pomoč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30 min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120 min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15437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 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sl-SI" sz="800">
                          <a:effectLst/>
                        </a:rPr>
                        <a:t>Udarnine</a:t>
                      </a: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sl-SI" sz="800">
                          <a:effectLst/>
                        </a:rPr>
                        <a:t>Rane</a:t>
                      </a: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sl-SI" sz="800">
                          <a:effectLst/>
                        </a:rPr>
                        <a:t>Krvavitve</a:t>
                      </a: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sl-SI" sz="800">
                          <a:effectLst/>
                        </a:rPr>
                        <a:t>Poškodbe kosti in sklepov</a:t>
                      </a: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sl-SI" sz="800">
                          <a:effectLst/>
                        </a:rPr>
                        <a:t>Opekline</a:t>
                      </a: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sl-SI" sz="800">
                          <a:effectLst/>
                        </a:rPr>
                        <a:t>Šok</a:t>
                      </a:r>
                      <a:endParaRPr lang="sl-SI" sz="800">
                        <a:effectLst/>
                        <a:latin typeface="Calibri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 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 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3014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4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Nevarna nenadna obolenja, zastrupitve in prva pomoč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30 min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30 min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4985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 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sl-SI" sz="800">
                          <a:effectLst/>
                        </a:rPr>
                        <a:t>Težko dihanje</a:t>
                      </a: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sl-SI" sz="800">
                          <a:effectLst/>
                        </a:rPr>
                        <a:t>Bolečina za prsnico</a:t>
                      </a: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sl-SI" sz="800">
                          <a:effectLst/>
                        </a:rPr>
                        <a:t>Bolečina v trebuhu</a:t>
                      </a: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sl-SI" sz="800">
                          <a:effectLst/>
                        </a:rPr>
                        <a:t>Znaki možganske kapi</a:t>
                      </a: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sl-SI" sz="800">
                          <a:effectLst/>
                        </a:rPr>
                        <a:t>Znaki epileptičnega napada</a:t>
                      </a: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sl-SI" sz="800">
                          <a:effectLst/>
                        </a:rPr>
                        <a:t>Zapleti sladkorne bolezni</a:t>
                      </a: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sl-SI" sz="800">
                          <a:effectLst/>
                        </a:rPr>
                        <a:t>Alergične reakcije</a:t>
                      </a:r>
                    </a:p>
                    <a:p>
                      <a:pPr marL="342900" lvl="0" indent="-342900">
                        <a:buFont typeface="Symbol"/>
                        <a:buChar char=""/>
                      </a:pPr>
                      <a:r>
                        <a:rPr lang="sl-SI" sz="800">
                          <a:effectLst/>
                        </a:rPr>
                        <a:t>Zastrupitve</a:t>
                      </a:r>
                      <a:endParaRPr lang="sl-SI" sz="800">
                        <a:effectLst/>
                        <a:latin typeface="Calibri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 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 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315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5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Praktični primeri najpogostejših poškodb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/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45 min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3156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6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Evalvacija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/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20 min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66029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 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SKUPAJ ŠTEVILO UR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120 min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800">
                          <a:effectLst/>
                        </a:rPr>
                        <a:t>(2, 5 pedagoške ure)</a:t>
                      </a:r>
                      <a:endParaRPr lang="sl-SI" sz="8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800" dirty="0">
                          <a:effectLst/>
                        </a:rPr>
                        <a:t>380 min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l-SI" sz="800" dirty="0">
                          <a:effectLst/>
                        </a:rPr>
                        <a:t>(8, 5 pedagoških ur)</a:t>
                      </a:r>
                      <a:endParaRPr lang="sl-SI" sz="8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7670" marR="47670" marT="0" marB="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4025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 smtClean="0"/>
              <a:t>Pridruži se nam na delavnicah</a:t>
            </a:r>
            <a:endParaRPr lang="sl-SI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sl-SI" dirty="0"/>
          </a:p>
        </p:txBody>
      </p:sp>
      <p:pic>
        <p:nvPicPr>
          <p:cNvPr id="4" name="Slika 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-163512"/>
            <a:ext cx="876300" cy="876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931" r="13003" b="25670"/>
          <a:stretch/>
        </p:blipFill>
        <p:spPr>
          <a:xfrm>
            <a:off x="7502161" y="-147758"/>
            <a:ext cx="1620180" cy="648072"/>
          </a:xfrm>
          <a:prstGeom prst="rect">
            <a:avLst/>
          </a:prstGeom>
        </p:spPr>
      </p:pic>
      <p:pic>
        <p:nvPicPr>
          <p:cNvPr id="5" name="cg6CTCRluyw"/>
          <p:cNvPicPr>
            <a:picLocks noRot="1" noChangeAspect="1"/>
          </p:cNvPicPr>
          <p:nvPr>
            <a:videoFile r:link="rId1"/>
          </p:nvPr>
        </p:nvPicPr>
        <p:blipFill>
          <a:blip r:embed="rId5"/>
          <a:stretch>
            <a:fillRect/>
          </a:stretch>
        </p:blipFill>
        <p:spPr>
          <a:xfrm>
            <a:off x="2286000" y="2143125"/>
            <a:ext cx="4572000" cy="2571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9595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ova t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isar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628</TotalTime>
  <Words>309</Words>
  <Application>Microsoft Office PowerPoint</Application>
  <PresentationFormat>Diaprojekcija na zaslonu (4:3)</PresentationFormat>
  <Paragraphs>89</Paragraphs>
  <Slides>7</Slides>
  <Notes>0</Notes>
  <HiddenSlides>0</HiddenSlides>
  <MMClips>1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7</vt:i4>
      </vt:variant>
    </vt:vector>
  </HeadingPairs>
  <TitlesOfParts>
    <vt:vector size="12" baseType="lpstr">
      <vt:lpstr>Arial</vt:lpstr>
      <vt:lpstr>Calibri</vt:lpstr>
      <vt:lpstr>Symbol</vt:lpstr>
      <vt:lpstr>Times New Roman</vt:lpstr>
      <vt:lpstr>Default Design</vt:lpstr>
      <vt:lpstr> PROJEKT: Dijaki dijakom za varno mobilnost v srednjih šolah PREDSTAVITEV DELAVNICE „Prva pomoč”</vt:lpstr>
      <vt:lpstr>Prva pomoč</vt:lpstr>
      <vt:lpstr>Delavnica</vt:lpstr>
      <vt:lpstr>Cilj delavnice</vt:lpstr>
      <vt:lpstr>Vsebina delavnice</vt:lpstr>
      <vt:lpstr>PowerPointova predstavitev</vt:lpstr>
      <vt:lpstr>Pridruži se nam na delavnicah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TEORETIČNI DEL KOLESARSKEGA IZPITA (20 ur)</dc:title>
  <dc:creator>Joze Strmec</dc:creator>
  <cp:lastModifiedBy>MD</cp:lastModifiedBy>
  <cp:revision>78</cp:revision>
  <dcterms:created xsi:type="dcterms:W3CDTF">2005-07-03T15:02:30Z</dcterms:created>
  <dcterms:modified xsi:type="dcterms:W3CDTF">2018-01-19T12:51:23Z</dcterms:modified>
</cp:coreProperties>
</file>