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0" r:id="rId3"/>
    <p:sldId id="264" r:id="rId4"/>
    <p:sldId id="258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7366" autoAdjust="0"/>
  </p:normalViewPr>
  <p:slideViewPr>
    <p:cSldViewPr snapToGrid="0">
      <p:cViewPr varScale="1">
        <p:scale>
          <a:sx n="64" d="100"/>
          <a:sy n="64" d="100"/>
        </p:scale>
        <p:origin x="8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2134-6D59-4C39-94A2-5E0ADDE0F8BE}" type="datetimeFigureOut">
              <a:rPr lang="sl-SI" smtClean="0"/>
              <a:t>28. 11. 2018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D8FD3-C47B-4533-BCDB-DC650AE70D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27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B9CB-CEB2-4483-94C3-C228B4C34614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41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B9CB-CEB2-4483-94C3-C228B4C34614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280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B9CB-CEB2-4483-94C3-C228B4C34614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778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B9CB-CEB2-4483-94C3-C228B4C34614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333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B9CB-CEB2-4483-94C3-C228B4C34614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1059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B9CB-CEB2-4483-94C3-C228B4C34614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210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B9CB-CEB2-4483-94C3-C228B4C34614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16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9298-5D8D-4533-905C-17A699B74F2E}" type="datetimeFigureOut">
              <a:rPr lang="sl-SI" smtClean="0"/>
              <a:t>28. 11. 2018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1868-193C-49BE-A4E4-57B1A22A0D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493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9298-5D8D-4533-905C-17A699B74F2E}" type="datetimeFigureOut">
              <a:rPr lang="sl-SI" smtClean="0"/>
              <a:t>28. 11. 2018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1868-193C-49BE-A4E4-57B1A22A0D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105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9298-5D8D-4533-905C-17A699B74F2E}" type="datetimeFigureOut">
              <a:rPr lang="sl-SI" smtClean="0"/>
              <a:t>28. 11. 2018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1868-193C-49BE-A4E4-57B1A22A0D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534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9298-5D8D-4533-905C-17A699B74F2E}" type="datetimeFigureOut">
              <a:rPr lang="sl-SI" smtClean="0"/>
              <a:t>28. 11. 2018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1868-193C-49BE-A4E4-57B1A22A0D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179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9298-5D8D-4533-905C-17A699B74F2E}" type="datetimeFigureOut">
              <a:rPr lang="sl-SI" smtClean="0"/>
              <a:t>28. 11. 2018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1868-193C-49BE-A4E4-57B1A22A0D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583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9298-5D8D-4533-905C-17A699B74F2E}" type="datetimeFigureOut">
              <a:rPr lang="sl-SI" smtClean="0"/>
              <a:t>28. 11. 2018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1868-193C-49BE-A4E4-57B1A22A0D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578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9298-5D8D-4533-905C-17A699B74F2E}" type="datetimeFigureOut">
              <a:rPr lang="sl-SI" smtClean="0"/>
              <a:t>28. 11. 2018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1868-193C-49BE-A4E4-57B1A22A0D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07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9298-5D8D-4533-905C-17A699B74F2E}" type="datetimeFigureOut">
              <a:rPr lang="sl-SI" smtClean="0"/>
              <a:t>28. 11. 2018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1868-193C-49BE-A4E4-57B1A22A0D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516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9298-5D8D-4533-905C-17A699B74F2E}" type="datetimeFigureOut">
              <a:rPr lang="sl-SI" smtClean="0"/>
              <a:t>28. 11. 2018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1868-193C-49BE-A4E4-57B1A22A0D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604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9298-5D8D-4533-905C-17A699B74F2E}" type="datetimeFigureOut">
              <a:rPr lang="sl-SI" smtClean="0"/>
              <a:t>28. 11. 2018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1868-193C-49BE-A4E4-57B1A22A0D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992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9298-5D8D-4533-905C-17A699B74F2E}" type="datetimeFigureOut">
              <a:rPr lang="sl-SI" smtClean="0"/>
              <a:t>28. 11. 2018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1868-193C-49BE-A4E4-57B1A22A0D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431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29298-5D8D-4533-905C-17A699B74F2E}" type="datetimeFigureOut">
              <a:rPr lang="sl-SI" smtClean="0"/>
              <a:t>28. 11. 2018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D1868-193C-49BE-A4E4-57B1A22A0D9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01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avp-rs.si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Delavnice+VOZIMO+PAMETNO_video.mp4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3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ina.bizjak@avp-rs.si" TargetMode="External"/><Relationship Id="rId5" Type="http://schemas.openxmlformats.org/officeDocument/2006/relationships/hyperlink" Target="mailto:vesna.marinko@avp-rs.si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2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48" y="0"/>
            <a:ext cx="12230829" cy="712694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21134459">
            <a:off x="7028268" y="4232961"/>
            <a:ext cx="1495823" cy="2338134"/>
            <a:chOff x="3344154" y="4171480"/>
            <a:chExt cx="1600996" cy="2500151"/>
          </a:xfrm>
        </p:grpSpPr>
        <p:sp>
          <p:nvSpPr>
            <p:cNvPr id="10" name="Rectangle 9"/>
            <p:cNvSpPr/>
            <p:nvPr/>
          </p:nvSpPr>
          <p:spPr>
            <a:xfrm rot="19506721">
              <a:off x="4100749" y="4548952"/>
              <a:ext cx="844401" cy="21226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9506721">
              <a:off x="3344154" y="4171480"/>
              <a:ext cx="573276" cy="3311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9506721">
              <a:off x="3457267" y="4434648"/>
              <a:ext cx="740564" cy="3339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28492" y="1542205"/>
            <a:ext cx="5978769" cy="2689828"/>
            <a:chOff x="1242642" y="1764070"/>
            <a:chExt cx="5779480" cy="2327285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3793266" y="-669320"/>
              <a:ext cx="568823" cy="543560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r"/>
              <a:r>
                <a:rPr lang="sl-SI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KOORDINACIJA IN RAZVOJ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3833446" y="902679"/>
              <a:ext cx="597873" cy="57794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r"/>
              <a:r>
                <a:rPr lang="sl-SI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VOZNIKI IN VOZNIŠKI IZPITI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5400000">
              <a:off x="3376242" y="187571"/>
              <a:ext cx="574433" cy="484163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r"/>
              <a:r>
                <a:rPr lang="sl-SI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PREVENTIVA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3505199" y="633047"/>
              <a:ext cx="597877" cy="512298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sl-SI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sl-SI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</a:t>
              </a:r>
              <a:r>
                <a:rPr lang="sl-SI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VOZILA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56538" y="1059175"/>
            <a:ext cx="3657600" cy="3661505"/>
            <a:chOff x="323799" y="1059174"/>
            <a:chExt cx="3657600" cy="3661505"/>
          </a:xfrm>
          <a:solidFill>
            <a:schemeClr val="accent1">
              <a:lumMod val="50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323799" y="1059174"/>
              <a:ext cx="3657600" cy="36615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06679" y="1244006"/>
              <a:ext cx="3291840" cy="32918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77193" y="1208848"/>
            <a:ext cx="358828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SPLETNA STRAN:</a:t>
            </a:r>
            <a:endParaRPr lang="en-US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www.avp-rs.si</a:t>
            </a:r>
            <a:endParaRPr lang="sl-SI" dirty="0" smtClean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 smtClean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FACEBOOK:</a:t>
            </a:r>
          </a:p>
          <a:p>
            <a:pPr>
              <a:lnSpc>
                <a:spcPct val="150000"/>
              </a:lnSpc>
            </a:pPr>
            <a:r>
              <a:rPr lang="sl-SI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@AgencijaZaVarnostPrometa</a:t>
            </a:r>
          </a:p>
          <a:p>
            <a:pPr>
              <a:lnSpc>
                <a:spcPct val="150000"/>
              </a:lnSpc>
            </a:pPr>
            <a:endParaRPr lang="sl-SI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YOUTUBE:</a:t>
            </a:r>
          </a:p>
          <a:p>
            <a:pPr>
              <a:lnSpc>
                <a:spcPct val="150000"/>
              </a:lnSpc>
            </a:pPr>
            <a:r>
              <a:rPr lang="sl-SI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Javna agencija RS za varnost prometa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476" y="2088444"/>
            <a:ext cx="2834079" cy="1499701"/>
          </a:xfrm>
          <a:prstGeom prst="rect">
            <a:avLst/>
          </a:prstGeom>
          <a:noFill/>
        </p:spPr>
      </p:pic>
      <p:grpSp>
        <p:nvGrpSpPr>
          <p:cNvPr id="25" name="Group 27"/>
          <p:cNvGrpSpPr/>
          <p:nvPr/>
        </p:nvGrpSpPr>
        <p:grpSpPr>
          <a:xfrm>
            <a:off x="50515" y="6526512"/>
            <a:ext cx="12192000" cy="423333"/>
            <a:chOff x="0" y="6434667"/>
            <a:chExt cx="12192000" cy="423333"/>
          </a:xfrm>
          <a:solidFill>
            <a:schemeClr val="accent4"/>
          </a:solidFill>
        </p:grpSpPr>
        <p:sp>
          <p:nvSpPr>
            <p:cNvPr id="30" name="Rectangle 28"/>
            <p:cNvSpPr/>
            <p:nvPr/>
          </p:nvSpPr>
          <p:spPr>
            <a:xfrm>
              <a:off x="0" y="6434667"/>
              <a:ext cx="12192000" cy="42333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0189" y="6461667"/>
              <a:ext cx="4473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KDO SMO</a:t>
              </a:r>
              <a:endParaRPr lang="en-US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2" name="PoljeZBesedilom 11"/>
          <p:cNvSpPr txBox="1"/>
          <p:nvPr/>
        </p:nvSpPr>
        <p:spPr>
          <a:xfrm>
            <a:off x="9245737" y="5083075"/>
            <a:ext cx="3239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r>
              <a:rPr lang="sl-SI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Bled, november 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</a:t>
            </a:r>
          </a:p>
          <a:p>
            <a:endParaRPr lang="sl-SI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2075716" y="213969"/>
            <a:ext cx="789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DELAVNICE „VOZIMO PAMETNO“ ZA MLADE</a:t>
            </a:r>
            <a:endParaRPr lang="sl-SI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275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48" y="0"/>
            <a:ext cx="12230829" cy="7126941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7268" y="6174651"/>
            <a:ext cx="1774732" cy="683160"/>
          </a:xfrm>
          <a:prstGeom prst="rect">
            <a:avLst/>
          </a:prstGeom>
        </p:spPr>
      </p:pic>
      <p:grpSp>
        <p:nvGrpSpPr>
          <p:cNvPr id="5" name="Group 27"/>
          <p:cNvGrpSpPr/>
          <p:nvPr/>
        </p:nvGrpSpPr>
        <p:grpSpPr>
          <a:xfrm>
            <a:off x="0" y="437890"/>
            <a:ext cx="12192000" cy="423333"/>
            <a:chOff x="0" y="6434667"/>
            <a:chExt cx="12192000" cy="423333"/>
          </a:xfrm>
          <a:solidFill>
            <a:schemeClr val="accent4"/>
          </a:solidFill>
        </p:grpSpPr>
        <p:sp>
          <p:nvSpPr>
            <p:cNvPr id="6" name="Rectangle 28"/>
            <p:cNvSpPr/>
            <p:nvPr/>
          </p:nvSpPr>
          <p:spPr>
            <a:xfrm>
              <a:off x="0" y="6434667"/>
              <a:ext cx="12192000" cy="42333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29"/>
            <p:cNvSpPr txBox="1"/>
            <p:nvPr/>
          </p:nvSpPr>
          <p:spPr>
            <a:xfrm>
              <a:off x="80188" y="6461667"/>
              <a:ext cx="5914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DELAVNICE ZA SREDNJEŠOLCE „VOZIMO PAMETNO“ </a:t>
              </a:r>
              <a:endParaRPr lang="en-US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PoljeZBesedilom 2"/>
          <p:cNvSpPr txBox="1"/>
          <p:nvPr/>
        </p:nvSpPr>
        <p:spPr>
          <a:xfrm>
            <a:off x="803563" y="1034782"/>
            <a:ext cx="931949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0070C0"/>
                </a:solidFill>
              </a:rPr>
              <a:t>KDO?</a:t>
            </a:r>
            <a:endParaRPr lang="sl-SI" sz="2400" b="1" dirty="0">
              <a:solidFill>
                <a:srgbClr val="0070C0"/>
              </a:solidFill>
            </a:endParaRPr>
          </a:p>
          <a:p>
            <a:r>
              <a:rPr lang="sl-SI" dirty="0" smtClean="0"/>
              <a:t>Dijaki srednjih šol</a:t>
            </a:r>
          </a:p>
          <a:p>
            <a:endParaRPr lang="sl-SI" dirty="0" smtClean="0"/>
          </a:p>
          <a:p>
            <a:r>
              <a:rPr lang="sl-SI" sz="2400" b="1" dirty="0" smtClean="0">
                <a:solidFill>
                  <a:srgbClr val="0070C0"/>
                </a:solidFill>
              </a:rPr>
              <a:t>ZAKAJ?</a:t>
            </a:r>
            <a:endParaRPr lang="sl-SI" sz="2400" b="1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dirty="0" smtClean="0"/>
              <a:t>Povečanje </a:t>
            </a:r>
            <a:r>
              <a:rPr lang="sl-SI" dirty="0"/>
              <a:t>interesa za problematiko prometne </a:t>
            </a:r>
            <a:r>
              <a:rPr lang="sl-SI" dirty="0" smtClean="0"/>
              <a:t>varnosti pri mladih.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Zmanjšanje števila </a:t>
            </a:r>
            <a:r>
              <a:rPr lang="sl-SI" dirty="0"/>
              <a:t>prometnih nesreč s strani mladih </a:t>
            </a:r>
            <a:r>
              <a:rPr lang="sl-SI" dirty="0" smtClean="0"/>
              <a:t>voznikov. 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Mlade želimo </a:t>
            </a:r>
            <a:r>
              <a:rPr lang="sl-SI" dirty="0"/>
              <a:t>opomniti na veliko odgovornost, ki jo sprejemajo, ko sedejo za volan</a:t>
            </a:r>
            <a:r>
              <a:rPr lang="sl-SI" sz="1600" dirty="0" smtClean="0"/>
              <a:t>.</a:t>
            </a:r>
          </a:p>
          <a:p>
            <a:pPr marL="285750" indent="-285750">
              <a:buFontTx/>
              <a:buChar char="-"/>
            </a:pPr>
            <a:endParaRPr lang="sl-SI" sz="1600" dirty="0"/>
          </a:p>
          <a:p>
            <a:r>
              <a:rPr lang="sl-SI" sz="2400" b="1" dirty="0">
                <a:solidFill>
                  <a:srgbClr val="0070C0"/>
                </a:solidFill>
              </a:rPr>
              <a:t>KJE</a:t>
            </a:r>
            <a:r>
              <a:rPr lang="sl-SI" sz="2400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sl-SI" dirty="0" smtClean="0"/>
              <a:t>Srednje šole po Sloveniji</a:t>
            </a:r>
          </a:p>
          <a:p>
            <a:endParaRPr lang="sl-SI" b="1" dirty="0" smtClean="0">
              <a:solidFill>
                <a:srgbClr val="0070C0"/>
              </a:solidFill>
            </a:endParaRPr>
          </a:p>
          <a:p>
            <a:r>
              <a:rPr lang="sl-SI" sz="2400" b="1" dirty="0" smtClean="0">
                <a:solidFill>
                  <a:srgbClr val="0070C0"/>
                </a:solidFill>
              </a:rPr>
              <a:t>KAKO</a:t>
            </a:r>
            <a:r>
              <a:rPr lang="sl-SI" sz="2400" b="1" dirty="0">
                <a:solidFill>
                  <a:srgbClr val="0070C0"/>
                </a:solidFill>
              </a:rPr>
              <a:t>?     </a:t>
            </a:r>
            <a:r>
              <a:rPr lang="sl-SI" dirty="0"/>
              <a:t>3 do 6-urne interaktivne </a:t>
            </a:r>
            <a:r>
              <a:rPr lang="sl-SI" dirty="0" smtClean="0"/>
              <a:t>delavnice 	</a:t>
            </a:r>
            <a:r>
              <a:rPr lang="sl-SI" sz="2800" b="1" u="sng" dirty="0" smtClean="0">
                <a:solidFill>
                  <a:srgbClr val="7030A0"/>
                </a:solidFill>
                <a:hlinkClick r:id="rId5" action="ppaction://hlinkfile"/>
              </a:rPr>
              <a:t>VIDEO</a:t>
            </a:r>
            <a:endParaRPr lang="sl-SI" sz="2800" b="1" u="sng" dirty="0">
              <a:solidFill>
                <a:srgbClr val="7030A0"/>
              </a:solidFill>
            </a:endParaRPr>
          </a:p>
          <a:p>
            <a:endParaRPr lang="sl-SI" dirty="0" smtClean="0"/>
          </a:p>
          <a:p>
            <a:endParaRPr lang="sl-SI" i="1" dirty="0" smtClean="0">
              <a:solidFill>
                <a:srgbClr val="0070C0"/>
              </a:solidFill>
            </a:endParaRPr>
          </a:p>
          <a:p>
            <a:endParaRPr lang="sl-SI" dirty="0" smtClean="0"/>
          </a:p>
          <a:p>
            <a:endParaRPr lang="sl-SI" i="1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6"/>
          <a:srcRect r="760"/>
          <a:stretch/>
        </p:blipFill>
        <p:spPr>
          <a:xfrm>
            <a:off x="1862658" y="4902740"/>
            <a:ext cx="2674389" cy="200988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4892639"/>
            <a:ext cx="2748662" cy="201999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8"/>
          <a:srcRect r="869"/>
          <a:stretch/>
        </p:blipFill>
        <p:spPr>
          <a:xfrm>
            <a:off x="8433671" y="3584023"/>
            <a:ext cx="3503193" cy="179035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7442" y="994500"/>
            <a:ext cx="2259652" cy="250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lika 3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48" y="0"/>
            <a:ext cx="12230829" cy="71269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90161" y="1163776"/>
            <a:ext cx="1698172" cy="16269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90161" y="2790701"/>
            <a:ext cx="1698172" cy="16862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motoristov, mopedistov in voznikov koles z motorjem (+2 potnika)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0164" y="4476996"/>
            <a:ext cx="1698172" cy="16387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88333" y="4476995"/>
            <a:ext cx="1876301" cy="16387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pešcev in 11 kolesarjev</a:t>
            </a:r>
            <a:r>
              <a:rPr lang="sl-SI" dirty="0">
                <a:solidFill>
                  <a:schemeClr val="bg1"/>
                </a:solidFill>
              </a:rPr>
              <a:t> </a:t>
            </a:r>
            <a:endParaRPr lang="sl-SI" dirty="0" smtClean="0">
              <a:solidFill>
                <a:schemeClr val="bg1"/>
              </a:solidFill>
            </a:endParaRPr>
          </a:p>
          <a:p>
            <a:pPr algn="ctr"/>
            <a:endParaRPr lang="sl-SI" sz="1050" dirty="0">
              <a:solidFill>
                <a:schemeClr val="bg1"/>
              </a:solidFill>
            </a:endParaRPr>
          </a:p>
          <a:p>
            <a:pPr algn="ctr"/>
            <a:endParaRPr lang="sl-SI" sz="1050" dirty="0" smtClean="0">
              <a:solidFill>
                <a:schemeClr val="bg1"/>
              </a:solidFill>
            </a:endParaRPr>
          </a:p>
          <a:p>
            <a:pPr algn="ctr"/>
            <a:r>
              <a:rPr lang="sl-SI" sz="1050" dirty="0" smtClean="0">
                <a:solidFill>
                  <a:schemeClr val="bg1"/>
                </a:solidFill>
              </a:rPr>
              <a:t>* in drugi (4): vozniki tovornjakov</a:t>
            </a:r>
            <a:r>
              <a:rPr lang="sl-SI" sz="1050" dirty="0">
                <a:solidFill>
                  <a:schemeClr val="bg1"/>
                </a:solidFill>
              </a:rPr>
              <a:t> </a:t>
            </a:r>
            <a:r>
              <a:rPr lang="sl-SI" sz="1050" dirty="0" smtClean="0">
                <a:solidFill>
                  <a:schemeClr val="bg1"/>
                </a:solidFill>
              </a:rPr>
              <a:t>in ostali</a:t>
            </a:r>
            <a:endParaRPr lang="sl-SI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64634" y="4476995"/>
            <a:ext cx="1923802" cy="1638796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88333" y="1163779"/>
            <a:ext cx="1876301" cy="16387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voznikov OA, 16 potnikov OA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64634" y="1163779"/>
            <a:ext cx="1923802" cy="1638796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88332" y="2790700"/>
            <a:ext cx="3800103" cy="1686293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3148" y="2192215"/>
            <a:ext cx="4975761" cy="39235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V prometnih </a:t>
            </a:r>
            <a:r>
              <a:rPr lang="sl-SI" dirty="0">
                <a:solidFill>
                  <a:schemeClr val="tx1"/>
                </a:solidFill>
              </a:rPr>
              <a:t>nesrečah, ki so jih povzročili vozniki med </a:t>
            </a:r>
            <a:r>
              <a:rPr lang="sl-SI" dirty="0" smtClean="0">
                <a:solidFill>
                  <a:schemeClr val="tx1"/>
                </a:solidFill>
              </a:rPr>
              <a:t>15. </a:t>
            </a:r>
            <a:r>
              <a:rPr lang="sl-SI" dirty="0">
                <a:solidFill>
                  <a:schemeClr val="tx1"/>
                </a:solidFill>
              </a:rPr>
              <a:t>in </a:t>
            </a:r>
            <a:r>
              <a:rPr lang="sl-SI" dirty="0" smtClean="0">
                <a:solidFill>
                  <a:schemeClr val="tx1"/>
                </a:solidFill>
              </a:rPr>
              <a:t>29. </a:t>
            </a:r>
            <a:r>
              <a:rPr lang="sl-SI" dirty="0">
                <a:solidFill>
                  <a:schemeClr val="tx1"/>
                </a:solidFill>
              </a:rPr>
              <a:t>letom  je umrlo skupaj </a:t>
            </a:r>
            <a:r>
              <a:rPr lang="sl-SI" dirty="0" smtClean="0">
                <a:solidFill>
                  <a:schemeClr val="tx1"/>
                </a:solidFill>
              </a:rPr>
              <a:t>32 udeležencev.</a:t>
            </a:r>
          </a:p>
          <a:p>
            <a:pPr algn="ctr"/>
            <a:endParaRPr lang="sl-SI" dirty="0">
              <a:solidFill>
                <a:schemeClr val="tx1"/>
              </a:solidFill>
            </a:endParaRP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V prometnih nesrečah je </a:t>
            </a:r>
            <a:r>
              <a:rPr lang="sl-SI" dirty="0" smtClean="0">
                <a:solidFill>
                  <a:srgbClr val="FF0000"/>
                </a:solidFill>
              </a:rPr>
              <a:t>umrlo je 31 </a:t>
            </a:r>
            <a:r>
              <a:rPr lang="sl-SI" b="1" dirty="0" smtClean="0">
                <a:solidFill>
                  <a:srgbClr val="FF0000"/>
                </a:solidFill>
              </a:rPr>
              <a:t>mladih </a:t>
            </a: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(15 – 29 let).</a:t>
            </a:r>
          </a:p>
          <a:p>
            <a:pPr algn="ctr"/>
            <a:endParaRPr lang="sl-SI" dirty="0">
              <a:solidFill>
                <a:schemeClr val="tx1"/>
              </a:solidFill>
            </a:endParaRPr>
          </a:p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6320941" y="1558138"/>
            <a:ext cx="836612" cy="838200"/>
          </a:xfrm>
          <a:custGeom>
            <a:avLst/>
            <a:gdLst>
              <a:gd name="T0" fmla="*/ 1526 w 3687"/>
              <a:gd name="T1" fmla="*/ 1338 h 3693"/>
              <a:gd name="T2" fmla="*/ 1497 w 3687"/>
              <a:gd name="T3" fmla="*/ 1446 h 3693"/>
              <a:gd name="T4" fmla="*/ 1307 w 3687"/>
              <a:gd name="T5" fmla="*/ 1694 h 3693"/>
              <a:gd name="T6" fmla="*/ 1283 w 3687"/>
              <a:gd name="T7" fmla="*/ 2022 h 3693"/>
              <a:gd name="T8" fmla="*/ 1457 w 3687"/>
              <a:gd name="T9" fmla="*/ 2323 h 3693"/>
              <a:gd name="T10" fmla="*/ 1777 w 3687"/>
              <a:gd name="T11" fmla="*/ 2467 h 3693"/>
              <a:gd name="T12" fmla="*/ 2126 w 3687"/>
              <a:gd name="T13" fmla="*/ 2393 h 3693"/>
              <a:gd name="T14" fmla="*/ 2357 w 3687"/>
              <a:gd name="T15" fmla="*/ 2136 h 3693"/>
              <a:gd name="T16" fmla="*/ 2396 w 3687"/>
              <a:gd name="T17" fmla="*/ 1783 h 3693"/>
              <a:gd name="T18" fmla="*/ 2227 w 3687"/>
              <a:gd name="T19" fmla="*/ 1485 h 3693"/>
              <a:gd name="T20" fmla="*/ 2146 w 3687"/>
              <a:gd name="T21" fmla="*/ 1357 h 3693"/>
              <a:gd name="T22" fmla="*/ 2230 w 3687"/>
              <a:gd name="T23" fmla="*/ 1284 h 3693"/>
              <a:gd name="T24" fmla="*/ 2426 w 3687"/>
              <a:gd name="T25" fmla="*/ 1432 h 3693"/>
              <a:gd name="T26" fmla="*/ 2581 w 3687"/>
              <a:gd name="T27" fmla="*/ 1769 h 3693"/>
              <a:gd name="T28" fmla="*/ 2539 w 3687"/>
              <a:gd name="T29" fmla="*/ 2169 h 3693"/>
              <a:gd name="T30" fmla="*/ 2298 w 3687"/>
              <a:gd name="T31" fmla="*/ 2491 h 3693"/>
              <a:gd name="T32" fmla="*/ 1916 w 3687"/>
              <a:gd name="T33" fmla="*/ 2641 h 3693"/>
              <a:gd name="T34" fmla="*/ 1506 w 3687"/>
              <a:gd name="T35" fmla="*/ 2564 h 3693"/>
              <a:gd name="T36" fmla="*/ 1209 w 3687"/>
              <a:gd name="T37" fmla="*/ 2294 h 3693"/>
              <a:gd name="T38" fmla="*/ 1095 w 3687"/>
              <a:gd name="T39" fmla="*/ 1896 h 3693"/>
              <a:gd name="T40" fmla="*/ 1186 w 3687"/>
              <a:gd name="T41" fmla="*/ 1534 h 3693"/>
              <a:gd name="T42" fmla="*/ 1408 w 3687"/>
              <a:gd name="T43" fmla="*/ 1291 h 3693"/>
              <a:gd name="T44" fmla="*/ 1900 w 3687"/>
              <a:gd name="T45" fmla="*/ 1012 h 3693"/>
              <a:gd name="T46" fmla="*/ 1913 w 3687"/>
              <a:gd name="T47" fmla="*/ 1939 h 3693"/>
              <a:gd name="T48" fmla="*/ 1797 w 3687"/>
              <a:gd name="T49" fmla="*/ 1973 h 3693"/>
              <a:gd name="T50" fmla="*/ 1755 w 3687"/>
              <a:gd name="T51" fmla="*/ 1051 h 3693"/>
              <a:gd name="T52" fmla="*/ 1844 w 3687"/>
              <a:gd name="T53" fmla="*/ 184 h 3693"/>
              <a:gd name="T54" fmla="*/ 1221 w 3687"/>
              <a:gd name="T55" fmla="*/ 305 h 3693"/>
              <a:gd name="T56" fmla="*/ 705 w 3687"/>
              <a:gd name="T57" fmla="*/ 638 h 3693"/>
              <a:gd name="T58" fmla="*/ 343 w 3687"/>
              <a:gd name="T59" fmla="*/ 1134 h 3693"/>
              <a:gd name="T60" fmla="*/ 182 w 3687"/>
              <a:gd name="T61" fmla="*/ 1743 h 3693"/>
              <a:gd name="T62" fmla="*/ 264 w 3687"/>
              <a:gd name="T63" fmla="*/ 2378 h 3693"/>
              <a:gd name="T64" fmla="*/ 564 w 3687"/>
              <a:gd name="T65" fmla="*/ 2917 h 3693"/>
              <a:gd name="T66" fmla="*/ 1034 w 3687"/>
              <a:gd name="T67" fmla="*/ 3308 h 3693"/>
              <a:gd name="T68" fmla="*/ 1628 w 3687"/>
              <a:gd name="T69" fmla="*/ 3506 h 3693"/>
              <a:gd name="T70" fmla="*/ 2268 w 3687"/>
              <a:gd name="T71" fmla="*/ 3464 h 3693"/>
              <a:gd name="T72" fmla="*/ 2825 w 3687"/>
              <a:gd name="T73" fmla="*/ 3197 h 3693"/>
              <a:gd name="T74" fmla="*/ 3244 w 3687"/>
              <a:gd name="T75" fmla="*/ 2751 h 3693"/>
              <a:gd name="T76" fmla="*/ 3477 w 3687"/>
              <a:gd name="T77" fmla="*/ 2174 h 3693"/>
              <a:gd name="T78" fmla="*/ 3477 w 3687"/>
              <a:gd name="T79" fmla="*/ 1530 h 3693"/>
              <a:gd name="T80" fmla="*/ 3244 w 3687"/>
              <a:gd name="T81" fmla="*/ 953 h 3693"/>
              <a:gd name="T82" fmla="*/ 2825 w 3687"/>
              <a:gd name="T83" fmla="*/ 507 h 3693"/>
              <a:gd name="T84" fmla="*/ 2268 w 3687"/>
              <a:gd name="T85" fmla="*/ 239 h 3693"/>
              <a:gd name="T86" fmla="*/ 1844 w 3687"/>
              <a:gd name="T87" fmla="*/ 0 h 3693"/>
              <a:gd name="T88" fmla="*/ 2487 w 3687"/>
              <a:gd name="T89" fmla="*/ 116 h 3693"/>
              <a:gd name="T90" fmla="*/ 3031 w 3687"/>
              <a:gd name="T91" fmla="*/ 435 h 3693"/>
              <a:gd name="T92" fmla="*/ 3436 w 3687"/>
              <a:gd name="T93" fmla="*/ 915 h 3693"/>
              <a:gd name="T94" fmla="*/ 3658 w 3687"/>
              <a:gd name="T95" fmla="*/ 1515 h 3693"/>
              <a:gd name="T96" fmla="*/ 3658 w 3687"/>
              <a:gd name="T97" fmla="*/ 2179 h 3693"/>
              <a:gd name="T98" fmla="*/ 3436 w 3687"/>
              <a:gd name="T99" fmla="*/ 2779 h 3693"/>
              <a:gd name="T100" fmla="*/ 3031 w 3687"/>
              <a:gd name="T101" fmla="*/ 3259 h 3693"/>
              <a:gd name="T102" fmla="*/ 2487 w 3687"/>
              <a:gd name="T103" fmla="*/ 3578 h 3693"/>
              <a:gd name="T104" fmla="*/ 1844 w 3687"/>
              <a:gd name="T105" fmla="*/ 3693 h 3693"/>
              <a:gd name="T106" fmla="*/ 1201 w 3687"/>
              <a:gd name="T107" fmla="*/ 3578 h 3693"/>
              <a:gd name="T108" fmla="*/ 656 w 3687"/>
              <a:gd name="T109" fmla="*/ 3259 h 3693"/>
              <a:gd name="T110" fmla="*/ 252 w 3687"/>
              <a:gd name="T111" fmla="*/ 2779 h 3693"/>
              <a:gd name="T112" fmla="*/ 30 w 3687"/>
              <a:gd name="T113" fmla="*/ 2179 h 3693"/>
              <a:gd name="T114" fmla="*/ 30 w 3687"/>
              <a:gd name="T115" fmla="*/ 1515 h 3693"/>
              <a:gd name="T116" fmla="*/ 252 w 3687"/>
              <a:gd name="T117" fmla="*/ 915 h 3693"/>
              <a:gd name="T118" fmla="*/ 656 w 3687"/>
              <a:gd name="T119" fmla="*/ 435 h 3693"/>
              <a:gd name="T120" fmla="*/ 1201 w 3687"/>
              <a:gd name="T121" fmla="*/ 116 h 3693"/>
              <a:gd name="T122" fmla="*/ 1844 w 3687"/>
              <a:gd name="T123" fmla="*/ 0 h 3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87" h="3693">
                <a:moveTo>
                  <a:pt x="1446" y="1283"/>
                </a:moveTo>
                <a:lnTo>
                  <a:pt x="1466" y="1285"/>
                </a:lnTo>
                <a:lnTo>
                  <a:pt x="1485" y="1293"/>
                </a:lnTo>
                <a:lnTo>
                  <a:pt x="1502" y="1304"/>
                </a:lnTo>
                <a:lnTo>
                  <a:pt x="1516" y="1320"/>
                </a:lnTo>
                <a:lnTo>
                  <a:pt x="1526" y="1338"/>
                </a:lnTo>
                <a:lnTo>
                  <a:pt x="1532" y="1357"/>
                </a:lnTo>
                <a:lnTo>
                  <a:pt x="1534" y="1377"/>
                </a:lnTo>
                <a:lnTo>
                  <a:pt x="1531" y="1396"/>
                </a:lnTo>
                <a:lnTo>
                  <a:pt x="1525" y="1415"/>
                </a:lnTo>
                <a:lnTo>
                  <a:pt x="1512" y="1432"/>
                </a:lnTo>
                <a:lnTo>
                  <a:pt x="1497" y="1446"/>
                </a:lnTo>
                <a:lnTo>
                  <a:pt x="1455" y="1480"/>
                </a:lnTo>
                <a:lnTo>
                  <a:pt x="1417" y="1517"/>
                </a:lnTo>
                <a:lnTo>
                  <a:pt x="1383" y="1558"/>
                </a:lnTo>
                <a:lnTo>
                  <a:pt x="1354" y="1600"/>
                </a:lnTo>
                <a:lnTo>
                  <a:pt x="1329" y="1646"/>
                </a:lnTo>
                <a:lnTo>
                  <a:pt x="1307" y="1694"/>
                </a:lnTo>
                <a:lnTo>
                  <a:pt x="1292" y="1744"/>
                </a:lnTo>
                <a:lnTo>
                  <a:pt x="1279" y="1795"/>
                </a:lnTo>
                <a:lnTo>
                  <a:pt x="1272" y="1847"/>
                </a:lnTo>
                <a:lnTo>
                  <a:pt x="1269" y="1900"/>
                </a:lnTo>
                <a:lnTo>
                  <a:pt x="1272" y="1962"/>
                </a:lnTo>
                <a:lnTo>
                  <a:pt x="1283" y="2022"/>
                </a:lnTo>
                <a:lnTo>
                  <a:pt x="1298" y="2081"/>
                </a:lnTo>
                <a:lnTo>
                  <a:pt x="1321" y="2136"/>
                </a:lnTo>
                <a:lnTo>
                  <a:pt x="1348" y="2187"/>
                </a:lnTo>
                <a:lnTo>
                  <a:pt x="1380" y="2237"/>
                </a:lnTo>
                <a:lnTo>
                  <a:pt x="1417" y="2282"/>
                </a:lnTo>
                <a:lnTo>
                  <a:pt x="1457" y="2323"/>
                </a:lnTo>
                <a:lnTo>
                  <a:pt x="1503" y="2360"/>
                </a:lnTo>
                <a:lnTo>
                  <a:pt x="1551" y="2393"/>
                </a:lnTo>
                <a:lnTo>
                  <a:pt x="1604" y="2420"/>
                </a:lnTo>
                <a:lnTo>
                  <a:pt x="1659" y="2441"/>
                </a:lnTo>
                <a:lnTo>
                  <a:pt x="1717" y="2458"/>
                </a:lnTo>
                <a:lnTo>
                  <a:pt x="1777" y="2467"/>
                </a:lnTo>
                <a:lnTo>
                  <a:pt x="1838" y="2470"/>
                </a:lnTo>
                <a:lnTo>
                  <a:pt x="1901" y="2467"/>
                </a:lnTo>
                <a:lnTo>
                  <a:pt x="1960" y="2458"/>
                </a:lnTo>
                <a:lnTo>
                  <a:pt x="2019" y="2441"/>
                </a:lnTo>
                <a:lnTo>
                  <a:pt x="2073" y="2420"/>
                </a:lnTo>
                <a:lnTo>
                  <a:pt x="2126" y="2393"/>
                </a:lnTo>
                <a:lnTo>
                  <a:pt x="2174" y="2360"/>
                </a:lnTo>
                <a:lnTo>
                  <a:pt x="2220" y="2323"/>
                </a:lnTo>
                <a:lnTo>
                  <a:pt x="2261" y="2282"/>
                </a:lnTo>
                <a:lnTo>
                  <a:pt x="2298" y="2237"/>
                </a:lnTo>
                <a:lnTo>
                  <a:pt x="2330" y="2187"/>
                </a:lnTo>
                <a:lnTo>
                  <a:pt x="2357" y="2136"/>
                </a:lnTo>
                <a:lnTo>
                  <a:pt x="2379" y="2081"/>
                </a:lnTo>
                <a:lnTo>
                  <a:pt x="2395" y="2022"/>
                </a:lnTo>
                <a:lnTo>
                  <a:pt x="2405" y="1962"/>
                </a:lnTo>
                <a:lnTo>
                  <a:pt x="2408" y="1900"/>
                </a:lnTo>
                <a:lnTo>
                  <a:pt x="2405" y="1842"/>
                </a:lnTo>
                <a:lnTo>
                  <a:pt x="2396" y="1783"/>
                </a:lnTo>
                <a:lnTo>
                  <a:pt x="2382" y="1727"/>
                </a:lnTo>
                <a:lnTo>
                  <a:pt x="2361" y="1673"/>
                </a:lnTo>
                <a:lnTo>
                  <a:pt x="2336" y="1622"/>
                </a:lnTo>
                <a:lnTo>
                  <a:pt x="2304" y="1573"/>
                </a:lnTo>
                <a:lnTo>
                  <a:pt x="2268" y="1527"/>
                </a:lnTo>
                <a:lnTo>
                  <a:pt x="2227" y="1485"/>
                </a:lnTo>
                <a:lnTo>
                  <a:pt x="2181" y="1446"/>
                </a:lnTo>
                <a:lnTo>
                  <a:pt x="2166" y="1432"/>
                </a:lnTo>
                <a:lnTo>
                  <a:pt x="2155" y="1415"/>
                </a:lnTo>
                <a:lnTo>
                  <a:pt x="2149" y="1396"/>
                </a:lnTo>
                <a:lnTo>
                  <a:pt x="2145" y="1377"/>
                </a:lnTo>
                <a:lnTo>
                  <a:pt x="2146" y="1357"/>
                </a:lnTo>
                <a:lnTo>
                  <a:pt x="2152" y="1338"/>
                </a:lnTo>
                <a:lnTo>
                  <a:pt x="2162" y="1320"/>
                </a:lnTo>
                <a:lnTo>
                  <a:pt x="2175" y="1305"/>
                </a:lnTo>
                <a:lnTo>
                  <a:pt x="2192" y="1294"/>
                </a:lnTo>
                <a:lnTo>
                  <a:pt x="2211" y="1287"/>
                </a:lnTo>
                <a:lnTo>
                  <a:pt x="2230" y="1284"/>
                </a:lnTo>
                <a:lnTo>
                  <a:pt x="2250" y="1285"/>
                </a:lnTo>
                <a:lnTo>
                  <a:pt x="2270" y="1291"/>
                </a:lnTo>
                <a:lnTo>
                  <a:pt x="2287" y="1301"/>
                </a:lnTo>
                <a:lnTo>
                  <a:pt x="2338" y="1341"/>
                </a:lnTo>
                <a:lnTo>
                  <a:pt x="2384" y="1385"/>
                </a:lnTo>
                <a:lnTo>
                  <a:pt x="2426" y="1432"/>
                </a:lnTo>
                <a:lnTo>
                  <a:pt x="2464" y="1481"/>
                </a:lnTo>
                <a:lnTo>
                  <a:pt x="2497" y="1534"/>
                </a:lnTo>
                <a:lnTo>
                  <a:pt x="2525" y="1590"/>
                </a:lnTo>
                <a:lnTo>
                  <a:pt x="2548" y="1648"/>
                </a:lnTo>
                <a:lnTo>
                  <a:pt x="2568" y="1707"/>
                </a:lnTo>
                <a:lnTo>
                  <a:pt x="2581" y="1769"/>
                </a:lnTo>
                <a:lnTo>
                  <a:pt x="2589" y="1832"/>
                </a:lnTo>
                <a:lnTo>
                  <a:pt x="2591" y="1896"/>
                </a:lnTo>
                <a:lnTo>
                  <a:pt x="2588" y="1967"/>
                </a:lnTo>
                <a:lnTo>
                  <a:pt x="2578" y="2037"/>
                </a:lnTo>
                <a:lnTo>
                  <a:pt x="2562" y="2104"/>
                </a:lnTo>
                <a:lnTo>
                  <a:pt x="2539" y="2169"/>
                </a:lnTo>
                <a:lnTo>
                  <a:pt x="2511" y="2232"/>
                </a:lnTo>
                <a:lnTo>
                  <a:pt x="2478" y="2292"/>
                </a:lnTo>
                <a:lnTo>
                  <a:pt x="2440" y="2348"/>
                </a:lnTo>
                <a:lnTo>
                  <a:pt x="2396" y="2399"/>
                </a:lnTo>
                <a:lnTo>
                  <a:pt x="2349" y="2448"/>
                </a:lnTo>
                <a:lnTo>
                  <a:pt x="2298" y="2491"/>
                </a:lnTo>
                <a:lnTo>
                  <a:pt x="2242" y="2530"/>
                </a:lnTo>
                <a:lnTo>
                  <a:pt x="2182" y="2563"/>
                </a:lnTo>
                <a:lnTo>
                  <a:pt x="2119" y="2591"/>
                </a:lnTo>
                <a:lnTo>
                  <a:pt x="2054" y="2615"/>
                </a:lnTo>
                <a:lnTo>
                  <a:pt x="1986" y="2630"/>
                </a:lnTo>
                <a:lnTo>
                  <a:pt x="1916" y="2641"/>
                </a:lnTo>
                <a:lnTo>
                  <a:pt x="1844" y="2644"/>
                </a:lnTo>
                <a:lnTo>
                  <a:pt x="1771" y="2641"/>
                </a:lnTo>
                <a:lnTo>
                  <a:pt x="1700" y="2630"/>
                </a:lnTo>
                <a:lnTo>
                  <a:pt x="1633" y="2615"/>
                </a:lnTo>
                <a:lnTo>
                  <a:pt x="1567" y="2592"/>
                </a:lnTo>
                <a:lnTo>
                  <a:pt x="1506" y="2564"/>
                </a:lnTo>
                <a:lnTo>
                  <a:pt x="1446" y="2531"/>
                </a:lnTo>
                <a:lnTo>
                  <a:pt x="1390" y="2492"/>
                </a:lnTo>
                <a:lnTo>
                  <a:pt x="1339" y="2449"/>
                </a:lnTo>
                <a:lnTo>
                  <a:pt x="1290" y="2402"/>
                </a:lnTo>
                <a:lnTo>
                  <a:pt x="1248" y="2350"/>
                </a:lnTo>
                <a:lnTo>
                  <a:pt x="1209" y="2294"/>
                </a:lnTo>
                <a:lnTo>
                  <a:pt x="1176" y="2234"/>
                </a:lnTo>
                <a:lnTo>
                  <a:pt x="1148" y="2172"/>
                </a:lnTo>
                <a:lnTo>
                  <a:pt x="1126" y="2106"/>
                </a:lnTo>
                <a:lnTo>
                  <a:pt x="1109" y="2038"/>
                </a:lnTo>
                <a:lnTo>
                  <a:pt x="1099" y="1967"/>
                </a:lnTo>
                <a:lnTo>
                  <a:pt x="1095" y="1896"/>
                </a:lnTo>
                <a:lnTo>
                  <a:pt x="1099" y="1832"/>
                </a:lnTo>
                <a:lnTo>
                  <a:pt x="1107" y="1769"/>
                </a:lnTo>
                <a:lnTo>
                  <a:pt x="1119" y="1707"/>
                </a:lnTo>
                <a:lnTo>
                  <a:pt x="1137" y="1648"/>
                </a:lnTo>
                <a:lnTo>
                  <a:pt x="1159" y="1590"/>
                </a:lnTo>
                <a:lnTo>
                  <a:pt x="1186" y="1534"/>
                </a:lnTo>
                <a:lnTo>
                  <a:pt x="1219" y="1481"/>
                </a:lnTo>
                <a:lnTo>
                  <a:pt x="1255" y="1432"/>
                </a:lnTo>
                <a:lnTo>
                  <a:pt x="1296" y="1385"/>
                </a:lnTo>
                <a:lnTo>
                  <a:pt x="1341" y="1341"/>
                </a:lnTo>
                <a:lnTo>
                  <a:pt x="1390" y="1301"/>
                </a:lnTo>
                <a:lnTo>
                  <a:pt x="1408" y="1291"/>
                </a:lnTo>
                <a:lnTo>
                  <a:pt x="1427" y="1285"/>
                </a:lnTo>
                <a:lnTo>
                  <a:pt x="1446" y="1283"/>
                </a:lnTo>
                <a:close/>
                <a:moveTo>
                  <a:pt x="1838" y="987"/>
                </a:moveTo>
                <a:lnTo>
                  <a:pt x="1862" y="990"/>
                </a:lnTo>
                <a:lnTo>
                  <a:pt x="1883" y="999"/>
                </a:lnTo>
                <a:lnTo>
                  <a:pt x="1900" y="1012"/>
                </a:lnTo>
                <a:lnTo>
                  <a:pt x="1913" y="1029"/>
                </a:lnTo>
                <a:lnTo>
                  <a:pt x="1922" y="1051"/>
                </a:lnTo>
                <a:lnTo>
                  <a:pt x="1926" y="1074"/>
                </a:lnTo>
                <a:lnTo>
                  <a:pt x="1926" y="1896"/>
                </a:lnTo>
                <a:lnTo>
                  <a:pt x="1922" y="1919"/>
                </a:lnTo>
                <a:lnTo>
                  <a:pt x="1913" y="1939"/>
                </a:lnTo>
                <a:lnTo>
                  <a:pt x="1900" y="1957"/>
                </a:lnTo>
                <a:lnTo>
                  <a:pt x="1883" y="1971"/>
                </a:lnTo>
                <a:lnTo>
                  <a:pt x="1862" y="1979"/>
                </a:lnTo>
                <a:lnTo>
                  <a:pt x="1838" y="1982"/>
                </a:lnTo>
                <a:lnTo>
                  <a:pt x="1817" y="1981"/>
                </a:lnTo>
                <a:lnTo>
                  <a:pt x="1797" y="1973"/>
                </a:lnTo>
                <a:lnTo>
                  <a:pt x="1779" y="1958"/>
                </a:lnTo>
                <a:lnTo>
                  <a:pt x="1765" y="1940"/>
                </a:lnTo>
                <a:lnTo>
                  <a:pt x="1755" y="1919"/>
                </a:lnTo>
                <a:lnTo>
                  <a:pt x="1752" y="1896"/>
                </a:lnTo>
                <a:lnTo>
                  <a:pt x="1752" y="1074"/>
                </a:lnTo>
                <a:lnTo>
                  <a:pt x="1755" y="1051"/>
                </a:lnTo>
                <a:lnTo>
                  <a:pt x="1764" y="1029"/>
                </a:lnTo>
                <a:lnTo>
                  <a:pt x="1778" y="1012"/>
                </a:lnTo>
                <a:lnTo>
                  <a:pt x="1795" y="999"/>
                </a:lnTo>
                <a:lnTo>
                  <a:pt x="1816" y="990"/>
                </a:lnTo>
                <a:lnTo>
                  <a:pt x="1838" y="987"/>
                </a:lnTo>
                <a:close/>
                <a:moveTo>
                  <a:pt x="1844" y="184"/>
                </a:moveTo>
                <a:lnTo>
                  <a:pt x="1734" y="188"/>
                </a:lnTo>
                <a:lnTo>
                  <a:pt x="1628" y="199"/>
                </a:lnTo>
                <a:lnTo>
                  <a:pt x="1522" y="216"/>
                </a:lnTo>
                <a:lnTo>
                  <a:pt x="1419" y="239"/>
                </a:lnTo>
                <a:lnTo>
                  <a:pt x="1318" y="270"/>
                </a:lnTo>
                <a:lnTo>
                  <a:pt x="1221" y="305"/>
                </a:lnTo>
                <a:lnTo>
                  <a:pt x="1126" y="348"/>
                </a:lnTo>
                <a:lnTo>
                  <a:pt x="1034" y="395"/>
                </a:lnTo>
                <a:lnTo>
                  <a:pt x="946" y="449"/>
                </a:lnTo>
                <a:lnTo>
                  <a:pt x="861" y="507"/>
                </a:lnTo>
                <a:lnTo>
                  <a:pt x="781" y="570"/>
                </a:lnTo>
                <a:lnTo>
                  <a:pt x="705" y="638"/>
                </a:lnTo>
                <a:lnTo>
                  <a:pt x="632" y="711"/>
                </a:lnTo>
                <a:lnTo>
                  <a:pt x="564" y="788"/>
                </a:lnTo>
                <a:lnTo>
                  <a:pt x="501" y="869"/>
                </a:lnTo>
                <a:lnTo>
                  <a:pt x="442" y="953"/>
                </a:lnTo>
                <a:lnTo>
                  <a:pt x="390" y="1042"/>
                </a:lnTo>
                <a:lnTo>
                  <a:pt x="343" y="1134"/>
                </a:lnTo>
                <a:lnTo>
                  <a:pt x="300" y="1228"/>
                </a:lnTo>
                <a:lnTo>
                  <a:pt x="264" y="1325"/>
                </a:lnTo>
                <a:lnTo>
                  <a:pt x="234" y="1426"/>
                </a:lnTo>
                <a:lnTo>
                  <a:pt x="210" y="1530"/>
                </a:lnTo>
                <a:lnTo>
                  <a:pt x="193" y="1635"/>
                </a:lnTo>
                <a:lnTo>
                  <a:pt x="182" y="1743"/>
                </a:lnTo>
                <a:lnTo>
                  <a:pt x="179" y="1852"/>
                </a:lnTo>
                <a:lnTo>
                  <a:pt x="182" y="1962"/>
                </a:lnTo>
                <a:lnTo>
                  <a:pt x="193" y="2068"/>
                </a:lnTo>
                <a:lnTo>
                  <a:pt x="210" y="2174"/>
                </a:lnTo>
                <a:lnTo>
                  <a:pt x="234" y="2277"/>
                </a:lnTo>
                <a:lnTo>
                  <a:pt x="264" y="2378"/>
                </a:lnTo>
                <a:lnTo>
                  <a:pt x="300" y="2476"/>
                </a:lnTo>
                <a:lnTo>
                  <a:pt x="343" y="2571"/>
                </a:lnTo>
                <a:lnTo>
                  <a:pt x="390" y="2663"/>
                </a:lnTo>
                <a:lnTo>
                  <a:pt x="442" y="2751"/>
                </a:lnTo>
                <a:lnTo>
                  <a:pt x="501" y="2836"/>
                </a:lnTo>
                <a:lnTo>
                  <a:pt x="564" y="2917"/>
                </a:lnTo>
                <a:lnTo>
                  <a:pt x="632" y="2993"/>
                </a:lnTo>
                <a:lnTo>
                  <a:pt x="705" y="3066"/>
                </a:lnTo>
                <a:lnTo>
                  <a:pt x="781" y="3133"/>
                </a:lnTo>
                <a:lnTo>
                  <a:pt x="861" y="3197"/>
                </a:lnTo>
                <a:lnTo>
                  <a:pt x="946" y="3256"/>
                </a:lnTo>
                <a:lnTo>
                  <a:pt x="1034" y="3308"/>
                </a:lnTo>
                <a:lnTo>
                  <a:pt x="1126" y="3355"/>
                </a:lnTo>
                <a:lnTo>
                  <a:pt x="1221" y="3398"/>
                </a:lnTo>
                <a:lnTo>
                  <a:pt x="1318" y="3434"/>
                </a:lnTo>
                <a:lnTo>
                  <a:pt x="1419" y="3464"/>
                </a:lnTo>
                <a:lnTo>
                  <a:pt x="1522" y="3488"/>
                </a:lnTo>
                <a:lnTo>
                  <a:pt x="1628" y="3506"/>
                </a:lnTo>
                <a:lnTo>
                  <a:pt x="1734" y="3516"/>
                </a:lnTo>
                <a:lnTo>
                  <a:pt x="1844" y="3519"/>
                </a:lnTo>
                <a:lnTo>
                  <a:pt x="1952" y="3516"/>
                </a:lnTo>
                <a:lnTo>
                  <a:pt x="2060" y="3506"/>
                </a:lnTo>
                <a:lnTo>
                  <a:pt x="2165" y="3488"/>
                </a:lnTo>
                <a:lnTo>
                  <a:pt x="2268" y="3464"/>
                </a:lnTo>
                <a:lnTo>
                  <a:pt x="2369" y="3434"/>
                </a:lnTo>
                <a:lnTo>
                  <a:pt x="2467" y="3398"/>
                </a:lnTo>
                <a:lnTo>
                  <a:pt x="2561" y="3355"/>
                </a:lnTo>
                <a:lnTo>
                  <a:pt x="2653" y="3308"/>
                </a:lnTo>
                <a:lnTo>
                  <a:pt x="2741" y="3256"/>
                </a:lnTo>
                <a:lnTo>
                  <a:pt x="2825" y="3197"/>
                </a:lnTo>
                <a:lnTo>
                  <a:pt x="2907" y="3133"/>
                </a:lnTo>
                <a:lnTo>
                  <a:pt x="2983" y="3066"/>
                </a:lnTo>
                <a:lnTo>
                  <a:pt x="3056" y="2993"/>
                </a:lnTo>
                <a:lnTo>
                  <a:pt x="3123" y="2917"/>
                </a:lnTo>
                <a:lnTo>
                  <a:pt x="3186" y="2836"/>
                </a:lnTo>
                <a:lnTo>
                  <a:pt x="3244" y="2751"/>
                </a:lnTo>
                <a:lnTo>
                  <a:pt x="3298" y="2663"/>
                </a:lnTo>
                <a:lnTo>
                  <a:pt x="3345" y="2571"/>
                </a:lnTo>
                <a:lnTo>
                  <a:pt x="3388" y="2476"/>
                </a:lnTo>
                <a:lnTo>
                  <a:pt x="3423" y="2378"/>
                </a:lnTo>
                <a:lnTo>
                  <a:pt x="3454" y="2277"/>
                </a:lnTo>
                <a:lnTo>
                  <a:pt x="3477" y="2174"/>
                </a:lnTo>
                <a:lnTo>
                  <a:pt x="3494" y="2068"/>
                </a:lnTo>
                <a:lnTo>
                  <a:pt x="3505" y="1962"/>
                </a:lnTo>
                <a:lnTo>
                  <a:pt x="3509" y="1852"/>
                </a:lnTo>
                <a:lnTo>
                  <a:pt x="3505" y="1743"/>
                </a:lnTo>
                <a:lnTo>
                  <a:pt x="3494" y="1635"/>
                </a:lnTo>
                <a:lnTo>
                  <a:pt x="3477" y="1530"/>
                </a:lnTo>
                <a:lnTo>
                  <a:pt x="3454" y="1426"/>
                </a:lnTo>
                <a:lnTo>
                  <a:pt x="3423" y="1325"/>
                </a:lnTo>
                <a:lnTo>
                  <a:pt x="3388" y="1228"/>
                </a:lnTo>
                <a:lnTo>
                  <a:pt x="3345" y="1134"/>
                </a:lnTo>
                <a:lnTo>
                  <a:pt x="3298" y="1042"/>
                </a:lnTo>
                <a:lnTo>
                  <a:pt x="3244" y="953"/>
                </a:lnTo>
                <a:lnTo>
                  <a:pt x="3186" y="869"/>
                </a:lnTo>
                <a:lnTo>
                  <a:pt x="3123" y="788"/>
                </a:lnTo>
                <a:lnTo>
                  <a:pt x="3056" y="711"/>
                </a:lnTo>
                <a:lnTo>
                  <a:pt x="2983" y="638"/>
                </a:lnTo>
                <a:lnTo>
                  <a:pt x="2907" y="570"/>
                </a:lnTo>
                <a:lnTo>
                  <a:pt x="2825" y="507"/>
                </a:lnTo>
                <a:lnTo>
                  <a:pt x="2741" y="449"/>
                </a:lnTo>
                <a:lnTo>
                  <a:pt x="2653" y="395"/>
                </a:lnTo>
                <a:lnTo>
                  <a:pt x="2561" y="348"/>
                </a:lnTo>
                <a:lnTo>
                  <a:pt x="2467" y="305"/>
                </a:lnTo>
                <a:lnTo>
                  <a:pt x="2369" y="270"/>
                </a:lnTo>
                <a:lnTo>
                  <a:pt x="2268" y="239"/>
                </a:lnTo>
                <a:lnTo>
                  <a:pt x="2165" y="216"/>
                </a:lnTo>
                <a:lnTo>
                  <a:pt x="2060" y="199"/>
                </a:lnTo>
                <a:lnTo>
                  <a:pt x="1952" y="188"/>
                </a:lnTo>
                <a:lnTo>
                  <a:pt x="1844" y="184"/>
                </a:lnTo>
                <a:close/>
                <a:moveTo>
                  <a:pt x="1844" y="0"/>
                </a:moveTo>
                <a:lnTo>
                  <a:pt x="1844" y="0"/>
                </a:lnTo>
                <a:lnTo>
                  <a:pt x="1956" y="4"/>
                </a:lnTo>
                <a:lnTo>
                  <a:pt x="2067" y="14"/>
                </a:lnTo>
                <a:lnTo>
                  <a:pt x="2175" y="31"/>
                </a:lnTo>
                <a:lnTo>
                  <a:pt x="2282" y="53"/>
                </a:lnTo>
                <a:lnTo>
                  <a:pt x="2385" y="81"/>
                </a:lnTo>
                <a:lnTo>
                  <a:pt x="2487" y="116"/>
                </a:lnTo>
                <a:lnTo>
                  <a:pt x="2585" y="156"/>
                </a:lnTo>
                <a:lnTo>
                  <a:pt x="2682" y="202"/>
                </a:lnTo>
                <a:lnTo>
                  <a:pt x="2774" y="253"/>
                </a:lnTo>
                <a:lnTo>
                  <a:pt x="2863" y="309"/>
                </a:lnTo>
                <a:lnTo>
                  <a:pt x="2950" y="369"/>
                </a:lnTo>
                <a:lnTo>
                  <a:pt x="3031" y="435"/>
                </a:lnTo>
                <a:lnTo>
                  <a:pt x="3110" y="505"/>
                </a:lnTo>
                <a:lnTo>
                  <a:pt x="3184" y="579"/>
                </a:lnTo>
                <a:lnTo>
                  <a:pt x="3253" y="658"/>
                </a:lnTo>
                <a:lnTo>
                  <a:pt x="3319" y="740"/>
                </a:lnTo>
                <a:lnTo>
                  <a:pt x="3380" y="825"/>
                </a:lnTo>
                <a:lnTo>
                  <a:pt x="3436" y="915"/>
                </a:lnTo>
                <a:lnTo>
                  <a:pt x="3486" y="1008"/>
                </a:lnTo>
                <a:lnTo>
                  <a:pt x="3532" y="1103"/>
                </a:lnTo>
                <a:lnTo>
                  <a:pt x="3571" y="1203"/>
                </a:lnTo>
                <a:lnTo>
                  <a:pt x="3606" y="1304"/>
                </a:lnTo>
                <a:lnTo>
                  <a:pt x="3635" y="1409"/>
                </a:lnTo>
                <a:lnTo>
                  <a:pt x="3658" y="1515"/>
                </a:lnTo>
                <a:lnTo>
                  <a:pt x="3673" y="1624"/>
                </a:lnTo>
                <a:lnTo>
                  <a:pt x="3683" y="1735"/>
                </a:lnTo>
                <a:lnTo>
                  <a:pt x="3687" y="1847"/>
                </a:lnTo>
                <a:lnTo>
                  <a:pt x="3683" y="1959"/>
                </a:lnTo>
                <a:lnTo>
                  <a:pt x="3673" y="2071"/>
                </a:lnTo>
                <a:lnTo>
                  <a:pt x="3658" y="2179"/>
                </a:lnTo>
                <a:lnTo>
                  <a:pt x="3635" y="2286"/>
                </a:lnTo>
                <a:lnTo>
                  <a:pt x="3606" y="2389"/>
                </a:lnTo>
                <a:lnTo>
                  <a:pt x="3571" y="2491"/>
                </a:lnTo>
                <a:lnTo>
                  <a:pt x="3532" y="2590"/>
                </a:lnTo>
                <a:lnTo>
                  <a:pt x="3486" y="2687"/>
                </a:lnTo>
                <a:lnTo>
                  <a:pt x="3436" y="2779"/>
                </a:lnTo>
                <a:lnTo>
                  <a:pt x="3380" y="2868"/>
                </a:lnTo>
                <a:lnTo>
                  <a:pt x="3319" y="2955"/>
                </a:lnTo>
                <a:lnTo>
                  <a:pt x="3253" y="3037"/>
                </a:lnTo>
                <a:lnTo>
                  <a:pt x="3184" y="3115"/>
                </a:lnTo>
                <a:lnTo>
                  <a:pt x="3110" y="3189"/>
                </a:lnTo>
                <a:lnTo>
                  <a:pt x="3031" y="3259"/>
                </a:lnTo>
                <a:lnTo>
                  <a:pt x="2950" y="3325"/>
                </a:lnTo>
                <a:lnTo>
                  <a:pt x="2863" y="3386"/>
                </a:lnTo>
                <a:lnTo>
                  <a:pt x="2774" y="3442"/>
                </a:lnTo>
                <a:lnTo>
                  <a:pt x="2682" y="3492"/>
                </a:lnTo>
                <a:lnTo>
                  <a:pt x="2585" y="3538"/>
                </a:lnTo>
                <a:lnTo>
                  <a:pt x="2487" y="3578"/>
                </a:lnTo>
                <a:lnTo>
                  <a:pt x="2385" y="3612"/>
                </a:lnTo>
                <a:lnTo>
                  <a:pt x="2282" y="3642"/>
                </a:lnTo>
                <a:lnTo>
                  <a:pt x="2175" y="3664"/>
                </a:lnTo>
                <a:lnTo>
                  <a:pt x="2067" y="3680"/>
                </a:lnTo>
                <a:lnTo>
                  <a:pt x="1956" y="3690"/>
                </a:lnTo>
                <a:lnTo>
                  <a:pt x="1844" y="3693"/>
                </a:lnTo>
                <a:lnTo>
                  <a:pt x="1732" y="3690"/>
                </a:lnTo>
                <a:lnTo>
                  <a:pt x="1621" y="3680"/>
                </a:lnTo>
                <a:lnTo>
                  <a:pt x="1512" y="3664"/>
                </a:lnTo>
                <a:lnTo>
                  <a:pt x="1406" y="3642"/>
                </a:lnTo>
                <a:lnTo>
                  <a:pt x="1302" y="3612"/>
                </a:lnTo>
                <a:lnTo>
                  <a:pt x="1201" y="3578"/>
                </a:lnTo>
                <a:lnTo>
                  <a:pt x="1102" y="3538"/>
                </a:lnTo>
                <a:lnTo>
                  <a:pt x="1006" y="3492"/>
                </a:lnTo>
                <a:lnTo>
                  <a:pt x="913" y="3442"/>
                </a:lnTo>
                <a:lnTo>
                  <a:pt x="824" y="3386"/>
                </a:lnTo>
                <a:lnTo>
                  <a:pt x="738" y="3325"/>
                </a:lnTo>
                <a:lnTo>
                  <a:pt x="656" y="3259"/>
                </a:lnTo>
                <a:lnTo>
                  <a:pt x="578" y="3189"/>
                </a:lnTo>
                <a:lnTo>
                  <a:pt x="504" y="3115"/>
                </a:lnTo>
                <a:lnTo>
                  <a:pt x="433" y="3037"/>
                </a:lnTo>
                <a:lnTo>
                  <a:pt x="368" y="2955"/>
                </a:lnTo>
                <a:lnTo>
                  <a:pt x="308" y="2868"/>
                </a:lnTo>
                <a:lnTo>
                  <a:pt x="252" y="2779"/>
                </a:lnTo>
                <a:lnTo>
                  <a:pt x="202" y="2687"/>
                </a:lnTo>
                <a:lnTo>
                  <a:pt x="156" y="2590"/>
                </a:lnTo>
                <a:lnTo>
                  <a:pt x="115" y="2491"/>
                </a:lnTo>
                <a:lnTo>
                  <a:pt x="82" y="2389"/>
                </a:lnTo>
                <a:lnTo>
                  <a:pt x="53" y="2286"/>
                </a:lnTo>
                <a:lnTo>
                  <a:pt x="30" y="2179"/>
                </a:lnTo>
                <a:lnTo>
                  <a:pt x="13" y="2071"/>
                </a:lnTo>
                <a:lnTo>
                  <a:pt x="3" y="1959"/>
                </a:lnTo>
                <a:lnTo>
                  <a:pt x="0" y="1847"/>
                </a:lnTo>
                <a:lnTo>
                  <a:pt x="3" y="1735"/>
                </a:lnTo>
                <a:lnTo>
                  <a:pt x="13" y="1624"/>
                </a:lnTo>
                <a:lnTo>
                  <a:pt x="30" y="1515"/>
                </a:lnTo>
                <a:lnTo>
                  <a:pt x="53" y="1409"/>
                </a:lnTo>
                <a:lnTo>
                  <a:pt x="82" y="1304"/>
                </a:lnTo>
                <a:lnTo>
                  <a:pt x="115" y="1203"/>
                </a:lnTo>
                <a:lnTo>
                  <a:pt x="156" y="1103"/>
                </a:lnTo>
                <a:lnTo>
                  <a:pt x="202" y="1008"/>
                </a:lnTo>
                <a:lnTo>
                  <a:pt x="252" y="915"/>
                </a:lnTo>
                <a:lnTo>
                  <a:pt x="308" y="825"/>
                </a:lnTo>
                <a:lnTo>
                  <a:pt x="368" y="740"/>
                </a:lnTo>
                <a:lnTo>
                  <a:pt x="433" y="658"/>
                </a:lnTo>
                <a:lnTo>
                  <a:pt x="504" y="579"/>
                </a:lnTo>
                <a:lnTo>
                  <a:pt x="578" y="505"/>
                </a:lnTo>
                <a:lnTo>
                  <a:pt x="656" y="435"/>
                </a:lnTo>
                <a:lnTo>
                  <a:pt x="738" y="369"/>
                </a:lnTo>
                <a:lnTo>
                  <a:pt x="824" y="309"/>
                </a:lnTo>
                <a:lnTo>
                  <a:pt x="913" y="253"/>
                </a:lnTo>
                <a:lnTo>
                  <a:pt x="1006" y="202"/>
                </a:lnTo>
                <a:lnTo>
                  <a:pt x="1102" y="156"/>
                </a:lnTo>
                <a:lnTo>
                  <a:pt x="1201" y="116"/>
                </a:lnTo>
                <a:lnTo>
                  <a:pt x="1302" y="81"/>
                </a:lnTo>
                <a:lnTo>
                  <a:pt x="1406" y="53"/>
                </a:lnTo>
                <a:lnTo>
                  <a:pt x="1512" y="31"/>
                </a:lnTo>
                <a:lnTo>
                  <a:pt x="1621" y="14"/>
                </a:lnTo>
                <a:lnTo>
                  <a:pt x="1732" y="4"/>
                </a:lnTo>
                <a:lnTo>
                  <a:pt x="184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9"/>
          <p:cNvGrpSpPr>
            <a:grpSpLocks noChangeAspect="1"/>
          </p:cNvGrpSpPr>
          <p:nvPr/>
        </p:nvGrpSpPr>
        <p:grpSpPr bwMode="auto">
          <a:xfrm>
            <a:off x="6419369" y="4851100"/>
            <a:ext cx="639762" cy="890587"/>
            <a:chOff x="3977" y="3069"/>
            <a:chExt cx="403" cy="561"/>
          </a:xfrm>
          <a:solidFill>
            <a:schemeClr val="bg1"/>
          </a:solidFill>
        </p:grpSpPr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4155" y="3348"/>
              <a:ext cx="46" cy="149"/>
            </a:xfrm>
            <a:custGeom>
              <a:avLst/>
              <a:gdLst>
                <a:gd name="T0" fmla="*/ 136 w 275"/>
                <a:gd name="T1" fmla="*/ 0 h 894"/>
                <a:gd name="T2" fmla="*/ 165 w 275"/>
                <a:gd name="T3" fmla="*/ 3 h 894"/>
                <a:gd name="T4" fmla="*/ 190 w 275"/>
                <a:gd name="T5" fmla="*/ 11 h 894"/>
                <a:gd name="T6" fmla="*/ 214 w 275"/>
                <a:gd name="T7" fmla="*/ 23 h 894"/>
                <a:gd name="T8" fmla="*/ 234 w 275"/>
                <a:gd name="T9" fmla="*/ 41 h 894"/>
                <a:gd name="T10" fmla="*/ 252 w 275"/>
                <a:gd name="T11" fmla="*/ 61 h 894"/>
                <a:gd name="T12" fmla="*/ 264 w 275"/>
                <a:gd name="T13" fmla="*/ 85 h 894"/>
                <a:gd name="T14" fmla="*/ 272 w 275"/>
                <a:gd name="T15" fmla="*/ 110 h 894"/>
                <a:gd name="T16" fmla="*/ 275 w 275"/>
                <a:gd name="T17" fmla="*/ 138 h 894"/>
                <a:gd name="T18" fmla="*/ 275 w 275"/>
                <a:gd name="T19" fmla="*/ 845 h 894"/>
                <a:gd name="T20" fmla="*/ 0 w 275"/>
                <a:gd name="T21" fmla="*/ 894 h 894"/>
                <a:gd name="T22" fmla="*/ 0 w 275"/>
                <a:gd name="T23" fmla="*/ 138 h 894"/>
                <a:gd name="T24" fmla="*/ 3 w 275"/>
                <a:gd name="T25" fmla="*/ 110 h 894"/>
                <a:gd name="T26" fmla="*/ 11 w 275"/>
                <a:gd name="T27" fmla="*/ 85 h 894"/>
                <a:gd name="T28" fmla="*/ 23 w 275"/>
                <a:gd name="T29" fmla="*/ 61 h 894"/>
                <a:gd name="T30" fmla="*/ 41 w 275"/>
                <a:gd name="T31" fmla="*/ 41 h 894"/>
                <a:gd name="T32" fmla="*/ 61 w 275"/>
                <a:gd name="T33" fmla="*/ 23 h 894"/>
                <a:gd name="T34" fmla="*/ 85 w 275"/>
                <a:gd name="T35" fmla="*/ 11 h 894"/>
                <a:gd name="T36" fmla="*/ 110 w 275"/>
                <a:gd name="T37" fmla="*/ 3 h 894"/>
                <a:gd name="T38" fmla="*/ 136 w 275"/>
                <a:gd name="T39" fmla="*/ 0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5" h="894">
                  <a:moveTo>
                    <a:pt x="136" y="0"/>
                  </a:moveTo>
                  <a:lnTo>
                    <a:pt x="165" y="3"/>
                  </a:lnTo>
                  <a:lnTo>
                    <a:pt x="190" y="11"/>
                  </a:lnTo>
                  <a:lnTo>
                    <a:pt x="214" y="23"/>
                  </a:lnTo>
                  <a:lnTo>
                    <a:pt x="234" y="41"/>
                  </a:lnTo>
                  <a:lnTo>
                    <a:pt x="252" y="61"/>
                  </a:lnTo>
                  <a:lnTo>
                    <a:pt x="264" y="85"/>
                  </a:lnTo>
                  <a:lnTo>
                    <a:pt x="272" y="110"/>
                  </a:lnTo>
                  <a:lnTo>
                    <a:pt x="275" y="138"/>
                  </a:lnTo>
                  <a:lnTo>
                    <a:pt x="275" y="845"/>
                  </a:lnTo>
                  <a:lnTo>
                    <a:pt x="0" y="894"/>
                  </a:lnTo>
                  <a:lnTo>
                    <a:pt x="0" y="138"/>
                  </a:lnTo>
                  <a:lnTo>
                    <a:pt x="3" y="110"/>
                  </a:lnTo>
                  <a:lnTo>
                    <a:pt x="11" y="85"/>
                  </a:lnTo>
                  <a:lnTo>
                    <a:pt x="23" y="61"/>
                  </a:lnTo>
                  <a:lnTo>
                    <a:pt x="41" y="41"/>
                  </a:lnTo>
                  <a:lnTo>
                    <a:pt x="61" y="23"/>
                  </a:lnTo>
                  <a:lnTo>
                    <a:pt x="85" y="11"/>
                  </a:lnTo>
                  <a:lnTo>
                    <a:pt x="110" y="3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4105" y="3550"/>
              <a:ext cx="146" cy="42"/>
            </a:xfrm>
            <a:custGeom>
              <a:avLst/>
              <a:gdLst>
                <a:gd name="T0" fmla="*/ 817 w 877"/>
                <a:gd name="T1" fmla="*/ 0 h 255"/>
                <a:gd name="T2" fmla="*/ 833 w 877"/>
                <a:gd name="T3" fmla="*/ 3 h 255"/>
                <a:gd name="T4" fmla="*/ 848 w 877"/>
                <a:gd name="T5" fmla="*/ 9 h 255"/>
                <a:gd name="T6" fmla="*/ 861 w 877"/>
                <a:gd name="T7" fmla="*/ 20 h 255"/>
                <a:gd name="T8" fmla="*/ 871 w 877"/>
                <a:gd name="T9" fmla="*/ 33 h 255"/>
                <a:gd name="T10" fmla="*/ 876 w 877"/>
                <a:gd name="T11" fmla="*/ 51 h 255"/>
                <a:gd name="T12" fmla="*/ 877 w 877"/>
                <a:gd name="T13" fmla="*/ 67 h 255"/>
                <a:gd name="T14" fmla="*/ 873 w 877"/>
                <a:gd name="T15" fmla="*/ 82 h 255"/>
                <a:gd name="T16" fmla="*/ 865 w 877"/>
                <a:gd name="T17" fmla="*/ 95 h 255"/>
                <a:gd name="T18" fmla="*/ 855 w 877"/>
                <a:gd name="T19" fmla="*/ 108 h 255"/>
                <a:gd name="T20" fmla="*/ 842 w 877"/>
                <a:gd name="T21" fmla="*/ 116 h 255"/>
                <a:gd name="T22" fmla="*/ 827 w 877"/>
                <a:gd name="T23" fmla="*/ 121 h 255"/>
                <a:gd name="T24" fmla="*/ 72 w 877"/>
                <a:gd name="T25" fmla="*/ 255 h 255"/>
                <a:gd name="T26" fmla="*/ 66 w 877"/>
                <a:gd name="T27" fmla="*/ 255 h 255"/>
                <a:gd name="T28" fmla="*/ 60 w 877"/>
                <a:gd name="T29" fmla="*/ 255 h 255"/>
                <a:gd name="T30" fmla="*/ 44 w 877"/>
                <a:gd name="T31" fmla="*/ 253 h 255"/>
                <a:gd name="T32" fmla="*/ 29 w 877"/>
                <a:gd name="T33" fmla="*/ 245 h 255"/>
                <a:gd name="T34" fmla="*/ 16 w 877"/>
                <a:gd name="T35" fmla="*/ 235 h 255"/>
                <a:gd name="T36" fmla="*/ 6 w 877"/>
                <a:gd name="T37" fmla="*/ 221 h 255"/>
                <a:gd name="T38" fmla="*/ 1 w 877"/>
                <a:gd name="T39" fmla="*/ 205 h 255"/>
                <a:gd name="T40" fmla="*/ 0 w 877"/>
                <a:gd name="T41" fmla="*/ 188 h 255"/>
                <a:gd name="T42" fmla="*/ 3 w 877"/>
                <a:gd name="T43" fmla="*/ 173 h 255"/>
                <a:gd name="T44" fmla="*/ 11 w 877"/>
                <a:gd name="T45" fmla="*/ 159 h 255"/>
                <a:gd name="T46" fmla="*/ 22 w 877"/>
                <a:gd name="T47" fmla="*/ 147 h 255"/>
                <a:gd name="T48" fmla="*/ 35 w 877"/>
                <a:gd name="T49" fmla="*/ 139 h 255"/>
                <a:gd name="T50" fmla="*/ 50 w 877"/>
                <a:gd name="T51" fmla="*/ 134 h 255"/>
                <a:gd name="T52" fmla="*/ 805 w 877"/>
                <a:gd name="T53" fmla="*/ 1 h 255"/>
                <a:gd name="T54" fmla="*/ 810 w 877"/>
                <a:gd name="T55" fmla="*/ 1 h 255"/>
                <a:gd name="T56" fmla="*/ 817 w 877"/>
                <a:gd name="T5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7" h="255">
                  <a:moveTo>
                    <a:pt x="817" y="0"/>
                  </a:moveTo>
                  <a:lnTo>
                    <a:pt x="833" y="3"/>
                  </a:lnTo>
                  <a:lnTo>
                    <a:pt x="848" y="9"/>
                  </a:lnTo>
                  <a:lnTo>
                    <a:pt x="861" y="20"/>
                  </a:lnTo>
                  <a:lnTo>
                    <a:pt x="871" y="33"/>
                  </a:lnTo>
                  <a:lnTo>
                    <a:pt x="876" y="51"/>
                  </a:lnTo>
                  <a:lnTo>
                    <a:pt x="877" y="67"/>
                  </a:lnTo>
                  <a:lnTo>
                    <a:pt x="873" y="82"/>
                  </a:lnTo>
                  <a:lnTo>
                    <a:pt x="865" y="95"/>
                  </a:lnTo>
                  <a:lnTo>
                    <a:pt x="855" y="108"/>
                  </a:lnTo>
                  <a:lnTo>
                    <a:pt x="842" y="116"/>
                  </a:lnTo>
                  <a:lnTo>
                    <a:pt x="827" y="121"/>
                  </a:lnTo>
                  <a:lnTo>
                    <a:pt x="72" y="255"/>
                  </a:lnTo>
                  <a:lnTo>
                    <a:pt x="66" y="255"/>
                  </a:lnTo>
                  <a:lnTo>
                    <a:pt x="60" y="255"/>
                  </a:lnTo>
                  <a:lnTo>
                    <a:pt x="44" y="253"/>
                  </a:lnTo>
                  <a:lnTo>
                    <a:pt x="29" y="245"/>
                  </a:lnTo>
                  <a:lnTo>
                    <a:pt x="16" y="235"/>
                  </a:lnTo>
                  <a:lnTo>
                    <a:pt x="6" y="221"/>
                  </a:lnTo>
                  <a:lnTo>
                    <a:pt x="1" y="205"/>
                  </a:lnTo>
                  <a:lnTo>
                    <a:pt x="0" y="188"/>
                  </a:lnTo>
                  <a:lnTo>
                    <a:pt x="3" y="173"/>
                  </a:lnTo>
                  <a:lnTo>
                    <a:pt x="11" y="159"/>
                  </a:lnTo>
                  <a:lnTo>
                    <a:pt x="22" y="147"/>
                  </a:lnTo>
                  <a:lnTo>
                    <a:pt x="35" y="139"/>
                  </a:lnTo>
                  <a:lnTo>
                    <a:pt x="50" y="134"/>
                  </a:lnTo>
                  <a:lnTo>
                    <a:pt x="805" y="1"/>
                  </a:lnTo>
                  <a:lnTo>
                    <a:pt x="810" y="1"/>
                  </a:lnTo>
                  <a:lnTo>
                    <a:pt x="8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4098" y="3504"/>
              <a:ext cx="160" cy="45"/>
            </a:xfrm>
            <a:custGeom>
              <a:avLst/>
              <a:gdLst>
                <a:gd name="T0" fmla="*/ 899 w 959"/>
                <a:gd name="T1" fmla="*/ 0 h 271"/>
                <a:gd name="T2" fmla="*/ 916 w 959"/>
                <a:gd name="T3" fmla="*/ 3 h 271"/>
                <a:gd name="T4" fmla="*/ 931 w 959"/>
                <a:gd name="T5" fmla="*/ 9 h 271"/>
                <a:gd name="T6" fmla="*/ 944 w 959"/>
                <a:gd name="T7" fmla="*/ 21 h 271"/>
                <a:gd name="T8" fmla="*/ 953 w 959"/>
                <a:gd name="T9" fmla="*/ 34 h 271"/>
                <a:gd name="T10" fmla="*/ 958 w 959"/>
                <a:gd name="T11" fmla="*/ 51 h 271"/>
                <a:gd name="T12" fmla="*/ 959 w 959"/>
                <a:gd name="T13" fmla="*/ 68 h 271"/>
                <a:gd name="T14" fmla="*/ 956 w 959"/>
                <a:gd name="T15" fmla="*/ 83 h 271"/>
                <a:gd name="T16" fmla="*/ 949 w 959"/>
                <a:gd name="T17" fmla="*/ 96 h 271"/>
                <a:gd name="T18" fmla="*/ 938 w 959"/>
                <a:gd name="T19" fmla="*/ 108 h 271"/>
                <a:gd name="T20" fmla="*/ 925 w 959"/>
                <a:gd name="T21" fmla="*/ 117 h 271"/>
                <a:gd name="T22" fmla="*/ 909 w 959"/>
                <a:gd name="T23" fmla="*/ 122 h 271"/>
                <a:gd name="T24" fmla="*/ 71 w 959"/>
                <a:gd name="T25" fmla="*/ 270 h 271"/>
                <a:gd name="T26" fmla="*/ 65 w 959"/>
                <a:gd name="T27" fmla="*/ 271 h 271"/>
                <a:gd name="T28" fmla="*/ 60 w 959"/>
                <a:gd name="T29" fmla="*/ 271 h 271"/>
                <a:gd name="T30" fmla="*/ 43 w 959"/>
                <a:gd name="T31" fmla="*/ 268 h 271"/>
                <a:gd name="T32" fmla="*/ 28 w 959"/>
                <a:gd name="T33" fmla="*/ 261 h 271"/>
                <a:gd name="T34" fmla="*/ 15 w 959"/>
                <a:gd name="T35" fmla="*/ 250 h 271"/>
                <a:gd name="T36" fmla="*/ 6 w 959"/>
                <a:gd name="T37" fmla="*/ 237 h 271"/>
                <a:gd name="T38" fmla="*/ 0 w 959"/>
                <a:gd name="T39" fmla="*/ 221 h 271"/>
                <a:gd name="T40" fmla="*/ 0 w 959"/>
                <a:gd name="T41" fmla="*/ 204 h 271"/>
                <a:gd name="T42" fmla="*/ 3 w 959"/>
                <a:gd name="T43" fmla="*/ 188 h 271"/>
                <a:gd name="T44" fmla="*/ 10 w 959"/>
                <a:gd name="T45" fmla="*/ 175 h 271"/>
                <a:gd name="T46" fmla="*/ 21 w 959"/>
                <a:gd name="T47" fmla="*/ 163 h 271"/>
                <a:gd name="T48" fmla="*/ 34 w 959"/>
                <a:gd name="T49" fmla="*/ 154 h 271"/>
                <a:gd name="T50" fmla="*/ 49 w 959"/>
                <a:gd name="T51" fmla="*/ 149 h 271"/>
                <a:gd name="T52" fmla="*/ 888 w 959"/>
                <a:gd name="T53" fmla="*/ 1 h 271"/>
                <a:gd name="T54" fmla="*/ 894 w 959"/>
                <a:gd name="T55" fmla="*/ 0 h 271"/>
                <a:gd name="T56" fmla="*/ 899 w 959"/>
                <a:gd name="T57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9" h="271">
                  <a:moveTo>
                    <a:pt x="899" y="0"/>
                  </a:moveTo>
                  <a:lnTo>
                    <a:pt x="916" y="3"/>
                  </a:lnTo>
                  <a:lnTo>
                    <a:pt x="931" y="9"/>
                  </a:lnTo>
                  <a:lnTo>
                    <a:pt x="944" y="21"/>
                  </a:lnTo>
                  <a:lnTo>
                    <a:pt x="953" y="34"/>
                  </a:lnTo>
                  <a:lnTo>
                    <a:pt x="958" y="51"/>
                  </a:lnTo>
                  <a:lnTo>
                    <a:pt x="959" y="68"/>
                  </a:lnTo>
                  <a:lnTo>
                    <a:pt x="956" y="83"/>
                  </a:lnTo>
                  <a:lnTo>
                    <a:pt x="949" y="96"/>
                  </a:lnTo>
                  <a:lnTo>
                    <a:pt x="938" y="108"/>
                  </a:lnTo>
                  <a:lnTo>
                    <a:pt x="925" y="117"/>
                  </a:lnTo>
                  <a:lnTo>
                    <a:pt x="909" y="122"/>
                  </a:lnTo>
                  <a:lnTo>
                    <a:pt x="71" y="270"/>
                  </a:lnTo>
                  <a:lnTo>
                    <a:pt x="65" y="271"/>
                  </a:lnTo>
                  <a:lnTo>
                    <a:pt x="60" y="271"/>
                  </a:lnTo>
                  <a:lnTo>
                    <a:pt x="43" y="268"/>
                  </a:lnTo>
                  <a:lnTo>
                    <a:pt x="28" y="261"/>
                  </a:lnTo>
                  <a:lnTo>
                    <a:pt x="15" y="250"/>
                  </a:lnTo>
                  <a:lnTo>
                    <a:pt x="6" y="237"/>
                  </a:lnTo>
                  <a:lnTo>
                    <a:pt x="0" y="221"/>
                  </a:lnTo>
                  <a:lnTo>
                    <a:pt x="0" y="204"/>
                  </a:lnTo>
                  <a:lnTo>
                    <a:pt x="3" y="188"/>
                  </a:lnTo>
                  <a:lnTo>
                    <a:pt x="10" y="175"/>
                  </a:lnTo>
                  <a:lnTo>
                    <a:pt x="21" y="163"/>
                  </a:lnTo>
                  <a:lnTo>
                    <a:pt x="34" y="154"/>
                  </a:lnTo>
                  <a:lnTo>
                    <a:pt x="49" y="149"/>
                  </a:lnTo>
                  <a:lnTo>
                    <a:pt x="888" y="1"/>
                  </a:lnTo>
                  <a:lnTo>
                    <a:pt x="894" y="0"/>
                  </a:lnTo>
                  <a:lnTo>
                    <a:pt x="8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4132" y="3594"/>
              <a:ext cx="109" cy="36"/>
            </a:xfrm>
            <a:custGeom>
              <a:avLst/>
              <a:gdLst>
                <a:gd name="T0" fmla="*/ 654 w 654"/>
                <a:gd name="T1" fmla="*/ 0 h 217"/>
                <a:gd name="T2" fmla="*/ 626 w 654"/>
                <a:gd name="T3" fmla="*/ 43 h 217"/>
                <a:gd name="T4" fmla="*/ 595 w 654"/>
                <a:gd name="T5" fmla="*/ 81 h 217"/>
                <a:gd name="T6" fmla="*/ 562 w 654"/>
                <a:gd name="T7" fmla="*/ 114 h 217"/>
                <a:gd name="T8" fmla="*/ 527 w 654"/>
                <a:gd name="T9" fmla="*/ 143 h 217"/>
                <a:gd name="T10" fmla="*/ 489 w 654"/>
                <a:gd name="T11" fmla="*/ 166 h 217"/>
                <a:gd name="T12" fmla="*/ 451 w 654"/>
                <a:gd name="T13" fmla="*/ 184 h 217"/>
                <a:gd name="T14" fmla="*/ 410 w 654"/>
                <a:gd name="T15" fmla="*/ 199 h 217"/>
                <a:gd name="T16" fmla="*/ 368 w 654"/>
                <a:gd name="T17" fmla="*/ 209 h 217"/>
                <a:gd name="T18" fmla="*/ 324 w 654"/>
                <a:gd name="T19" fmla="*/ 215 h 217"/>
                <a:gd name="T20" fmla="*/ 279 w 654"/>
                <a:gd name="T21" fmla="*/ 217 h 217"/>
                <a:gd name="T22" fmla="*/ 237 w 654"/>
                <a:gd name="T23" fmla="*/ 215 h 217"/>
                <a:gd name="T24" fmla="*/ 193 w 654"/>
                <a:gd name="T25" fmla="*/ 209 h 217"/>
                <a:gd name="T26" fmla="*/ 152 w 654"/>
                <a:gd name="T27" fmla="*/ 199 h 217"/>
                <a:gd name="T28" fmla="*/ 111 w 654"/>
                <a:gd name="T29" fmla="*/ 184 h 217"/>
                <a:gd name="T30" fmla="*/ 73 w 654"/>
                <a:gd name="T31" fmla="*/ 166 h 217"/>
                <a:gd name="T32" fmla="*/ 36 w 654"/>
                <a:gd name="T33" fmla="*/ 143 h 217"/>
                <a:gd name="T34" fmla="*/ 0 w 654"/>
                <a:gd name="T35" fmla="*/ 115 h 217"/>
                <a:gd name="T36" fmla="*/ 654 w 654"/>
                <a:gd name="T3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4" h="217">
                  <a:moveTo>
                    <a:pt x="654" y="0"/>
                  </a:moveTo>
                  <a:lnTo>
                    <a:pt x="626" y="43"/>
                  </a:lnTo>
                  <a:lnTo>
                    <a:pt x="595" y="81"/>
                  </a:lnTo>
                  <a:lnTo>
                    <a:pt x="562" y="114"/>
                  </a:lnTo>
                  <a:lnTo>
                    <a:pt x="527" y="143"/>
                  </a:lnTo>
                  <a:lnTo>
                    <a:pt x="489" y="166"/>
                  </a:lnTo>
                  <a:lnTo>
                    <a:pt x="451" y="184"/>
                  </a:lnTo>
                  <a:lnTo>
                    <a:pt x="410" y="199"/>
                  </a:lnTo>
                  <a:lnTo>
                    <a:pt x="368" y="209"/>
                  </a:lnTo>
                  <a:lnTo>
                    <a:pt x="324" y="215"/>
                  </a:lnTo>
                  <a:lnTo>
                    <a:pt x="279" y="217"/>
                  </a:lnTo>
                  <a:lnTo>
                    <a:pt x="237" y="215"/>
                  </a:lnTo>
                  <a:lnTo>
                    <a:pt x="193" y="209"/>
                  </a:lnTo>
                  <a:lnTo>
                    <a:pt x="152" y="199"/>
                  </a:lnTo>
                  <a:lnTo>
                    <a:pt x="111" y="184"/>
                  </a:lnTo>
                  <a:lnTo>
                    <a:pt x="73" y="166"/>
                  </a:lnTo>
                  <a:lnTo>
                    <a:pt x="36" y="143"/>
                  </a:lnTo>
                  <a:lnTo>
                    <a:pt x="0" y="115"/>
                  </a:lnTo>
                  <a:lnTo>
                    <a:pt x="6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3977" y="3069"/>
              <a:ext cx="403" cy="454"/>
            </a:xfrm>
            <a:custGeom>
              <a:avLst/>
              <a:gdLst>
                <a:gd name="T0" fmla="*/ 1381 w 2419"/>
                <a:gd name="T1" fmla="*/ 12 h 2725"/>
                <a:gd name="T2" fmla="*/ 1623 w 2419"/>
                <a:gd name="T3" fmla="*/ 71 h 2725"/>
                <a:gd name="T4" fmla="*/ 1843 w 2419"/>
                <a:gd name="T5" fmla="*/ 176 h 2725"/>
                <a:gd name="T6" fmla="*/ 2036 w 2419"/>
                <a:gd name="T7" fmla="*/ 321 h 2725"/>
                <a:gd name="T8" fmla="*/ 2195 w 2419"/>
                <a:gd name="T9" fmla="*/ 502 h 2725"/>
                <a:gd name="T10" fmla="*/ 2316 w 2419"/>
                <a:gd name="T11" fmla="*/ 710 h 2725"/>
                <a:gd name="T12" fmla="*/ 2393 w 2419"/>
                <a:gd name="T13" fmla="*/ 942 h 2725"/>
                <a:gd name="T14" fmla="*/ 2419 w 2419"/>
                <a:gd name="T15" fmla="*/ 1193 h 2725"/>
                <a:gd name="T16" fmla="*/ 2395 w 2419"/>
                <a:gd name="T17" fmla="*/ 1432 h 2725"/>
                <a:gd name="T18" fmla="*/ 2325 w 2419"/>
                <a:gd name="T19" fmla="*/ 1654 h 2725"/>
                <a:gd name="T20" fmla="*/ 2214 w 2419"/>
                <a:gd name="T21" fmla="*/ 1856 h 2725"/>
                <a:gd name="T22" fmla="*/ 2121 w 2419"/>
                <a:gd name="T23" fmla="*/ 1977 h 2725"/>
                <a:gd name="T24" fmla="*/ 2057 w 2419"/>
                <a:gd name="T25" fmla="*/ 2043 h 2725"/>
                <a:gd name="T26" fmla="*/ 1973 w 2419"/>
                <a:gd name="T27" fmla="*/ 2155 h 2725"/>
                <a:gd name="T28" fmla="*/ 1898 w 2419"/>
                <a:gd name="T29" fmla="*/ 2294 h 2725"/>
                <a:gd name="T30" fmla="*/ 1840 w 2419"/>
                <a:gd name="T31" fmla="*/ 2465 h 2725"/>
                <a:gd name="T32" fmla="*/ 1797 w 2419"/>
                <a:gd name="T33" fmla="*/ 2569 h 2725"/>
                <a:gd name="T34" fmla="*/ 1727 w 2419"/>
                <a:gd name="T35" fmla="*/ 2501 h 2725"/>
                <a:gd name="T36" fmla="*/ 1629 w 2419"/>
                <a:gd name="T37" fmla="*/ 2476 h 2725"/>
                <a:gd name="T38" fmla="*/ 1484 w 2419"/>
                <a:gd name="T39" fmla="*/ 1814 h 2725"/>
                <a:gd name="T40" fmla="*/ 1458 w 2419"/>
                <a:gd name="T41" fmla="*/ 1697 h 2725"/>
                <a:gd name="T42" fmla="*/ 1390 w 2419"/>
                <a:gd name="T43" fmla="*/ 1607 h 2725"/>
                <a:gd name="T44" fmla="*/ 1289 w 2419"/>
                <a:gd name="T45" fmla="*/ 1550 h 2725"/>
                <a:gd name="T46" fmla="*/ 1169 w 2419"/>
                <a:gd name="T47" fmla="*/ 1541 h 2725"/>
                <a:gd name="T48" fmla="*/ 1060 w 2419"/>
                <a:gd name="T49" fmla="*/ 1583 h 2725"/>
                <a:gd name="T50" fmla="*/ 979 w 2419"/>
                <a:gd name="T51" fmla="*/ 1664 h 2725"/>
                <a:gd name="T52" fmla="*/ 937 w 2419"/>
                <a:gd name="T53" fmla="*/ 1773 h 2725"/>
                <a:gd name="T54" fmla="*/ 755 w 2419"/>
                <a:gd name="T55" fmla="*/ 2627 h 2725"/>
                <a:gd name="T56" fmla="*/ 670 w 2419"/>
                <a:gd name="T57" fmla="*/ 2663 h 2725"/>
                <a:gd name="T58" fmla="*/ 616 w 2419"/>
                <a:gd name="T59" fmla="*/ 2725 h 2725"/>
                <a:gd name="T60" fmla="*/ 587 w 2419"/>
                <a:gd name="T61" fmla="*/ 2512 h 2725"/>
                <a:gd name="T62" fmla="*/ 535 w 2419"/>
                <a:gd name="T63" fmla="*/ 2336 h 2725"/>
                <a:gd name="T64" fmla="*/ 468 w 2419"/>
                <a:gd name="T65" fmla="*/ 2192 h 2725"/>
                <a:gd name="T66" fmla="*/ 388 w 2419"/>
                <a:gd name="T67" fmla="*/ 2076 h 2725"/>
                <a:gd name="T68" fmla="*/ 299 w 2419"/>
                <a:gd name="T69" fmla="*/ 1978 h 2725"/>
                <a:gd name="T70" fmla="*/ 249 w 2419"/>
                <a:gd name="T71" fmla="*/ 1919 h 2725"/>
                <a:gd name="T72" fmla="*/ 126 w 2419"/>
                <a:gd name="T73" fmla="*/ 1725 h 2725"/>
                <a:gd name="T74" fmla="*/ 43 w 2419"/>
                <a:gd name="T75" fmla="*/ 1509 h 2725"/>
                <a:gd name="T76" fmla="*/ 3 w 2419"/>
                <a:gd name="T77" fmla="*/ 1274 h 2725"/>
                <a:gd name="T78" fmla="*/ 12 w 2419"/>
                <a:gd name="T79" fmla="*/ 1024 h 2725"/>
                <a:gd name="T80" fmla="*/ 72 w 2419"/>
                <a:gd name="T81" fmla="*/ 785 h 2725"/>
                <a:gd name="T82" fmla="*/ 179 w 2419"/>
                <a:gd name="T83" fmla="*/ 568 h 2725"/>
                <a:gd name="T84" fmla="*/ 326 w 2419"/>
                <a:gd name="T85" fmla="*/ 378 h 2725"/>
                <a:gd name="T86" fmla="*/ 508 w 2419"/>
                <a:gd name="T87" fmla="*/ 220 h 2725"/>
                <a:gd name="T88" fmla="*/ 719 w 2419"/>
                <a:gd name="T89" fmla="*/ 102 h 2725"/>
                <a:gd name="T90" fmla="*/ 956 w 2419"/>
                <a:gd name="T91" fmla="*/ 27 h 2725"/>
                <a:gd name="T92" fmla="*/ 1208 w 2419"/>
                <a:gd name="T93" fmla="*/ 0 h 2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19" h="2725">
                  <a:moveTo>
                    <a:pt x="1208" y="0"/>
                  </a:moveTo>
                  <a:lnTo>
                    <a:pt x="1296" y="3"/>
                  </a:lnTo>
                  <a:lnTo>
                    <a:pt x="1381" y="12"/>
                  </a:lnTo>
                  <a:lnTo>
                    <a:pt x="1463" y="27"/>
                  </a:lnTo>
                  <a:lnTo>
                    <a:pt x="1545" y="46"/>
                  </a:lnTo>
                  <a:lnTo>
                    <a:pt x="1623" y="71"/>
                  </a:lnTo>
                  <a:lnTo>
                    <a:pt x="1699" y="102"/>
                  </a:lnTo>
                  <a:lnTo>
                    <a:pt x="1772" y="137"/>
                  </a:lnTo>
                  <a:lnTo>
                    <a:pt x="1843" y="176"/>
                  </a:lnTo>
                  <a:lnTo>
                    <a:pt x="1911" y="220"/>
                  </a:lnTo>
                  <a:lnTo>
                    <a:pt x="1975" y="269"/>
                  </a:lnTo>
                  <a:lnTo>
                    <a:pt x="2036" y="321"/>
                  </a:lnTo>
                  <a:lnTo>
                    <a:pt x="2093" y="378"/>
                  </a:lnTo>
                  <a:lnTo>
                    <a:pt x="2146" y="438"/>
                  </a:lnTo>
                  <a:lnTo>
                    <a:pt x="2195" y="502"/>
                  </a:lnTo>
                  <a:lnTo>
                    <a:pt x="2240" y="568"/>
                  </a:lnTo>
                  <a:lnTo>
                    <a:pt x="2280" y="638"/>
                  </a:lnTo>
                  <a:lnTo>
                    <a:pt x="2316" y="710"/>
                  </a:lnTo>
                  <a:lnTo>
                    <a:pt x="2347" y="785"/>
                  </a:lnTo>
                  <a:lnTo>
                    <a:pt x="2372" y="863"/>
                  </a:lnTo>
                  <a:lnTo>
                    <a:pt x="2393" y="942"/>
                  </a:lnTo>
                  <a:lnTo>
                    <a:pt x="2407" y="1024"/>
                  </a:lnTo>
                  <a:lnTo>
                    <a:pt x="2416" y="1108"/>
                  </a:lnTo>
                  <a:lnTo>
                    <a:pt x="2419" y="1193"/>
                  </a:lnTo>
                  <a:lnTo>
                    <a:pt x="2416" y="1274"/>
                  </a:lnTo>
                  <a:lnTo>
                    <a:pt x="2408" y="1354"/>
                  </a:lnTo>
                  <a:lnTo>
                    <a:pt x="2395" y="1432"/>
                  </a:lnTo>
                  <a:lnTo>
                    <a:pt x="2376" y="1509"/>
                  </a:lnTo>
                  <a:lnTo>
                    <a:pt x="2353" y="1583"/>
                  </a:lnTo>
                  <a:lnTo>
                    <a:pt x="2325" y="1654"/>
                  </a:lnTo>
                  <a:lnTo>
                    <a:pt x="2293" y="1725"/>
                  </a:lnTo>
                  <a:lnTo>
                    <a:pt x="2256" y="1792"/>
                  </a:lnTo>
                  <a:lnTo>
                    <a:pt x="2214" y="1856"/>
                  </a:lnTo>
                  <a:lnTo>
                    <a:pt x="2169" y="1919"/>
                  </a:lnTo>
                  <a:lnTo>
                    <a:pt x="2121" y="1977"/>
                  </a:lnTo>
                  <a:lnTo>
                    <a:pt x="2121" y="1977"/>
                  </a:lnTo>
                  <a:lnTo>
                    <a:pt x="2119" y="1978"/>
                  </a:lnTo>
                  <a:lnTo>
                    <a:pt x="2089" y="2011"/>
                  </a:lnTo>
                  <a:lnTo>
                    <a:pt x="2057" y="2043"/>
                  </a:lnTo>
                  <a:lnTo>
                    <a:pt x="2029" y="2078"/>
                  </a:lnTo>
                  <a:lnTo>
                    <a:pt x="2000" y="2115"/>
                  </a:lnTo>
                  <a:lnTo>
                    <a:pt x="1973" y="2155"/>
                  </a:lnTo>
                  <a:lnTo>
                    <a:pt x="1947" y="2198"/>
                  </a:lnTo>
                  <a:lnTo>
                    <a:pt x="1922" y="2244"/>
                  </a:lnTo>
                  <a:lnTo>
                    <a:pt x="1898" y="2294"/>
                  </a:lnTo>
                  <a:lnTo>
                    <a:pt x="1877" y="2347"/>
                  </a:lnTo>
                  <a:lnTo>
                    <a:pt x="1858" y="2404"/>
                  </a:lnTo>
                  <a:lnTo>
                    <a:pt x="1840" y="2465"/>
                  </a:lnTo>
                  <a:lnTo>
                    <a:pt x="1825" y="2531"/>
                  </a:lnTo>
                  <a:lnTo>
                    <a:pt x="1813" y="2600"/>
                  </a:lnTo>
                  <a:lnTo>
                    <a:pt x="1797" y="2569"/>
                  </a:lnTo>
                  <a:lnTo>
                    <a:pt x="1778" y="2543"/>
                  </a:lnTo>
                  <a:lnTo>
                    <a:pt x="1754" y="2519"/>
                  </a:lnTo>
                  <a:lnTo>
                    <a:pt x="1727" y="2501"/>
                  </a:lnTo>
                  <a:lnTo>
                    <a:pt x="1697" y="2487"/>
                  </a:lnTo>
                  <a:lnTo>
                    <a:pt x="1664" y="2478"/>
                  </a:lnTo>
                  <a:lnTo>
                    <a:pt x="1629" y="2476"/>
                  </a:lnTo>
                  <a:lnTo>
                    <a:pt x="1595" y="2478"/>
                  </a:lnTo>
                  <a:lnTo>
                    <a:pt x="1484" y="2498"/>
                  </a:lnTo>
                  <a:lnTo>
                    <a:pt x="1484" y="1814"/>
                  </a:lnTo>
                  <a:lnTo>
                    <a:pt x="1481" y="1773"/>
                  </a:lnTo>
                  <a:lnTo>
                    <a:pt x="1472" y="1734"/>
                  </a:lnTo>
                  <a:lnTo>
                    <a:pt x="1458" y="1697"/>
                  </a:lnTo>
                  <a:lnTo>
                    <a:pt x="1440" y="1664"/>
                  </a:lnTo>
                  <a:lnTo>
                    <a:pt x="1416" y="1633"/>
                  </a:lnTo>
                  <a:lnTo>
                    <a:pt x="1390" y="1607"/>
                  </a:lnTo>
                  <a:lnTo>
                    <a:pt x="1358" y="1583"/>
                  </a:lnTo>
                  <a:lnTo>
                    <a:pt x="1325" y="1565"/>
                  </a:lnTo>
                  <a:lnTo>
                    <a:pt x="1289" y="1550"/>
                  </a:lnTo>
                  <a:lnTo>
                    <a:pt x="1250" y="1541"/>
                  </a:lnTo>
                  <a:lnTo>
                    <a:pt x="1208" y="1539"/>
                  </a:lnTo>
                  <a:lnTo>
                    <a:pt x="1169" y="1541"/>
                  </a:lnTo>
                  <a:lnTo>
                    <a:pt x="1130" y="1550"/>
                  </a:lnTo>
                  <a:lnTo>
                    <a:pt x="1093" y="1565"/>
                  </a:lnTo>
                  <a:lnTo>
                    <a:pt x="1060" y="1583"/>
                  </a:lnTo>
                  <a:lnTo>
                    <a:pt x="1029" y="1607"/>
                  </a:lnTo>
                  <a:lnTo>
                    <a:pt x="1003" y="1633"/>
                  </a:lnTo>
                  <a:lnTo>
                    <a:pt x="979" y="1664"/>
                  </a:lnTo>
                  <a:lnTo>
                    <a:pt x="961" y="1697"/>
                  </a:lnTo>
                  <a:lnTo>
                    <a:pt x="947" y="1734"/>
                  </a:lnTo>
                  <a:lnTo>
                    <a:pt x="937" y="1773"/>
                  </a:lnTo>
                  <a:lnTo>
                    <a:pt x="935" y="1814"/>
                  </a:lnTo>
                  <a:lnTo>
                    <a:pt x="935" y="2595"/>
                  </a:lnTo>
                  <a:lnTo>
                    <a:pt x="755" y="2627"/>
                  </a:lnTo>
                  <a:lnTo>
                    <a:pt x="725" y="2634"/>
                  </a:lnTo>
                  <a:lnTo>
                    <a:pt x="697" y="2646"/>
                  </a:lnTo>
                  <a:lnTo>
                    <a:pt x="670" y="2663"/>
                  </a:lnTo>
                  <a:lnTo>
                    <a:pt x="648" y="2684"/>
                  </a:lnTo>
                  <a:lnTo>
                    <a:pt x="628" y="2708"/>
                  </a:lnTo>
                  <a:lnTo>
                    <a:pt x="616" y="2725"/>
                  </a:lnTo>
                  <a:lnTo>
                    <a:pt x="609" y="2650"/>
                  </a:lnTo>
                  <a:lnTo>
                    <a:pt x="599" y="2579"/>
                  </a:lnTo>
                  <a:lnTo>
                    <a:pt x="587" y="2512"/>
                  </a:lnTo>
                  <a:lnTo>
                    <a:pt x="572" y="2449"/>
                  </a:lnTo>
                  <a:lnTo>
                    <a:pt x="554" y="2391"/>
                  </a:lnTo>
                  <a:lnTo>
                    <a:pt x="535" y="2336"/>
                  </a:lnTo>
                  <a:lnTo>
                    <a:pt x="515" y="2285"/>
                  </a:lnTo>
                  <a:lnTo>
                    <a:pt x="491" y="2237"/>
                  </a:lnTo>
                  <a:lnTo>
                    <a:pt x="468" y="2192"/>
                  </a:lnTo>
                  <a:lnTo>
                    <a:pt x="442" y="2151"/>
                  </a:lnTo>
                  <a:lnTo>
                    <a:pt x="416" y="2112"/>
                  </a:lnTo>
                  <a:lnTo>
                    <a:pt x="388" y="2076"/>
                  </a:lnTo>
                  <a:lnTo>
                    <a:pt x="360" y="2042"/>
                  </a:lnTo>
                  <a:lnTo>
                    <a:pt x="329" y="2010"/>
                  </a:lnTo>
                  <a:lnTo>
                    <a:pt x="299" y="1978"/>
                  </a:lnTo>
                  <a:lnTo>
                    <a:pt x="298" y="1977"/>
                  </a:lnTo>
                  <a:lnTo>
                    <a:pt x="298" y="1977"/>
                  </a:lnTo>
                  <a:lnTo>
                    <a:pt x="249" y="1919"/>
                  </a:lnTo>
                  <a:lnTo>
                    <a:pt x="204" y="1856"/>
                  </a:lnTo>
                  <a:lnTo>
                    <a:pt x="163" y="1792"/>
                  </a:lnTo>
                  <a:lnTo>
                    <a:pt x="126" y="1725"/>
                  </a:lnTo>
                  <a:lnTo>
                    <a:pt x="94" y="1654"/>
                  </a:lnTo>
                  <a:lnTo>
                    <a:pt x="66" y="1583"/>
                  </a:lnTo>
                  <a:lnTo>
                    <a:pt x="43" y="1509"/>
                  </a:lnTo>
                  <a:lnTo>
                    <a:pt x="24" y="1432"/>
                  </a:lnTo>
                  <a:lnTo>
                    <a:pt x="11" y="1354"/>
                  </a:lnTo>
                  <a:lnTo>
                    <a:pt x="3" y="1274"/>
                  </a:lnTo>
                  <a:lnTo>
                    <a:pt x="0" y="1193"/>
                  </a:lnTo>
                  <a:lnTo>
                    <a:pt x="3" y="1108"/>
                  </a:lnTo>
                  <a:lnTo>
                    <a:pt x="12" y="1024"/>
                  </a:lnTo>
                  <a:lnTo>
                    <a:pt x="26" y="942"/>
                  </a:lnTo>
                  <a:lnTo>
                    <a:pt x="47" y="863"/>
                  </a:lnTo>
                  <a:lnTo>
                    <a:pt x="72" y="785"/>
                  </a:lnTo>
                  <a:lnTo>
                    <a:pt x="103" y="710"/>
                  </a:lnTo>
                  <a:lnTo>
                    <a:pt x="139" y="638"/>
                  </a:lnTo>
                  <a:lnTo>
                    <a:pt x="179" y="568"/>
                  </a:lnTo>
                  <a:lnTo>
                    <a:pt x="224" y="502"/>
                  </a:lnTo>
                  <a:lnTo>
                    <a:pt x="273" y="438"/>
                  </a:lnTo>
                  <a:lnTo>
                    <a:pt x="326" y="378"/>
                  </a:lnTo>
                  <a:lnTo>
                    <a:pt x="383" y="321"/>
                  </a:lnTo>
                  <a:lnTo>
                    <a:pt x="444" y="269"/>
                  </a:lnTo>
                  <a:lnTo>
                    <a:pt x="508" y="220"/>
                  </a:lnTo>
                  <a:lnTo>
                    <a:pt x="576" y="176"/>
                  </a:lnTo>
                  <a:lnTo>
                    <a:pt x="646" y="137"/>
                  </a:lnTo>
                  <a:lnTo>
                    <a:pt x="719" y="102"/>
                  </a:lnTo>
                  <a:lnTo>
                    <a:pt x="796" y="71"/>
                  </a:lnTo>
                  <a:lnTo>
                    <a:pt x="874" y="46"/>
                  </a:lnTo>
                  <a:lnTo>
                    <a:pt x="956" y="27"/>
                  </a:lnTo>
                  <a:lnTo>
                    <a:pt x="1038" y="12"/>
                  </a:lnTo>
                  <a:lnTo>
                    <a:pt x="1123" y="3"/>
                  </a:lnTo>
                  <a:lnTo>
                    <a:pt x="1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0" y="437890"/>
            <a:ext cx="12192000" cy="423333"/>
            <a:chOff x="0" y="6434667"/>
            <a:chExt cx="12192000" cy="423333"/>
          </a:xfrm>
          <a:solidFill>
            <a:schemeClr val="accent4"/>
          </a:solidFill>
        </p:grpSpPr>
        <p:sp>
          <p:nvSpPr>
            <p:cNvPr id="29" name="Rectangle 28"/>
            <p:cNvSpPr/>
            <p:nvPr/>
          </p:nvSpPr>
          <p:spPr>
            <a:xfrm>
              <a:off x="0" y="6434667"/>
              <a:ext cx="12192000" cy="42333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189" y="6461667"/>
              <a:ext cx="4473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ŽRTVE PROMETNIH NESREČ 2017</a:t>
              </a:r>
              <a:endParaRPr lang="en-US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32" name="Slika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4634" y="4476992"/>
            <a:ext cx="1927895" cy="162692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8332" y="2790697"/>
            <a:ext cx="3800103" cy="1686292"/>
          </a:xfrm>
          <a:prstGeom prst="rect">
            <a:avLst/>
          </a:prstGeom>
        </p:spPr>
      </p:pic>
      <p:pic>
        <p:nvPicPr>
          <p:cNvPr id="33" name="Slika 32"/>
          <p:cNvPicPr>
            <a:picLocks noChangeAspect="1"/>
          </p:cNvPicPr>
          <p:nvPr/>
        </p:nvPicPr>
        <p:blipFill rotWithShape="1">
          <a:blip r:embed="rId9"/>
          <a:srcRect l="13251" t="656" r="14277" b="-2"/>
          <a:stretch/>
        </p:blipFill>
        <p:spPr>
          <a:xfrm>
            <a:off x="9464634" y="1163776"/>
            <a:ext cx="1923801" cy="161504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148" y="1163776"/>
            <a:ext cx="4975761" cy="2503381"/>
          </a:xfrm>
          <a:prstGeom prst="rect">
            <a:avLst/>
          </a:prstGeom>
        </p:spPr>
      </p:pic>
      <p:pic>
        <p:nvPicPr>
          <p:cNvPr id="34" name="Slika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22444" y="6138338"/>
            <a:ext cx="1869556" cy="719662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6226512" y="876604"/>
            <a:ext cx="501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Smrtne žrtve prometnih nesreč; skupaj 104 umrli</a:t>
            </a:r>
            <a:endParaRPr lang="sl-SI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84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48" y="0"/>
            <a:ext cx="12230829" cy="7126941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7268" y="6174651"/>
            <a:ext cx="1774732" cy="683160"/>
          </a:xfrm>
          <a:prstGeom prst="rect">
            <a:avLst/>
          </a:prstGeom>
        </p:spPr>
      </p:pic>
      <p:grpSp>
        <p:nvGrpSpPr>
          <p:cNvPr id="5" name="Group 27"/>
          <p:cNvGrpSpPr/>
          <p:nvPr/>
        </p:nvGrpSpPr>
        <p:grpSpPr>
          <a:xfrm>
            <a:off x="0" y="437890"/>
            <a:ext cx="12192000" cy="423333"/>
            <a:chOff x="0" y="6434667"/>
            <a:chExt cx="12192000" cy="423333"/>
          </a:xfrm>
          <a:solidFill>
            <a:schemeClr val="accent4"/>
          </a:solidFill>
        </p:grpSpPr>
        <p:sp>
          <p:nvSpPr>
            <p:cNvPr id="6" name="Rectangle 28"/>
            <p:cNvSpPr/>
            <p:nvPr/>
          </p:nvSpPr>
          <p:spPr>
            <a:xfrm>
              <a:off x="0" y="6434667"/>
              <a:ext cx="12192000" cy="42333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29"/>
            <p:cNvSpPr txBox="1"/>
            <p:nvPr/>
          </p:nvSpPr>
          <p:spPr>
            <a:xfrm>
              <a:off x="80188" y="6461667"/>
              <a:ext cx="5914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DELAVNICE ZA SREDNJEŠOLCE „VOZIMO PAMETNO“ </a:t>
              </a:r>
              <a:endParaRPr lang="en-US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467" y="1006124"/>
            <a:ext cx="2782113" cy="149388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497" y="1006123"/>
            <a:ext cx="1983979" cy="173326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318" y="2718852"/>
            <a:ext cx="2269158" cy="255045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881" y="5258194"/>
            <a:ext cx="2687807" cy="176492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9"/>
          <a:srcRect t="12170" b="4370"/>
          <a:stretch/>
        </p:blipFill>
        <p:spPr>
          <a:xfrm>
            <a:off x="8771467" y="2574749"/>
            <a:ext cx="2157029" cy="2694562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90426" y="861222"/>
            <a:ext cx="5103091" cy="619421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1359" y="5052418"/>
            <a:ext cx="2700641" cy="19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48" y="0"/>
            <a:ext cx="12230829" cy="7126941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7268" y="6174651"/>
            <a:ext cx="1774732" cy="683160"/>
          </a:xfrm>
          <a:prstGeom prst="rect">
            <a:avLst/>
          </a:prstGeom>
        </p:spPr>
      </p:pic>
      <p:grpSp>
        <p:nvGrpSpPr>
          <p:cNvPr id="5" name="Group 27"/>
          <p:cNvGrpSpPr/>
          <p:nvPr/>
        </p:nvGrpSpPr>
        <p:grpSpPr>
          <a:xfrm>
            <a:off x="0" y="437890"/>
            <a:ext cx="12192000" cy="423333"/>
            <a:chOff x="0" y="6434667"/>
            <a:chExt cx="12192000" cy="423333"/>
          </a:xfrm>
          <a:solidFill>
            <a:schemeClr val="accent4"/>
          </a:solidFill>
        </p:grpSpPr>
        <p:sp>
          <p:nvSpPr>
            <p:cNvPr id="6" name="Rectangle 28"/>
            <p:cNvSpPr/>
            <p:nvPr/>
          </p:nvSpPr>
          <p:spPr>
            <a:xfrm>
              <a:off x="0" y="6434667"/>
              <a:ext cx="12192000" cy="42333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29"/>
            <p:cNvSpPr txBox="1"/>
            <p:nvPr/>
          </p:nvSpPr>
          <p:spPr>
            <a:xfrm>
              <a:off x="80188" y="6461667"/>
              <a:ext cx="5914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DELAVNICE ZA SREDNJEŠOLCE „VOZIMO PAMETNO“ </a:t>
              </a:r>
              <a:endParaRPr lang="en-US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PoljeZBesedilom 2"/>
          <p:cNvSpPr txBox="1"/>
          <p:nvPr/>
        </p:nvSpPr>
        <p:spPr>
          <a:xfrm>
            <a:off x="441903" y="834222"/>
            <a:ext cx="93194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r>
              <a:rPr lang="sl-SI" sz="2400" b="1" dirty="0" smtClean="0">
                <a:solidFill>
                  <a:srgbClr val="0070C0"/>
                </a:solidFill>
              </a:rPr>
              <a:t>SODELOVANJE Z NEVLADNIMI ORGANIZACIJAMI</a:t>
            </a:r>
          </a:p>
          <a:p>
            <a:endParaRPr lang="sl-SI" sz="24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/>
              <a:t>Zavod </a:t>
            </a:r>
            <a:r>
              <a:rPr lang="sl-SI" b="1" dirty="0"/>
              <a:t>Vozim </a:t>
            </a:r>
            <a:r>
              <a:rPr lang="sl-SI" dirty="0"/>
              <a:t>(osebna zgodba iz prometne nesreče)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Zavod Varna pot </a:t>
            </a:r>
            <a:r>
              <a:rPr lang="sl-SI" dirty="0"/>
              <a:t>(psihološka pomoč žrtvam prometnih nesreč)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err="1"/>
              <a:t>Zduženje</a:t>
            </a:r>
            <a:r>
              <a:rPr lang="sl-SI" b="1" dirty="0"/>
              <a:t> </a:t>
            </a:r>
            <a:r>
              <a:rPr lang="sl-SI" b="1" dirty="0" err="1"/>
              <a:t>DrogART</a:t>
            </a:r>
            <a:r>
              <a:rPr lang="sl-SI" b="1" dirty="0"/>
              <a:t> </a:t>
            </a:r>
            <a:r>
              <a:rPr lang="sl-SI" dirty="0"/>
              <a:t>(nevarnost alkohola in prepovedanih drog)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Motivacijski govorec (o prevzemanju odgovornosti)	</a:t>
            </a:r>
          </a:p>
          <a:p>
            <a:endParaRPr lang="sl-SI" i="1" dirty="0" smtClean="0">
              <a:solidFill>
                <a:srgbClr val="0070C0"/>
              </a:solidFill>
            </a:endParaRPr>
          </a:p>
          <a:p>
            <a:endParaRPr lang="sl-SI" i="1" dirty="0" smtClean="0">
              <a:solidFill>
                <a:srgbClr val="002060"/>
              </a:solidFill>
            </a:endParaRPr>
          </a:p>
          <a:p>
            <a:endParaRPr lang="sl-SI" dirty="0" smtClean="0"/>
          </a:p>
          <a:p>
            <a:endParaRPr lang="sl-SI" i="1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5"/>
          <a:srcRect t="6723"/>
          <a:stretch/>
        </p:blipFill>
        <p:spPr>
          <a:xfrm>
            <a:off x="7125983" y="1318422"/>
            <a:ext cx="1863361" cy="313143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0576" y="4617980"/>
            <a:ext cx="2766067" cy="183486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262" y="3078173"/>
            <a:ext cx="2677149" cy="1834861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2404" y="1318422"/>
            <a:ext cx="2290607" cy="2842359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66" y="5081539"/>
            <a:ext cx="3700738" cy="1787447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8459" y="3359026"/>
            <a:ext cx="1745994" cy="251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48" y="0"/>
            <a:ext cx="12230829" cy="7126941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7268" y="6174651"/>
            <a:ext cx="1774732" cy="683160"/>
          </a:xfrm>
          <a:prstGeom prst="rect">
            <a:avLst/>
          </a:prstGeom>
        </p:spPr>
      </p:pic>
      <p:grpSp>
        <p:nvGrpSpPr>
          <p:cNvPr id="5" name="Group 27"/>
          <p:cNvGrpSpPr/>
          <p:nvPr/>
        </p:nvGrpSpPr>
        <p:grpSpPr>
          <a:xfrm>
            <a:off x="0" y="437890"/>
            <a:ext cx="12192000" cy="423333"/>
            <a:chOff x="0" y="6434667"/>
            <a:chExt cx="12192000" cy="423333"/>
          </a:xfrm>
          <a:solidFill>
            <a:schemeClr val="accent4"/>
          </a:solidFill>
        </p:grpSpPr>
        <p:sp>
          <p:nvSpPr>
            <p:cNvPr id="6" name="Rectangle 28"/>
            <p:cNvSpPr/>
            <p:nvPr/>
          </p:nvSpPr>
          <p:spPr>
            <a:xfrm>
              <a:off x="0" y="6434667"/>
              <a:ext cx="12192000" cy="42333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29"/>
            <p:cNvSpPr txBox="1"/>
            <p:nvPr/>
          </p:nvSpPr>
          <p:spPr>
            <a:xfrm>
              <a:off x="80188" y="6461667"/>
              <a:ext cx="5914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DELAVNICE ZA SREDNJEŠOLCE „VOZIMO PAMETNO“ </a:t>
              </a:r>
              <a:endParaRPr lang="en-US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PoljeZBesedilom 2"/>
          <p:cNvSpPr txBox="1"/>
          <p:nvPr/>
        </p:nvSpPr>
        <p:spPr>
          <a:xfrm>
            <a:off x="692728" y="888223"/>
            <a:ext cx="931949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r>
              <a:rPr lang="sl-SI" sz="2400" b="1" dirty="0" smtClean="0">
                <a:solidFill>
                  <a:srgbClr val="0070C0"/>
                </a:solidFill>
              </a:rPr>
              <a:t>KLJUČNE TEME </a:t>
            </a:r>
          </a:p>
          <a:p>
            <a:r>
              <a:rPr lang="sl-SI" sz="2000" dirty="0" smtClean="0">
                <a:solidFill>
                  <a:srgbClr val="0070C0"/>
                </a:solidFill>
              </a:rPr>
              <a:t>so predstavljene skozi različne načine, z različnimi sodelujočimi in z aktivnim sodelovanjem dijakov </a:t>
            </a:r>
            <a:r>
              <a:rPr lang="sl-SI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razvijajo kritično mišljenje</a:t>
            </a:r>
            <a:endParaRPr lang="sl-SI" sz="2000" dirty="0" smtClean="0">
              <a:solidFill>
                <a:srgbClr val="0070C0"/>
              </a:solidFill>
            </a:endParaRPr>
          </a:p>
          <a:p>
            <a:endParaRPr lang="sl-SI" sz="2000" dirty="0">
              <a:solidFill>
                <a:srgbClr val="0070C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000" b="1" i="1" dirty="0"/>
              <a:t>nevarnost uživanja alkohola ali prepovedanih drog med </a:t>
            </a:r>
            <a:r>
              <a:rPr lang="sl-SI" sz="2000" b="1" i="1" dirty="0" smtClean="0"/>
              <a:t>vožnjo</a:t>
            </a:r>
            <a:endParaRPr lang="sl-SI" sz="2000" dirty="0" smtClean="0">
              <a:solidFill>
                <a:srgbClr val="0070C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000" b="1" i="1" dirty="0"/>
              <a:t>motnje pozornosti (nevarna uporaba mobilnih telefonov med vožnjo</a:t>
            </a:r>
            <a:r>
              <a:rPr lang="sl-SI" sz="2000" b="1" i="1" dirty="0" smtClean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l-SI" sz="2000" b="1" i="1" dirty="0" smtClean="0"/>
              <a:t>pomen </a:t>
            </a:r>
            <a:r>
              <a:rPr lang="sl-SI" sz="2000" b="1" i="1" dirty="0"/>
              <a:t>varnostnega pasu in pripenjanja na vseh </a:t>
            </a:r>
            <a:r>
              <a:rPr lang="sl-SI" sz="2000" b="1" i="1" dirty="0" smtClean="0"/>
              <a:t>sedežih</a:t>
            </a:r>
            <a:endParaRPr lang="sl-SI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i="1" dirty="0"/>
              <a:t>upoštevanje omejitev </a:t>
            </a:r>
            <a:r>
              <a:rPr lang="sl-SI" sz="2000" b="1" i="1" dirty="0" smtClean="0"/>
              <a:t>hitrosti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i="1" dirty="0" smtClean="0"/>
              <a:t>vpliv </a:t>
            </a:r>
            <a:r>
              <a:rPr lang="sl-SI" sz="2000" b="1" i="1" dirty="0"/>
              <a:t>sovrstnikov v </a:t>
            </a:r>
            <a:r>
              <a:rPr lang="sl-SI" sz="2000" b="1" i="1" dirty="0" smtClean="0"/>
              <a:t>vozilu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i="1" dirty="0" smtClean="0"/>
              <a:t>neizkušenost v vlogi voznika</a:t>
            </a:r>
            <a:endParaRPr lang="sl-SI" sz="2000" dirty="0"/>
          </a:p>
          <a:p>
            <a:pPr lvl="0"/>
            <a:endParaRPr lang="sl-SI" sz="2000" dirty="0"/>
          </a:p>
          <a:p>
            <a:r>
              <a:rPr lang="sl-SI" sz="2000" dirty="0" smtClean="0">
                <a:solidFill>
                  <a:srgbClr val="0070C0"/>
                </a:solidFill>
              </a:rPr>
              <a:t> </a:t>
            </a:r>
          </a:p>
          <a:p>
            <a:endParaRPr lang="sl-SI" sz="2400" b="1" dirty="0">
              <a:solidFill>
                <a:srgbClr val="0070C0"/>
              </a:solidFill>
            </a:endParaRPr>
          </a:p>
          <a:p>
            <a:endParaRPr lang="sl-SI" sz="2000" b="1" dirty="0" smtClean="0">
              <a:solidFill>
                <a:srgbClr val="0070C0"/>
              </a:solidFill>
            </a:endParaRPr>
          </a:p>
          <a:p>
            <a:endParaRPr lang="sl-SI" dirty="0" smtClean="0"/>
          </a:p>
          <a:p>
            <a:endParaRPr lang="sl-SI" i="1" dirty="0" smtClean="0">
              <a:solidFill>
                <a:srgbClr val="0070C0"/>
              </a:solidFill>
            </a:endParaRPr>
          </a:p>
          <a:p>
            <a:endParaRPr lang="sl-SI" dirty="0" smtClean="0"/>
          </a:p>
          <a:p>
            <a:endParaRPr lang="sl-SI" i="1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092" y="1973494"/>
            <a:ext cx="3247949" cy="137707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7092" y="3507152"/>
            <a:ext cx="2781300" cy="185737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1138" y="4243482"/>
            <a:ext cx="1823430" cy="261451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6044" y="4247565"/>
            <a:ext cx="1210045" cy="2610435"/>
          </a:xfrm>
          <a:prstGeom prst="rect">
            <a:avLst/>
          </a:prstGeom>
        </p:spPr>
      </p:pic>
      <p:pic>
        <p:nvPicPr>
          <p:cNvPr id="14" name="Picture 3" descr="fumeur de join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b="3990"/>
          <a:stretch>
            <a:fillRect/>
          </a:stretch>
        </p:blipFill>
        <p:spPr bwMode="auto">
          <a:xfrm>
            <a:off x="1695775" y="5313732"/>
            <a:ext cx="2645235" cy="154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2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848" y="0"/>
            <a:ext cx="12230829" cy="7126941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7268" y="6174651"/>
            <a:ext cx="1774732" cy="683160"/>
          </a:xfrm>
          <a:prstGeom prst="rect">
            <a:avLst/>
          </a:prstGeom>
        </p:spPr>
      </p:pic>
      <p:grpSp>
        <p:nvGrpSpPr>
          <p:cNvPr id="5" name="Group 27"/>
          <p:cNvGrpSpPr/>
          <p:nvPr/>
        </p:nvGrpSpPr>
        <p:grpSpPr>
          <a:xfrm>
            <a:off x="0" y="437890"/>
            <a:ext cx="12192000" cy="423333"/>
            <a:chOff x="0" y="6434667"/>
            <a:chExt cx="12192000" cy="423333"/>
          </a:xfrm>
          <a:solidFill>
            <a:schemeClr val="accent4"/>
          </a:solidFill>
        </p:grpSpPr>
        <p:sp>
          <p:nvSpPr>
            <p:cNvPr id="6" name="Rectangle 28"/>
            <p:cNvSpPr/>
            <p:nvPr/>
          </p:nvSpPr>
          <p:spPr>
            <a:xfrm>
              <a:off x="0" y="6434667"/>
              <a:ext cx="12192000" cy="42333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29"/>
            <p:cNvSpPr txBox="1"/>
            <p:nvPr/>
          </p:nvSpPr>
          <p:spPr>
            <a:xfrm>
              <a:off x="80188" y="6461667"/>
              <a:ext cx="5914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DELAVNICE ZA SREDNJEŠOLCE „VOZIMO PAMETNO“ </a:t>
              </a:r>
              <a:endParaRPr lang="en-US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PoljeZBesedilom 3"/>
          <p:cNvSpPr txBox="1"/>
          <p:nvPr/>
        </p:nvSpPr>
        <p:spPr>
          <a:xfrm>
            <a:off x="488359" y="1299113"/>
            <a:ext cx="107341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r>
              <a:rPr lang="sl-SI" dirty="0" smtClean="0"/>
              <a:t>Nekaj mnenj dijakov o delavnicah Vozimo pametno:</a:t>
            </a:r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Javna agencija RS za varnost prometa</a:t>
            </a:r>
          </a:p>
          <a:p>
            <a:endParaRPr lang="sl-SI" dirty="0"/>
          </a:p>
          <a:p>
            <a:r>
              <a:rPr lang="sl-SI" dirty="0" smtClean="0"/>
              <a:t>Kontakt:</a:t>
            </a:r>
          </a:p>
          <a:p>
            <a:r>
              <a:rPr lang="sl-SI" dirty="0" smtClean="0">
                <a:hlinkClick r:id="rId5"/>
              </a:rPr>
              <a:t>vesna.marinko@avp-rs.si</a:t>
            </a:r>
            <a:endParaRPr lang="sl-SI" dirty="0" smtClean="0"/>
          </a:p>
          <a:p>
            <a:r>
              <a:rPr lang="sl-SI" dirty="0" smtClean="0">
                <a:hlinkClick r:id="rId6"/>
              </a:rPr>
              <a:t>tina.bizjak@avp-rs.si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359" y="2213866"/>
            <a:ext cx="5176432" cy="1977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4399" y="1165439"/>
            <a:ext cx="5917535" cy="1707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3084" y="3176914"/>
            <a:ext cx="603885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Pravokotnik 11"/>
          <p:cNvSpPr/>
          <p:nvPr/>
        </p:nvSpPr>
        <p:spPr>
          <a:xfrm>
            <a:off x="3222302" y="5941463"/>
            <a:ext cx="4735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3600" dirty="0"/>
              <a:t>HVALA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6659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336</Words>
  <Application>Microsoft Office PowerPoint</Application>
  <PresentationFormat>Širokozaslonsko</PresentationFormat>
  <Paragraphs>110</Paragraphs>
  <Slides>7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Tina Bizjak</dc:creator>
  <cp:lastModifiedBy>Marta Novak</cp:lastModifiedBy>
  <cp:revision>35</cp:revision>
  <dcterms:created xsi:type="dcterms:W3CDTF">2017-01-31T08:15:22Z</dcterms:created>
  <dcterms:modified xsi:type="dcterms:W3CDTF">2018-11-28T06:54:35Z</dcterms:modified>
</cp:coreProperties>
</file>