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9" r:id="rId3"/>
    <p:sldId id="281" r:id="rId4"/>
    <p:sldId id="283" r:id="rId5"/>
    <p:sldId id="260" r:id="rId6"/>
    <p:sldId id="261" r:id="rId7"/>
    <p:sldId id="271" r:id="rId8"/>
    <p:sldId id="263" r:id="rId9"/>
    <p:sldId id="264" r:id="rId10"/>
    <p:sldId id="265" r:id="rId11"/>
    <p:sldId id="266" r:id="rId12"/>
    <p:sldId id="267" r:id="rId13"/>
    <p:sldId id="268" r:id="rId14"/>
    <p:sldId id="269" r:id="rId15"/>
    <p:sldId id="270" r:id="rId16"/>
    <p:sldId id="284" r:id="rId17"/>
    <p:sldId id="285" r:id="rId18"/>
    <p:sldId id="286" r:id="rId19"/>
    <p:sldId id="288" r:id="rId20"/>
    <p:sldId id="287" r:id="rId21"/>
    <p:sldId id="262" r:id="rId22"/>
    <p:sldId id="272" r:id="rId23"/>
    <p:sldId id="273" r:id="rId24"/>
    <p:sldId id="274" r:id="rId25"/>
    <p:sldId id="276" r:id="rId26"/>
    <p:sldId id="277" r:id="rId27"/>
    <p:sldId id="278" r:id="rId28"/>
    <p:sldId id="275" r:id="rId2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352;S%202019\Analiza%20UN\Analiza%20O&#35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352;S%202019\Analiza%20UN\Analiza%20O&#35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Zveze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Zveze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Zveze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Zveze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352;S%202019\Analiza%20UN\Analiza%20O&#35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List3!$A$2</c:f>
              <c:strCache>
                <c:ptCount val="1"/>
                <c:pt idx="0">
                  <c:v>OŠ </c:v>
                </c:pt>
              </c:strCache>
            </c:strRef>
          </c:tx>
          <c:invertIfNegative val="0"/>
          <c:cat>
            <c:strRef>
              <c:f>List3!$B$1:$I$1</c:f>
              <c:strCache>
                <c:ptCount val="8"/>
                <c:pt idx="0">
                  <c:v>Ocenite v kolikšni meri lahko uresničite splošne cilje izbranega UN.</c:v>
                </c:pt>
                <c:pt idx="1">
                  <c:v>Ocenite v kolikšni meri lahko uresničite (operativne) cilje iz izbranega UN.</c:v>
                </c:pt>
                <c:pt idx="2">
                  <c:v>Ocenite zahtevnost operativnih ciljev v UN z vidika učenca/dijaka.</c:v>
                </c:pt>
                <c:pt idx="3">
                  <c:v>Operativni cilji v UN sledijo potrebam sodobnega časa.   </c:v>
                </c:pt>
                <c:pt idx="4">
                  <c:v>UN vključujejo cilje/koncepte, ki omogočajo aktivno sodelovanje učenca/dijaka in njegovo vključevanje v družbo.</c:v>
                </c:pt>
                <c:pt idx="5">
                  <c:v>V UN so ustrezno zastopani cilji vseh taksono-mskih ravni.</c:v>
                </c:pt>
                <c:pt idx="6">
                  <c:v>UN je dovolj odprt, da se učitelj avtono-mno odziva na potrebe učencev/ dijakov in sodobnega časa.</c:v>
                </c:pt>
                <c:pt idx="7">
                  <c:v>Uresničevanje ciljev omogoča pridobivanje ustreznega znanja in zmožnosti za nadaljnje izo-braževanje.</c:v>
                </c:pt>
              </c:strCache>
            </c:strRef>
          </c:cat>
          <c:val>
            <c:numRef>
              <c:f>List3!$B$2:$I$2</c:f>
              <c:numCache>
                <c:formatCode>General</c:formatCode>
                <c:ptCount val="8"/>
                <c:pt idx="0">
                  <c:v>4.1100000000000003</c:v>
                </c:pt>
                <c:pt idx="1">
                  <c:v>4.05</c:v>
                </c:pt>
                <c:pt idx="2">
                  <c:v>3.03</c:v>
                </c:pt>
                <c:pt idx="3">
                  <c:v>2.89</c:v>
                </c:pt>
                <c:pt idx="4">
                  <c:v>2.97</c:v>
                </c:pt>
                <c:pt idx="5">
                  <c:v>3.2</c:v>
                </c:pt>
                <c:pt idx="6">
                  <c:v>2.94</c:v>
                </c:pt>
                <c:pt idx="7">
                  <c:v>3.31</c:v>
                </c:pt>
              </c:numCache>
            </c:numRef>
          </c:val>
          <c:extLst xmlns:c16r2="http://schemas.microsoft.com/office/drawing/2015/06/chart">
            <c:ext xmlns:c16="http://schemas.microsoft.com/office/drawing/2014/chart" uri="{C3380CC4-5D6E-409C-BE32-E72D297353CC}">
              <c16:uniqueId val="{00000000-DDE9-4F3D-9930-3FEF546A4B26}"/>
            </c:ext>
          </c:extLst>
        </c:ser>
        <c:ser>
          <c:idx val="1"/>
          <c:order val="1"/>
          <c:tx>
            <c:strRef>
              <c:f>List3!$A$3</c:f>
              <c:strCache>
                <c:ptCount val="1"/>
                <c:pt idx="0">
                  <c:v>GIM</c:v>
                </c:pt>
              </c:strCache>
            </c:strRef>
          </c:tx>
          <c:invertIfNegative val="0"/>
          <c:cat>
            <c:strRef>
              <c:f>List3!$B$1:$I$1</c:f>
              <c:strCache>
                <c:ptCount val="8"/>
                <c:pt idx="0">
                  <c:v>Ocenite v kolikšni meri lahko uresničite splošne cilje izbranega UN.</c:v>
                </c:pt>
                <c:pt idx="1">
                  <c:v>Ocenite v kolikšni meri lahko uresničite (operativne) cilje iz izbranega UN.</c:v>
                </c:pt>
                <c:pt idx="2">
                  <c:v>Ocenite zahtevnost operativnih ciljev v UN z vidika učenca/dijaka.</c:v>
                </c:pt>
                <c:pt idx="3">
                  <c:v>Operativni cilji v UN sledijo potrebam sodobnega časa.   </c:v>
                </c:pt>
                <c:pt idx="4">
                  <c:v>UN vključujejo cilje/koncepte, ki omogočajo aktivno sodelovanje učenca/dijaka in njegovo vključevanje v družbo.</c:v>
                </c:pt>
                <c:pt idx="5">
                  <c:v>V UN so ustrezno zastopani cilji vseh taksono-mskih ravni.</c:v>
                </c:pt>
                <c:pt idx="6">
                  <c:v>UN je dovolj odprt, da se učitelj avtono-mno odziva na potrebe učencev/ dijakov in sodobnega časa.</c:v>
                </c:pt>
                <c:pt idx="7">
                  <c:v>Uresničevanje ciljev omogoča pridobivanje ustreznega znanja in zmožnosti za nadaljnje izo-braževanje.</c:v>
                </c:pt>
              </c:strCache>
            </c:strRef>
          </c:cat>
          <c:val>
            <c:numRef>
              <c:f>List3!$B$3:$I$3</c:f>
              <c:numCache>
                <c:formatCode>General</c:formatCode>
                <c:ptCount val="8"/>
                <c:pt idx="0">
                  <c:v>4.12</c:v>
                </c:pt>
                <c:pt idx="1">
                  <c:v>4.04</c:v>
                </c:pt>
                <c:pt idx="2">
                  <c:v>2.99</c:v>
                </c:pt>
                <c:pt idx="3">
                  <c:v>2.85</c:v>
                </c:pt>
                <c:pt idx="4">
                  <c:v>2.99</c:v>
                </c:pt>
                <c:pt idx="5">
                  <c:v>3.28</c:v>
                </c:pt>
                <c:pt idx="6">
                  <c:v>3.06</c:v>
                </c:pt>
                <c:pt idx="7">
                  <c:v>3.31</c:v>
                </c:pt>
              </c:numCache>
            </c:numRef>
          </c:val>
          <c:extLst xmlns:c16r2="http://schemas.microsoft.com/office/drawing/2015/06/chart">
            <c:ext xmlns:c16="http://schemas.microsoft.com/office/drawing/2014/chart" uri="{C3380CC4-5D6E-409C-BE32-E72D297353CC}">
              <c16:uniqueId val="{00000001-DDE9-4F3D-9930-3FEF546A4B26}"/>
            </c:ext>
          </c:extLst>
        </c:ser>
        <c:ser>
          <c:idx val="2"/>
          <c:order val="2"/>
          <c:tx>
            <c:strRef>
              <c:f>List3!$A$4</c:f>
              <c:strCache>
                <c:ptCount val="1"/>
                <c:pt idx="0">
                  <c:v>SKUPAJ</c:v>
                </c:pt>
              </c:strCache>
            </c:strRef>
          </c:tx>
          <c:invertIfNegative val="0"/>
          <c:cat>
            <c:strRef>
              <c:f>List3!$B$1:$I$1</c:f>
              <c:strCache>
                <c:ptCount val="8"/>
                <c:pt idx="0">
                  <c:v>Ocenite v kolikšni meri lahko uresničite splošne cilje izbranega UN.</c:v>
                </c:pt>
                <c:pt idx="1">
                  <c:v>Ocenite v kolikšni meri lahko uresničite (operativne) cilje iz izbranega UN.</c:v>
                </c:pt>
                <c:pt idx="2">
                  <c:v>Ocenite zahtevnost operativnih ciljev v UN z vidika učenca/dijaka.</c:v>
                </c:pt>
                <c:pt idx="3">
                  <c:v>Operativni cilji v UN sledijo potrebam sodobnega časa.   </c:v>
                </c:pt>
                <c:pt idx="4">
                  <c:v>UN vključujejo cilje/koncepte, ki omogočajo aktivno sodelovanje učenca/dijaka in njegovo vključevanje v družbo.</c:v>
                </c:pt>
                <c:pt idx="5">
                  <c:v>V UN so ustrezno zastopani cilji vseh taksono-mskih ravni.</c:v>
                </c:pt>
                <c:pt idx="6">
                  <c:v>UN je dovolj odprt, da se učitelj avtono-mno odziva na potrebe učencev/ dijakov in sodobnega časa.</c:v>
                </c:pt>
                <c:pt idx="7">
                  <c:v>Uresničevanje ciljev omogoča pridobivanje ustreznega znanja in zmožnosti za nadaljnje izo-braževanje.</c:v>
                </c:pt>
              </c:strCache>
            </c:strRef>
          </c:cat>
          <c:val>
            <c:numRef>
              <c:f>List3!$B$4:$I$4</c:f>
              <c:numCache>
                <c:formatCode>General</c:formatCode>
                <c:ptCount val="8"/>
                <c:pt idx="0">
                  <c:v>4.1100000000000003</c:v>
                </c:pt>
                <c:pt idx="1">
                  <c:v>4.05</c:v>
                </c:pt>
                <c:pt idx="2">
                  <c:v>3.02</c:v>
                </c:pt>
                <c:pt idx="3">
                  <c:v>2.89</c:v>
                </c:pt>
                <c:pt idx="4">
                  <c:v>2.97</c:v>
                </c:pt>
                <c:pt idx="5">
                  <c:v>3.21</c:v>
                </c:pt>
                <c:pt idx="6">
                  <c:v>2.96</c:v>
                </c:pt>
                <c:pt idx="7">
                  <c:v>3.31</c:v>
                </c:pt>
              </c:numCache>
            </c:numRef>
          </c:val>
          <c:extLst xmlns:c16r2="http://schemas.microsoft.com/office/drawing/2015/06/chart">
            <c:ext xmlns:c16="http://schemas.microsoft.com/office/drawing/2014/chart" uri="{C3380CC4-5D6E-409C-BE32-E72D297353CC}">
              <c16:uniqueId val="{00000002-DDE9-4F3D-9930-3FEF546A4B26}"/>
            </c:ext>
          </c:extLst>
        </c:ser>
        <c:dLbls>
          <c:showLegendKey val="0"/>
          <c:showVal val="0"/>
          <c:showCatName val="0"/>
          <c:showSerName val="0"/>
          <c:showPercent val="0"/>
          <c:showBubbleSize val="0"/>
        </c:dLbls>
        <c:gapWidth val="150"/>
        <c:axId val="43713664"/>
        <c:axId val="43715200"/>
      </c:barChart>
      <c:catAx>
        <c:axId val="43713664"/>
        <c:scaling>
          <c:orientation val="minMax"/>
        </c:scaling>
        <c:delete val="0"/>
        <c:axPos val="l"/>
        <c:numFmt formatCode="General" sourceLinked="0"/>
        <c:majorTickMark val="out"/>
        <c:minorTickMark val="none"/>
        <c:tickLblPos val="nextTo"/>
        <c:crossAx val="43715200"/>
        <c:crosses val="autoZero"/>
        <c:auto val="1"/>
        <c:lblAlgn val="ctr"/>
        <c:lblOffset val="100"/>
        <c:noMultiLvlLbl val="0"/>
      </c:catAx>
      <c:valAx>
        <c:axId val="43715200"/>
        <c:scaling>
          <c:orientation val="minMax"/>
        </c:scaling>
        <c:delete val="0"/>
        <c:axPos val="b"/>
        <c:majorGridlines/>
        <c:numFmt formatCode="General" sourceLinked="1"/>
        <c:majorTickMark val="out"/>
        <c:minorTickMark val="none"/>
        <c:tickLblPos val="nextTo"/>
        <c:crossAx val="43713664"/>
        <c:crosses val="autoZero"/>
        <c:crossBetween val="between"/>
      </c:valAx>
    </c:plotArea>
    <c:legend>
      <c:legendPos val="r"/>
      <c:overlay val="0"/>
    </c:legend>
    <c:plotVisOnly val="1"/>
    <c:dispBlanksAs val="gap"/>
    <c:showDLblsOverMax val="0"/>
  </c:chart>
  <c:spPr>
    <a:solidFill>
      <a:schemeClr val="bg1"/>
    </a:solidFill>
  </c:spPr>
  <c:txPr>
    <a:bodyPr/>
    <a:lstStyle/>
    <a:p>
      <a:pPr>
        <a:defRPr sz="1200"/>
      </a:pPr>
      <a:endParaRPr lang="sl-S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839414012642359"/>
          <c:y val="3.8394415357766144E-2"/>
          <c:w val="0.3889142645048157"/>
          <c:h val="0.87416525813854418"/>
        </c:manualLayout>
      </c:layout>
      <c:barChart>
        <c:barDir val="bar"/>
        <c:grouping val="clustered"/>
        <c:varyColors val="0"/>
        <c:ser>
          <c:idx val="0"/>
          <c:order val="0"/>
          <c:tx>
            <c:strRef>
              <c:f>List4!$A$2</c:f>
              <c:strCache>
                <c:ptCount val="1"/>
                <c:pt idx="0">
                  <c:v>OŠ</c:v>
                </c:pt>
              </c:strCache>
            </c:strRef>
          </c:tx>
          <c:invertIfNegative val="0"/>
          <c:cat>
            <c:strRef>
              <c:f>List4!$B$1:$I$1</c:f>
              <c:strCache>
                <c:ptCount val="8"/>
                <c:pt idx="0">
                  <c:v>UN priporoča in spodbuja razvoj prečnih veščin (kot npr. kritično mišljenje, ustvarjalnost, sodelovalno reševanje problemov, delo z viri, uporabo IKT ipd.).</c:v>
                </c:pt>
                <c:pt idx="1">
                  <c:v>UN omogoča med-predmetno povezovanje pri pouku. </c:v>
                </c:pt>
                <c:pt idx="2">
                  <c:v>Cilji v UN predmeta se vertikalno (po VIO in/ali stopnjah izo-braževanja) ustrezno nadgrajujejo.</c:v>
                </c:pt>
                <c:pt idx="3">
                  <c:v>S (predlaganimi) vsebinami v UN lahko uresničujem specifične cilje.  </c:v>
                </c:pt>
                <c:pt idx="4">
                  <c:v>Standardi znanj/ pričakovani dosežki so dovolj konkretni, da omogočajo jasno razumevanje, kaj naj učenci/ dijaki  znajo/ dosežejo.</c:v>
                </c:pt>
                <c:pt idx="5">
                  <c:v>UN usmerja učitelje v uporabo sodobnih didaktičnih načel/ usmeritev/ konceptov (npr. formati-vno spremljanje, personalizacija, individualizacija, učenje z razi-skovanjem …).</c:v>
                </c:pt>
                <c:pt idx="6">
                  <c:v>UN spodbuja učitelje k uporabi raznolikih didaktičnih pristopov/ strategij.</c:v>
                </c:pt>
                <c:pt idx="7">
                  <c:v>Didaktična priporočila so zapisana jasno in dovolj konkretno.</c:v>
                </c:pt>
              </c:strCache>
            </c:strRef>
          </c:cat>
          <c:val>
            <c:numRef>
              <c:f>List4!$B$2:$I$2</c:f>
              <c:numCache>
                <c:formatCode>General</c:formatCode>
                <c:ptCount val="8"/>
                <c:pt idx="0">
                  <c:v>3</c:v>
                </c:pt>
                <c:pt idx="1">
                  <c:v>3.25</c:v>
                </c:pt>
                <c:pt idx="2">
                  <c:v>3.02</c:v>
                </c:pt>
                <c:pt idx="3">
                  <c:v>3.05</c:v>
                </c:pt>
                <c:pt idx="4">
                  <c:v>2.94</c:v>
                </c:pt>
                <c:pt idx="5">
                  <c:v>2.72</c:v>
                </c:pt>
                <c:pt idx="6">
                  <c:v>2.99</c:v>
                </c:pt>
                <c:pt idx="7">
                  <c:v>3.04</c:v>
                </c:pt>
              </c:numCache>
            </c:numRef>
          </c:val>
          <c:extLst xmlns:c16r2="http://schemas.microsoft.com/office/drawing/2015/06/chart">
            <c:ext xmlns:c16="http://schemas.microsoft.com/office/drawing/2014/chart" uri="{C3380CC4-5D6E-409C-BE32-E72D297353CC}">
              <c16:uniqueId val="{00000000-9CF0-4654-B97E-7ADB62FB4518}"/>
            </c:ext>
          </c:extLst>
        </c:ser>
        <c:ser>
          <c:idx val="1"/>
          <c:order val="1"/>
          <c:tx>
            <c:strRef>
              <c:f>List4!$A$3</c:f>
              <c:strCache>
                <c:ptCount val="1"/>
                <c:pt idx="0">
                  <c:v>GIM</c:v>
                </c:pt>
              </c:strCache>
            </c:strRef>
          </c:tx>
          <c:invertIfNegative val="0"/>
          <c:cat>
            <c:strRef>
              <c:f>List4!$B$1:$I$1</c:f>
              <c:strCache>
                <c:ptCount val="8"/>
                <c:pt idx="0">
                  <c:v>UN priporoča in spodbuja razvoj prečnih veščin (kot npr. kritično mišljenje, ustvarjalnost, sodelovalno reševanje problemov, delo z viri, uporabo IKT ipd.).</c:v>
                </c:pt>
                <c:pt idx="1">
                  <c:v>UN omogoča med-predmetno povezovanje pri pouku. </c:v>
                </c:pt>
                <c:pt idx="2">
                  <c:v>Cilji v UN predmeta se vertikalno (po VIO in/ali stopnjah izo-braževanja) ustrezno nadgrajujejo.</c:v>
                </c:pt>
                <c:pt idx="3">
                  <c:v>S (predlaganimi) vsebinami v UN lahko uresničujem specifične cilje.  </c:v>
                </c:pt>
                <c:pt idx="4">
                  <c:v>Standardi znanj/ pričakovani dosežki so dovolj konkretni, da omogočajo jasno razumevanje, kaj naj učenci/ dijaki  znajo/ dosežejo.</c:v>
                </c:pt>
                <c:pt idx="5">
                  <c:v>UN usmerja učitelje v uporabo sodobnih didaktičnih načel/ usmeritev/ konceptov (npr. formati-vno spremljanje, personalizacija, individualizacija, učenje z razi-skovanjem …).</c:v>
                </c:pt>
                <c:pt idx="6">
                  <c:v>UN spodbuja učitelje k uporabi raznolikih didaktičnih pristopov/ strategij.</c:v>
                </c:pt>
                <c:pt idx="7">
                  <c:v>Didaktična priporočila so zapisana jasno in dovolj konkretno.</c:v>
                </c:pt>
              </c:strCache>
            </c:strRef>
          </c:cat>
          <c:val>
            <c:numRef>
              <c:f>List4!$B$3:$I$3</c:f>
              <c:numCache>
                <c:formatCode>General</c:formatCode>
                <c:ptCount val="8"/>
                <c:pt idx="0">
                  <c:v>3.09</c:v>
                </c:pt>
                <c:pt idx="1">
                  <c:v>3.27</c:v>
                </c:pt>
                <c:pt idx="2">
                  <c:v>2.98</c:v>
                </c:pt>
                <c:pt idx="3">
                  <c:v>3.04</c:v>
                </c:pt>
                <c:pt idx="4">
                  <c:v>3.11</c:v>
                </c:pt>
                <c:pt idx="5">
                  <c:v>2.61</c:v>
                </c:pt>
                <c:pt idx="6">
                  <c:v>2.89</c:v>
                </c:pt>
                <c:pt idx="7">
                  <c:v>3.03</c:v>
                </c:pt>
              </c:numCache>
            </c:numRef>
          </c:val>
          <c:extLst xmlns:c16r2="http://schemas.microsoft.com/office/drawing/2015/06/chart">
            <c:ext xmlns:c16="http://schemas.microsoft.com/office/drawing/2014/chart" uri="{C3380CC4-5D6E-409C-BE32-E72D297353CC}">
              <c16:uniqueId val="{00000001-9CF0-4654-B97E-7ADB62FB4518}"/>
            </c:ext>
          </c:extLst>
        </c:ser>
        <c:ser>
          <c:idx val="2"/>
          <c:order val="2"/>
          <c:tx>
            <c:strRef>
              <c:f>List4!$A$4</c:f>
              <c:strCache>
                <c:ptCount val="1"/>
                <c:pt idx="0">
                  <c:v>SKUPAJ</c:v>
                </c:pt>
              </c:strCache>
            </c:strRef>
          </c:tx>
          <c:invertIfNegative val="0"/>
          <c:cat>
            <c:strRef>
              <c:f>List4!$B$1:$I$1</c:f>
              <c:strCache>
                <c:ptCount val="8"/>
                <c:pt idx="0">
                  <c:v>UN priporoča in spodbuja razvoj prečnih veščin (kot npr. kritično mišljenje, ustvarjalnost, sodelovalno reševanje problemov, delo z viri, uporabo IKT ipd.).</c:v>
                </c:pt>
                <c:pt idx="1">
                  <c:v>UN omogoča med-predmetno povezovanje pri pouku. </c:v>
                </c:pt>
                <c:pt idx="2">
                  <c:v>Cilji v UN predmeta se vertikalno (po VIO in/ali stopnjah izo-braževanja) ustrezno nadgrajujejo.</c:v>
                </c:pt>
                <c:pt idx="3">
                  <c:v>S (predlaganimi) vsebinami v UN lahko uresničujem specifične cilje.  </c:v>
                </c:pt>
                <c:pt idx="4">
                  <c:v>Standardi znanj/ pričakovani dosežki so dovolj konkretni, da omogočajo jasno razumevanje, kaj naj učenci/ dijaki  znajo/ dosežejo.</c:v>
                </c:pt>
                <c:pt idx="5">
                  <c:v>UN usmerja učitelje v uporabo sodobnih didaktičnih načel/ usmeritev/ konceptov (npr. formati-vno spremljanje, personalizacija, individualizacija, učenje z razi-skovanjem …).</c:v>
                </c:pt>
                <c:pt idx="6">
                  <c:v>UN spodbuja učitelje k uporabi raznolikih didaktičnih pristopov/ strategij.</c:v>
                </c:pt>
                <c:pt idx="7">
                  <c:v>Didaktična priporočila so zapisana jasno in dovolj konkretno.</c:v>
                </c:pt>
              </c:strCache>
            </c:strRef>
          </c:cat>
          <c:val>
            <c:numRef>
              <c:f>List4!$B$4:$I$4</c:f>
              <c:numCache>
                <c:formatCode>General</c:formatCode>
                <c:ptCount val="8"/>
                <c:pt idx="0">
                  <c:v>3.02</c:v>
                </c:pt>
                <c:pt idx="1">
                  <c:v>3.25</c:v>
                </c:pt>
                <c:pt idx="2">
                  <c:v>3.02</c:v>
                </c:pt>
                <c:pt idx="3">
                  <c:v>3.05</c:v>
                </c:pt>
                <c:pt idx="4">
                  <c:v>2.97</c:v>
                </c:pt>
                <c:pt idx="5">
                  <c:v>2.7</c:v>
                </c:pt>
                <c:pt idx="6">
                  <c:v>2.97</c:v>
                </c:pt>
                <c:pt idx="7">
                  <c:v>3.04</c:v>
                </c:pt>
              </c:numCache>
            </c:numRef>
          </c:val>
          <c:extLst xmlns:c16r2="http://schemas.microsoft.com/office/drawing/2015/06/chart">
            <c:ext xmlns:c16="http://schemas.microsoft.com/office/drawing/2014/chart" uri="{C3380CC4-5D6E-409C-BE32-E72D297353CC}">
              <c16:uniqueId val="{00000002-9CF0-4654-B97E-7ADB62FB4518}"/>
            </c:ext>
          </c:extLst>
        </c:ser>
        <c:dLbls>
          <c:showLegendKey val="0"/>
          <c:showVal val="0"/>
          <c:showCatName val="0"/>
          <c:showSerName val="0"/>
          <c:showPercent val="0"/>
          <c:showBubbleSize val="0"/>
        </c:dLbls>
        <c:gapWidth val="150"/>
        <c:axId val="43752448"/>
        <c:axId val="43762432"/>
      </c:barChart>
      <c:catAx>
        <c:axId val="43752448"/>
        <c:scaling>
          <c:orientation val="minMax"/>
        </c:scaling>
        <c:delete val="0"/>
        <c:axPos val="l"/>
        <c:numFmt formatCode="General" sourceLinked="0"/>
        <c:majorTickMark val="out"/>
        <c:minorTickMark val="none"/>
        <c:tickLblPos val="nextTo"/>
        <c:txPr>
          <a:bodyPr/>
          <a:lstStyle/>
          <a:p>
            <a:pPr>
              <a:defRPr sz="1200"/>
            </a:pPr>
            <a:endParaRPr lang="sl-SI"/>
          </a:p>
        </c:txPr>
        <c:crossAx val="43762432"/>
        <c:crosses val="autoZero"/>
        <c:auto val="1"/>
        <c:lblAlgn val="ctr"/>
        <c:lblOffset val="100"/>
        <c:noMultiLvlLbl val="0"/>
      </c:catAx>
      <c:valAx>
        <c:axId val="43762432"/>
        <c:scaling>
          <c:orientation val="minMax"/>
        </c:scaling>
        <c:delete val="0"/>
        <c:axPos val="b"/>
        <c:majorGridlines/>
        <c:numFmt formatCode="General" sourceLinked="1"/>
        <c:majorTickMark val="out"/>
        <c:minorTickMark val="none"/>
        <c:tickLblPos val="nextTo"/>
        <c:crossAx val="43752448"/>
        <c:crosses val="autoZero"/>
        <c:crossBetween val="between"/>
      </c:valAx>
    </c:plotArea>
    <c:legend>
      <c:legendPos val="r"/>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List1!$A$2:$B$2</c:f>
              <c:strCache>
                <c:ptCount val="1"/>
                <c:pt idx="0">
                  <c:v>geografija</c:v>
                </c:pt>
              </c:strCache>
            </c:strRef>
          </c:tx>
          <c:invertIfNegative val="0"/>
          <c:cat>
            <c:strRef>
              <c:f>List1!$C$1:$I$1</c:f>
              <c:strCache>
                <c:ptCount val="7"/>
                <c:pt idx="0">
                  <c:v>Ocenite v kolikšni meri lahko uresničite splošne cilje izbranega UN.</c:v>
                </c:pt>
                <c:pt idx="1">
                  <c:v>Ocenite v kolikšni meri lahko uresničite (operativne) cilje iz izbranega UN.</c:v>
                </c:pt>
                <c:pt idx="2">
                  <c:v>Ocenite zahtevnost operativnih ciljev v UN z vidika učenca/dijaka.</c:v>
                </c:pt>
                <c:pt idx="3">
                  <c:v>Operativni cilji v UN sledijo potrebam sodobnega časa.   </c:v>
                </c:pt>
                <c:pt idx="4">
                  <c:v>UN vključujejo cilje/koncepte, ki omogočajo aktivno sodelovanje učenca/dijaka in njegovo vključevanje v družbo.</c:v>
                </c:pt>
                <c:pt idx="5">
                  <c:v>V UN so ustrezno zastopani cilji vseh taksono-mskih ravni.</c:v>
                </c:pt>
                <c:pt idx="6">
                  <c:v>UN je dovolj odprt, da se učitelj avtono-mno odziva na potrebe učencev/ dijakov in sodobnega časa.</c:v>
                </c:pt>
              </c:strCache>
            </c:strRef>
          </c:cat>
          <c:val>
            <c:numRef>
              <c:f>List1!$C$2:$I$2</c:f>
              <c:numCache>
                <c:formatCode>General</c:formatCode>
                <c:ptCount val="7"/>
                <c:pt idx="0">
                  <c:v>4.08</c:v>
                </c:pt>
                <c:pt idx="1">
                  <c:v>2.87</c:v>
                </c:pt>
                <c:pt idx="2">
                  <c:v>2.89</c:v>
                </c:pt>
                <c:pt idx="3">
                  <c:v>2.94</c:v>
                </c:pt>
                <c:pt idx="4">
                  <c:v>3.26</c:v>
                </c:pt>
                <c:pt idx="5">
                  <c:v>3</c:v>
                </c:pt>
                <c:pt idx="6">
                  <c:v>3.33</c:v>
                </c:pt>
              </c:numCache>
            </c:numRef>
          </c:val>
          <c:extLst xmlns:c16r2="http://schemas.microsoft.com/office/drawing/2015/06/chart">
            <c:ext xmlns:c16="http://schemas.microsoft.com/office/drawing/2014/chart" uri="{C3380CC4-5D6E-409C-BE32-E72D297353CC}">
              <c16:uniqueId val="{00000000-949E-4378-AC2E-F337AE8429C9}"/>
            </c:ext>
          </c:extLst>
        </c:ser>
        <c:ser>
          <c:idx val="1"/>
          <c:order val="1"/>
          <c:tx>
            <c:strRef>
              <c:f>List1!$A$3:$B$3</c:f>
              <c:strCache>
                <c:ptCount val="1"/>
                <c:pt idx="0">
                  <c:v>zgodovina</c:v>
                </c:pt>
              </c:strCache>
            </c:strRef>
          </c:tx>
          <c:invertIfNegative val="0"/>
          <c:cat>
            <c:strRef>
              <c:f>List1!$C$1:$I$1</c:f>
              <c:strCache>
                <c:ptCount val="7"/>
                <c:pt idx="0">
                  <c:v>Ocenite v kolikšni meri lahko uresničite splošne cilje izbranega UN.</c:v>
                </c:pt>
                <c:pt idx="1">
                  <c:v>Ocenite v kolikšni meri lahko uresničite (operativne) cilje iz izbranega UN.</c:v>
                </c:pt>
                <c:pt idx="2">
                  <c:v>Ocenite zahtevnost operativnih ciljev v UN z vidika učenca/dijaka.</c:v>
                </c:pt>
                <c:pt idx="3">
                  <c:v>Operativni cilji v UN sledijo potrebam sodobnega časa.   </c:v>
                </c:pt>
                <c:pt idx="4">
                  <c:v>UN vključujejo cilje/koncepte, ki omogočajo aktivno sodelovanje učenca/dijaka in njegovo vključevanje v družbo.</c:v>
                </c:pt>
                <c:pt idx="5">
                  <c:v>V UN so ustrezno zastopani cilji vseh taksono-mskih ravni.</c:v>
                </c:pt>
                <c:pt idx="6">
                  <c:v>UN je dovolj odprt, da se učitelj avtono-mno odziva na potrebe učencev/ dijakov in sodobnega časa.</c:v>
                </c:pt>
              </c:strCache>
            </c:strRef>
          </c:cat>
          <c:val>
            <c:numRef>
              <c:f>List1!$C$3:$I$3</c:f>
              <c:numCache>
                <c:formatCode>General</c:formatCode>
                <c:ptCount val="7"/>
                <c:pt idx="0">
                  <c:v>4</c:v>
                </c:pt>
                <c:pt idx="1">
                  <c:v>3.05</c:v>
                </c:pt>
                <c:pt idx="2">
                  <c:v>2.87</c:v>
                </c:pt>
                <c:pt idx="3">
                  <c:v>2.77</c:v>
                </c:pt>
                <c:pt idx="4">
                  <c:v>3.08</c:v>
                </c:pt>
                <c:pt idx="5">
                  <c:v>2.63</c:v>
                </c:pt>
                <c:pt idx="6">
                  <c:v>3.3</c:v>
                </c:pt>
              </c:numCache>
            </c:numRef>
          </c:val>
          <c:extLst xmlns:c16r2="http://schemas.microsoft.com/office/drawing/2015/06/chart">
            <c:ext xmlns:c16="http://schemas.microsoft.com/office/drawing/2014/chart" uri="{C3380CC4-5D6E-409C-BE32-E72D297353CC}">
              <c16:uniqueId val="{00000001-949E-4378-AC2E-F337AE8429C9}"/>
            </c:ext>
          </c:extLst>
        </c:ser>
        <c:dLbls>
          <c:showLegendKey val="0"/>
          <c:showVal val="0"/>
          <c:showCatName val="0"/>
          <c:showSerName val="0"/>
          <c:showPercent val="0"/>
          <c:showBubbleSize val="0"/>
        </c:dLbls>
        <c:gapWidth val="150"/>
        <c:axId val="165781504"/>
        <c:axId val="165783040"/>
      </c:barChart>
      <c:catAx>
        <c:axId val="165781504"/>
        <c:scaling>
          <c:orientation val="minMax"/>
        </c:scaling>
        <c:delete val="0"/>
        <c:axPos val="l"/>
        <c:numFmt formatCode="General" sourceLinked="0"/>
        <c:majorTickMark val="out"/>
        <c:minorTickMark val="none"/>
        <c:tickLblPos val="nextTo"/>
        <c:crossAx val="165783040"/>
        <c:crosses val="autoZero"/>
        <c:auto val="1"/>
        <c:lblAlgn val="ctr"/>
        <c:lblOffset val="100"/>
        <c:noMultiLvlLbl val="0"/>
      </c:catAx>
      <c:valAx>
        <c:axId val="165783040"/>
        <c:scaling>
          <c:orientation val="minMax"/>
        </c:scaling>
        <c:delete val="0"/>
        <c:axPos val="b"/>
        <c:majorGridlines/>
        <c:numFmt formatCode="General" sourceLinked="1"/>
        <c:majorTickMark val="out"/>
        <c:minorTickMark val="none"/>
        <c:tickLblPos val="nextTo"/>
        <c:crossAx val="165781504"/>
        <c:crosses val="autoZero"/>
        <c:crossBetween val="between"/>
      </c:valAx>
    </c:plotArea>
    <c:legend>
      <c:legendPos val="r"/>
      <c:overlay val="0"/>
    </c:legend>
    <c:plotVisOnly val="1"/>
    <c:dispBlanksAs val="gap"/>
    <c:showDLblsOverMax val="0"/>
  </c:chart>
  <c:spPr>
    <a:solidFill>
      <a:schemeClr val="bg1"/>
    </a:solidFill>
  </c:spPr>
  <c:txPr>
    <a:bodyPr/>
    <a:lstStyle/>
    <a:p>
      <a:pPr>
        <a:defRPr sz="1200"/>
      </a:pPr>
      <a:endParaRPr lang="sl-S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a:t>Uresničljivost</a:t>
            </a:r>
            <a:r>
              <a:rPr lang="sl-SI" baseline="0"/>
              <a:t> splošnih ciljev (N=42)</a:t>
            </a:r>
            <a:endParaRPr lang="sl-SI"/>
          </a:p>
        </c:rich>
      </c:tx>
      <c:overlay val="0"/>
    </c:title>
    <c:autoTitleDeleted val="0"/>
    <c:plotArea>
      <c:layout/>
      <c:barChart>
        <c:barDir val="col"/>
        <c:grouping val="clustered"/>
        <c:varyColors val="0"/>
        <c:ser>
          <c:idx val="0"/>
          <c:order val="0"/>
          <c:invertIfNegative val="0"/>
          <c:cat>
            <c:strRef>
              <c:f>List2!$A$1:$A$5</c:f>
              <c:strCache>
                <c:ptCount val="5"/>
                <c:pt idx="0">
                  <c:v>20 %</c:v>
                </c:pt>
                <c:pt idx="1">
                  <c:v>40 %</c:v>
                </c:pt>
                <c:pt idx="2">
                  <c:v>60 %</c:v>
                </c:pt>
                <c:pt idx="3">
                  <c:v>80 %</c:v>
                </c:pt>
                <c:pt idx="4">
                  <c:v>100 %</c:v>
                </c:pt>
              </c:strCache>
            </c:strRef>
          </c:cat>
          <c:val>
            <c:numRef>
              <c:f>List2!$B$1:$B$5</c:f>
              <c:numCache>
                <c:formatCode>General</c:formatCode>
                <c:ptCount val="5"/>
                <c:pt idx="0">
                  <c:v>1</c:v>
                </c:pt>
                <c:pt idx="1">
                  <c:v>1</c:v>
                </c:pt>
                <c:pt idx="2">
                  <c:v>3</c:v>
                </c:pt>
                <c:pt idx="3">
                  <c:v>25</c:v>
                </c:pt>
                <c:pt idx="4">
                  <c:v>12</c:v>
                </c:pt>
              </c:numCache>
            </c:numRef>
          </c:val>
          <c:extLst xmlns:c16r2="http://schemas.microsoft.com/office/drawing/2015/06/chart">
            <c:ext xmlns:c16="http://schemas.microsoft.com/office/drawing/2014/chart" uri="{C3380CC4-5D6E-409C-BE32-E72D297353CC}">
              <c16:uniqueId val="{00000000-1059-434B-BBC2-87461A37F43D}"/>
            </c:ext>
          </c:extLst>
        </c:ser>
        <c:dLbls>
          <c:showLegendKey val="0"/>
          <c:showVal val="0"/>
          <c:showCatName val="0"/>
          <c:showSerName val="0"/>
          <c:showPercent val="0"/>
          <c:showBubbleSize val="0"/>
        </c:dLbls>
        <c:gapWidth val="150"/>
        <c:axId val="44053632"/>
        <c:axId val="44055168"/>
      </c:barChart>
      <c:catAx>
        <c:axId val="44053632"/>
        <c:scaling>
          <c:orientation val="minMax"/>
        </c:scaling>
        <c:delete val="0"/>
        <c:axPos val="b"/>
        <c:numFmt formatCode="General" sourceLinked="0"/>
        <c:majorTickMark val="out"/>
        <c:minorTickMark val="none"/>
        <c:tickLblPos val="nextTo"/>
        <c:crossAx val="44055168"/>
        <c:crosses val="autoZero"/>
        <c:auto val="1"/>
        <c:lblAlgn val="ctr"/>
        <c:lblOffset val="100"/>
        <c:noMultiLvlLbl val="0"/>
      </c:catAx>
      <c:valAx>
        <c:axId val="44055168"/>
        <c:scaling>
          <c:orientation val="minMax"/>
        </c:scaling>
        <c:delete val="0"/>
        <c:axPos val="l"/>
        <c:majorGridlines/>
        <c:numFmt formatCode="General" sourceLinked="1"/>
        <c:majorTickMark val="out"/>
        <c:minorTickMark val="none"/>
        <c:tickLblPos val="nextTo"/>
        <c:crossAx val="44053632"/>
        <c:crosses val="autoZero"/>
        <c:crossBetween val="between"/>
      </c:valAx>
    </c:plotArea>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dirty="0"/>
              <a:t>Uresničljivost</a:t>
            </a:r>
            <a:r>
              <a:rPr lang="sl-SI" baseline="0" dirty="0"/>
              <a:t> operativnih ciljev (</a:t>
            </a:r>
            <a:r>
              <a:rPr lang="sl-SI" baseline="0" dirty="0" smtClean="0"/>
              <a:t>N=38)</a:t>
            </a:r>
            <a:endParaRPr lang="sl-SI" dirty="0"/>
          </a:p>
        </c:rich>
      </c:tx>
      <c:overlay val="0"/>
    </c:title>
    <c:autoTitleDeleted val="0"/>
    <c:plotArea>
      <c:layout/>
      <c:barChart>
        <c:barDir val="col"/>
        <c:grouping val="clustered"/>
        <c:varyColors val="0"/>
        <c:ser>
          <c:idx val="0"/>
          <c:order val="0"/>
          <c:invertIfNegative val="0"/>
          <c:cat>
            <c:strRef>
              <c:f>List2!$A$19:$A$23</c:f>
              <c:strCache>
                <c:ptCount val="5"/>
                <c:pt idx="0">
                  <c:v>20 %</c:v>
                </c:pt>
                <c:pt idx="1">
                  <c:v>40 %</c:v>
                </c:pt>
                <c:pt idx="2">
                  <c:v>60 %</c:v>
                </c:pt>
                <c:pt idx="3">
                  <c:v>80 %</c:v>
                </c:pt>
                <c:pt idx="4">
                  <c:v>100 %</c:v>
                </c:pt>
              </c:strCache>
            </c:strRef>
          </c:cat>
          <c:val>
            <c:numRef>
              <c:f>List2!$B$19:$B$23</c:f>
              <c:numCache>
                <c:formatCode>General</c:formatCode>
                <c:ptCount val="5"/>
                <c:pt idx="0">
                  <c:v>1</c:v>
                </c:pt>
                <c:pt idx="1">
                  <c:v>1</c:v>
                </c:pt>
                <c:pt idx="2">
                  <c:v>5</c:v>
                </c:pt>
                <c:pt idx="3">
                  <c:v>18</c:v>
                </c:pt>
                <c:pt idx="4">
                  <c:v>13</c:v>
                </c:pt>
              </c:numCache>
            </c:numRef>
          </c:val>
          <c:extLst xmlns:c16r2="http://schemas.microsoft.com/office/drawing/2015/06/chart">
            <c:ext xmlns:c16="http://schemas.microsoft.com/office/drawing/2014/chart" uri="{C3380CC4-5D6E-409C-BE32-E72D297353CC}">
              <c16:uniqueId val="{00000000-8035-4A33-B7AC-31ADF4FB0356}"/>
            </c:ext>
          </c:extLst>
        </c:ser>
        <c:dLbls>
          <c:showLegendKey val="0"/>
          <c:showVal val="0"/>
          <c:showCatName val="0"/>
          <c:showSerName val="0"/>
          <c:showPercent val="0"/>
          <c:showBubbleSize val="0"/>
        </c:dLbls>
        <c:gapWidth val="150"/>
        <c:axId val="44064128"/>
        <c:axId val="44070016"/>
      </c:barChart>
      <c:catAx>
        <c:axId val="44064128"/>
        <c:scaling>
          <c:orientation val="minMax"/>
        </c:scaling>
        <c:delete val="0"/>
        <c:axPos val="b"/>
        <c:numFmt formatCode="General" sourceLinked="0"/>
        <c:majorTickMark val="out"/>
        <c:minorTickMark val="none"/>
        <c:tickLblPos val="nextTo"/>
        <c:crossAx val="44070016"/>
        <c:crosses val="autoZero"/>
        <c:auto val="1"/>
        <c:lblAlgn val="ctr"/>
        <c:lblOffset val="100"/>
        <c:noMultiLvlLbl val="0"/>
      </c:catAx>
      <c:valAx>
        <c:axId val="44070016"/>
        <c:scaling>
          <c:orientation val="minMax"/>
        </c:scaling>
        <c:delete val="0"/>
        <c:axPos val="l"/>
        <c:majorGridlines/>
        <c:numFmt formatCode="General" sourceLinked="1"/>
        <c:majorTickMark val="out"/>
        <c:minorTickMark val="none"/>
        <c:tickLblPos val="nextTo"/>
        <c:crossAx val="44064128"/>
        <c:crosses val="autoZero"/>
        <c:crossBetween val="between"/>
      </c:valAx>
    </c:plotArea>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a:t>Zahtevnost</a:t>
            </a:r>
            <a:r>
              <a:rPr lang="sl-SI" baseline="0"/>
              <a:t> op. ciljev z vidika učenca (N=38)</a:t>
            </a:r>
            <a:endParaRPr lang="sl-SI"/>
          </a:p>
        </c:rich>
      </c:tx>
      <c:overlay val="0"/>
    </c:title>
    <c:autoTitleDeleted val="0"/>
    <c:plotArea>
      <c:layout/>
      <c:barChart>
        <c:barDir val="col"/>
        <c:grouping val="clustered"/>
        <c:varyColors val="0"/>
        <c:ser>
          <c:idx val="0"/>
          <c:order val="0"/>
          <c:invertIfNegative val="0"/>
          <c:cat>
            <c:strRef>
              <c:f>List2!$A$29:$A$32</c:f>
              <c:strCache>
                <c:ptCount val="4"/>
                <c:pt idx="0">
                  <c:v>premalo zahtevni</c:v>
                </c:pt>
                <c:pt idx="1">
                  <c:v>ocena 2</c:v>
                </c:pt>
                <c:pt idx="2">
                  <c:v>ocena 3</c:v>
                </c:pt>
                <c:pt idx="3">
                  <c:v>zelo zahtevni</c:v>
                </c:pt>
              </c:strCache>
            </c:strRef>
          </c:cat>
          <c:val>
            <c:numRef>
              <c:f>List2!$B$29:$B$32</c:f>
              <c:numCache>
                <c:formatCode>General</c:formatCode>
                <c:ptCount val="4"/>
                <c:pt idx="0">
                  <c:v>2</c:v>
                </c:pt>
                <c:pt idx="1">
                  <c:v>5</c:v>
                </c:pt>
                <c:pt idx="2">
                  <c:v>27</c:v>
                </c:pt>
                <c:pt idx="3">
                  <c:v>4</c:v>
                </c:pt>
              </c:numCache>
            </c:numRef>
          </c:val>
          <c:extLst xmlns:c16r2="http://schemas.microsoft.com/office/drawing/2015/06/chart">
            <c:ext xmlns:c16="http://schemas.microsoft.com/office/drawing/2014/chart" uri="{C3380CC4-5D6E-409C-BE32-E72D297353CC}">
              <c16:uniqueId val="{00000000-5AA3-460F-9198-43FE97FB7243}"/>
            </c:ext>
          </c:extLst>
        </c:ser>
        <c:dLbls>
          <c:showLegendKey val="0"/>
          <c:showVal val="0"/>
          <c:showCatName val="0"/>
          <c:showSerName val="0"/>
          <c:showPercent val="0"/>
          <c:showBubbleSize val="0"/>
        </c:dLbls>
        <c:gapWidth val="150"/>
        <c:axId val="44076416"/>
        <c:axId val="44094592"/>
      </c:barChart>
      <c:catAx>
        <c:axId val="44076416"/>
        <c:scaling>
          <c:orientation val="minMax"/>
        </c:scaling>
        <c:delete val="0"/>
        <c:axPos val="b"/>
        <c:numFmt formatCode="General" sourceLinked="0"/>
        <c:majorTickMark val="out"/>
        <c:minorTickMark val="none"/>
        <c:tickLblPos val="nextTo"/>
        <c:crossAx val="44094592"/>
        <c:crosses val="autoZero"/>
        <c:auto val="1"/>
        <c:lblAlgn val="ctr"/>
        <c:lblOffset val="100"/>
        <c:noMultiLvlLbl val="0"/>
      </c:catAx>
      <c:valAx>
        <c:axId val="44094592"/>
        <c:scaling>
          <c:orientation val="minMax"/>
        </c:scaling>
        <c:delete val="0"/>
        <c:axPos val="l"/>
        <c:majorGridlines/>
        <c:numFmt formatCode="General" sourceLinked="1"/>
        <c:majorTickMark val="out"/>
        <c:minorTickMark val="none"/>
        <c:tickLblPos val="nextTo"/>
        <c:crossAx val="44076416"/>
        <c:crosses val="autoZero"/>
        <c:crossBetween val="between"/>
      </c:valAx>
    </c:plotArea>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a:t>Cilji</a:t>
            </a:r>
            <a:r>
              <a:rPr lang="sl-SI" baseline="0"/>
              <a:t> sledijo sodobnemu času (N=37)</a:t>
            </a:r>
            <a:endParaRPr lang="sl-SI"/>
          </a:p>
        </c:rich>
      </c:tx>
      <c:overlay val="0"/>
    </c:title>
    <c:autoTitleDeleted val="0"/>
    <c:plotArea>
      <c:layout/>
      <c:barChart>
        <c:barDir val="col"/>
        <c:grouping val="clustered"/>
        <c:varyColors val="0"/>
        <c:ser>
          <c:idx val="0"/>
          <c:order val="0"/>
          <c:invertIfNegative val="0"/>
          <c:cat>
            <c:strRef>
              <c:f>List2!$A$45:$A$48</c:f>
              <c:strCache>
                <c:ptCount val="4"/>
                <c:pt idx="0">
                  <c:v>sploh ne</c:v>
                </c:pt>
                <c:pt idx="1">
                  <c:v>ocena 2</c:v>
                </c:pt>
                <c:pt idx="2">
                  <c:v>ocena 3</c:v>
                </c:pt>
                <c:pt idx="3">
                  <c:v>v celoti</c:v>
                </c:pt>
              </c:strCache>
            </c:strRef>
          </c:cat>
          <c:val>
            <c:numRef>
              <c:f>List2!$B$45:$B$48</c:f>
              <c:numCache>
                <c:formatCode>General</c:formatCode>
                <c:ptCount val="4"/>
                <c:pt idx="0">
                  <c:v>3</c:v>
                </c:pt>
                <c:pt idx="1">
                  <c:v>5</c:v>
                </c:pt>
                <c:pt idx="2">
                  <c:v>22</c:v>
                </c:pt>
                <c:pt idx="3">
                  <c:v>7</c:v>
                </c:pt>
              </c:numCache>
            </c:numRef>
          </c:val>
          <c:extLst xmlns:c16r2="http://schemas.microsoft.com/office/drawing/2015/06/chart">
            <c:ext xmlns:c16="http://schemas.microsoft.com/office/drawing/2014/chart" uri="{C3380CC4-5D6E-409C-BE32-E72D297353CC}">
              <c16:uniqueId val="{00000000-6266-43A2-9FBE-5B5CC2321BE2}"/>
            </c:ext>
          </c:extLst>
        </c:ser>
        <c:dLbls>
          <c:showLegendKey val="0"/>
          <c:showVal val="0"/>
          <c:showCatName val="0"/>
          <c:showSerName val="0"/>
          <c:showPercent val="0"/>
          <c:showBubbleSize val="0"/>
        </c:dLbls>
        <c:gapWidth val="150"/>
        <c:axId val="44446848"/>
        <c:axId val="44448384"/>
      </c:barChart>
      <c:catAx>
        <c:axId val="44446848"/>
        <c:scaling>
          <c:orientation val="minMax"/>
        </c:scaling>
        <c:delete val="0"/>
        <c:axPos val="b"/>
        <c:numFmt formatCode="General" sourceLinked="0"/>
        <c:majorTickMark val="out"/>
        <c:minorTickMark val="none"/>
        <c:tickLblPos val="nextTo"/>
        <c:crossAx val="44448384"/>
        <c:crosses val="autoZero"/>
        <c:auto val="1"/>
        <c:lblAlgn val="ctr"/>
        <c:lblOffset val="100"/>
        <c:noMultiLvlLbl val="0"/>
      </c:catAx>
      <c:valAx>
        <c:axId val="44448384"/>
        <c:scaling>
          <c:orientation val="minMax"/>
        </c:scaling>
        <c:delete val="0"/>
        <c:axPos val="l"/>
        <c:majorGridlines/>
        <c:numFmt formatCode="General" sourceLinked="1"/>
        <c:majorTickMark val="out"/>
        <c:minorTickMark val="none"/>
        <c:tickLblPos val="nextTo"/>
        <c:crossAx val="44446848"/>
        <c:crosses val="autoZero"/>
        <c:crossBetween val="between"/>
      </c:valAx>
    </c:plotArea>
    <c:plotVisOnly val="1"/>
    <c:dispBlanksAs val="gap"/>
    <c:showDLblsOverMax val="0"/>
  </c:chart>
  <c:spPr>
    <a:solidFill>
      <a:schemeClr val="bg1"/>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List2!$A$2</c:f>
              <c:strCache>
                <c:ptCount val="1"/>
                <c:pt idx="0">
                  <c:v>geogrfaija</c:v>
                </c:pt>
              </c:strCache>
            </c:strRef>
          </c:tx>
          <c:invertIfNegative val="0"/>
          <c:cat>
            <c:strRef>
              <c:f>List2!$B$1:$I$1</c:f>
              <c:strCache>
                <c:ptCount val="8"/>
                <c:pt idx="0">
                  <c:v>UN priporoča in spodbuja razvoj prečnih veščin (kot npr. kritično mišljenje, ustvarjalnost, sodelovalno reševanje problemov, delo z viri, uporabo IKT ipd.).</c:v>
                </c:pt>
                <c:pt idx="1">
                  <c:v>UN omogoča med-predmetno povezovanje pri pouku. </c:v>
                </c:pt>
                <c:pt idx="2">
                  <c:v>Cilji v UN predmeta se vertikalno (po VIO in/ali stopnjah izo-braževanja) ustrezno nadgrajujejo.</c:v>
                </c:pt>
                <c:pt idx="3">
                  <c:v>S (predlaganimi) vsebinami v UN lahko uresničujem specifične cilje.  </c:v>
                </c:pt>
                <c:pt idx="4">
                  <c:v>Standardi znanj/ pričakovani dosežki so dovolj konkretni, da omogočajo jasno razumevanje, kaj naj učenci/ dijaki  znajo/ dosežejo.</c:v>
                </c:pt>
                <c:pt idx="5">
                  <c:v>UN usmerja učitelje v uporabo sodobnih didaktičnih načel/ usmeritev/ konceptov (npr. formati-vno spremljanje, personalizacija, individualizacija, učenje z razi-skovanjem …).</c:v>
                </c:pt>
                <c:pt idx="6">
                  <c:v>UN spodbuja učitelje k uporabi raznolikih didaktičnih pristopov/ strategij.</c:v>
                </c:pt>
                <c:pt idx="7">
                  <c:v>Didaktična priporočila so zapisana jasno in dovolj konkretno.</c:v>
                </c:pt>
              </c:strCache>
            </c:strRef>
          </c:cat>
          <c:val>
            <c:numRef>
              <c:f>List2!$B$2:$I$2</c:f>
              <c:numCache>
                <c:formatCode>General</c:formatCode>
                <c:ptCount val="8"/>
                <c:pt idx="0">
                  <c:v>3.18</c:v>
                </c:pt>
                <c:pt idx="1">
                  <c:v>3.42</c:v>
                </c:pt>
                <c:pt idx="2">
                  <c:v>3.18</c:v>
                </c:pt>
                <c:pt idx="3">
                  <c:v>3.03</c:v>
                </c:pt>
                <c:pt idx="4">
                  <c:v>2.81</c:v>
                </c:pt>
                <c:pt idx="5">
                  <c:v>2.94</c:v>
                </c:pt>
                <c:pt idx="6">
                  <c:v>2.94</c:v>
                </c:pt>
                <c:pt idx="7">
                  <c:v>3</c:v>
                </c:pt>
              </c:numCache>
            </c:numRef>
          </c:val>
          <c:extLst xmlns:c16r2="http://schemas.microsoft.com/office/drawing/2015/06/chart">
            <c:ext xmlns:c16="http://schemas.microsoft.com/office/drawing/2014/chart" uri="{C3380CC4-5D6E-409C-BE32-E72D297353CC}">
              <c16:uniqueId val="{00000000-0BB7-49E3-973F-57DAC5B73EBC}"/>
            </c:ext>
          </c:extLst>
        </c:ser>
        <c:ser>
          <c:idx val="1"/>
          <c:order val="1"/>
          <c:tx>
            <c:strRef>
              <c:f>List2!$A$3</c:f>
              <c:strCache>
                <c:ptCount val="1"/>
                <c:pt idx="0">
                  <c:v>zgodovina</c:v>
                </c:pt>
              </c:strCache>
            </c:strRef>
          </c:tx>
          <c:invertIfNegative val="0"/>
          <c:cat>
            <c:strRef>
              <c:f>List2!$B$1:$I$1</c:f>
              <c:strCache>
                <c:ptCount val="8"/>
                <c:pt idx="0">
                  <c:v>UN priporoča in spodbuja razvoj prečnih veščin (kot npr. kritično mišljenje, ustvarjalnost, sodelovalno reševanje problemov, delo z viri, uporabo IKT ipd.).</c:v>
                </c:pt>
                <c:pt idx="1">
                  <c:v>UN omogoča med-predmetno povezovanje pri pouku. </c:v>
                </c:pt>
                <c:pt idx="2">
                  <c:v>Cilji v UN predmeta se vertikalno (po VIO in/ali stopnjah izo-braževanja) ustrezno nadgrajujejo.</c:v>
                </c:pt>
                <c:pt idx="3">
                  <c:v>S (predlaganimi) vsebinami v UN lahko uresničujem specifične cilje.  </c:v>
                </c:pt>
                <c:pt idx="4">
                  <c:v>Standardi znanj/ pričakovani dosežki so dovolj konkretni, da omogočajo jasno razumevanje, kaj naj učenci/ dijaki  znajo/ dosežejo.</c:v>
                </c:pt>
                <c:pt idx="5">
                  <c:v>UN usmerja učitelje v uporabo sodobnih didaktičnih načel/ usmeritev/ konceptov (npr. formati-vno spremljanje, personalizacija, individualizacija, učenje z razi-skovanjem …).</c:v>
                </c:pt>
                <c:pt idx="6">
                  <c:v>UN spodbuja učitelje k uporabi raznolikih didaktičnih pristopov/ strategij.</c:v>
                </c:pt>
                <c:pt idx="7">
                  <c:v>Didaktična priporočila so zapisana jasno in dovolj konkretno.</c:v>
                </c:pt>
              </c:strCache>
            </c:strRef>
          </c:cat>
          <c:val>
            <c:numRef>
              <c:f>List2!$B$3:$I$3</c:f>
              <c:numCache>
                <c:formatCode>General</c:formatCode>
                <c:ptCount val="8"/>
                <c:pt idx="0">
                  <c:v>2.98</c:v>
                </c:pt>
                <c:pt idx="1">
                  <c:v>2.9</c:v>
                </c:pt>
                <c:pt idx="2">
                  <c:v>2.56</c:v>
                </c:pt>
                <c:pt idx="3">
                  <c:v>2.81</c:v>
                </c:pt>
                <c:pt idx="4">
                  <c:v>2.94</c:v>
                </c:pt>
                <c:pt idx="5">
                  <c:v>2.71</c:v>
                </c:pt>
                <c:pt idx="6">
                  <c:v>3.04</c:v>
                </c:pt>
                <c:pt idx="7">
                  <c:v>2.88</c:v>
                </c:pt>
              </c:numCache>
            </c:numRef>
          </c:val>
          <c:extLst xmlns:c16r2="http://schemas.microsoft.com/office/drawing/2015/06/chart">
            <c:ext xmlns:c16="http://schemas.microsoft.com/office/drawing/2014/chart" uri="{C3380CC4-5D6E-409C-BE32-E72D297353CC}">
              <c16:uniqueId val="{00000001-0BB7-49E3-973F-57DAC5B73EBC}"/>
            </c:ext>
          </c:extLst>
        </c:ser>
        <c:dLbls>
          <c:showLegendKey val="0"/>
          <c:showVal val="0"/>
          <c:showCatName val="0"/>
          <c:showSerName val="0"/>
          <c:showPercent val="0"/>
          <c:showBubbleSize val="0"/>
        </c:dLbls>
        <c:gapWidth val="150"/>
        <c:axId val="44488192"/>
        <c:axId val="44489728"/>
      </c:barChart>
      <c:catAx>
        <c:axId val="44488192"/>
        <c:scaling>
          <c:orientation val="minMax"/>
        </c:scaling>
        <c:delete val="0"/>
        <c:axPos val="l"/>
        <c:numFmt formatCode="General" sourceLinked="0"/>
        <c:majorTickMark val="out"/>
        <c:minorTickMark val="none"/>
        <c:tickLblPos val="nextTo"/>
        <c:crossAx val="44489728"/>
        <c:crosses val="autoZero"/>
        <c:auto val="1"/>
        <c:lblAlgn val="ctr"/>
        <c:lblOffset val="100"/>
        <c:noMultiLvlLbl val="0"/>
      </c:catAx>
      <c:valAx>
        <c:axId val="44489728"/>
        <c:scaling>
          <c:orientation val="minMax"/>
        </c:scaling>
        <c:delete val="0"/>
        <c:axPos val="b"/>
        <c:majorGridlines/>
        <c:numFmt formatCode="General" sourceLinked="1"/>
        <c:majorTickMark val="out"/>
        <c:minorTickMark val="none"/>
        <c:tickLblPos val="nextTo"/>
        <c:crossAx val="44488192"/>
        <c:crosses val="autoZero"/>
        <c:crossBetween val="between"/>
      </c:valAx>
    </c:plotArea>
    <c:legend>
      <c:legendPos val="r"/>
      <c:overlay val="0"/>
    </c:legend>
    <c:plotVisOnly val="1"/>
    <c:dispBlanksAs val="gap"/>
    <c:showDLblsOverMax val="0"/>
  </c:chart>
  <c:spPr>
    <a:solidFill>
      <a:schemeClr val="bg1"/>
    </a:solidFill>
  </c:spPr>
  <c:txPr>
    <a:bodyPr/>
    <a:lstStyle/>
    <a:p>
      <a:pPr>
        <a:defRPr sz="1200"/>
      </a:pPr>
      <a:endParaRPr lang="sl-S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547C9-76AA-488D-892C-805EBCAFAA06}" type="datetimeFigureOut">
              <a:rPr lang="sl-SI" smtClean="0"/>
              <a:t>28.8.2019</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14CF5-145E-40A7-935E-02F5A868DE4A}" type="slidenum">
              <a:rPr lang="sl-SI" smtClean="0"/>
              <a:t>‹#›</a:t>
            </a:fld>
            <a:endParaRPr lang="sl-SI"/>
          </a:p>
        </p:txBody>
      </p:sp>
    </p:spTree>
    <p:extLst>
      <p:ext uri="{BB962C8B-B14F-4D97-AF65-F5344CB8AC3E}">
        <p14:creationId xmlns:p14="http://schemas.microsoft.com/office/powerpoint/2010/main" val="416541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823FACB9-4E35-4CB3-835A-2EBF55FAEDE3}" type="slidenum">
              <a:rPr lang="sl-SI" smtClean="0"/>
              <a:pPr/>
              <a:t>2</a:t>
            </a:fld>
            <a:endParaRPr lang="sl-SI"/>
          </a:p>
        </p:txBody>
      </p:sp>
    </p:spTree>
    <p:extLst>
      <p:ext uri="{BB962C8B-B14F-4D97-AF65-F5344CB8AC3E}">
        <p14:creationId xmlns:p14="http://schemas.microsoft.com/office/powerpoint/2010/main" val="62826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F8D7390C-E605-4809-9873-39E83D0C8069}" type="datetimeFigureOut">
              <a:rPr lang="sl-SI" smtClean="0"/>
              <a:t>28.8.2019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14255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8D7390C-E605-4809-9873-39E83D0C8069}" type="datetimeFigureOut">
              <a:rPr lang="sl-SI" smtClean="0"/>
              <a:t>28.8.2019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232623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8D7390C-E605-4809-9873-39E83D0C8069}" type="datetimeFigureOut">
              <a:rPr lang="sl-SI" smtClean="0"/>
              <a:t>28.8.2019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167808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8D7390C-E605-4809-9873-39E83D0C8069}" type="datetimeFigureOut">
              <a:rPr lang="sl-SI" smtClean="0"/>
              <a:t>28.8.2019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253022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F8D7390C-E605-4809-9873-39E83D0C8069}" type="datetimeFigureOut">
              <a:rPr lang="sl-SI" smtClean="0"/>
              <a:t>28.8.2019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87031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F8D7390C-E605-4809-9873-39E83D0C8069}" type="datetimeFigureOut">
              <a:rPr lang="sl-SI" smtClean="0"/>
              <a:t>28.8.2019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241032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F8D7390C-E605-4809-9873-39E83D0C8069}" type="datetimeFigureOut">
              <a:rPr lang="sl-SI" smtClean="0"/>
              <a:t>28.8.2019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49369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F8D7390C-E605-4809-9873-39E83D0C8069}" type="datetimeFigureOut">
              <a:rPr lang="sl-SI" smtClean="0"/>
              <a:t>28.8.2019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326014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8D7390C-E605-4809-9873-39E83D0C8069}" type="datetimeFigureOut">
              <a:rPr lang="sl-SI" smtClean="0"/>
              <a:t>28.8.2019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387873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F8D7390C-E605-4809-9873-39E83D0C8069}" type="datetimeFigureOut">
              <a:rPr lang="sl-SI" smtClean="0"/>
              <a:t>28.8.2019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376404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F8D7390C-E605-4809-9873-39E83D0C8069}" type="datetimeFigureOut">
              <a:rPr lang="sl-SI" smtClean="0"/>
              <a:t>28.8.2019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A32F529-9CD8-444C-BB75-612D0D30C545}" type="slidenum">
              <a:rPr lang="sl-SI" smtClean="0"/>
              <a:t>‹#›</a:t>
            </a:fld>
            <a:endParaRPr lang="sl-SI"/>
          </a:p>
        </p:txBody>
      </p:sp>
    </p:spTree>
    <p:extLst>
      <p:ext uri="{BB962C8B-B14F-4D97-AF65-F5344CB8AC3E}">
        <p14:creationId xmlns:p14="http://schemas.microsoft.com/office/powerpoint/2010/main" val="229015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390C-E605-4809-9873-39E83D0C8069}" type="datetimeFigureOut">
              <a:rPr lang="sl-SI" smtClean="0"/>
              <a:t>28.8.2019</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2F529-9CD8-444C-BB75-612D0D30C545}" type="slidenum">
              <a:rPr lang="sl-SI" smtClean="0"/>
              <a:t>‹#›</a:t>
            </a:fld>
            <a:endParaRPr lang="sl-SI"/>
          </a:p>
        </p:txBody>
      </p:sp>
    </p:spTree>
    <p:extLst>
      <p:ext uri="{BB962C8B-B14F-4D97-AF65-F5344CB8AC3E}">
        <p14:creationId xmlns:p14="http://schemas.microsoft.com/office/powerpoint/2010/main" val="32422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novice.sio.si/2017/12/27/evropske-statisticne-igre/" TargetMode="External"/><Relationship Id="rId13" Type="http://schemas.openxmlformats.org/officeDocument/2006/relationships/hyperlink" Target="http://zgs.zrc-sazu.si/sl-si/publikacije/geografskiobzornik.aspx" TargetMode="External"/><Relationship Id="rId18" Type="http://schemas.openxmlformats.org/officeDocument/2006/relationships/hyperlink" Target="http://eucbeniki.sio.si/" TargetMode="External"/><Relationship Id="rId3" Type="http://schemas.openxmlformats.org/officeDocument/2006/relationships/hyperlink" Target="http://novice.sio.si/2018/02/07/poplava-in-terensko-delo/" TargetMode="External"/><Relationship Id="rId7" Type="http://schemas.openxmlformats.org/officeDocument/2006/relationships/hyperlink" Target="https://www.zrss.si/ucilna-zidana/tekmovanja/tekmovanje-iz-znanja-geografije-za-os-in-ss" TargetMode="External"/><Relationship Id="rId12" Type="http://schemas.openxmlformats.org/officeDocument/2006/relationships/hyperlink" Target="https://www.zrss.si/zalozba/knjigarnica/podrobno?publikacija=741" TargetMode="External"/><Relationship Id="rId17" Type="http://schemas.openxmlformats.org/officeDocument/2006/relationships/hyperlink" Target="https://www.zrss.si/strokovne-resitve/digitalna-bralnica" TargetMode="External"/><Relationship Id="rId2" Type="http://schemas.openxmlformats.org/officeDocument/2006/relationships/hyperlink" Target="http://www.ekskurzije.si/moodle/course/view.php?id=368" TargetMode="External"/><Relationship Id="rId16" Type="http://schemas.openxmlformats.org/officeDocument/2006/relationships/hyperlink" Target="https://www.zrss.si/zalozba/knjigarnica" TargetMode="External"/><Relationship Id="rId1" Type="http://schemas.openxmlformats.org/officeDocument/2006/relationships/slideLayout" Target="../slideLayouts/slideLayout2.xml"/><Relationship Id="rId6" Type="http://schemas.openxmlformats.org/officeDocument/2006/relationships/hyperlink" Target="http://dugs.splet.arnes.si/" TargetMode="External"/><Relationship Id="rId11" Type="http://schemas.openxmlformats.org/officeDocument/2006/relationships/hyperlink" Target="http://hiddengeographies.geografija.si/media/uploads/files/Ilesicevi_dnevi.pdf" TargetMode="External"/><Relationship Id="rId5" Type="http://schemas.openxmlformats.org/officeDocument/2006/relationships/hyperlink" Target="http://www.confluence.org/confluence.php?visitid=13570" TargetMode="External"/><Relationship Id="rId15" Type="http://schemas.openxmlformats.org/officeDocument/2006/relationships/hyperlink" Target="https://www.zrss.si/strokovne-resitve/projekti" TargetMode="External"/><Relationship Id="rId10" Type="http://schemas.openxmlformats.org/officeDocument/2006/relationships/hyperlink" Target="http://geo.ff.uni-lj.si/stoletnica/100_letnica" TargetMode="External"/><Relationship Id="rId19" Type="http://schemas.openxmlformats.org/officeDocument/2006/relationships/hyperlink" Target="https://www.1ka.si/a/227717" TargetMode="External"/><Relationship Id="rId4" Type="http://schemas.openxmlformats.org/officeDocument/2006/relationships/hyperlink" Target="http://www.confluence.org/country.php?id=15" TargetMode="External"/><Relationship Id="rId9" Type="http://schemas.openxmlformats.org/officeDocument/2006/relationships/hyperlink" Target="https://www.stat.si/statweb" TargetMode="External"/><Relationship Id="rId14" Type="http://schemas.openxmlformats.org/officeDocument/2006/relationships/hyperlink" Target="http://www.osrj.si/dogodki-in-datumi-31-srecanja-mr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1484784"/>
            <a:ext cx="7772400" cy="1470025"/>
          </a:xfrm>
        </p:spPr>
        <p:txBody>
          <a:bodyPr/>
          <a:lstStyle/>
          <a:p>
            <a:r>
              <a:rPr lang="sl-SI" dirty="0" smtClean="0"/>
              <a:t>Študijsko srečanje učiteljev geografije </a:t>
            </a:r>
            <a:r>
              <a:rPr lang="sl-SI" smtClean="0"/>
              <a:t>v osnovnih </a:t>
            </a:r>
            <a:r>
              <a:rPr lang="sl-SI" dirty="0" smtClean="0"/>
              <a:t>šolah</a:t>
            </a:r>
            <a:endParaRPr lang="sl-SI" dirty="0"/>
          </a:p>
        </p:txBody>
      </p:sp>
      <p:sp>
        <p:nvSpPr>
          <p:cNvPr id="3" name="Podnaslov 2"/>
          <p:cNvSpPr>
            <a:spLocks noGrp="1"/>
          </p:cNvSpPr>
          <p:nvPr>
            <p:ph type="subTitle" idx="1"/>
          </p:nvPr>
        </p:nvSpPr>
        <p:spPr/>
        <p:txBody>
          <a:bodyPr/>
          <a:lstStyle/>
          <a:p>
            <a:r>
              <a:rPr lang="sl-SI" dirty="0" smtClean="0">
                <a:solidFill>
                  <a:srgbClr val="00B050"/>
                </a:solidFill>
              </a:rPr>
              <a:t>ZRSŠ, avgust 2019</a:t>
            </a:r>
          </a:p>
          <a:p>
            <a:r>
              <a:rPr lang="sl-SI" dirty="0" smtClean="0">
                <a:solidFill>
                  <a:srgbClr val="00B050"/>
                </a:solidFill>
              </a:rPr>
              <a:t>Dr. Anton Polšak</a:t>
            </a:r>
            <a:endParaRPr lang="sl-SI" dirty="0">
              <a:solidFill>
                <a:srgbClr val="00B050"/>
              </a:solidFill>
            </a:endParaRPr>
          </a:p>
        </p:txBody>
      </p:sp>
    </p:spTree>
    <p:extLst>
      <p:ext uri="{BB962C8B-B14F-4D97-AF65-F5344CB8AC3E}">
        <p14:creationId xmlns:p14="http://schemas.microsoft.com/office/powerpoint/2010/main" val="2203164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afikon 1"/>
          <p:cNvGraphicFramePr>
            <a:graphicFrameLocks/>
          </p:cNvGraphicFramePr>
          <p:nvPr/>
        </p:nvGraphicFramePr>
        <p:xfrm>
          <a:off x="488950" y="209550"/>
          <a:ext cx="7662863" cy="5791200"/>
        </p:xfrm>
        <a:graphic>
          <a:graphicData uri="http://schemas.openxmlformats.org/presentationml/2006/ole">
            <mc:AlternateContent xmlns:mc="http://schemas.openxmlformats.org/markup-compatibility/2006">
              <mc:Choice xmlns:v="urn:schemas-microsoft-com:vml" Requires="v">
                <p:oleObj spid="_x0000_s2069" name="Grafikon" r:id="rId3" imgW="7669433" imgH="5797798" progId="Excel.Chart.8">
                  <p:embed/>
                </p:oleObj>
              </mc:Choice>
              <mc:Fallback>
                <p:oleObj name="Grafikon" r:id="rId3" imgW="7669433" imgH="57977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209550"/>
                        <a:ext cx="7662863" cy="579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0" name="Text Box 4"/>
          <p:cNvSpPr txBox="1">
            <a:spLocks noChangeArrowheads="1"/>
          </p:cNvSpPr>
          <p:nvPr/>
        </p:nvSpPr>
        <p:spPr bwMode="auto">
          <a:xfrm rot="-591949">
            <a:off x="2597150" y="5894388"/>
            <a:ext cx="3594100" cy="457200"/>
          </a:xfrm>
          <a:prstGeom prst="rect">
            <a:avLst/>
          </a:prstGeom>
          <a:noFill/>
          <a:ln w="9525">
            <a:noFill/>
            <a:miter lim="800000"/>
            <a:headEnd/>
            <a:tailEnd/>
          </a:ln>
          <a:effectLst/>
        </p:spPr>
        <p:txBody>
          <a:bodyPr wrap="none">
            <a:spAutoFit/>
          </a:bodyPr>
          <a:lstStyle/>
          <a:p>
            <a:r>
              <a:rPr lang="sl-SI" sz="2400">
                <a:solidFill>
                  <a:srgbClr val="FF0066"/>
                </a:solidFill>
              </a:rPr>
              <a:t>Nismo uspeli obravnavati</a:t>
            </a:r>
          </a:p>
        </p:txBody>
      </p:sp>
    </p:spTree>
    <p:extLst>
      <p:ext uri="{BB962C8B-B14F-4D97-AF65-F5344CB8AC3E}">
        <p14:creationId xmlns:p14="http://schemas.microsoft.com/office/powerpoint/2010/main" val="77443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Grafikon 1"/>
          <p:cNvGraphicFramePr>
            <a:graphicFrameLocks/>
          </p:cNvGraphicFramePr>
          <p:nvPr/>
        </p:nvGraphicFramePr>
        <p:xfrm>
          <a:off x="633413" y="-50800"/>
          <a:ext cx="7734300" cy="5978525"/>
        </p:xfrm>
        <a:graphic>
          <a:graphicData uri="http://schemas.openxmlformats.org/presentationml/2006/ole">
            <mc:AlternateContent xmlns:mc="http://schemas.openxmlformats.org/markup-compatibility/2006">
              <mc:Choice xmlns:v="urn:schemas-microsoft-com:vml" Requires="v">
                <p:oleObj spid="_x0000_s3093" name="Grafikon" r:id="rId3" imgW="7742591" imgH="5986791" progId="Excel.Chart.8">
                  <p:embed/>
                </p:oleObj>
              </mc:Choice>
              <mc:Fallback>
                <p:oleObj name="Grafikon" r:id="rId3" imgW="7742591" imgH="5986791"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0800"/>
                        <a:ext cx="7734300" cy="597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Box 4"/>
          <p:cNvSpPr txBox="1">
            <a:spLocks noChangeArrowheads="1"/>
          </p:cNvSpPr>
          <p:nvPr/>
        </p:nvSpPr>
        <p:spPr bwMode="auto">
          <a:xfrm rot="-591949">
            <a:off x="2597150" y="5894388"/>
            <a:ext cx="3594100" cy="457200"/>
          </a:xfrm>
          <a:prstGeom prst="rect">
            <a:avLst/>
          </a:prstGeom>
          <a:noFill/>
          <a:ln w="9525">
            <a:noFill/>
            <a:miter lim="800000"/>
            <a:headEnd/>
            <a:tailEnd/>
          </a:ln>
          <a:effectLst/>
        </p:spPr>
        <p:txBody>
          <a:bodyPr wrap="none">
            <a:spAutoFit/>
          </a:bodyPr>
          <a:lstStyle/>
          <a:p>
            <a:r>
              <a:rPr lang="sl-SI" sz="2400">
                <a:solidFill>
                  <a:srgbClr val="FF0066"/>
                </a:solidFill>
              </a:rPr>
              <a:t>Nismo uspeli obravnavati</a:t>
            </a:r>
          </a:p>
        </p:txBody>
      </p:sp>
    </p:spTree>
    <p:extLst>
      <p:ext uri="{BB962C8B-B14F-4D97-AF65-F5344CB8AC3E}">
        <p14:creationId xmlns:p14="http://schemas.microsoft.com/office/powerpoint/2010/main" val="4094665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afikon 1"/>
          <p:cNvGraphicFramePr>
            <a:graphicFrameLocks/>
          </p:cNvGraphicFramePr>
          <p:nvPr/>
        </p:nvGraphicFramePr>
        <p:xfrm>
          <a:off x="560388" y="209550"/>
          <a:ext cx="8383587" cy="5502275"/>
        </p:xfrm>
        <a:graphic>
          <a:graphicData uri="http://schemas.openxmlformats.org/presentationml/2006/ole">
            <mc:AlternateContent xmlns:mc="http://schemas.openxmlformats.org/markup-compatibility/2006">
              <mc:Choice xmlns:v="urn:schemas-microsoft-com:vml" Requires="v">
                <p:oleObj spid="_x0000_s4117" name="Grafikon" r:id="rId3" imgW="8394920" imgH="5511262" progId="Excel.Chart.8">
                  <p:embed/>
                </p:oleObj>
              </mc:Choice>
              <mc:Fallback>
                <p:oleObj name="Grafikon" r:id="rId3" imgW="8394920" imgH="551126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209550"/>
                        <a:ext cx="8383587" cy="550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8" name="Text Box 4"/>
          <p:cNvSpPr txBox="1">
            <a:spLocks noChangeArrowheads="1"/>
          </p:cNvSpPr>
          <p:nvPr/>
        </p:nvSpPr>
        <p:spPr bwMode="auto">
          <a:xfrm rot="-591949">
            <a:off x="2597150" y="5894388"/>
            <a:ext cx="3594100" cy="457200"/>
          </a:xfrm>
          <a:prstGeom prst="rect">
            <a:avLst/>
          </a:prstGeom>
          <a:noFill/>
          <a:ln w="9525">
            <a:noFill/>
            <a:miter lim="800000"/>
            <a:headEnd/>
            <a:tailEnd/>
          </a:ln>
          <a:effectLst/>
        </p:spPr>
        <p:txBody>
          <a:bodyPr wrap="none">
            <a:spAutoFit/>
          </a:bodyPr>
          <a:lstStyle/>
          <a:p>
            <a:r>
              <a:rPr lang="sl-SI" sz="2400">
                <a:solidFill>
                  <a:srgbClr val="FF0066"/>
                </a:solidFill>
              </a:rPr>
              <a:t>Nismo uspeli obravnavati</a:t>
            </a:r>
          </a:p>
        </p:txBody>
      </p:sp>
    </p:spTree>
    <p:extLst>
      <p:ext uri="{BB962C8B-B14F-4D97-AF65-F5344CB8AC3E}">
        <p14:creationId xmlns:p14="http://schemas.microsoft.com/office/powerpoint/2010/main" val="3142793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afikon 1"/>
          <p:cNvGraphicFramePr>
            <a:graphicFrameLocks/>
          </p:cNvGraphicFramePr>
          <p:nvPr/>
        </p:nvGraphicFramePr>
        <p:xfrm>
          <a:off x="992188" y="65088"/>
          <a:ext cx="7446962" cy="6223000"/>
        </p:xfrm>
        <a:graphic>
          <a:graphicData uri="http://schemas.openxmlformats.org/presentationml/2006/ole">
            <mc:AlternateContent xmlns:mc="http://schemas.openxmlformats.org/markup-compatibility/2006">
              <mc:Choice xmlns:v="urn:schemas-microsoft-com:vml" Requires="v">
                <p:oleObj spid="_x0000_s5141" name="Grafikon" r:id="rId3" imgW="7456054" imgH="6230652" progId="Excel.Chart.8">
                  <p:embed/>
                </p:oleObj>
              </mc:Choice>
              <mc:Fallback>
                <p:oleObj name="Grafikon" r:id="rId3" imgW="7456054" imgH="623065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65088"/>
                        <a:ext cx="7446962" cy="622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2" name="Text Box 4"/>
          <p:cNvSpPr txBox="1">
            <a:spLocks noChangeArrowheads="1"/>
          </p:cNvSpPr>
          <p:nvPr/>
        </p:nvSpPr>
        <p:spPr bwMode="auto">
          <a:xfrm rot="-591949">
            <a:off x="2597150" y="5894388"/>
            <a:ext cx="3594100" cy="457200"/>
          </a:xfrm>
          <a:prstGeom prst="rect">
            <a:avLst/>
          </a:prstGeom>
          <a:noFill/>
          <a:ln w="9525">
            <a:noFill/>
            <a:miter lim="800000"/>
            <a:headEnd/>
            <a:tailEnd/>
          </a:ln>
          <a:effectLst/>
        </p:spPr>
        <p:txBody>
          <a:bodyPr wrap="none">
            <a:spAutoFit/>
          </a:bodyPr>
          <a:lstStyle/>
          <a:p>
            <a:r>
              <a:rPr lang="sl-SI" sz="2400">
                <a:solidFill>
                  <a:srgbClr val="FF0066"/>
                </a:solidFill>
              </a:rPr>
              <a:t>Nismo uspeli obravnavati</a:t>
            </a:r>
          </a:p>
        </p:txBody>
      </p:sp>
    </p:spTree>
    <p:extLst>
      <p:ext uri="{BB962C8B-B14F-4D97-AF65-F5344CB8AC3E}">
        <p14:creationId xmlns:p14="http://schemas.microsoft.com/office/powerpoint/2010/main" val="635004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afikon 1"/>
          <p:cNvGraphicFramePr>
            <a:graphicFrameLocks/>
          </p:cNvGraphicFramePr>
          <p:nvPr/>
        </p:nvGraphicFramePr>
        <p:xfrm>
          <a:off x="1425575" y="209550"/>
          <a:ext cx="6437313" cy="5862638"/>
        </p:xfrm>
        <a:graphic>
          <a:graphicData uri="http://schemas.openxmlformats.org/presentationml/2006/ole">
            <mc:AlternateContent xmlns:mc="http://schemas.openxmlformats.org/markup-compatibility/2006">
              <mc:Choice xmlns:v="urn:schemas-microsoft-com:vml" Requires="v">
                <p:oleObj spid="_x0000_s6165" name="Grafikon" r:id="rId3" imgW="6444030" imgH="5870957" progId="Excel.Chart.8">
                  <p:embed/>
                </p:oleObj>
              </mc:Choice>
              <mc:Fallback>
                <p:oleObj name="Grafikon" r:id="rId3" imgW="6444030" imgH="587095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209550"/>
                        <a:ext cx="6437313" cy="586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6" name="Text Box 4"/>
          <p:cNvSpPr txBox="1">
            <a:spLocks noChangeArrowheads="1"/>
          </p:cNvSpPr>
          <p:nvPr/>
        </p:nvSpPr>
        <p:spPr bwMode="auto">
          <a:xfrm rot="-591949">
            <a:off x="2597150" y="5894388"/>
            <a:ext cx="3594100" cy="457200"/>
          </a:xfrm>
          <a:prstGeom prst="rect">
            <a:avLst/>
          </a:prstGeom>
          <a:noFill/>
          <a:ln w="9525">
            <a:noFill/>
            <a:miter lim="800000"/>
            <a:headEnd/>
            <a:tailEnd/>
          </a:ln>
          <a:effectLst/>
        </p:spPr>
        <p:txBody>
          <a:bodyPr wrap="none">
            <a:spAutoFit/>
          </a:bodyPr>
          <a:lstStyle/>
          <a:p>
            <a:r>
              <a:rPr lang="sl-SI" sz="2400">
                <a:solidFill>
                  <a:srgbClr val="FF0066"/>
                </a:solidFill>
              </a:rPr>
              <a:t>Nismo uspeli obravnavati</a:t>
            </a:r>
          </a:p>
        </p:txBody>
      </p:sp>
    </p:spTree>
    <p:extLst>
      <p:ext uri="{BB962C8B-B14F-4D97-AF65-F5344CB8AC3E}">
        <p14:creationId xmlns:p14="http://schemas.microsoft.com/office/powerpoint/2010/main" val="1029623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Grafikon 1"/>
          <p:cNvGraphicFramePr>
            <a:graphicFrameLocks/>
          </p:cNvGraphicFramePr>
          <p:nvPr/>
        </p:nvGraphicFramePr>
        <p:xfrm>
          <a:off x="776288" y="-50800"/>
          <a:ext cx="6610350" cy="6088063"/>
        </p:xfrm>
        <a:graphic>
          <a:graphicData uri="http://schemas.openxmlformats.org/presentationml/2006/ole">
            <mc:AlternateContent xmlns:mc="http://schemas.openxmlformats.org/markup-compatibility/2006">
              <mc:Choice xmlns:v="urn:schemas-microsoft-com:vml" Requires="v">
                <p:oleObj spid="_x0000_s7189" name="Grafikon" r:id="rId3" imgW="6614733" imgH="6096528" progId="Excel.Chart.8">
                  <p:embed/>
                </p:oleObj>
              </mc:Choice>
              <mc:Fallback>
                <p:oleObj name="Grafikon" r:id="rId3" imgW="6614733" imgH="609652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50800"/>
                        <a:ext cx="6610350" cy="608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Raven povezovalnik 3"/>
          <p:cNvCxnSpPr/>
          <p:nvPr/>
        </p:nvCxnSpPr>
        <p:spPr>
          <a:xfrm flipV="1">
            <a:off x="1476375" y="2992438"/>
            <a:ext cx="611981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Raven povezovalnik 7"/>
          <p:cNvCxnSpPr/>
          <p:nvPr/>
        </p:nvCxnSpPr>
        <p:spPr>
          <a:xfrm>
            <a:off x="1476375" y="1898650"/>
            <a:ext cx="6119813" cy="95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5541" name="PoljeZBesedilom 8"/>
          <p:cNvSpPr txBox="1">
            <a:spLocks noChangeArrowheads="1"/>
          </p:cNvSpPr>
          <p:nvPr/>
        </p:nvSpPr>
        <p:spPr bwMode="auto">
          <a:xfrm>
            <a:off x="7383463" y="3222625"/>
            <a:ext cx="1365250" cy="647700"/>
          </a:xfrm>
          <a:prstGeom prst="rect">
            <a:avLst/>
          </a:prstGeom>
          <a:noFill/>
          <a:ln w="9525">
            <a:noFill/>
            <a:miter lim="800000"/>
            <a:headEnd/>
            <a:tailEnd/>
          </a:ln>
        </p:spPr>
        <p:txBody>
          <a:bodyPr wrap="none">
            <a:spAutoFit/>
          </a:bodyPr>
          <a:lstStyle/>
          <a:p>
            <a:r>
              <a:rPr lang="sl-SI" b="1">
                <a:solidFill>
                  <a:srgbClr val="00B050"/>
                </a:solidFill>
              </a:rPr>
              <a:t>ZELO SE </a:t>
            </a:r>
          </a:p>
          <a:p>
            <a:r>
              <a:rPr lang="sl-SI" b="1">
                <a:solidFill>
                  <a:srgbClr val="00B050"/>
                </a:solidFill>
              </a:rPr>
              <a:t>STRINJAM</a:t>
            </a:r>
          </a:p>
        </p:txBody>
      </p:sp>
      <p:sp>
        <p:nvSpPr>
          <p:cNvPr id="65542" name="PoljeZBesedilom 11"/>
          <p:cNvSpPr txBox="1">
            <a:spLocks noChangeArrowheads="1"/>
          </p:cNvSpPr>
          <p:nvPr/>
        </p:nvSpPr>
        <p:spPr bwMode="auto">
          <a:xfrm>
            <a:off x="7381875" y="1155700"/>
            <a:ext cx="1749425" cy="646113"/>
          </a:xfrm>
          <a:prstGeom prst="rect">
            <a:avLst/>
          </a:prstGeom>
          <a:noFill/>
          <a:ln w="9525">
            <a:noFill/>
            <a:miter lim="800000"/>
            <a:headEnd/>
            <a:tailEnd/>
          </a:ln>
        </p:spPr>
        <p:txBody>
          <a:bodyPr wrap="none">
            <a:spAutoFit/>
          </a:bodyPr>
          <a:lstStyle/>
          <a:p>
            <a:r>
              <a:rPr lang="sl-SI" b="1">
                <a:solidFill>
                  <a:srgbClr val="FF0000"/>
                </a:solidFill>
              </a:rPr>
              <a:t>SPLOH SE </a:t>
            </a:r>
          </a:p>
          <a:p>
            <a:r>
              <a:rPr lang="sl-SI" b="1">
                <a:solidFill>
                  <a:srgbClr val="FF0000"/>
                </a:solidFill>
              </a:rPr>
              <a:t>NE STRINJAM</a:t>
            </a:r>
          </a:p>
        </p:txBody>
      </p:sp>
      <p:cxnSp>
        <p:nvCxnSpPr>
          <p:cNvPr id="15" name="Raven povezovalnik 14"/>
          <p:cNvCxnSpPr/>
          <p:nvPr/>
        </p:nvCxnSpPr>
        <p:spPr>
          <a:xfrm flipV="1">
            <a:off x="5508625" y="4270375"/>
            <a:ext cx="1376363" cy="13192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flipV="1">
            <a:off x="4932363" y="4149725"/>
            <a:ext cx="1584325" cy="15541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aven povezovalnik 16"/>
          <p:cNvCxnSpPr/>
          <p:nvPr/>
        </p:nvCxnSpPr>
        <p:spPr>
          <a:xfrm flipV="1">
            <a:off x="2095500" y="4098925"/>
            <a:ext cx="1233488" cy="12461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4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907704" y="476672"/>
            <a:ext cx="4999189" cy="369332"/>
          </a:xfrm>
          <a:prstGeom prst="rect">
            <a:avLst/>
          </a:prstGeom>
          <a:noFill/>
        </p:spPr>
        <p:txBody>
          <a:bodyPr wrap="none" rtlCol="0">
            <a:spAutoFit/>
          </a:bodyPr>
          <a:lstStyle/>
          <a:p>
            <a:r>
              <a:rPr lang="sl-SI" dirty="0" smtClean="0"/>
              <a:t>Rezultati ankete, ZRSŠ, junij-julij 2019 (N=240-1994)</a:t>
            </a:r>
            <a:endParaRPr lang="sl-SI" dirty="0"/>
          </a:p>
        </p:txBody>
      </p:sp>
      <p:graphicFrame>
        <p:nvGraphicFramePr>
          <p:cNvPr id="3" name="Grafikon 2"/>
          <p:cNvGraphicFramePr>
            <a:graphicFrameLocks/>
          </p:cNvGraphicFramePr>
          <p:nvPr>
            <p:extLst>
              <p:ext uri="{D42A27DB-BD31-4B8C-83A1-F6EECF244321}">
                <p14:modId xmlns:p14="http://schemas.microsoft.com/office/powerpoint/2010/main" val="3935445755"/>
              </p:ext>
            </p:extLst>
          </p:nvPr>
        </p:nvGraphicFramePr>
        <p:xfrm>
          <a:off x="1763688" y="1052736"/>
          <a:ext cx="5661660" cy="4222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062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on 1"/>
          <p:cNvGraphicFramePr>
            <a:graphicFrameLocks/>
          </p:cNvGraphicFramePr>
          <p:nvPr>
            <p:extLst>
              <p:ext uri="{D42A27DB-BD31-4B8C-83A1-F6EECF244321}">
                <p14:modId xmlns:p14="http://schemas.microsoft.com/office/powerpoint/2010/main" val="3896741020"/>
              </p:ext>
            </p:extLst>
          </p:nvPr>
        </p:nvGraphicFramePr>
        <p:xfrm>
          <a:off x="1763688" y="692696"/>
          <a:ext cx="5784716" cy="4574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32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on 1"/>
          <p:cNvGraphicFramePr>
            <a:graphicFrameLocks/>
          </p:cNvGraphicFramePr>
          <p:nvPr>
            <p:extLst>
              <p:ext uri="{D42A27DB-BD31-4B8C-83A1-F6EECF244321}">
                <p14:modId xmlns:p14="http://schemas.microsoft.com/office/powerpoint/2010/main" val="3028994122"/>
              </p:ext>
            </p:extLst>
          </p:nvPr>
        </p:nvGraphicFramePr>
        <p:xfrm>
          <a:off x="1263824" y="985684"/>
          <a:ext cx="616838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PoljeZBesedilom 2"/>
          <p:cNvSpPr txBox="1"/>
          <p:nvPr/>
        </p:nvSpPr>
        <p:spPr>
          <a:xfrm>
            <a:off x="1907704" y="476672"/>
            <a:ext cx="4675382" cy="369332"/>
          </a:xfrm>
          <a:prstGeom prst="rect">
            <a:avLst/>
          </a:prstGeom>
          <a:noFill/>
        </p:spPr>
        <p:txBody>
          <a:bodyPr wrap="none" rtlCol="0">
            <a:spAutoFit/>
          </a:bodyPr>
          <a:lstStyle/>
          <a:p>
            <a:r>
              <a:rPr lang="sl-SI" dirty="0" smtClean="0"/>
              <a:t>Rezultati ankete, ZRSŠ, junij-julij 2019 (N=31-68)</a:t>
            </a:r>
            <a:endParaRPr lang="sl-SI" dirty="0"/>
          </a:p>
        </p:txBody>
      </p:sp>
    </p:spTree>
    <p:extLst>
      <p:ext uri="{BB962C8B-B14F-4D97-AF65-F5344CB8AC3E}">
        <p14:creationId xmlns:p14="http://schemas.microsoft.com/office/powerpoint/2010/main" val="15543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on 1"/>
          <p:cNvGraphicFramePr>
            <a:graphicFrameLocks/>
          </p:cNvGraphicFramePr>
          <p:nvPr>
            <p:extLst>
              <p:ext uri="{D42A27DB-BD31-4B8C-83A1-F6EECF244321}">
                <p14:modId xmlns:p14="http://schemas.microsoft.com/office/powerpoint/2010/main" val="750230040"/>
              </p:ext>
            </p:extLst>
          </p:nvPr>
        </p:nvGraphicFramePr>
        <p:xfrm>
          <a:off x="395536" y="836712"/>
          <a:ext cx="345638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on 2"/>
          <p:cNvGraphicFramePr>
            <a:graphicFrameLocks/>
          </p:cNvGraphicFramePr>
          <p:nvPr>
            <p:extLst>
              <p:ext uri="{D42A27DB-BD31-4B8C-83A1-F6EECF244321}">
                <p14:modId xmlns:p14="http://schemas.microsoft.com/office/powerpoint/2010/main" val="2843382868"/>
              </p:ext>
            </p:extLst>
          </p:nvPr>
        </p:nvGraphicFramePr>
        <p:xfrm>
          <a:off x="4499992" y="548680"/>
          <a:ext cx="338437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kon 3"/>
          <p:cNvGraphicFramePr>
            <a:graphicFrameLocks/>
          </p:cNvGraphicFramePr>
          <p:nvPr>
            <p:extLst>
              <p:ext uri="{D42A27DB-BD31-4B8C-83A1-F6EECF244321}">
                <p14:modId xmlns:p14="http://schemas.microsoft.com/office/powerpoint/2010/main" val="1452810232"/>
              </p:ext>
            </p:extLst>
          </p:nvPr>
        </p:nvGraphicFramePr>
        <p:xfrm>
          <a:off x="395536" y="3789040"/>
          <a:ext cx="345638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ikon 4"/>
          <p:cNvGraphicFramePr>
            <a:graphicFrameLocks/>
          </p:cNvGraphicFramePr>
          <p:nvPr>
            <p:extLst>
              <p:ext uri="{D42A27DB-BD31-4B8C-83A1-F6EECF244321}">
                <p14:modId xmlns:p14="http://schemas.microsoft.com/office/powerpoint/2010/main" val="1650646457"/>
              </p:ext>
            </p:extLst>
          </p:nvPr>
        </p:nvGraphicFramePr>
        <p:xfrm>
          <a:off x="4499992" y="3501008"/>
          <a:ext cx="3456384"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PoljeZBesedilom 5"/>
          <p:cNvSpPr txBox="1"/>
          <p:nvPr/>
        </p:nvSpPr>
        <p:spPr>
          <a:xfrm>
            <a:off x="416522" y="208203"/>
            <a:ext cx="2604816" cy="461665"/>
          </a:xfrm>
          <a:prstGeom prst="rect">
            <a:avLst/>
          </a:prstGeom>
          <a:noFill/>
        </p:spPr>
        <p:txBody>
          <a:bodyPr wrap="none" rtlCol="0">
            <a:spAutoFit/>
          </a:bodyPr>
          <a:lstStyle/>
          <a:p>
            <a:r>
              <a:rPr lang="sl-SI" sz="2400" b="1" dirty="0" smtClean="0"/>
              <a:t>Kazalci podrobneje</a:t>
            </a:r>
            <a:endParaRPr lang="sl-SI" sz="2400" b="1" dirty="0"/>
          </a:p>
        </p:txBody>
      </p:sp>
    </p:spTree>
    <p:extLst>
      <p:ext uri="{BB962C8B-B14F-4D97-AF65-F5344CB8AC3E}">
        <p14:creationId xmlns:p14="http://schemas.microsoft.com/office/powerpoint/2010/main" val="409241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EE2B656-4656-4646-A221-7C30814F2E69}"/>
              </a:ext>
            </a:extLst>
          </p:cNvPr>
          <p:cNvSpPr>
            <a:spLocks noGrp="1"/>
          </p:cNvSpPr>
          <p:nvPr>
            <p:ph type="title"/>
          </p:nvPr>
        </p:nvSpPr>
        <p:spPr>
          <a:xfrm>
            <a:off x="228600" y="228600"/>
            <a:ext cx="7696200" cy="392088"/>
          </a:xfrm>
        </p:spPr>
        <p:txBody>
          <a:bodyPr rtlCol="0">
            <a:normAutofit fontScale="90000"/>
          </a:bodyPr>
          <a:lstStyle/>
          <a:p>
            <a:pPr rtl="0"/>
            <a:endParaRPr lang="sl-SI" dirty="0">
              <a:latin typeface="Arial" panose="020B0604020202020204" pitchFamily="34" charset="0"/>
            </a:endParaRPr>
          </a:p>
        </p:txBody>
      </p:sp>
      <p:sp>
        <p:nvSpPr>
          <p:cNvPr id="3" name="Označba mesta za vsebino 2">
            <a:extLst>
              <a:ext uri="{FF2B5EF4-FFF2-40B4-BE49-F238E27FC236}">
                <a16:creationId xmlns:a16="http://schemas.microsoft.com/office/drawing/2014/main" xmlns="" id="{F6DABF9E-9B82-4C13-8452-952BD74F6DC7}"/>
              </a:ext>
            </a:extLst>
          </p:cNvPr>
          <p:cNvSpPr>
            <a:spLocks noGrp="1"/>
          </p:cNvSpPr>
          <p:nvPr>
            <p:ph idx="1"/>
          </p:nvPr>
        </p:nvSpPr>
        <p:spPr>
          <a:xfrm>
            <a:off x="0" y="0"/>
            <a:ext cx="9144000" cy="6858000"/>
          </a:xfrm>
          <a:solidFill>
            <a:schemeClr val="tx2">
              <a:lumMod val="75000"/>
            </a:schemeClr>
          </a:solidFill>
        </p:spPr>
        <p:txBody>
          <a:bodyPr rtlCol="0">
            <a:normAutofit fontScale="92500" lnSpcReduction="10000"/>
          </a:bodyPr>
          <a:lstStyle/>
          <a:p>
            <a:pPr marL="0" indent="0">
              <a:buNone/>
            </a:pPr>
            <a:r>
              <a:rPr lang="sl-SI" sz="2400"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①</a:t>
            </a:r>
            <a:r>
              <a:rPr lang="sl-SI" sz="2400"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②</a:t>
            </a:r>
            <a:r>
              <a:rPr lang="sl-SI" sz="2400" b="1"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③</a:t>
            </a:r>
            <a:r>
              <a:rPr lang="sl-SI" sz="2400" b="1"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④</a:t>
            </a:r>
            <a:endParaRPr lang="sl-SI" sz="3000" b="1" dirty="0">
              <a:solidFill>
                <a:srgbClr val="FFFF00"/>
              </a:solidFill>
              <a:latin typeface="Calibri" panose="020F0502020204030204" pitchFamily="34" charset="0"/>
              <a:cs typeface="Calibri" panose="020F0502020204030204" pitchFamily="34" charset="0"/>
            </a:endParaRPr>
          </a:p>
          <a:p>
            <a:endParaRPr lang="sl-SI" sz="2400" dirty="0" smtClean="0">
              <a:solidFill>
                <a:schemeClr val="bg1"/>
              </a:solidFill>
              <a:cs typeface="Arial" panose="020B0604020202020204" pitchFamily="34" charset="0"/>
            </a:endParaRPr>
          </a:p>
          <a:p>
            <a:pPr marL="0" indent="0">
              <a:buNone/>
            </a:pPr>
            <a:endParaRPr lang="sl-SI" sz="2400" dirty="0" smtClean="0">
              <a:solidFill>
                <a:schemeClr val="bg1"/>
              </a:solidFill>
              <a:cs typeface="Arial" panose="020B0604020202020204" pitchFamily="34" charset="0"/>
            </a:endParaRPr>
          </a:p>
          <a:p>
            <a:r>
              <a:rPr lang="sl-SI" sz="2400" dirty="0" err="1" smtClean="0">
                <a:solidFill>
                  <a:schemeClr val="bg1"/>
                </a:solidFill>
                <a:cs typeface="Arial" panose="020B0604020202020204" pitchFamily="34" charset="0"/>
              </a:rPr>
              <a:t>blanche</a:t>
            </a:r>
            <a:endParaRPr lang="sl-SI" sz="2400" dirty="0" smtClean="0">
              <a:solidFill>
                <a:schemeClr val="bg1"/>
              </a:solidFill>
              <a:cs typeface="Arial" panose="020B0604020202020204" pitchFamily="34" charset="0"/>
            </a:endParaRPr>
          </a:p>
          <a:p>
            <a:r>
              <a:rPr lang="ar-AE" sz="3200" dirty="0" smtClean="0">
                <a:solidFill>
                  <a:schemeClr val="bg1"/>
                </a:solidFill>
                <a:cs typeface="Arial" panose="020B0604020202020204" pitchFamily="34" charset="0"/>
              </a:rPr>
              <a:t>أبيض</a:t>
            </a:r>
            <a:r>
              <a:rPr lang="sl-SI" sz="3200" dirty="0" smtClean="0">
                <a:solidFill>
                  <a:schemeClr val="bg1"/>
                </a:solidFill>
                <a:cs typeface="Arial" panose="020B0604020202020204" pitchFamily="34" charset="0"/>
              </a:rPr>
              <a:t>  </a:t>
            </a:r>
            <a:r>
              <a:rPr lang="sl-SI" sz="3000" b="1" dirty="0" smtClean="0">
                <a:solidFill>
                  <a:srgbClr val="FFFF00"/>
                </a:solidFill>
                <a:latin typeface="Calibri" panose="020F0502020204030204" pitchFamily="34" charset="0"/>
                <a:cs typeface="Calibri" panose="020F0502020204030204" pitchFamily="34" charset="0"/>
              </a:rPr>
              <a:t>⑤                   ⑥</a:t>
            </a:r>
            <a:endParaRPr lang="sl-SI" sz="3000" b="1" dirty="0" smtClean="0">
              <a:solidFill>
                <a:srgbClr val="FFFF00"/>
              </a:solidFill>
              <a:cs typeface="Arial" panose="020B0604020202020204" pitchFamily="34" charset="0"/>
            </a:endParaRPr>
          </a:p>
          <a:p>
            <a:r>
              <a:rPr lang="de-DE" sz="2400" b="1" dirty="0" smtClean="0">
                <a:solidFill>
                  <a:schemeClr val="bg1"/>
                </a:solidFill>
                <a:cs typeface="Arial" panose="020B0604020202020204" pitchFamily="34" charset="0"/>
              </a:rPr>
              <a:t>白</a:t>
            </a:r>
            <a:r>
              <a:rPr lang="sl-SI" sz="2400" b="1" dirty="0" smtClean="0">
                <a:solidFill>
                  <a:schemeClr val="bg1"/>
                </a:solidFill>
                <a:cs typeface="Arial" panose="020B0604020202020204" pitchFamily="34" charset="0"/>
              </a:rPr>
              <a:t>   </a:t>
            </a:r>
            <a:r>
              <a:rPr lang="sl-SI" sz="2400"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⑦                   ⑧</a:t>
            </a:r>
            <a:r>
              <a:rPr lang="sl-SI" sz="2400" dirty="0" smtClean="0">
                <a:solidFill>
                  <a:schemeClr val="bg1"/>
                </a:solidFill>
                <a:latin typeface="Calibri" panose="020F0502020204030204" pitchFamily="34" charset="0"/>
                <a:cs typeface="Calibri" panose="020F0502020204030204" pitchFamily="34" charset="0"/>
              </a:rPr>
              <a:t>                </a:t>
            </a:r>
            <a:endParaRPr lang="sl-SI" sz="2400" dirty="0" smtClean="0">
              <a:solidFill>
                <a:schemeClr val="bg1"/>
              </a:solidFill>
              <a:cs typeface="Arial" panose="020B0604020202020204" pitchFamily="34" charset="0"/>
            </a:endParaRPr>
          </a:p>
          <a:p>
            <a:r>
              <a:rPr lang="sl-SI" sz="2400" dirty="0" err="1" smtClean="0">
                <a:solidFill>
                  <a:schemeClr val="bg1"/>
                </a:solidFill>
                <a:cs typeface="Arial" panose="020B0604020202020204" pitchFamily="34" charset="0"/>
              </a:rPr>
              <a:t>hvid</a:t>
            </a:r>
            <a:endParaRPr lang="sl-SI" sz="2400" dirty="0" smtClean="0">
              <a:solidFill>
                <a:schemeClr val="bg1"/>
              </a:solidFill>
              <a:cs typeface="Arial" panose="020B0604020202020204" pitchFamily="34" charset="0"/>
            </a:endParaRPr>
          </a:p>
          <a:p>
            <a:r>
              <a:rPr lang="sl-SI" sz="2400" dirty="0" err="1">
                <a:solidFill>
                  <a:schemeClr val="bg1"/>
                </a:solidFill>
                <a:cs typeface="Arial" panose="020B0604020202020204" pitchFamily="34" charset="0"/>
              </a:rPr>
              <a:t>w</a:t>
            </a:r>
            <a:r>
              <a:rPr lang="sl-SI" sz="2400" dirty="0" err="1" smtClean="0">
                <a:solidFill>
                  <a:schemeClr val="bg1"/>
                </a:solidFill>
                <a:cs typeface="Arial" panose="020B0604020202020204" pitchFamily="34" charset="0"/>
              </a:rPr>
              <a:t>hite</a:t>
            </a:r>
            <a:r>
              <a:rPr lang="sl-SI" sz="2400" dirty="0" smtClean="0">
                <a:solidFill>
                  <a:schemeClr val="bg1"/>
                </a:solidFill>
                <a:cs typeface="Arial" panose="020B0604020202020204" pitchFamily="34" charset="0"/>
              </a:rPr>
              <a:t>                                                                         </a:t>
            </a:r>
            <a:endParaRPr lang="sl-SI" sz="2400" dirty="0" smtClean="0">
              <a:solidFill>
                <a:schemeClr val="bg1"/>
              </a:solidFill>
              <a:latin typeface="Calibri" panose="020F0502020204030204" pitchFamily="34" charset="0"/>
              <a:cs typeface="Calibri" panose="020F0502020204030204" pitchFamily="34" charset="0"/>
            </a:endParaRPr>
          </a:p>
          <a:p>
            <a:r>
              <a:rPr lang="sl-SI" sz="2400" dirty="0" err="1" smtClean="0">
                <a:solidFill>
                  <a:schemeClr val="bg1"/>
                </a:solidFill>
                <a:cs typeface="Arial" panose="020B0604020202020204" pitchFamily="34" charset="0"/>
              </a:rPr>
              <a:t>weiß</a:t>
            </a:r>
            <a:endParaRPr lang="sl-SI" sz="2400" dirty="0" smtClean="0">
              <a:solidFill>
                <a:schemeClr val="bg1"/>
              </a:solidFill>
              <a:cs typeface="Arial" panose="020B0604020202020204" pitchFamily="34" charset="0"/>
            </a:endParaRPr>
          </a:p>
          <a:p>
            <a:r>
              <a:rPr lang="sl-SI" sz="2400" dirty="0">
                <a:solidFill>
                  <a:schemeClr val="bg1"/>
                </a:solidFill>
                <a:cs typeface="Arial" panose="020B0604020202020204" pitchFamily="34" charset="0"/>
              </a:rPr>
              <a:t>b</a:t>
            </a:r>
            <a:r>
              <a:rPr lang="sl-SI" sz="2400" dirty="0" smtClean="0">
                <a:solidFill>
                  <a:schemeClr val="bg1"/>
                </a:solidFill>
                <a:cs typeface="Arial" panose="020B0604020202020204" pitchFamily="34" charset="0"/>
              </a:rPr>
              <a:t>ianco</a:t>
            </a:r>
          </a:p>
          <a:p>
            <a:r>
              <a:rPr lang="az-Cyrl-AZ" sz="2400" b="1" dirty="0" smtClean="0">
                <a:solidFill>
                  <a:schemeClr val="bg1"/>
                </a:solidFill>
                <a:cs typeface="Arial" panose="020B0604020202020204" pitchFamily="34" charset="0"/>
              </a:rPr>
              <a:t>Белый</a:t>
            </a:r>
            <a:r>
              <a:rPr lang="sl-SI" sz="2400" b="1" dirty="0" smtClean="0">
                <a:solidFill>
                  <a:schemeClr val="bg1"/>
                </a:solidFill>
                <a:cs typeface="Arial" panose="020B0604020202020204" pitchFamily="34" charset="0"/>
              </a:rPr>
              <a:t> </a:t>
            </a:r>
            <a:r>
              <a:rPr lang="sl-SI" sz="3000" b="1" dirty="0" smtClean="0">
                <a:solidFill>
                  <a:srgbClr val="FFFF00"/>
                </a:solidFill>
                <a:latin typeface="Calibri" panose="020F0502020204030204" pitchFamily="34" charset="0"/>
                <a:cs typeface="Calibri" panose="020F0502020204030204" pitchFamily="34" charset="0"/>
              </a:rPr>
              <a:t>⑨                                            ⑪</a:t>
            </a:r>
            <a:endParaRPr lang="az-Cyrl-AZ" sz="3000" b="1" dirty="0">
              <a:solidFill>
                <a:srgbClr val="FFFF00"/>
              </a:solidFill>
              <a:cs typeface="Arial" panose="020B0604020202020204" pitchFamily="34" charset="0"/>
            </a:endParaRPr>
          </a:p>
          <a:p>
            <a:r>
              <a:rPr lang="sl-SI" sz="2400" dirty="0" err="1">
                <a:solidFill>
                  <a:schemeClr val="bg1"/>
                </a:solidFill>
                <a:cs typeface="Arial" panose="020B0604020202020204" pitchFamily="34" charset="0"/>
              </a:rPr>
              <a:t>b</a:t>
            </a:r>
            <a:r>
              <a:rPr lang="sl-SI" sz="2400" dirty="0" err="1" smtClean="0">
                <a:solidFill>
                  <a:schemeClr val="bg1"/>
                </a:solidFill>
                <a:cs typeface="Arial" panose="020B0604020202020204" pitchFamily="34" charset="0"/>
              </a:rPr>
              <a:t>eyaz</a:t>
            </a:r>
            <a:r>
              <a:rPr lang="sl-SI" sz="2400" dirty="0" smtClean="0">
                <a:solidFill>
                  <a:schemeClr val="bg1"/>
                </a:solidFill>
                <a:cs typeface="Arial" panose="020B0604020202020204" pitchFamily="34" charset="0"/>
              </a:rPr>
              <a:t>                                                                                                   </a:t>
            </a:r>
            <a:r>
              <a:rPr lang="sl-SI" sz="3000" b="1" dirty="0" smtClean="0">
                <a:solidFill>
                  <a:srgbClr val="FFFF00"/>
                </a:solidFill>
                <a:latin typeface="Calibri" panose="020F0502020204030204" pitchFamily="34" charset="0"/>
                <a:cs typeface="Calibri" panose="020F0502020204030204" pitchFamily="34" charset="0"/>
              </a:rPr>
              <a:t>⑫</a:t>
            </a:r>
            <a:r>
              <a:rPr lang="sl-SI" sz="2400" dirty="0" smtClean="0">
                <a:solidFill>
                  <a:schemeClr val="bg1"/>
                </a:solidFill>
                <a:cs typeface="Arial" panose="020B0604020202020204" pitchFamily="34" charset="0"/>
              </a:rPr>
              <a:t> </a:t>
            </a:r>
          </a:p>
          <a:p>
            <a:r>
              <a:rPr lang="sl-SI" sz="2400" dirty="0" err="1">
                <a:solidFill>
                  <a:schemeClr val="bg1"/>
                </a:solidFill>
                <a:cs typeface="Arial" panose="020B0604020202020204" pitchFamily="34" charset="0"/>
              </a:rPr>
              <a:t>f</a:t>
            </a:r>
            <a:r>
              <a:rPr lang="sl-SI" sz="2400" dirty="0" err="1" smtClean="0">
                <a:solidFill>
                  <a:schemeClr val="bg1"/>
                </a:solidFill>
                <a:cs typeface="Arial" panose="020B0604020202020204" pitchFamily="34" charset="0"/>
              </a:rPr>
              <a:t>ehér</a:t>
            </a:r>
            <a:r>
              <a:rPr lang="sl-SI" sz="2400" dirty="0" smtClean="0">
                <a:solidFill>
                  <a:schemeClr val="bg1"/>
                </a:solidFill>
                <a:cs typeface="Arial" panose="020B0604020202020204" pitchFamily="34" charset="0"/>
              </a:rPr>
              <a:t>                             </a:t>
            </a:r>
            <a:r>
              <a:rPr lang="sl-SI" sz="3000" b="1" dirty="0" smtClean="0">
                <a:solidFill>
                  <a:srgbClr val="FFFF00"/>
                </a:solidFill>
                <a:latin typeface="Calibri" panose="020F0502020204030204" pitchFamily="34" charset="0"/>
                <a:cs typeface="Calibri" panose="020F0502020204030204" pitchFamily="34" charset="0"/>
              </a:rPr>
              <a:t>⑩</a:t>
            </a:r>
            <a:endParaRPr lang="sl-SI" sz="3000" b="1" dirty="0" smtClean="0">
              <a:solidFill>
                <a:srgbClr val="FFFF00"/>
              </a:solidFill>
              <a:cs typeface="Arial" panose="020B0604020202020204" pitchFamily="34" charset="0"/>
            </a:endParaRPr>
          </a:p>
          <a:p>
            <a:r>
              <a:rPr lang="sl-SI" sz="2400" dirty="0" err="1" smtClean="0">
                <a:solidFill>
                  <a:schemeClr val="bg1"/>
                </a:solidFill>
                <a:cs typeface="Arial" panose="020B0604020202020204" pitchFamily="34" charset="0"/>
              </a:rPr>
              <a:t>candidus</a:t>
            </a:r>
            <a:r>
              <a:rPr lang="sl-SI" sz="2400" dirty="0" smtClean="0">
                <a:solidFill>
                  <a:schemeClr val="bg1"/>
                </a:solidFill>
                <a:cs typeface="Arial" panose="020B0604020202020204" pitchFamily="34" charset="0"/>
              </a:rPr>
              <a:t> </a:t>
            </a:r>
            <a:r>
              <a:rPr lang="sl-SI" sz="2400" b="1" dirty="0" smtClean="0">
                <a:solidFill>
                  <a:srgbClr val="FFFF00"/>
                </a:solidFill>
                <a:latin typeface="Calibri" panose="020F0502020204030204" pitchFamily="34" charset="0"/>
                <a:cs typeface="Calibri" panose="020F0502020204030204" pitchFamily="34" charset="0"/>
              </a:rPr>
              <a:t>⑪</a:t>
            </a:r>
            <a:endParaRPr lang="sl-SI" sz="2400" dirty="0" smtClean="0">
              <a:solidFill>
                <a:schemeClr val="bg1"/>
              </a:solidFill>
              <a:cs typeface="Arial" panose="020B0604020202020204" pitchFamily="34" charset="0"/>
            </a:endParaRPr>
          </a:p>
          <a:p>
            <a:r>
              <a:rPr lang="sl-SI" sz="2400" dirty="0" err="1" smtClean="0">
                <a:solidFill>
                  <a:schemeClr val="bg1"/>
                </a:solidFill>
                <a:cs typeface="Arial" panose="020B0604020202020204" pitchFamily="34" charset="0"/>
              </a:rPr>
              <a:t>valkoinen</a:t>
            </a:r>
            <a:endParaRPr lang="sl-SI" sz="2400" dirty="0" smtClean="0">
              <a:solidFill>
                <a:schemeClr val="bg1"/>
              </a:solidFill>
              <a:cs typeface="Arial" panose="020B0604020202020204" pitchFamily="34" charset="0"/>
            </a:endParaRPr>
          </a:p>
          <a:p>
            <a:r>
              <a:rPr lang="sl-SI" sz="2400" dirty="0">
                <a:solidFill>
                  <a:schemeClr val="bg1"/>
                </a:solidFill>
                <a:cs typeface="Arial" panose="020B0604020202020204" pitchFamily="34" charset="0"/>
              </a:rPr>
              <a:t>b</a:t>
            </a:r>
            <a:r>
              <a:rPr lang="sl-SI" sz="2400" dirty="0" smtClean="0">
                <a:solidFill>
                  <a:schemeClr val="bg1"/>
                </a:solidFill>
                <a:cs typeface="Arial" panose="020B0604020202020204" pitchFamily="34" charset="0"/>
              </a:rPr>
              <a:t>ela </a:t>
            </a:r>
            <a:endParaRPr lang="sl-SI" dirty="0" smtClean="0">
              <a:cs typeface="Arial" panose="020B0604020202020204" pitchFamily="34" charset="0"/>
            </a:endParaRPr>
          </a:p>
          <a:p>
            <a:endParaRPr lang="sl-SI" dirty="0" smtClean="0"/>
          </a:p>
          <a:p>
            <a:endParaRPr lang="sl-SI" dirty="0" smtClean="0"/>
          </a:p>
          <a:p>
            <a:endParaRPr lang="sl-SI" dirty="0" smtClean="0"/>
          </a:p>
          <a:p>
            <a:endParaRPr lang="sl-SI" dirty="0" smtClean="0"/>
          </a:p>
          <a:p>
            <a:endParaRPr lang="sl-SI" dirty="0">
              <a:latin typeface="Arial" panose="020B0604020202020204" pitchFamily="34" charset="0"/>
            </a:endParaRPr>
          </a:p>
        </p:txBody>
      </p:sp>
      <p:pic>
        <p:nvPicPr>
          <p:cNvPr id="4" name="Slika 3"/>
          <p:cNvPicPr>
            <a:picLocks noChangeAspect="1"/>
          </p:cNvPicPr>
          <p:nvPr/>
        </p:nvPicPr>
        <p:blipFill>
          <a:blip r:embed="rId3"/>
          <a:stretch>
            <a:fillRect/>
          </a:stretch>
        </p:blipFill>
        <p:spPr>
          <a:xfrm>
            <a:off x="1590563" y="312721"/>
            <a:ext cx="1212726" cy="990393"/>
          </a:xfrm>
          <a:prstGeom prst="rect">
            <a:avLst/>
          </a:prstGeom>
        </p:spPr>
      </p:pic>
      <p:pic>
        <p:nvPicPr>
          <p:cNvPr id="5" name="Slika 4"/>
          <p:cNvPicPr>
            <a:picLocks noChangeAspect="1"/>
          </p:cNvPicPr>
          <p:nvPr/>
        </p:nvPicPr>
        <p:blipFill rotWithShape="1">
          <a:blip r:embed="rId4" cstate="print">
            <a:extLst>
              <a:ext uri="{28A0092B-C50C-407E-A947-70E740481C1C}">
                <a14:useLocalDpi xmlns:a14="http://schemas.microsoft.com/office/drawing/2010/main" val="0"/>
              </a:ext>
            </a:extLst>
          </a:blip>
          <a:srcRect t="5901" b="19551"/>
          <a:stretch/>
        </p:blipFill>
        <p:spPr>
          <a:xfrm>
            <a:off x="3286798" y="117043"/>
            <a:ext cx="1235653" cy="1381750"/>
          </a:xfrm>
          <a:prstGeom prst="rect">
            <a:avLst/>
          </a:prstGeom>
        </p:spPr>
      </p:pic>
      <p:pic>
        <p:nvPicPr>
          <p:cNvPr id="7" name="Slika 6"/>
          <p:cNvPicPr>
            <a:picLocks noChangeAspect="1"/>
          </p:cNvPicPr>
          <p:nvPr/>
        </p:nvPicPr>
        <p:blipFill rotWithShape="1">
          <a:blip r:embed="rId5"/>
          <a:srcRect r="7511"/>
          <a:stretch/>
        </p:blipFill>
        <p:spPr>
          <a:xfrm>
            <a:off x="5275240" y="30081"/>
            <a:ext cx="1745032" cy="1886752"/>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8813" y="30080"/>
            <a:ext cx="1543422" cy="2200197"/>
          </a:xfrm>
          <a:prstGeom prst="rect">
            <a:avLst/>
          </a:prstGeom>
        </p:spPr>
      </p:pic>
      <p:pic>
        <p:nvPicPr>
          <p:cNvPr id="10" name="Slika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7704" y="1705643"/>
            <a:ext cx="1465819" cy="2261074"/>
          </a:xfrm>
          <a:prstGeom prst="rect">
            <a:avLst/>
          </a:prstGeom>
        </p:spPr>
      </p:pic>
      <p:pic>
        <p:nvPicPr>
          <p:cNvPr id="11" name="Slika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153" y="1805910"/>
            <a:ext cx="1434595" cy="2361985"/>
          </a:xfrm>
          <a:prstGeom prst="rect">
            <a:avLst/>
          </a:prstGeom>
        </p:spPr>
      </p:pic>
      <p:pic>
        <p:nvPicPr>
          <p:cNvPr id="12" name="Slika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47763" y="2486578"/>
            <a:ext cx="1265522" cy="1680873"/>
          </a:xfrm>
          <a:prstGeom prst="rect">
            <a:avLst/>
          </a:prstGeom>
        </p:spPr>
      </p:pic>
      <p:pic>
        <p:nvPicPr>
          <p:cNvPr id="13" name="Slika 12"/>
          <p:cNvPicPr>
            <a:picLocks noChangeAspect="1"/>
          </p:cNvPicPr>
          <p:nvPr/>
        </p:nvPicPr>
        <p:blipFill rotWithShape="1">
          <a:blip r:embed="rId10" cstate="print">
            <a:extLst>
              <a:ext uri="{28A0092B-C50C-407E-A947-70E740481C1C}">
                <a14:useLocalDpi xmlns:a14="http://schemas.microsoft.com/office/drawing/2010/main" val="0"/>
              </a:ext>
            </a:extLst>
          </a:blip>
          <a:srcRect r="7524"/>
          <a:stretch/>
        </p:blipFill>
        <p:spPr>
          <a:xfrm>
            <a:off x="5732635" y="4372036"/>
            <a:ext cx="1582587" cy="2281790"/>
          </a:xfrm>
          <a:prstGeom prst="rect">
            <a:avLst/>
          </a:prstGeom>
        </p:spPr>
      </p:pic>
      <p:pic>
        <p:nvPicPr>
          <p:cNvPr id="15" name="Slika 14"/>
          <p:cNvPicPr>
            <a:picLocks noChangeAspect="1"/>
          </p:cNvPicPr>
          <p:nvPr/>
        </p:nvPicPr>
        <p:blipFill rotWithShape="1">
          <a:blip r:embed="rId11">
            <a:extLst>
              <a:ext uri="{28A0092B-C50C-407E-A947-70E740481C1C}">
                <a14:useLocalDpi xmlns:a14="http://schemas.microsoft.com/office/drawing/2010/main" val="0"/>
              </a:ext>
            </a:extLst>
          </a:blip>
          <a:srcRect t="4465" b="7042"/>
          <a:stretch/>
        </p:blipFill>
        <p:spPr>
          <a:xfrm>
            <a:off x="7648006" y="4373374"/>
            <a:ext cx="1465036" cy="2293746"/>
          </a:xfrm>
          <a:prstGeom prst="rect">
            <a:avLst/>
          </a:prstGeom>
        </p:spPr>
      </p:pic>
      <p:pic>
        <p:nvPicPr>
          <p:cNvPr id="14" name="Slika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85110" y="2139907"/>
            <a:ext cx="1319784" cy="1956816"/>
          </a:xfrm>
          <a:prstGeom prst="rect">
            <a:avLst/>
          </a:prstGeom>
        </p:spPr>
      </p:pic>
      <p:pic>
        <p:nvPicPr>
          <p:cNvPr id="16" name="Slika 15"/>
          <p:cNvPicPr>
            <a:picLocks noChangeAspect="1"/>
          </p:cNvPicPr>
          <p:nvPr/>
        </p:nvPicPr>
        <p:blipFill rotWithShape="1">
          <a:blip r:embed="rId13" cstate="print">
            <a:extLst>
              <a:ext uri="{28A0092B-C50C-407E-A947-70E740481C1C}">
                <a14:useLocalDpi xmlns:a14="http://schemas.microsoft.com/office/drawing/2010/main" val="0"/>
              </a:ext>
            </a:extLst>
          </a:blip>
          <a:srcRect l="11413" r="19288" b="23144"/>
          <a:stretch/>
        </p:blipFill>
        <p:spPr>
          <a:xfrm>
            <a:off x="3490156" y="4914423"/>
            <a:ext cx="2038550" cy="1657370"/>
          </a:xfrm>
          <a:prstGeom prst="rect">
            <a:avLst/>
          </a:prstGeom>
        </p:spPr>
      </p:pic>
      <p:pic>
        <p:nvPicPr>
          <p:cNvPr id="17" name="Slika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08151" y="4318596"/>
            <a:ext cx="1373789" cy="2061971"/>
          </a:xfrm>
          <a:prstGeom prst="rect">
            <a:avLst/>
          </a:prstGeom>
        </p:spPr>
      </p:pic>
    </p:spTree>
    <p:extLst>
      <p:ext uri="{BB962C8B-B14F-4D97-AF65-F5344CB8AC3E}">
        <p14:creationId xmlns:p14="http://schemas.microsoft.com/office/powerpoint/2010/main" val="3349639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on 1"/>
          <p:cNvGraphicFramePr>
            <a:graphicFrameLocks/>
          </p:cNvGraphicFramePr>
          <p:nvPr>
            <p:extLst>
              <p:ext uri="{D42A27DB-BD31-4B8C-83A1-F6EECF244321}">
                <p14:modId xmlns:p14="http://schemas.microsoft.com/office/powerpoint/2010/main" val="2325081800"/>
              </p:ext>
            </p:extLst>
          </p:nvPr>
        </p:nvGraphicFramePr>
        <p:xfrm>
          <a:off x="1115616" y="908720"/>
          <a:ext cx="6083796" cy="4501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248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3204" y="45283"/>
            <a:ext cx="8229600" cy="1143000"/>
          </a:xfrm>
        </p:spPr>
        <p:txBody>
          <a:bodyPr/>
          <a:lstStyle/>
          <a:p>
            <a:r>
              <a:rPr lang="sl-SI" dirty="0" smtClean="0"/>
              <a:t>Analiza UN za OŠ</a:t>
            </a:r>
            <a:endParaRPr lang="sl-SI"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7" t="32852" r="31495" b="12577"/>
          <a:stretch/>
        </p:blipFill>
        <p:spPr bwMode="auto">
          <a:xfrm>
            <a:off x="323528" y="1124744"/>
            <a:ext cx="8568952" cy="517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347931" y="6302634"/>
            <a:ext cx="5528886" cy="369332"/>
          </a:xfrm>
          <a:prstGeom prst="rect">
            <a:avLst/>
          </a:prstGeom>
          <a:noFill/>
        </p:spPr>
        <p:txBody>
          <a:bodyPr wrap="none" rtlCol="0">
            <a:spAutoFit/>
          </a:bodyPr>
          <a:lstStyle/>
          <a:p>
            <a:r>
              <a:rPr lang="sl-SI" dirty="0" smtClean="0"/>
              <a:t>Vir: Anketa PS geografija, šol. l. 2018/19, spletna učilnica. </a:t>
            </a:r>
            <a:endParaRPr lang="sl-SI" dirty="0"/>
          </a:p>
        </p:txBody>
      </p:sp>
    </p:spTree>
    <p:extLst>
      <p:ext uri="{BB962C8B-B14F-4D97-AF65-F5344CB8AC3E}">
        <p14:creationId xmlns:p14="http://schemas.microsoft.com/office/powerpoint/2010/main" val="389204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89" t="29313" r="41237" b="29313"/>
          <a:stretch/>
        </p:blipFill>
        <p:spPr bwMode="auto">
          <a:xfrm>
            <a:off x="1115616" y="487024"/>
            <a:ext cx="7056784" cy="597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4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t>Koliko se vam zdijo posamezna poglavja učnega načrta uporabna</a:t>
            </a:r>
            <a:r>
              <a:rPr lang="sl-SI" sz="3200" dirty="0" smtClean="0"/>
              <a:t>? N=61</a:t>
            </a:r>
            <a:endParaRPr lang="sl-SI" sz="32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71" t="33953" r="15489" b="22061"/>
          <a:stretch/>
        </p:blipFill>
        <p:spPr bwMode="auto">
          <a:xfrm>
            <a:off x="539552" y="1772816"/>
            <a:ext cx="823456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39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15" t="39794" r="31649" b="20413"/>
          <a:stretch/>
        </p:blipFill>
        <p:spPr bwMode="auto">
          <a:xfrm>
            <a:off x="149951" y="1569772"/>
            <a:ext cx="8861201" cy="394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24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t>Napišite, če želite še kaj sporočiti o učnem </a:t>
            </a:r>
            <a:r>
              <a:rPr lang="sl-SI" sz="3200" dirty="0" smtClean="0"/>
              <a:t>načrtu</a:t>
            </a:r>
            <a:endParaRPr lang="sl-SI" sz="3200"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542858995"/>
              </p:ext>
            </p:extLst>
          </p:nvPr>
        </p:nvGraphicFramePr>
        <p:xfrm>
          <a:off x="467544" y="1556792"/>
          <a:ext cx="8424936" cy="4419600"/>
        </p:xfrm>
        <a:graphic>
          <a:graphicData uri="http://schemas.openxmlformats.org/drawingml/2006/table">
            <a:tbl>
              <a:tblPr>
                <a:tableStyleId>{5C22544A-7EE6-4342-B048-85BDC9FD1C3A}</a:tableStyleId>
              </a:tblPr>
              <a:tblGrid>
                <a:gridCol w="8424936">
                  <a:extLst>
                    <a:ext uri="{9D8B030D-6E8A-4147-A177-3AD203B41FA5}">
                      <a16:colId xmlns:a16="http://schemas.microsoft.com/office/drawing/2014/main" xmlns="" val="20000"/>
                    </a:ext>
                  </a:extLst>
                </a:gridCol>
              </a:tblGrid>
              <a:tr h="182880">
                <a:tc>
                  <a:txBody>
                    <a:bodyPr/>
                    <a:lstStyle/>
                    <a:p>
                      <a:pPr marL="342900" indent="-342900" algn="l" fontAlgn="ctr">
                        <a:buFont typeface="Arial" panose="020B0604020202020204" pitchFamily="34" charset="0"/>
                        <a:buChar char="•"/>
                      </a:pPr>
                      <a:r>
                        <a:rPr lang="sl-SI" sz="1800" u="none" strike="noStrike" dirty="0">
                          <a:effectLst/>
                        </a:rPr>
                        <a:t>treba ga je spremeniti in oklestiti.</a:t>
                      </a:r>
                      <a:endParaRPr lang="sl-SI"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40">
                <a:tc>
                  <a:txBody>
                    <a:bodyPr/>
                    <a:lstStyle/>
                    <a:p>
                      <a:pPr marL="342900" indent="-342900" algn="l" fontAlgn="ctr">
                        <a:buFont typeface="Arial" panose="020B0604020202020204" pitchFamily="34" charset="0"/>
                        <a:buChar char="•"/>
                      </a:pPr>
                      <a:r>
                        <a:rPr lang="sl-SI" sz="1800" u="none" strike="noStrike" dirty="0">
                          <a:effectLst/>
                        </a:rPr>
                        <a:t>učni načrt je napisan preveč ohlapno. pri tem mislim predvsem na cilje in standarde znanja, ki si jih pogosto lahko vsak razlaga po svoje.</a:t>
                      </a:r>
                      <a:endParaRPr lang="sl-SI"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5760">
                <a:tc>
                  <a:txBody>
                    <a:bodyPr/>
                    <a:lstStyle/>
                    <a:p>
                      <a:pPr marL="342900" indent="-342900" algn="l" fontAlgn="ctr">
                        <a:buFont typeface="Arial" panose="020B0604020202020204" pitchFamily="34" charset="0"/>
                        <a:buChar char="•"/>
                      </a:pPr>
                      <a:r>
                        <a:rPr lang="sl-SI" sz="1800" u="none" strike="noStrike" dirty="0">
                          <a:effectLst/>
                        </a:rPr>
                        <a:t>zelo dobra orientacija bi bil nabor pojmov, ki bi jih učenci morali znati.</a:t>
                      </a:r>
                      <a:endParaRPr lang="sl-SI"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97280">
                <a:tc>
                  <a:txBody>
                    <a:bodyPr/>
                    <a:lstStyle/>
                    <a:p>
                      <a:pPr marL="342900" indent="-342900" algn="l" fontAlgn="ctr">
                        <a:buFont typeface="Arial" panose="020B0604020202020204" pitchFamily="34" charset="0"/>
                        <a:buChar char="•"/>
                      </a:pPr>
                      <a:r>
                        <a:rPr lang="sl-SI" sz="1800" u="none" strike="noStrike" dirty="0">
                          <a:effectLst/>
                        </a:rPr>
                        <a:t>osnovno vodilo mora biti najmanj 10 % zmanjšanje obsega učnega načrta - to je enostaven, lahko dosegljiv cilj, s katerim črtamo najbolj nepotreben balast. vsa gradiva, ki so že pripravljena, ostanejo, učitelji in učenci pa na račun minus 10 % mnogo lažje zadihamo. in </a:t>
                      </a:r>
                      <a:r>
                        <a:rPr lang="sl-SI" sz="1800" u="none" strike="noStrike" dirty="0" err="1">
                          <a:effectLst/>
                        </a:rPr>
                        <a:t>hkrat</a:t>
                      </a:r>
                      <a:r>
                        <a:rPr lang="sl-SI" sz="1800" u="none" strike="noStrike" dirty="0">
                          <a:effectLst/>
                        </a:rPr>
                        <a:t> naj se izpostavijo temeljni pojmi in procesi, ki jih bo preverjal </a:t>
                      </a:r>
                      <a:r>
                        <a:rPr lang="sl-SI" sz="1800" u="none" strike="noStrike" dirty="0" err="1">
                          <a:effectLst/>
                        </a:rPr>
                        <a:t>npz</a:t>
                      </a:r>
                      <a:r>
                        <a:rPr lang="sl-SI" sz="1800" u="none" strike="noStrike" dirty="0">
                          <a:effectLst/>
                        </a:rPr>
                        <a:t>, ker sicer učitelji \"gonimo\" učence v pripravah \"</a:t>
                      </a:r>
                      <a:r>
                        <a:rPr lang="sl-SI" sz="1800" u="none" strike="noStrike" dirty="0" err="1">
                          <a:effectLst/>
                        </a:rPr>
                        <a:t>svega</a:t>
                      </a:r>
                      <a:r>
                        <a:rPr lang="sl-SI" sz="1800" u="none" strike="noStrike" dirty="0">
                          <a:effectLst/>
                        </a:rPr>
                        <a:t> in </a:t>
                      </a:r>
                      <a:r>
                        <a:rPr lang="sl-SI" sz="1800" u="none" strike="noStrike" dirty="0" err="1">
                          <a:effectLst/>
                        </a:rPr>
                        <a:t>svašta</a:t>
                      </a:r>
                      <a:r>
                        <a:rPr lang="sl-SI" sz="1800" u="none" strike="noStrike" dirty="0">
                          <a:effectLst/>
                        </a:rPr>
                        <a:t>\", na koncu pa zaradi \"vojne tajne\", katere vsebine </a:t>
                      </a:r>
                      <a:r>
                        <a:rPr lang="sl-SI" sz="1800" u="none" strike="noStrike" dirty="0" err="1">
                          <a:effectLst/>
                        </a:rPr>
                        <a:t>npz</a:t>
                      </a:r>
                      <a:r>
                        <a:rPr lang="sl-SI" sz="1800" u="none" strike="noStrike" dirty="0">
                          <a:effectLst/>
                        </a:rPr>
                        <a:t> sploh preverja, dosežemo slabši rezultat, ki ne odraža dejanskega truda učiteljev in učencev, ki smo ga vložili v vsa leta geografije.</a:t>
                      </a:r>
                      <a:endParaRPr lang="sl-SI"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5760">
                <a:tc>
                  <a:txBody>
                    <a:bodyPr/>
                    <a:lstStyle/>
                    <a:p>
                      <a:pPr marL="342900" indent="-342900" algn="l" fontAlgn="ctr">
                        <a:buFont typeface="Arial" panose="020B0604020202020204" pitchFamily="34" charset="0"/>
                        <a:buChar char="•"/>
                      </a:pPr>
                      <a:r>
                        <a:rPr lang="sl-SI" sz="1800" u="none" strike="noStrike" dirty="0">
                          <a:effectLst/>
                        </a:rPr>
                        <a:t>krajšega ko imaš boljši je pouk. o učnem načrtu govorim.</a:t>
                      </a:r>
                      <a:endParaRPr lang="sl-SI"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65760">
                <a:tc>
                  <a:txBody>
                    <a:bodyPr/>
                    <a:lstStyle/>
                    <a:p>
                      <a:pPr marL="342900" indent="-342900" algn="l" fontAlgn="ctr">
                        <a:buFont typeface="Arial" panose="020B0604020202020204" pitchFamily="34" charset="0"/>
                        <a:buChar char="•"/>
                      </a:pPr>
                      <a:r>
                        <a:rPr lang="pl-PL" sz="1800" u="none" strike="noStrike" dirty="0">
                          <a:effectLst/>
                        </a:rPr>
                        <a:t>naj bo problemski in ne faktografski. pa to razložite inšoekciji tudi.</a:t>
                      </a:r>
                      <a:endParaRPr lang="pl-PL"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48640">
                <a:tc>
                  <a:txBody>
                    <a:bodyPr/>
                    <a:lstStyle/>
                    <a:p>
                      <a:pPr marL="342900" indent="-342900" algn="l" fontAlgn="ctr">
                        <a:buFont typeface="Arial" panose="020B0604020202020204" pitchFamily="34" charset="0"/>
                        <a:buChar char="•"/>
                      </a:pPr>
                      <a:r>
                        <a:rPr lang="sl-SI" sz="1800" u="none" strike="noStrike" dirty="0">
                          <a:effectLst/>
                        </a:rPr>
                        <a:t>kakšni, kateri pojmi so mišljeni pri prejšnjem vprašanju? pojmi so bili v starem učnem načrtu za osemletko.</a:t>
                      </a:r>
                      <a:endParaRPr lang="sl-SI"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706750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33968211"/>
              </p:ext>
            </p:extLst>
          </p:nvPr>
        </p:nvGraphicFramePr>
        <p:xfrm>
          <a:off x="323528" y="476672"/>
          <a:ext cx="8640960" cy="5499563"/>
        </p:xfrm>
        <a:graphic>
          <a:graphicData uri="http://schemas.openxmlformats.org/drawingml/2006/table">
            <a:tbl>
              <a:tblPr>
                <a:tableStyleId>{5C22544A-7EE6-4342-B048-85BDC9FD1C3A}</a:tableStyleId>
              </a:tblPr>
              <a:tblGrid>
                <a:gridCol w="8640960">
                  <a:extLst>
                    <a:ext uri="{9D8B030D-6E8A-4147-A177-3AD203B41FA5}">
                      <a16:colId xmlns:a16="http://schemas.microsoft.com/office/drawing/2014/main" xmlns="" val="20000"/>
                    </a:ext>
                  </a:extLst>
                </a:gridCol>
              </a:tblGrid>
              <a:tr h="1224136">
                <a:tc>
                  <a:txBody>
                    <a:bodyPr/>
                    <a:lstStyle/>
                    <a:p>
                      <a:pPr marL="285750" indent="-285750" algn="l" fontAlgn="ctr">
                        <a:buFont typeface="Arial" panose="020B0604020202020204" pitchFamily="34" charset="0"/>
                        <a:buChar char="•"/>
                      </a:pPr>
                      <a:r>
                        <a:rPr lang="sl-SI" sz="1800" u="none" strike="noStrike" dirty="0">
                          <a:effectLst/>
                        </a:rPr>
                        <a:t>vsebine se prevečkrat (</a:t>
                      </a:r>
                      <a:r>
                        <a:rPr lang="sl-SI" sz="1800" u="none" strike="noStrike" dirty="0" err="1">
                          <a:effectLst/>
                        </a:rPr>
                        <a:t>medpredmetno</a:t>
                      </a:r>
                      <a:r>
                        <a:rPr lang="sl-SI" sz="1800" u="none" strike="noStrike" dirty="0">
                          <a:effectLst/>
                        </a:rPr>
                        <a:t> in predmetno) ponavljajo, sposobnejši učenci se dolgočasijo, vsebine so prezahtevne - učenci se jih naučijo, a ne razumejo naučenega. učijo se nekatere stvari, ki v </a:t>
                      </a:r>
                      <a:r>
                        <a:rPr lang="sl-SI" sz="1800" u="none" strike="noStrike" dirty="0" err="1">
                          <a:effectLst/>
                        </a:rPr>
                        <a:t>oš</a:t>
                      </a:r>
                      <a:r>
                        <a:rPr lang="sl-SI" sz="1800" u="none" strike="noStrike" dirty="0">
                          <a:effectLst/>
                        </a:rPr>
                        <a:t> niso smiselne in jih obravnavajo ponovno v srednji šoli. lep primer tega so vsebine tekmovanj - strokovni članki, ki se jih zraven še na pamet naučijo.</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0040">
                <a:tc>
                  <a:txBody>
                    <a:bodyPr/>
                    <a:lstStyle/>
                    <a:p>
                      <a:pPr marL="285750" indent="-285750" algn="l" fontAlgn="ctr">
                        <a:buFont typeface="Arial" panose="020B0604020202020204" pitchFamily="34" charset="0"/>
                        <a:buChar char="•"/>
                      </a:pPr>
                      <a:r>
                        <a:rPr lang="sl-SI" sz="1800" u="none" strike="noStrike" dirty="0">
                          <a:effectLst/>
                        </a:rPr>
                        <a:t>več projektno naravnanih ciljev, manj vsebin</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02017">
                <a:tc>
                  <a:txBody>
                    <a:bodyPr/>
                    <a:lstStyle/>
                    <a:p>
                      <a:pPr marL="285750" indent="-285750" algn="l" fontAlgn="ctr">
                        <a:buFont typeface="Arial" panose="020B0604020202020204" pitchFamily="34" charset="0"/>
                        <a:buChar char="•"/>
                      </a:pPr>
                      <a:r>
                        <a:rPr lang="sl-SI" sz="1800" u="none" strike="noStrike" dirty="0">
                          <a:effectLst/>
                        </a:rPr>
                        <a:t>učitelji potrebujemo več prostih rok,da bi lahko večkrat izvedli študijo primera. ker pa se je treba držati več ali manj učnega načrta, spuščamo dobre primere....</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90606">
                <a:tc>
                  <a:txBody>
                    <a:bodyPr/>
                    <a:lstStyle/>
                    <a:p>
                      <a:pPr marL="285750" indent="-285750" algn="l" fontAlgn="ctr">
                        <a:buFont typeface="Arial" panose="020B0604020202020204" pitchFamily="34" charset="0"/>
                        <a:buChar char="•"/>
                      </a:pPr>
                      <a:r>
                        <a:rPr lang="sl-SI" sz="1800" u="none" strike="noStrike" dirty="0">
                          <a:effectLst/>
                        </a:rPr>
                        <a:t>učni načrt v 7. razredu je preobsežen in za določene učence prezahteven. število ur je enako ne glede na število učencev v razredu (17 ali 27). upoštevati je potrebno razlago, preverjanje, ocenjevanje ....</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4545">
                <a:tc>
                  <a:txBody>
                    <a:bodyPr/>
                    <a:lstStyle/>
                    <a:p>
                      <a:pPr marL="285750" indent="-285750" algn="l" fontAlgn="ctr">
                        <a:buFont typeface="Arial" panose="020B0604020202020204" pitchFamily="34" charset="0"/>
                        <a:buChar char="•"/>
                      </a:pPr>
                      <a:r>
                        <a:rPr lang="sl-SI" sz="1800" u="none" strike="noStrike" dirty="0">
                          <a:effectLst/>
                        </a:rPr>
                        <a:t>poenotenje oz. </a:t>
                      </a:r>
                      <a:r>
                        <a:rPr lang="sl-SI" sz="1800" u="none" strike="noStrike" dirty="0" err="1">
                          <a:effectLst/>
                        </a:rPr>
                        <a:t>zdruzitev</a:t>
                      </a:r>
                      <a:r>
                        <a:rPr lang="sl-SI" sz="1800" u="none" strike="noStrike" dirty="0">
                          <a:effectLst/>
                        </a:rPr>
                        <a:t> </a:t>
                      </a:r>
                      <a:r>
                        <a:rPr lang="sl-SI" sz="1800" u="none" strike="noStrike" dirty="0" err="1">
                          <a:effectLst/>
                        </a:rPr>
                        <a:t>splosnih</a:t>
                      </a:r>
                      <a:r>
                        <a:rPr lang="sl-SI" sz="1800" u="none" strike="noStrike" dirty="0">
                          <a:effectLst/>
                        </a:rPr>
                        <a:t>, operativnih ciljev ter standardov znanja.</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718">
                <a:tc>
                  <a:txBody>
                    <a:bodyPr/>
                    <a:lstStyle/>
                    <a:p>
                      <a:pPr marL="285750" indent="-285750" algn="l" fontAlgn="ctr">
                        <a:buFont typeface="Arial" panose="020B0604020202020204" pitchFamily="34" charset="0"/>
                        <a:buChar char="•"/>
                      </a:pPr>
                      <a:r>
                        <a:rPr lang="sl-SI" sz="1800" u="none" strike="noStrike" dirty="0">
                          <a:effectLst/>
                        </a:rPr>
                        <a:t>tema o gibanju zemlje bi bila bolj primerna za učence 7. razreda.</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8589">
                <a:tc>
                  <a:txBody>
                    <a:bodyPr/>
                    <a:lstStyle/>
                    <a:p>
                      <a:pPr marL="285750" indent="-285750" algn="l" fontAlgn="ctr">
                        <a:buFont typeface="Arial" panose="020B0604020202020204" pitchFamily="34" charset="0"/>
                        <a:buChar char="•"/>
                      </a:pPr>
                      <a:r>
                        <a:rPr lang="sl-SI" sz="1800" u="none" strike="noStrike" dirty="0">
                          <a:effectLst/>
                        </a:rPr>
                        <a:t>ni ga treba menjavat le zaradi menjavanja.</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69456">
                <a:tc>
                  <a:txBody>
                    <a:bodyPr/>
                    <a:lstStyle/>
                    <a:p>
                      <a:pPr marL="285750" indent="-285750" algn="l" fontAlgn="ctr">
                        <a:buFont typeface="Arial" panose="020B0604020202020204" pitchFamily="34" charset="0"/>
                        <a:buChar char="•"/>
                      </a:pPr>
                      <a:r>
                        <a:rPr lang="sl-SI" sz="1800" u="none" strike="noStrike" dirty="0">
                          <a:effectLst/>
                        </a:rPr>
                        <a:t>učni načrt naj bo splošen. zaupajte učitelju, da izbere aktualno in </a:t>
                      </a:r>
                      <a:r>
                        <a:rPr lang="sl-SI" sz="1800" u="none" strike="noStrike" dirty="0" err="1">
                          <a:effectLst/>
                        </a:rPr>
                        <a:t>najbol</a:t>
                      </a:r>
                      <a:r>
                        <a:rPr lang="sl-SI" sz="1800" u="none" strike="noStrike" dirty="0">
                          <a:effectLst/>
                        </a:rPr>
                        <a:t> uporabno snov.</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69456">
                <a:tc>
                  <a:txBody>
                    <a:bodyPr/>
                    <a:lstStyle/>
                    <a:p>
                      <a:pPr marL="285750" indent="-285750" algn="l" fontAlgn="ctr">
                        <a:buFont typeface="Arial" panose="020B0604020202020204" pitchFamily="34" charset="0"/>
                        <a:buChar char="•"/>
                      </a:pPr>
                      <a:r>
                        <a:rPr lang="sl-SI" sz="1800" u="none" strike="noStrike" dirty="0">
                          <a:effectLst/>
                        </a:rPr>
                        <a:t>učni načrt je preobsežen zlasti v 7. razredu, ker je za predelati cela </a:t>
                      </a:r>
                      <a:r>
                        <a:rPr lang="sl-SI" sz="1800" u="none" strike="noStrike" dirty="0" err="1">
                          <a:effectLst/>
                        </a:rPr>
                        <a:t>evropa</a:t>
                      </a:r>
                      <a:r>
                        <a:rPr lang="sl-SI" sz="1800" u="none" strike="noStrike" dirty="0">
                          <a:effectLst/>
                        </a:rPr>
                        <a:t> in </a:t>
                      </a:r>
                      <a:r>
                        <a:rPr lang="sl-SI" sz="1800" u="none" strike="noStrike" dirty="0" err="1">
                          <a:effectLst/>
                        </a:rPr>
                        <a:t>azija</a:t>
                      </a:r>
                      <a:r>
                        <a:rPr lang="sl-SI" sz="1800" u="none" strike="noStrike" dirty="0">
                          <a:effectLst/>
                        </a:rPr>
                        <a:t>.</a:t>
                      </a:r>
                      <a:endParaRPr lang="sl-SI" sz="1800" b="0" i="0" u="none" strike="noStrike" dirty="0">
                        <a:solidFill>
                          <a:srgbClr val="000000"/>
                        </a:solidFill>
                        <a:effectLst/>
                        <a:latin typeface="Calibri"/>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08545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888770652"/>
              </p:ext>
            </p:extLst>
          </p:nvPr>
        </p:nvGraphicFramePr>
        <p:xfrm>
          <a:off x="323528" y="260648"/>
          <a:ext cx="8570992" cy="6186770"/>
        </p:xfrm>
        <a:graphic>
          <a:graphicData uri="http://schemas.openxmlformats.org/drawingml/2006/table">
            <a:tbl>
              <a:tblPr>
                <a:tableStyleId>{5C22544A-7EE6-4342-B048-85BDC9FD1C3A}</a:tableStyleId>
              </a:tblPr>
              <a:tblGrid>
                <a:gridCol w="8570992">
                  <a:extLst>
                    <a:ext uri="{9D8B030D-6E8A-4147-A177-3AD203B41FA5}">
                      <a16:colId xmlns:a16="http://schemas.microsoft.com/office/drawing/2014/main" xmlns="" val="20000"/>
                    </a:ext>
                  </a:extLst>
                </a:gridCol>
              </a:tblGrid>
              <a:tr h="2573450">
                <a:tc>
                  <a:txBody>
                    <a:bodyPr/>
                    <a:lstStyle/>
                    <a:p>
                      <a:pPr marL="171450" indent="-171450" algn="l" fontAlgn="ctr">
                        <a:buFont typeface="Arial" panose="020B0604020202020204" pitchFamily="34" charset="0"/>
                        <a:buChar char="•"/>
                      </a:pPr>
                      <a:r>
                        <a:rPr lang="sl-SI" sz="2000" u="none" strike="noStrike" dirty="0">
                          <a:effectLst/>
                        </a:rPr>
                        <a:t>sem iz starejše generacije učiteljev in znam uporabljati učni načrt glede na pretekle izkušnje, tako da marsikaj preberem tudi med vrsticami. mlajši učitelj, ki še neposrečeno izbere učbeniški komplet (nekateri vsebujejo veliko strokovnih nedoslednosti, ne sledijo učnim načrtom), ima lahko velike težave, ker je </a:t>
                      </a:r>
                      <a:r>
                        <a:rPr lang="sl-SI" sz="2000" u="none" strike="noStrike" dirty="0" err="1">
                          <a:effectLst/>
                        </a:rPr>
                        <a:t>un</a:t>
                      </a:r>
                      <a:r>
                        <a:rPr lang="sl-SI" sz="2000" u="none" strike="noStrike" dirty="0">
                          <a:effectLst/>
                        </a:rPr>
                        <a:t> premalo natančen. skratka na </a:t>
                      </a:r>
                      <a:r>
                        <a:rPr lang="sl-SI" sz="2000" u="none" strike="noStrike" dirty="0" err="1">
                          <a:effectLst/>
                        </a:rPr>
                        <a:t>npz</a:t>
                      </a:r>
                      <a:r>
                        <a:rPr lang="sl-SI" sz="2000" u="none" strike="noStrike" dirty="0">
                          <a:effectLst/>
                        </a:rPr>
                        <a:t> - ju se preverjajo podrobnosti, ki jih morda lahko kdo spregleda. strinjam se z bolj splošnim - manj obsežnim učnim načrtom, ki daje učitelju več avtonomije (beri odgovornosti) in možnosti za bolj aktualen, učencem in usmeritvi šole prilagojeni pouk, ampak potem je potrebno tudi </a:t>
                      </a:r>
                      <a:r>
                        <a:rPr lang="sl-SI" sz="2000" u="none" strike="noStrike" dirty="0" err="1">
                          <a:effectLst/>
                        </a:rPr>
                        <a:t>npz</a:t>
                      </a:r>
                      <a:r>
                        <a:rPr lang="sl-SI" sz="2000" u="none" strike="noStrike" dirty="0">
                          <a:effectLst/>
                        </a:rPr>
                        <a:t> (ki je kljub vsemu pokazatelj učiteljeve kakovosti dela) zastaviti drugače, veliko bolj odprto.</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06481">
                <a:tc>
                  <a:txBody>
                    <a:bodyPr/>
                    <a:lstStyle/>
                    <a:p>
                      <a:pPr marL="171450" indent="-171450" algn="l" fontAlgn="ctr">
                        <a:buFont typeface="Arial" panose="020B0604020202020204" pitchFamily="34" charset="0"/>
                        <a:buChar char="•"/>
                      </a:pPr>
                      <a:r>
                        <a:rPr lang="sl-SI" sz="2000" u="none" strike="noStrike" dirty="0">
                          <a:effectLst/>
                        </a:rPr>
                        <a:t>potrebno je pripraviti učni načrt, ki bo omogočal </a:t>
                      </a:r>
                      <a:r>
                        <a:rPr lang="sl-SI" sz="2000" u="none" strike="noStrike" dirty="0" err="1">
                          <a:effectLst/>
                        </a:rPr>
                        <a:t>medpredmetno</a:t>
                      </a:r>
                      <a:r>
                        <a:rPr lang="sl-SI" sz="2000" u="none" strike="noStrike" dirty="0">
                          <a:effectLst/>
                        </a:rPr>
                        <a:t> povezovanje z ostalimi predmeti (zgodovina, glasba ...), kar pomeni, da se učna vsebina ne podvaja pri zgodovini v 8. razredu, pri geografiji pa potem </a:t>
                      </a:r>
                      <a:r>
                        <a:rPr lang="sl-SI" sz="2000" u="none" strike="noStrike" dirty="0" err="1">
                          <a:effectLst/>
                        </a:rPr>
                        <a:t>naprimer</a:t>
                      </a:r>
                      <a:r>
                        <a:rPr lang="sl-SI" sz="2000" u="none" strike="noStrike" dirty="0">
                          <a:effectLst/>
                        </a:rPr>
                        <a:t> v 9. razredu.</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63946">
                <a:tc>
                  <a:txBody>
                    <a:bodyPr/>
                    <a:lstStyle/>
                    <a:p>
                      <a:pPr marL="171450" indent="-171450" algn="l" fontAlgn="ctr">
                        <a:buFont typeface="Arial" panose="020B0604020202020204" pitchFamily="34" charset="0"/>
                        <a:buChar char="•"/>
                      </a:pPr>
                      <a:r>
                        <a:rPr lang="sl-SI" sz="2000" u="none" strike="noStrike" dirty="0">
                          <a:effectLst/>
                        </a:rPr>
                        <a:t>potreben prenove.</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4580">
                <a:tc>
                  <a:txBody>
                    <a:bodyPr/>
                    <a:lstStyle/>
                    <a:p>
                      <a:pPr marL="171450" indent="-171450" algn="l" fontAlgn="ctr">
                        <a:buFont typeface="Arial" panose="020B0604020202020204" pitchFamily="34" charset="0"/>
                        <a:buChar char="•"/>
                      </a:pPr>
                      <a:r>
                        <a:rPr lang="sl-SI" sz="2000" u="none" strike="noStrike" dirty="0" err="1">
                          <a:effectLst/>
                        </a:rPr>
                        <a:t>un</a:t>
                      </a:r>
                      <a:r>
                        <a:rPr lang="sl-SI" sz="2000" u="none" strike="noStrike" dirty="0">
                          <a:effectLst/>
                        </a:rPr>
                        <a:t> tak kot je trenutno dopušča dovolj svobode, da lahko dobro delamo.</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4580">
                <a:tc>
                  <a:txBody>
                    <a:bodyPr/>
                    <a:lstStyle/>
                    <a:p>
                      <a:pPr marL="171450" indent="-171450" algn="l" fontAlgn="ctr">
                        <a:buFont typeface="Arial" panose="020B0604020202020204" pitchFamily="34" charset="0"/>
                        <a:buChar char="•"/>
                      </a:pPr>
                      <a:r>
                        <a:rPr lang="sl-SI" sz="2000" u="none" strike="noStrike" dirty="0">
                          <a:effectLst/>
                        </a:rPr>
                        <a:t>imam preveč časa v 9. razredu. 9. razred bi nadgradila</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85214">
                <a:tc>
                  <a:txBody>
                    <a:bodyPr/>
                    <a:lstStyle/>
                    <a:p>
                      <a:pPr marL="171450" indent="-171450" algn="l" fontAlgn="ctr">
                        <a:buFont typeface="Arial" panose="020B0604020202020204" pitchFamily="34" charset="0"/>
                        <a:buChar char="•"/>
                      </a:pPr>
                      <a:r>
                        <a:rPr lang="sl-SI" sz="2000" u="none" strike="noStrike" dirty="0">
                          <a:effectLst/>
                        </a:rPr>
                        <a:t>učni načrt je dober, mogoče bi nekaj vsebin lahko združili. s tem bi </a:t>
                      </a:r>
                      <a:r>
                        <a:rPr lang="sl-SI" sz="2000" u="none" strike="noStrike" dirty="0" err="1">
                          <a:effectLst/>
                        </a:rPr>
                        <a:t>un</a:t>
                      </a:r>
                      <a:r>
                        <a:rPr lang="sl-SI" sz="2000" u="none" strike="noStrike" dirty="0">
                          <a:effectLst/>
                        </a:rPr>
                        <a:t> bil tanjši. pa kaj, če učitelji učijo po učbeniku in ne po </a:t>
                      </a:r>
                      <a:r>
                        <a:rPr lang="sl-SI" sz="2000" u="none" strike="noStrike" dirty="0" err="1">
                          <a:effectLst/>
                        </a:rPr>
                        <a:t>un</a:t>
                      </a:r>
                      <a:r>
                        <a:rPr lang="sl-SI" sz="2000" u="none" strike="noStrike" dirty="0">
                          <a:effectLst/>
                        </a:rPr>
                        <a:t>.</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1544">
                <a:tc>
                  <a:txBody>
                    <a:bodyPr/>
                    <a:lstStyle/>
                    <a:p>
                      <a:pPr marL="171450" indent="-171450" algn="l" fontAlgn="ctr">
                        <a:buFont typeface="Arial" panose="020B0604020202020204" pitchFamily="34" charset="0"/>
                        <a:buChar char="•"/>
                      </a:pPr>
                      <a:r>
                        <a:rPr lang="sl-SI" sz="2000" u="none" strike="noStrike" dirty="0">
                          <a:effectLst/>
                        </a:rPr>
                        <a:t>več aktualnih tem</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4580">
                <a:tc>
                  <a:txBody>
                    <a:bodyPr/>
                    <a:lstStyle/>
                    <a:p>
                      <a:pPr marL="171450" indent="-171450" algn="l" fontAlgn="ctr">
                        <a:buFont typeface="Arial" panose="020B0604020202020204" pitchFamily="34" charset="0"/>
                        <a:buChar char="•"/>
                      </a:pPr>
                      <a:r>
                        <a:rPr lang="sl-SI" sz="2000" u="none" strike="noStrike" dirty="0">
                          <a:effectLst/>
                        </a:rPr>
                        <a:t>učni načrt je dober, treba se ga je držati in ne \"vzeti\" vsega kar je v učbeniku </a:t>
                      </a:r>
                      <a:endParaRPr lang="sl-SI" sz="2000" b="0" i="0" u="none" strike="noStrike" dirty="0">
                        <a:solidFill>
                          <a:srgbClr val="000000"/>
                        </a:solidFill>
                        <a:effectLst/>
                        <a:latin typeface="Calibri"/>
                      </a:endParaRPr>
                    </a:p>
                  </a:txBody>
                  <a:tcPr marL="6286" marR="6286" marT="62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12430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16" t="31065" r="31618" b="19725"/>
          <a:stretch/>
        </p:blipFill>
        <p:spPr bwMode="auto">
          <a:xfrm>
            <a:off x="179512" y="836202"/>
            <a:ext cx="8769036" cy="481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40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1EE2B656-4656-4646-A221-7C30814F2E69}"/>
              </a:ext>
            </a:extLst>
          </p:cNvPr>
          <p:cNvSpPr>
            <a:spLocks noGrp="1"/>
          </p:cNvSpPr>
          <p:nvPr>
            <p:ph type="title"/>
          </p:nvPr>
        </p:nvSpPr>
        <p:spPr>
          <a:xfrm>
            <a:off x="228600" y="228600"/>
            <a:ext cx="7696200" cy="392088"/>
          </a:xfrm>
        </p:spPr>
        <p:txBody>
          <a:bodyPr rtlCol="0">
            <a:normAutofit fontScale="90000"/>
          </a:bodyPr>
          <a:lstStyle/>
          <a:p>
            <a:pPr rtl="0"/>
            <a:endParaRPr lang="sl-SI" dirty="0">
              <a:latin typeface="Arial" panose="020B0604020202020204" pitchFamily="34" charset="0"/>
            </a:endParaRPr>
          </a:p>
        </p:txBody>
      </p:sp>
      <p:sp>
        <p:nvSpPr>
          <p:cNvPr id="5" name="Označba mesta za vsebino 2">
            <a:extLst>
              <a:ext uri="{FF2B5EF4-FFF2-40B4-BE49-F238E27FC236}">
                <a16:creationId xmlns:a16="http://schemas.microsoft.com/office/drawing/2014/main" xmlns="" id="{F6DABF9E-9B82-4C13-8452-952BD74F6DC7}"/>
              </a:ext>
            </a:extLst>
          </p:cNvPr>
          <p:cNvSpPr>
            <a:spLocks noGrp="1"/>
          </p:cNvSpPr>
          <p:nvPr>
            <p:ph idx="1"/>
          </p:nvPr>
        </p:nvSpPr>
        <p:spPr>
          <a:xfrm>
            <a:off x="0" y="0"/>
            <a:ext cx="9144000" cy="6858000"/>
          </a:xfrm>
          <a:solidFill>
            <a:schemeClr val="tx2">
              <a:lumMod val="75000"/>
            </a:schemeClr>
          </a:solidFill>
        </p:spPr>
        <p:txBody>
          <a:bodyPr rtlCol="0">
            <a:normAutofit fontScale="85000" lnSpcReduction="20000"/>
          </a:bodyPr>
          <a:lstStyle/>
          <a:p>
            <a:pPr marL="0" indent="0">
              <a:buNone/>
            </a:pPr>
            <a:r>
              <a:rPr lang="sl-SI" sz="3000" b="1" dirty="0" smtClean="0">
                <a:solidFill>
                  <a:srgbClr val="FFFF00"/>
                </a:solidFill>
                <a:latin typeface="Calibri" panose="020F0502020204030204" pitchFamily="34" charset="0"/>
                <a:cs typeface="Calibri" panose="020F0502020204030204" pitchFamily="34" charset="0"/>
              </a:rPr>
              <a:t>①</a:t>
            </a:r>
            <a:r>
              <a:rPr lang="sl-SI" sz="2400"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②</a:t>
            </a:r>
            <a:r>
              <a:rPr lang="sl-SI" sz="2400" b="1"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③</a:t>
            </a:r>
            <a:r>
              <a:rPr lang="sl-SI" sz="2400" b="1"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④</a:t>
            </a:r>
          </a:p>
          <a:p>
            <a:endParaRPr lang="sl-SI" sz="2400" dirty="0" smtClean="0">
              <a:solidFill>
                <a:schemeClr val="bg1"/>
              </a:solidFill>
              <a:cs typeface="Arial" panose="020B0604020202020204" pitchFamily="34" charset="0"/>
            </a:endParaRPr>
          </a:p>
          <a:p>
            <a:endParaRPr lang="sl-SI" sz="2400" dirty="0" smtClean="0">
              <a:solidFill>
                <a:schemeClr val="bg1"/>
              </a:solidFill>
              <a:cs typeface="Arial" panose="020B0604020202020204" pitchFamily="34" charset="0"/>
            </a:endParaRPr>
          </a:p>
          <a:p>
            <a:endParaRPr lang="sl-SI" sz="2400" dirty="0" smtClean="0">
              <a:solidFill>
                <a:schemeClr val="bg1"/>
              </a:solidFill>
              <a:cs typeface="Arial" panose="020B0604020202020204" pitchFamily="34" charset="0"/>
            </a:endParaRPr>
          </a:p>
          <a:p>
            <a:r>
              <a:rPr lang="sl-SI" sz="3000" b="1" dirty="0" smtClean="0">
                <a:solidFill>
                  <a:srgbClr val="FFFF00"/>
                </a:solidFill>
                <a:latin typeface="Calibri" panose="020F0502020204030204" pitchFamily="34" charset="0"/>
                <a:cs typeface="Calibri" panose="020F0502020204030204" pitchFamily="34" charset="0"/>
              </a:rPr>
              <a:t> </a:t>
            </a:r>
          </a:p>
          <a:p>
            <a:pPr marL="0" indent="0">
              <a:buNone/>
            </a:pPr>
            <a:r>
              <a:rPr lang="sl-SI" sz="3000" b="1" dirty="0" smtClean="0">
                <a:solidFill>
                  <a:srgbClr val="FFFF00"/>
                </a:solidFill>
                <a:latin typeface="Calibri" panose="020F0502020204030204" pitchFamily="34" charset="0"/>
                <a:cs typeface="Calibri" panose="020F0502020204030204" pitchFamily="34" charset="0"/>
              </a:rPr>
              <a:t>⑤                      ⑥                      ⑦ </a:t>
            </a:r>
            <a:r>
              <a:rPr lang="sl-SI" sz="3000" dirty="0" err="1" smtClean="0">
                <a:solidFill>
                  <a:srgbClr val="FFFF00"/>
                </a:solidFill>
                <a:cs typeface="Arial" panose="020B0604020202020204" pitchFamily="34" charset="0"/>
              </a:rPr>
              <a:t>weiß</a:t>
            </a:r>
            <a:r>
              <a:rPr lang="sl-SI" sz="3000" b="1" dirty="0" smtClean="0">
                <a:solidFill>
                  <a:srgbClr val="FFFF00"/>
                </a:solidFill>
                <a:latin typeface="Calibri" panose="020F0502020204030204" pitchFamily="34" charset="0"/>
                <a:cs typeface="Calibri" panose="020F0502020204030204" pitchFamily="34" charset="0"/>
              </a:rPr>
              <a:t>                       ⑧</a:t>
            </a:r>
            <a:endParaRPr lang="sl-SI" sz="3000" b="1" dirty="0" smtClean="0">
              <a:solidFill>
                <a:srgbClr val="FFFF00"/>
              </a:solidFill>
              <a:cs typeface="Arial" panose="020B0604020202020204" pitchFamily="34" charset="0"/>
            </a:endParaRPr>
          </a:p>
          <a:p>
            <a:pPr marL="0" indent="0">
              <a:buNone/>
            </a:pPr>
            <a:r>
              <a:rPr lang="sl-SI" sz="2400" dirty="0" smtClean="0">
                <a:solidFill>
                  <a:schemeClr val="bg1"/>
                </a:solidFill>
                <a:cs typeface="Arial" panose="020B0604020202020204" pitchFamily="34" charset="0"/>
              </a:rPr>
              <a:t>                                                                                                                      </a:t>
            </a:r>
            <a:r>
              <a:rPr lang="sl-SI" sz="2800" dirty="0" err="1" smtClean="0">
                <a:solidFill>
                  <a:srgbClr val="FFFF00"/>
                </a:solidFill>
                <a:cs typeface="Arial" panose="020B0604020202020204" pitchFamily="34" charset="0"/>
              </a:rPr>
              <a:t>hvid</a:t>
            </a:r>
            <a:endParaRPr lang="sl-SI" sz="2800" dirty="0" smtClean="0">
              <a:solidFill>
                <a:srgbClr val="FFFF00"/>
              </a:solidFill>
              <a:cs typeface="Arial" panose="020B0604020202020204" pitchFamily="34" charset="0"/>
            </a:endParaRPr>
          </a:p>
          <a:p>
            <a:pPr marL="0" indent="0">
              <a:buNone/>
            </a:pPr>
            <a:r>
              <a:rPr lang="sl-SI" sz="3300" b="1" dirty="0" smtClean="0">
                <a:solidFill>
                  <a:srgbClr val="FFFF00"/>
                </a:solidFill>
                <a:latin typeface="Calibri" panose="020F0502020204030204" pitchFamily="34" charset="0"/>
                <a:cs typeface="Calibri" panose="020F0502020204030204" pitchFamily="34" charset="0"/>
              </a:rPr>
              <a:t>                                                                            ⑧</a:t>
            </a:r>
            <a:endParaRPr lang="sl-SI" sz="3300" b="1" dirty="0" smtClean="0">
              <a:solidFill>
                <a:srgbClr val="FFFF00"/>
              </a:solidFill>
              <a:cs typeface="Arial" panose="020B0604020202020204" pitchFamily="34" charset="0"/>
            </a:endParaRPr>
          </a:p>
          <a:p>
            <a:pPr marL="0" indent="0">
              <a:buNone/>
            </a:pPr>
            <a:r>
              <a:rPr lang="sl-SI" sz="2400" dirty="0" smtClean="0">
                <a:solidFill>
                  <a:schemeClr val="bg1"/>
                </a:solidFill>
                <a:cs typeface="Arial" panose="020B0604020202020204" pitchFamily="34" charset="0"/>
              </a:rPr>
              <a:t>                                                            </a:t>
            </a:r>
            <a:endParaRPr lang="sl-SI" sz="2400" dirty="0" smtClean="0">
              <a:solidFill>
                <a:schemeClr val="bg1"/>
              </a:solidFill>
              <a:latin typeface="Calibri" panose="020F0502020204030204" pitchFamily="34" charset="0"/>
              <a:cs typeface="Calibri" panose="020F0502020204030204" pitchFamily="34" charset="0"/>
            </a:endParaRPr>
          </a:p>
          <a:p>
            <a:endParaRPr lang="sl-SI" sz="2400" dirty="0" smtClean="0">
              <a:solidFill>
                <a:schemeClr val="bg1"/>
              </a:solidFill>
              <a:cs typeface="Arial" panose="020B0604020202020204" pitchFamily="34" charset="0"/>
            </a:endParaRPr>
          </a:p>
          <a:p>
            <a:endParaRPr lang="sl-SI" sz="2400" dirty="0" smtClean="0">
              <a:solidFill>
                <a:schemeClr val="bg1"/>
              </a:solidFill>
              <a:cs typeface="Arial" panose="020B0604020202020204" pitchFamily="34" charset="0"/>
            </a:endParaRPr>
          </a:p>
          <a:p>
            <a:pPr marL="0" indent="0">
              <a:buNone/>
            </a:pPr>
            <a:r>
              <a:rPr lang="sl-SI" sz="2400" b="1" dirty="0" smtClean="0">
                <a:solidFill>
                  <a:schemeClr val="bg1"/>
                </a:solidFill>
                <a:cs typeface="Arial" panose="020B0604020202020204" pitchFamily="34" charset="0"/>
              </a:rPr>
              <a:t>                                                                 </a:t>
            </a:r>
          </a:p>
          <a:p>
            <a:endParaRPr lang="sl-SI" sz="3000" b="1" dirty="0" smtClean="0">
              <a:solidFill>
                <a:srgbClr val="FFFF00"/>
              </a:solidFill>
              <a:latin typeface="Calibri" panose="020F0502020204030204" pitchFamily="34" charset="0"/>
              <a:cs typeface="Calibri" panose="020F0502020204030204" pitchFamily="34" charset="0"/>
            </a:endParaRPr>
          </a:p>
          <a:p>
            <a:pPr marL="0" indent="0">
              <a:buNone/>
            </a:pPr>
            <a:r>
              <a:rPr lang="sl-SI" sz="3000" b="1" dirty="0" smtClean="0">
                <a:solidFill>
                  <a:srgbClr val="FFFF00"/>
                </a:solidFill>
                <a:latin typeface="Calibri" panose="020F0502020204030204" pitchFamily="34" charset="0"/>
                <a:cs typeface="Calibri" panose="020F0502020204030204" pitchFamily="34" charset="0"/>
              </a:rPr>
              <a:t>⑨                    ⑩                               ⑪                         ⑫</a:t>
            </a:r>
            <a:endParaRPr lang="az-Cyrl-AZ" sz="3000" b="1" dirty="0">
              <a:solidFill>
                <a:srgbClr val="FFFF00"/>
              </a:solidFill>
              <a:cs typeface="Arial" panose="020B0604020202020204" pitchFamily="34" charset="0"/>
            </a:endParaRPr>
          </a:p>
          <a:p>
            <a:endParaRPr lang="sl-SI" sz="3000" b="1" dirty="0">
              <a:solidFill>
                <a:srgbClr val="FFFF00"/>
              </a:solidFill>
              <a:cs typeface="Arial" panose="020B0604020202020204" pitchFamily="34" charset="0"/>
            </a:endParaRPr>
          </a:p>
          <a:p>
            <a:pPr marL="0" indent="0">
              <a:buNone/>
            </a:pPr>
            <a:r>
              <a:rPr lang="sl-SI" sz="3000" b="1" dirty="0" smtClean="0">
                <a:solidFill>
                  <a:srgbClr val="FFFF00"/>
                </a:solidFill>
                <a:latin typeface="Calibri" panose="020F0502020204030204" pitchFamily="34" charset="0"/>
                <a:cs typeface="Calibri" panose="020F0502020204030204" pitchFamily="34" charset="0"/>
              </a:rPr>
              <a:t>                                            </a:t>
            </a:r>
            <a:endParaRPr lang="az-Cyrl-AZ" sz="3000" b="1" dirty="0">
              <a:solidFill>
                <a:srgbClr val="FFFF00"/>
              </a:solidFill>
              <a:cs typeface="Arial" panose="020B0604020202020204" pitchFamily="34" charset="0"/>
            </a:endParaRPr>
          </a:p>
          <a:p>
            <a:pPr marL="0" indent="0">
              <a:buNone/>
            </a:pPr>
            <a:r>
              <a:rPr lang="sl-SI" sz="2400" dirty="0" smtClean="0">
                <a:solidFill>
                  <a:schemeClr val="bg1"/>
                </a:solidFill>
                <a:cs typeface="Arial" panose="020B0604020202020204" pitchFamily="34" charset="0"/>
              </a:rPr>
              <a:t>                                                                                 </a:t>
            </a:r>
          </a:p>
          <a:p>
            <a:pPr marL="0" indent="0">
              <a:buNone/>
            </a:pPr>
            <a:r>
              <a:rPr lang="sl-SI" sz="2400" dirty="0" smtClean="0">
                <a:solidFill>
                  <a:schemeClr val="bg1"/>
                </a:solidFill>
                <a:cs typeface="Arial" panose="020B0604020202020204" pitchFamily="34" charset="0"/>
              </a:rPr>
              <a:t>                              </a:t>
            </a:r>
          </a:p>
          <a:p>
            <a:endParaRPr lang="sl-SI" sz="2400" dirty="0" smtClean="0">
              <a:solidFill>
                <a:schemeClr val="bg1"/>
              </a:solidFill>
              <a:cs typeface="Arial" panose="020B0604020202020204" pitchFamily="34" charset="0"/>
            </a:endParaRPr>
          </a:p>
          <a:p>
            <a:endParaRPr lang="sl-SI" dirty="0" smtClean="0">
              <a:cs typeface="Arial" panose="020B0604020202020204" pitchFamily="34" charset="0"/>
            </a:endParaRPr>
          </a:p>
          <a:p>
            <a:endParaRPr lang="sl-SI" dirty="0" smtClean="0"/>
          </a:p>
          <a:p>
            <a:endParaRPr lang="sl-SI" dirty="0" smtClean="0"/>
          </a:p>
          <a:p>
            <a:endParaRPr lang="sl-SI" dirty="0" smtClean="0"/>
          </a:p>
          <a:p>
            <a:endParaRPr lang="sl-SI" dirty="0" smtClean="0"/>
          </a:p>
          <a:p>
            <a:endParaRPr lang="sl-SI" dirty="0">
              <a:latin typeface="Arial" panose="020B0604020202020204" pitchFamily="34" charset="0"/>
            </a:endParaRPr>
          </a:p>
        </p:txBody>
      </p:sp>
      <p:pic>
        <p:nvPicPr>
          <p:cNvPr id="6" name="Slika 5"/>
          <p:cNvPicPr>
            <a:picLocks noChangeAspect="1"/>
          </p:cNvPicPr>
          <p:nvPr/>
        </p:nvPicPr>
        <p:blipFill>
          <a:blip r:embed="rId2"/>
          <a:stretch>
            <a:fillRect/>
          </a:stretch>
        </p:blipFill>
        <p:spPr>
          <a:xfrm>
            <a:off x="693701" y="321233"/>
            <a:ext cx="1212726" cy="932802"/>
          </a:xfrm>
          <a:prstGeom prst="rect">
            <a:avLst/>
          </a:prstGeom>
        </p:spPr>
      </p:pic>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t="5901" b="19551"/>
          <a:stretch/>
        </p:blipFill>
        <p:spPr>
          <a:xfrm>
            <a:off x="2615753" y="350597"/>
            <a:ext cx="1235653" cy="1381750"/>
          </a:xfrm>
          <a:prstGeom prst="rect">
            <a:avLst/>
          </a:prstGeom>
        </p:spPr>
      </p:pic>
      <p:pic>
        <p:nvPicPr>
          <p:cNvPr id="8" name="Slika 7"/>
          <p:cNvPicPr>
            <a:picLocks noChangeAspect="1"/>
          </p:cNvPicPr>
          <p:nvPr/>
        </p:nvPicPr>
        <p:blipFill rotWithShape="1">
          <a:blip r:embed="rId4"/>
          <a:srcRect r="7511"/>
          <a:stretch/>
        </p:blipFill>
        <p:spPr>
          <a:xfrm>
            <a:off x="4688135" y="363056"/>
            <a:ext cx="1320529" cy="1427774"/>
          </a:xfrm>
          <a:prstGeom prst="rect">
            <a:avLst/>
          </a:prstGeom>
        </p:spPr>
      </p:pic>
      <p:pic>
        <p:nvPicPr>
          <p:cNvPr id="9" name="Slika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1245" y="391420"/>
            <a:ext cx="1265267" cy="1803677"/>
          </a:xfrm>
          <a:prstGeom prst="rect">
            <a:avLst/>
          </a:prstGeom>
        </p:spPr>
      </p:pic>
      <p:pic>
        <p:nvPicPr>
          <p:cNvPr id="10" name="Slika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238" y="2195097"/>
            <a:ext cx="1245106" cy="1920617"/>
          </a:xfrm>
          <a:prstGeom prst="rect">
            <a:avLst/>
          </a:prstGeom>
        </p:spPr>
      </p:pic>
      <p:pic>
        <p:nvPicPr>
          <p:cNvPr id="11" name="Slika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4758" y="2210206"/>
            <a:ext cx="1234230" cy="2032095"/>
          </a:xfrm>
          <a:prstGeom prst="rect">
            <a:avLst/>
          </a:prstGeom>
        </p:spPr>
      </p:pic>
      <p:pic>
        <p:nvPicPr>
          <p:cNvPr id="12" name="Slika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6153" y="2546791"/>
            <a:ext cx="1265522" cy="1680873"/>
          </a:xfrm>
          <a:prstGeom prst="rect">
            <a:avLst/>
          </a:prstGeom>
        </p:spPr>
      </p:pic>
      <p:pic>
        <p:nvPicPr>
          <p:cNvPr id="13" name="Slika 12"/>
          <p:cNvPicPr>
            <a:picLocks noChangeAspect="1"/>
          </p:cNvPicPr>
          <p:nvPr/>
        </p:nvPicPr>
        <p:blipFill rotWithShape="1">
          <a:blip r:embed="rId9" cstate="print">
            <a:extLst>
              <a:ext uri="{28A0092B-C50C-407E-A947-70E740481C1C}">
                <a14:useLocalDpi xmlns:a14="http://schemas.microsoft.com/office/drawing/2010/main" val="0"/>
              </a:ext>
            </a:extLst>
          </a:blip>
          <a:srcRect r="7524"/>
          <a:stretch/>
        </p:blipFill>
        <p:spPr>
          <a:xfrm>
            <a:off x="5258173" y="4938098"/>
            <a:ext cx="1582587" cy="2281790"/>
          </a:xfrm>
          <a:prstGeom prst="rect">
            <a:avLst/>
          </a:prstGeom>
        </p:spPr>
      </p:pic>
      <p:pic>
        <p:nvPicPr>
          <p:cNvPr id="14" name="Slika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8880" y="2210206"/>
            <a:ext cx="1319784" cy="1956816"/>
          </a:xfrm>
          <a:prstGeom prst="rect">
            <a:avLst/>
          </a:prstGeom>
        </p:spPr>
      </p:pic>
      <p:pic>
        <p:nvPicPr>
          <p:cNvPr id="15" name="Slika 14"/>
          <p:cNvPicPr>
            <a:picLocks noChangeAspect="1"/>
          </p:cNvPicPr>
          <p:nvPr/>
        </p:nvPicPr>
        <p:blipFill rotWithShape="1">
          <a:blip r:embed="rId11">
            <a:extLst>
              <a:ext uri="{28A0092B-C50C-407E-A947-70E740481C1C}">
                <a14:useLocalDpi xmlns:a14="http://schemas.microsoft.com/office/drawing/2010/main" val="0"/>
              </a:ext>
            </a:extLst>
          </a:blip>
          <a:srcRect t="4465" b="7042"/>
          <a:stretch/>
        </p:blipFill>
        <p:spPr>
          <a:xfrm>
            <a:off x="7623751" y="4947340"/>
            <a:ext cx="1465036" cy="2293746"/>
          </a:xfrm>
          <a:prstGeom prst="rect">
            <a:avLst/>
          </a:prstGeom>
        </p:spPr>
      </p:pic>
      <p:pic>
        <p:nvPicPr>
          <p:cNvPr id="16" name="Slika 15"/>
          <p:cNvPicPr>
            <a:picLocks noChangeAspect="1"/>
          </p:cNvPicPr>
          <p:nvPr/>
        </p:nvPicPr>
        <p:blipFill rotWithShape="1">
          <a:blip r:embed="rId12" cstate="print">
            <a:extLst>
              <a:ext uri="{28A0092B-C50C-407E-A947-70E740481C1C}">
                <a14:useLocalDpi xmlns:a14="http://schemas.microsoft.com/office/drawing/2010/main" val="0"/>
              </a:ext>
            </a:extLst>
          </a:blip>
          <a:srcRect l="11413" r="19288" b="23144"/>
          <a:stretch/>
        </p:blipFill>
        <p:spPr>
          <a:xfrm>
            <a:off x="2533450" y="5159150"/>
            <a:ext cx="2038550" cy="1657370"/>
          </a:xfrm>
          <a:prstGeom prst="rect">
            <a:avLst/>
          </a:prstGeom>
        </p:spPr>
      </p:pic>
      <p:pic>
        <p:nvPicPr>
          <p:cNvPr id="17" name="Slika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3302" y="4947340"/>
            <a:ext cx="1272978" cy="1910660"/>
          </a:xfrm>
          <a:prstGeom prst="rect">
            <a:avLst/>
          </a:prstGeom>
        </p:spPr>
      </p:pic>
      <p:sp>
        <p:nvSpPr>
          <p:cNvPr id="18" name="PoljeZBesedilom 17"/>
          <p:cNvSpPr txBox="1"/>
          <p:nvPr/>
        </p:nvSpPr>
        <p:spPr>
          <a:xfrm flipH="1">
            <a:off x="496204" y="1727258"/>
            <a:ext cx="1368231" cy="492443"/>
          </a:xfrm>
          <a:prstGeom prst="rect">
            <a:avLst/>
          </a:prstGeom>
          <a:noFill/>
        </p:spPr>
        <p:txBody>
          <a:bodyPr wrap="square" rtlCol="0">
            <a:spAutoFit/>
          </a:bodyPr>
          <a:lstStyle/>
          <a:p>
            <a:pPr>
              <a:buNone/>
            </a:pPr>
            <a:r>
              <a:rPr lang="sl-SI" dirty="0" err="1" smtClean="0">
                <a:solidFill>
                  <a:srgbClr val="FFFF00"/>
                </a:solidFill>
              </a:rPr>
              <a:t>blanche</a:t>
            </a:r>
            <a:endParaRPr lang="sl-SI" dirty="0">
              <a:solidFill>
                <a:srgbClr val="FFFF00"/>
              </a:solidFill>
            </a:endParaRPr>
          </a:p>
        </p:txBody>
      </p:sp>
      <p:sp>
        <p:nvSpPr>
          <p:cNvPr id="19" name="PoljeZBesedilom 18"/>
          <p:cNvSpPr txBox="1"/>
          <p:nvPr/>
        </p:nvSpPr>
        <p:spPr>
          <a:xfrm>
            <a:off x="558490" y="-67799"/>
            <a:ext cx="1577098" cy="492443"/>
          </a:xfrm>
          <a:prstGeom prst="rect">
            <a:avLst/>
          </a:prstGeom>
          <a:noFill/>
        </p:spPr>
        <p:txBody>
          <a:bodyPr wrap="none" rtlCol="0">
            <a:spAutoFit/>
          </a:bodyPr>
          <a:lstStyle/>
          <a:p>
            <a:pPr>
              <a:buNone/>
            </a:pPr>
            <a:r>
              <a:rPr lang="az-Cyrl-AZ" sz="2400" dirty="0">
                <a:solidFill>
                  <a:srgbClr val="FFFF00"/>
                </a:solidFill>
                <a:cs typeface="Arial" panose="020B0604020202020204" pitchFamily="34" charset="0"/>
              </a:rPr>
              <a:t>Белый</a:t>
            </a:r>
            <a:r>
              <a:rPr lang="sl-SI" sz="2400" dirty="0" smtClean="0">
                <a:solidFill>
                  <a:srgbClr val="FFFF00"/>
                </a:solidFill>
              </a:rPr>
              <a:t> </a:t>
            </a:r>
            <a:r>
              <a:rPr lang="sl-SI" dirty="0" smtClean="0"/>
              <a:t>    </a:t>
            </a:r>
            <a:endParaRPr lang="sl-SI" dirty="0"/>
          </a:p>
        </p:txBody>
      </p:sp>
      <p:sp>
        <p:nvSpPr>
          <p:cNvPr id="20" name="PoljeZBesedilom 19"/>
          <p:cNvSpPr txBox="1"/>
          <p:nvPr/>
        </p:nvSpPr>
        <p:spPr>
          <a:xfrm>
            <a:off x="2467442" y="-61208"/>
            <a:ext cx="1142014" cy="492443"/>
          </a:xfrm>
          <a:prstGeom prst="rect">
            <a:avLst/>
          </a:prstGeom>
          <a:noFill/>
        </p:spPr>
        <p:txBody>
          <a:bodyPr wrap="square" rtlCol="0">
            <a:spAutoFit/>
          </a:bodyPr>
          <a:lstStyle/>
          <a:p>
            <a:pPr>
              <a:buNone/>
            </a:pPr>
            <a:r>
              <a:rPr lang="sl-SI" dirty="0" err="1" smtClean="0">
                <a:solidFill>
                  <a:srgbClr val="FFFF00"/>
                </a:solidFill>
              </a:rPr>
              <a:t>feh</a:t>
            </a:r>
            <a:r>
              <a:rPr lang="sl-SI" dirty="0" err="1" smtClean="0">
                <a:solidFill>
                  <a:srgbClr val="FFFF00"/>
                </a:solidFill>
                <a:latin typeface="Arial" panose="020B0604020202020204" pitchFamily="34" charset="0"/>
                <a:cs typeface="Arial" panose="020B0604020202020204" pitchFamily="34" charset="0"/>
              </a:rPr>
              <a:t>ér</a:t>
            </a:r>
            <a:endParaRPr lang="sl-SI" dirty="0">
              <a:solidFill>
                <a:srgbClr val="FFFF00"/>
              </a:solidFill>
            </a:endParaRPr>
          </a:p>
        </p:txBody>
      </p:sp>
      <p:sp>
        <p:nvSpPr>
          <p:cNvPr id="21" name="PoljeZBesedilom 20"/>
          <p:cNvSpPr txBox="1"/>
          <p:nvPr/>
        </p:nvSpPr>
        <p:spPr>
          <a:xfrm>
            <a:off x="4602724" y="-89047"/>
            <a:ext cx="545342" cy="523220"/>
          </a:xfrm>
          <a:prstGeom prst="rect">
            <a:avLst/>
          </a:prstGeom>
          <a:noFill/>
        </p:spPr>
        <p:txBody>
          <a:bodyPr wrap="none" rtlCol="0">
            <a:spAutoFit/>
          </a:bodyPr>
          <a:lstStyle/>
          <a:p>
            <a:pPr>
              <a:buNone/>
            </a:pPr>
            <a:r>
              <a:rPr lang="de-DE" sz="2800" b="1" dirty="0">
                <a:solidFill>
                  <a:srgbClr val="FFFF00"/>
                </a:solidFill>
                <a:cs typeface="Arial" panose="020B0604020202020204" pitchFamily="34" charset="0"/>
              </a:rPr>
              <a:t>白</a:t>
            </a:r>
            <a:endParaRPr lang="sl-SI" dirty="0">
              <a:solidFill>
                <a:srgbClr val="FFFF00"/>
              </a:solidFill>
            </a:endParaRPr>
          </a:p>
        </p:txBody>
      </p:sp>
      <p:sp>
        <p:nvSpPr>
          <p:cNvPr id="22" name="PoljeZBesedilom 21"/>
          <p:cNvSpPr txBox="1"/>
          <p:nvPr/>
        </p:nvSpPr>
        <p:spPr>
          <a:xfrm>
            <a:off x="7050434" y="-33829"/>
            <a:ext cx="816249" cy="492443"/>
          </a:xfrm>
          <a:prstGeom prst="rect">
            <a:avLst/>
          </a:prstGeom>
          <a:noFill/>
        </p:spPr>
        <p:txBody>
          <a:bodyPr wrap="none" rtlCol="0">
            <a:spAutoFit/>
          </a:bodyPr>
          <a:lstStyle/>
          <a:p>
            <a:pPr>
              <a:buNone/>
            </a:pPr>
            <a:r>
              <a:rPr lang="sl-SI" dirty="0" smtClean="0">
                <a:solidFill>
                  <a:srgbClr val="FFFF00"/>
                </a:solidFill>
              </a:rPr>
              <a:t>bela</a:t>
            </a:r>
            <a:endParaRPr lang="sl-SI" dirty="0">
              <a:solidFill>
                <a:srgbClr val="FFFF00"/>
              </a:solidFill>
            </a:endParaRPr>
          </a:p>
        </p:txBody>
      </p:sp>
      <p:sp>
        <p:nvSpPr>
          <p:cNvPr id="23" name="PoljeZBesedilom 22"/>
          <p:cNvSpPr txBox="1"/>
          <p:nvPr/>
        </p:nvSpPr>
        <p:spPr>
          <a:xfrm>
            <a:off x="2598376" y="1775637"/>
            <a:ext cx="1168910" cy="492443"/>
          </a:xfrm>
          <a:prstGeom prst="rect">
            <a:avLst/>
          </a:prstGeom>
          <a:noFill/>
        </p:spPr>
        <p:txBody>
          <a:bodyPr wrap="none" rtlCol="0">
            <a:spAutoFit/>
          </a:bodyPr>
          <a:lstStyle/>
          <a:p>
            <a:pPr>
              <a:buNone/>
            </a:pPr>
            <a:r>
              <a:rPr lang="sl-SI" dirty="0" smtClean="0">
                <a:solidFill>
                  <a:srgbClr val="FFFF00"/>
                </a:solidFill>
              </a:rPr>
              <a:t>bianco</a:t>
            </a:r>
            <a:endParaRPr lang="sl-SI" dirty="0">
              <a:solidFill>
                <a:srgbClr val="FFFF00"/>
              </a:solidFill>
            </a:endParaRPr>
          </a:p>
        </p:txBody>
      </p:sp>
      <p:sp>
        <p:nvSpPr>
          <p:cNvPr id="24" name="PoljeZBesedilom 23"/>
          <p:cNvSpPr txBox="1"/>
          <p:nvPr/>
        </p:nvSpPr>
        <p:spPr>
          <a:xfrm>
            <a:off x="5217370" y="4504768"/>
            <a:ext cx="914400" cy="492443"/>
          </a:xfrm>
          <a:prstGeom prst="rect">
            <a:avLst/>
          </a:prstGeom>
          <a:noFill/>
        </p:spPr>
        <p:txBody>
          <a:bodyPr wrap="square" rtlCol="0">
            <a:spAutoFit/>
          </a:bodyPr>
          <a:lstStyle/>
          <a:p>
            <a:pPr>
              <a:buNone/>
            </a:pPr>
            <a:r>
              <a:rPr lang="sl-SI" dirty="0" smtClean="0"/>
              <a:t>      </a:t>
            </a:r>
            <a:endParaRPr lang="sl-SI" dirty="0"/>
          </a:p>
        </p:txBody>
      </p:sp>
      <p:sp>
        <p:nvSpPr>
          <p:cNvPr id="25" name="PoljeZBesedilom 24"/>
          <p:cNvSpPr txBox="1"/>
          <p:nvPr/>
        </p:nvSpPr>
        <p:spPr>
          <a:xfrm>
            <a:off x="496204" y="4516728"/>
            <a:ext cx="1216453" cy="492443"/>
          </a:xfrm>
          <a:prstGeom prst="rect">
            <a:avLst/>
          </a:prstGeom>
          <a:noFill/>
        </p:spPr>
        <p:txBody>
          <a:bodyPr wrap="square" rtlCol="0">
            <a:spAutoFit/>
          </a:bodyPr>
          <a:lstStyle/>
          <a:p>
            <a:pPr>
              <a:buNone/>
            </a:pPr>
            <a:r>
              <a:rPr lang="sl-SI" dirty="0" err="1" smtClean="0">
                <a:solidFill>
                  <a:srgbClr val="FFFF00"/>
                </a:solidFill>
              </a:rPr>
              <a:t>beyaz</a:t>
            </a:r>
            <a:endParaRPr lang="sl-SI" dirty="0">
              <a:solidFill>
                <a:srgbClr val="FFFF00"/>
              </a:solidFill>
            </a:endParaRPr>
          </a:p>
        </p:txBody>
      </p:sp>
      <p:sp>
        <p:nvSpPr>
          <p:cNvPr id="26" name="PoljeZBesedilom 25"/>
          <p:cNvSpPr txBox="1"/>
          <p:nvPr/>
        </p:nvSpPr>
        <p:spPr>
          <a:xfrm>
            <a:off x="2393225" y="4739082"/>
            <a:ext cx="1740223" cy="492443"/>
          </a:xfrm>
          <a:prstGeom prst="rect">
            <a:avLst/>
          </a:prstGeom>
          <a:noFill/>
        </p:spPr>
        <p:txBody>
          <a:bodyPr wrap="square" rtlCol="0">
            <a:spAutoFit/>
          </a:bodyPr>
          <a:lstStyle/>
          <a:p>
            <a:pPr>
              <a:buNone/>
            </a:pPr>
            <a:r>
              <a:rPr lang="sl-SI" dirty="0" smtClean="0">
                <a:solidFill>
                  <a:srgbClr val="FFFF00"/>
                </a:solidFill>
              </a:rPr>
              <a:t> </a:t>
            </a:r>
            <a:r>
              <a:rPr lang="sl-SI" dirty="0" err="1" smtClean="0">
                <a:solidFill>
                  <a:srgbClr val="FFFF00"/>
                </a:solidFill>
              </a:rPr>
              <a:t>valkoinen</a:t>
            </a:r>
            <a:endParaRPr lang="sl-SI" dirty="0" smtClean="0">
              <a:solidFill>
                <a:srgbClr val="FFFF00"/>
              </a:solidFill>
            </a:endParaRPr>
          </a:p>
        </p:txBody>
      </p:sp>
      <p:sp>
        <p:nvSpPr>
          <p:cNvPr id="27" name="PoljeZBesedilom 26"/>
          <p:cNvSpPr txBox="1"/>
          <p:nvPr/>
        </p:nvSpPr>
        <p:spPr>
          <a:xfrm>
            <a:off x="5217370" y="4494305"/>
            <a:ext cx="914400" cy="523220"/>
          </a:xfrm>
          <a:prstGeom prst="rect">
            <a:avLst/>
          </a:prstGeom>
          <a:noFill/>
        </p:spPr>
        <p:txBody>
          <a:bodyPr wrap="square" rtlCol="0">
            <a:spAutoFit/>
          </a:bodyPr>
          <a:lstStyle/>
          <a:p>
            <a:pPr>
              <a:buNone/>
            </a:pPr>
            <a:r>
              <a:rPr lang="ar-AE" sz="2800" dirty="0">
                <a:solidFill>
                  <a:srgbClr val="FFFF00"/>
                </a:solidFill>
                <a:cs typeface="Arial" panose="020B0604020202020204" pitchFamily="34" charset="0"/>
              </a:rPr>
              <a:t>أبيض</a:t>
            </a:r>
            <a:endParaRPr lang="sl-SI" dirty="0">
              <a:solidFill>
                <a:srgbClr val="FFFF00"/>
              </a:solidFill>
            </a:endParaRPr>
          </a:p>
        </p:txBody>
      </p:sp>
      <p:sp>
        <p:nvSpPr>
          <p:cNvPr id="28" name="PoljeZBesedilom 27"/>
          <p:cNvSpPr txBox="1"/>
          <p:nvPr/>
        </p:nvSpPr>
        <p:spPr>
          <a:xfrm>
            <a:off x="7565341" y="4525082"/>
            <a:ext cx="963725" cy="492443"/>
          </a:xfrm>
          <a:prstGeom prst="rect">
            <a:avLst/>
          </a:prstGeom>
          <a:noFill/>
        </p:spPr>
        <p:txBody>
          <a:bodyPr wrap="none" rtlCol="0">
            <a:spAutoFit/>
          </a:bodyPr>
          <a:lstStyle/>
          <a:p>
            <a:pPr>
              <a:buNone/>
            </a:pPr>
            <a:r>
              <a:rPr lang="sl-SI" dirty="0" err="1" smtClean="0">
                <a:solidFill>
                  <a:srgbClr val="FFFF00"/>
                </a:solidFill>
              </a:rPr>
              <a:t>white</a:t>
            </a:r>
            <a:endParaRPr lang="sl-SI" dirty="0">
              <a:solidFill>
                <a:srgbClr val="FFFF00"/>
              </a:solidFill>
            </a:endParaRPr>
          </a:p>
        </p:txBody>
      </p:sp>
    </p:spTree>
    <p:extLst>
      <p:ext uri="{BB962C8B-B14F-4D97-AF65-F5344CB8AC3E}">
        <p14:creationId xmlns:p14="http://schemas.microsoft.com/office/powerpoint/2010/main" val="211212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1EE2B656-4656-4646-A221-7C30814F2E69}"/>
              </a:ext>
            </a:extLst>
          </p:cNvPr>
          <p:cNvSpPr>
            <a:spLocks noGrp="1"/>
          </p:cNvSpPr>
          <p:nvPr>
            <p:ph type="title"/>
          </p:nvPr>
        </p:nvSpPr>
        <p:spPr>
          <a:xfrm>
            <a:off x="228600" y="228600"/>
            <a:ext cx="7696200" cy="392088"/>
          </a:xfrm>
        </p:spPr>
        <p:txBody>
          <a:bodyPr rtlCol="0">
            <a:normAutofit fontScale="90000"/>
          </a:bodyPr>
          <a:lstStyle/>
          <a:p>
            <a:pPr rtl="0"/>
            <a:endParaRPr lang="sl-SI" dirty="0">
              <a:latin typeface="Arial" panose="020B0604020202020204" pitchFamily="34" charset="0"/>
            </a:endParaRPr>
          </a:p>
        </p:txBody>
      </p:sp>
      <p:sp>
        <p:nvSpPr>
          <p:cNvPr id="5" name="Označba mesta za vsebino 2">
            <a:extLst>
              <a:ext uri="{FF2B5EF4-FFF2-40B4-BE49-F238E27FC236}">
                <a16:creationId xmlns:a16="http://schemas.microsoft.com/office/drawing/2014/main" xmlns="" id="{F6DABF9E-9B82-4C13-8452-952BD74F6DC7}"/>
              </a:ext>
            </a:extLst>
          </p:cNvPr>
          <p:cNvSpPr>
            <a:spLocks noGrp="1"/>
          </p:cNvSpPr>
          <p:nvPr>
            <p:ph idx="1"/>
          </p:nvPr>
        </p:nvSpPr>
        <p:spPr>
          <a:xfrm>
            <a:off x="0" y="0"/>
            <a:ext cx="9144000" cy="6858000"/>
          </a:xfrm>
          <a:solidFill>
            <a:schemeClr val="tx2">
              <a:lumMod val="75000"/>
            </a:schemeClr>
          </a:solidFill>
        </p:spPr>
        <p:txBody>
          <a:bodyPr rtlCol="0">
            <a:normAutofit fontScale="85000" lnSpcReduction="20000"/>
          </a:bodyPr>
          <a:lstStyle/>
          <a:p>
            <a:pPr marL="0" indent="0">
              <a:buNone/>
            </a:pPr>
            <a:r>
              <a:rPr lang="sl-SI" sz="3000" b="1" dirty="0" smtClean="0">
                <a:solidFill>
                  <a:srgbClr val="FFFF00"/>
                </a:solidFill>
                <a:latin typeface="Calibri" panose="020F0502020204030204" pitchFamily="34" charset="0"/>
                <a:cs typeface="Calibri" panose="020F0502020204030204" pitchFamily="34" charset="0"/>
              </a:rPr>
              <a:t>①</a:t>
            </a:r>
            <a:r>
              <a:rPr lang="sl-SI" sz="2400"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②</a:t>
            </a:r>
            <a:r>
              <a:rPr lang="sl-SI" sz="2400" b="1"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③</a:t>
            </a:r>
            <a:r>
              <a:rPr lang="sl-SI" sz="2400" b="1" dirty="0" smtClean="0">
                <a:solidFill>
                  <a:schemeClr val="bg1"/>
                </a:solidFill>
                <a:latin typeface="Calibri" panose="020F0502020204030204" pitchFamily="34" charset="0"/>
                <a:cs typeface="Calibri" panose="020F0502020204030204" pitchFamily="34" charset="0"/>
              </a:rPr>
              <a:t>                                    </a:t>
            </a:r>
            <a:r>
              <a:rPr lang="sl-SI" sz="3000" b="1" dirty="0" smtClean="0">
                <a:solidFill>
                  <a:srgbClr val="FFFF00"/>
                </a:solidFill>
                <a:latin typeface="Calibri" panose="020F0502020204030204" pitchFamily="34" charset="0"/>
                <a:cs typeface="Calibri" panose="020F0502020204030204" pitchFamily="34" charset="0"/>
              </a:rPr>
              <a:t>④</a:t>
            </a:r>
          </a:p>
          <a:p>
            <a:endParaRPr lang="sl-SI" sz="2400" dirty="0" smtClean="0">
              <a:solidFill>
                <a:schemeClr val="bg1"/>
              </a:solidFill>
              <a:cs typeface="Arial" panose="020B0604020202020204" pitchFamily="34" charset="0"/>
            </a:endParaRPr>
          </a:p>
          <a:p>
            <a:endParaRPr lang="sl-SI" sz="2400" dirty="0" smtClean="0">
              <a:solidFill>
                <a:schemeClr val="bg1"/>
              </a:solidFill>
              <a:cs typeface="Arial" panose="020B0604020202020204" pitchFamily="34" charset="0"/>
            </a:endParaRPr>
          </a:p>
          <a:p>
            <a:endParaRPr lang="sl-SI" sz="2400" dirty="0" smtClean="0">
              <a:solidFill>
                <a:schemeClr val="bg1"/>
              </a:solidFill>
              <a:cs typeface="Arial" panose="020B0604020202020204" pitchFamily="34" charset="0"/>
            </a:endParaRPr>
          </a:p>
          <a:p>
            <a:r>
              <a:rPr lang="sl-SI" sz="3000" b="1" dirty="0" smtClean="0">
                <a:solidFill>
                  <a:srgbClr val="FFFF00"/>
                </a:solidFill>
                <a:latin typeface="Calibri" panose="020F0502020204030204" pitchFamily="34" charset="0"/>
                <a:cs typeface="Calibri" panose="020F0502020204030204" pitchFamily="34" charset="0"/>
              </a:rPr>
              <a:t> </a:t>
            </a:r>
          </a:p>
          <a:p>
            <a:pPr marL="0" indent="0">
              <a:buNone/>
            </a:pPr>
            <a:r>
              <a:rPr lang="sl-SI" sz="3000" b="1" dirty="0" smtClean="0">
                <a:solidFill>
                  <a:srgbClr val="FFFF00"/>
                </a:solidFill>
                <a:latin typeface="Calibri" panose="020F0502020204030204" pitchFamily="34" charset="0"/>
                <a:cs typeface="Calibri" panose="020F0502020204030204" pitchFamily="34" charset="0"/>
              </a:rPr>
              <a:t>⑤                      ⑥                      ⑦ </a:t>
            </a:r>
            <a:r>
              <a:rPr lang="sl-SI" sz="3000" dirty="0" err="1" smtClean="0">
                <a:solidFill>
                  <a:srgbClr val="FFFF00"/>
                </a:solidFill>
                <a:cs typeface="Arial" panose="020B0604020202020204" pitchFamily="34" charset="0"/>
              </a:rPr>
              <a:t>weiß</a:t>
            </a:r>
            <a:r>
              <a:rPr lang="sl-SI" sz="3000" b="1" dirty="0" smtClean="0">
                <a:solidFill>
                  <a:srgbClr val="FFFF00"/>
                </a:solidFill>
                <a:latin typeface="Calibri" panose="020F0502020204030204" pitchFamily="34" charset="0"/>
                <a:cs typeface="Calibri" panose="020F0502020204030204" pitchFamily="34" charset="0"/>
              </a:rPr>
              <a:t>                       ⑧</a:t>
            </a:r>
            <a:endParaRPr lang="sl-SI" sz="3000" b="1" dirty="0" smtClean="0">
              <a:solidFill>
                <a:srgbClr val="FFFF00"/>
              </a:solidFill>
              <a:cs typeface="Arial" panose="020B0604020202020204" pitchFamily="34" charset="0"/>
            </a:endParaRPr>
          </a:p>
          <a:p>
            <a:pPr marL="0" indent="0">
              <a:buNone/>
            </a:pPr>
            <a:r>
              <a:rPr lang="sl-SI" sz="2400" dirty="0" smtClean="0">
                <a:solidFill>
                  <a:schemeClr val="bg1"/>
                </a:solidFill>
                <a:cs typeface="Arial" panose="020B0604020202020204" pitchFamily="34" charset="0"/>
              </a:rPr>
              <a:t>                                                                                                                      </a:t>
            </a:r>
            <a:r>
              <a:rPr lang="sl-SI" sz="2800" dirty="0" err="1" smtClean="0">
                <a:solidFill>
                  <a:srgbClr val="FFFF00"/>
                </a:solidFill>
                <a:cs typeface="Arial" panose="020B0604020202020204" pitchFamily="34" charset="0"/>
              </a:rPr>
              <a:t>hvid</a:t>
            </a:r>
            <a:endParaRPr lang="sl-SI" sz="2800" dirty="0" smtClean="0">
              <a:solidFill>
                <a:srgbClr val="FFFF00"/>
              </a:solidFill>
              <a:cs typeface="Arial" panose="020B0604020202020204" pitchFamily="34" charset="0"/>
            </a:endParaRPr>
          </a:p>
          <a:p>
            <a:pPr marL="0" indent="0">
              <a:buNone/>
            </a:pPr>
            <a:r>
              <a:rPr lang="sl-SI" sz="3300" b="1" dirty="0" smtClean="0">
                <a:solidFill>
                  <a:srgbClr val="FFFF00"/>
                </a:solidFill>
                <a:latin typeface="Calibri" panose="020F0502020204030204" pitchFamily="34" charset="0"/>
                <a:cs typeface="Calibri" panose="020F0502020204030204" pitchFamily="34" charset="0"/>
              </a:rPr>
              <a:t>                                                                            ⑧</a:t>
            </a:r>
            <a:endParaRPr lang="sl-SI" sz="3300" b="1" dirty="0" smtClean="0">
              <a:solidFill>
                <a:srgbClr val="FFFF00"/>
              </a:solidFill>
              <a:cs typeface="Arial" panose="020B0604020202020204" pitchFamily="34" charset="0"/>
            </a:endParaRPr>
          </a:p>
          <a:p>
            <a:pPr marL="0" indent="0">
              <a:buNone/>
            </a:pPr>
            <a:r>
              <a:rPr lang="sl-SI" sz="2400" dirty="0" smtClean="0">
                <a:solidFill>
                  <a:schemeClr val="bg1"/>
                </a:solidFill>
                <a:cs typeface="Arial" panose="020B0604020202020204" pitchFamily="34" charset="0"/>
              </a:rPr>
              <a:t>                                                            </a:t>
            </a:r>
            <a:endParaRPr lang="sl-SI" sz="2400" dirty="0" smtClean="0">
              <a:solidFill>
                <a:schemeClr val="bg1"/>
              </a:solidFill>
              <a:latin typeface="Calibri" panose="020F0502020204030204" pitchFamily="34" charset="0"/>
              <a:cs typeface="Calibri" panose="020F0502020204030204" pitchFamily="34" charset="0"/>
            </a:endParaRPr>
          </a:p>
          <a:p>
            <a:endParaRPr lang="sl-SI" sz="2400" dirty="0" smtClean="0">
              <a:solidFill>
                <a:schemeClr val="bg1"/>
              </a:solidFill>
              <a:cs typeface="Arial" panose="020B0604020202020204" pitchFamily="34" charset="0"/>
            </a:endParaRPr>
          </a:p>
          <a:p>
            <a:endParaRPr lang="sl-SI" sz="2400" dirty="0" smtClean="0">
              <a:solidFill>
                <a:schemeClr val="bg1"/>
              </a:solidFill>
              <a:cs typeface="Arial" panose="020B0604020202020204" pitchFamily="34" charset="0"/>
            </a:endParaRPr>
          </a:p>
          <a:p>
            <a:pPr marL="0" indent="0">
              <a:buNone/>
            </a:pPr>
            <a:r>
              <a:rPr lang="sl-SI" sz="2400" b="1" dirty="0" smtClean="0">
                <a:solidFill>
                  <a:schemeClr val="bg1"/>
                </a:solidFill>
                <a:cs typeface="Arial" panose="020B0604020202020204" pitchFamily="34" charset="0"/>
              </a:rPr>
              <a:t>                                                                 </a:t>
            </a:r>
          </a:p>
          <a:p>
            <a:endParaRPr lang="sl-SI" sz="3000" b="1" dirty="0" smtClean="0">
              <a:solidFill>
                <a:srgbClr val="FFFF00"/>
              </a:solidFill>
              <a:latin typeface="Calibri" panose="020F0502020204030204" pitchFamily="34" charset="0"/>
              <a:cs typeface="Calibri" panose="020F0502020204030204" pitchFamily="34" charset="0"/>
            </a:endParaRPr>
          </a:p>
          <a:p>
            <a:pPr marL="0" indent="0">
              <a:buNone/>
            </a:pPr>
            <a:r>
              <a:rPr lang="sl-SI" sz="3000" b="1" dirty="0" smtClean="0">
                <a:solidFill>
                  <a:srgbClr val="FFFF00"/>
                </a:solidFill>
                <a:latin typeface="Calibri" panose="020F0502020204030204" pitchFamily="34" charset="0"/>
                <a:cs typeface="Calibri" panose="020F0502020204030204" pitchFamily="34" charset="0"/>
              </a:rPr>
              <a:t>⑨                    ⑩                               ⑪                         ⑫</a:t>
            </a:r>
            <a:endParaRPr lang="az-Cyrl-AZ" sz="3000" b="1" dirty="0">
              <a:solidFill>
                <a:srgbClr val="FFFF00"/>
              </a:solidFill>
              <a:cs typeface="Arial" panose="020B0604020202020204" pitchFamily="34" charset="0"/>
            </a:endParaRPr>
          </a:p>
          <a:p>
            <a:endParaRPr lang="sl-SI" sz="3000" b="1" dirty="0">
              <a:solidFill>
                <a:srgbClr val="FFFF00"/>
              </a:solidFill>
              <a:cs typeface="Arial" panose="020B0604020202020204" pitchFamily="34" charset="0"/>
            </a:endParaRPr>
          </a:p>
          <a:p>
            <a:pPr marL="0" indent="0">
              <a:buNone/>
            </a:pPr>
            <a:r>
              <a:rPr lang="sl-SI" sz="3000" b="1" dirty="0" smtClean="0">
                <a:solidFill>
                  <a:srgbClr val="FFFF00"/>
                </a:solidFill>
                <a:latin typeface="Calibri" panose="020F0502020204030204" pitchFamily="34" charset="0"/>
                <a:cs typeface="Calibri" panose="020F0502020204030204" pitchFamily="34" charset="0"/>
              </a:rPr>
              <a:t>                                            </a:t>
            </a:r>
            <a:endParaRPr lang="az-Cyrl-AZ" sz="3000" b="1" dirty="0">
              <a:solidFill>
                <a:srgbClr val="FFFF00"/>
              </a:solidFill>
              <a:cs typeface="Arial" panose="020B0604020202020204" pitchFamily="34" charset="0"/>
            </a:endParaRPr>
          </a:p>
          <a:p>
            <a:pPr marL="0" indent="0">
              <a:buNone/>
            </a:pPr>
            <a:r>
              <a:rPr lang="sl-SI" sz="2400" dirty="0" smtClean="0">
                <a:solidFill>
                  <a:schemeClr val="bg1"/>
                </a:solidFill>
                <a:cs typeface="Arial" panose="020B0604020202020204" pitchFamily="34" charset="0"/>
              </a:rPr>
              <a:t>                                                                                 </a:t>
            </a:r>
          </a:p>
          <a:p>
            <a:pPr marL="0" indent="0">
              <a:buNone/>
            </a:pPr>
            <a:r>
              <a:rPr lang="sl-SI" sz="2400" dirty="0" smtClean="0">
                <a:solidFill>
                  <a:schemeClr val="bg1"/>
                </a:solidFill>
                <a:cs typeface="Arial" panose="020B0604020202020204" pitchFamily="34" charset="0"/>
              </a:rPr>
              <a:t>                              </a:t>
            </a:r>
          </a:p>
          <a:p>
            <a:endParaRPr lang="sl-SI" sz="2400" dirty="0" smtClean="0">
              <a:solidFill>
                <a:schemeClr val="bg1"/>
              </a:solidFill>
              <a:cs typeface="Arial" panose="020B0604020202020204" pitchFamily="34" charset="0"/>
            </a:endParaRPr>
          </a:p>
          <a:p>
            <a:endParaRPr lang="sl-SI" dirty="0" smtClean="0">
              <a:cs typeface="Arial" panose="020B0604020202020204" pitchFamily="34" charset="0"/>
            </a:endParaRPr>
          </a:p>
          <a:p>
            <a:endParaRPr lang="sl-SI" dirty="0" smtClean="0"/>
          </a:p>
          <a:p>
            <a:endParaRPr lang="sl-SI" dirty="0" smtClean="0"/>
          </a:p>
          <a:p>
            <a:endParaRPr lang="sl-SI" dirty="0" smtClean="0"/>
          </a:p>
          <a:p>
            <a:endParaRPr lang="sl-SI" dirty="0" smtClean="0"/>
          </a:p>
          <a:p>
            <a:endParaRPr lang="sl-SI" dirty="0">
              <a:latin typeface="Arial" panose="020B0604020202020204" pitchFamily="34" charset="0"/>
            </a:endParaRPr>
          </a:p>
        </p:txBody>
      </p:sp>
      <p:pic>
        <p:nvPicPr>
          <p:cNvPr id="6" name="Slika 5"/>
          <p:cNvPicPr>
            <a:picLocks noChangeAspect="1"/>
          </p:cNvPicPr>
          <p:nvPr/>
        </p:nvPicPr>
        <p:blipFill>
          <a:blip r:embed="rId2"/>
          <a:stretch>
            <a:fillRect/>
          </a:stretch>
        </p:blipFill>
        <p:spPr>
          <a:xfrm>
            <a:off x="693701" y="321233"/>
            <a:ext cx="1212726" cy="932802"/>
          </a:xfrm>
          <a:prstGeom prst="rect">
            <a:avLst/>
          </a:prstGeom>
        </p:spPr>
      </p:pic>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t="5901" b="19551"/>
          <a:stretch/>
        </p:blipFill>
        <p:spPr>
          <a:xfrm>
            <a:off x="2615753" y="350597"/>
            <a:ext cx="1235653" cy="1381750"/>
          </a:xfrm>
          <a:prstGeom prst="rect">
            <a:avLst/>
          </a:prstGeom>
        </p:spPr>
      </p:pic>
      <p:pic>
        <p:nvPicPr>
          <p:cNvPr id="8" name="Slika 7"/>
          <p:cNvPicPr>
            <a:picLocks noChangeAspect="1"/>
          </p:cNvPicPr>
          <p:nvPr/>
        </p:nvPicPr>
        <p:blipFill rotWithShape="1">
          <a:blip r:embed="rId4"/>
          <a:srcRect r="7511"/>
          <a:stretch/>
        </p:blipFill>
        <p:spPr>
          <a:xfrm>
            <a:off x="4688135" y="363056"/>
            <a:ext cx="1320529" cy="1427774"/>
          </a:xfrm>
          <a:prstGeom prst="rect">
            <a:avLst/>
          </a:prstGeom>
        </p:spPr>
      </p:pic>
      <p:pic>
        <p:nvPicPr>
          <p:cNvPr id="9" name="Slika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1245" y="391420"/>
            <a:ext cx="1265267" cy="1803677"/>
          </a:xfrm>
          <a:prstGeom prst="rect">
            <a:avLst/>
          </a:prstGeom>
        </p:spPr>
      </p:pic>
      <p:pic>
        <p:nvPicPr>
          <p:cNvPr id="10" name="Slika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238" y="2195097"/>
            <a:ext cx="1245106" cy="1920617"/>
          </a:xfrm>
          <a:prstGeom prst="rect">
            <a:avLst/>
          </a:prstGeom>
        </p:spPr>
      </p:pic>
      <p:pic>
        <p:nvPicPr>
          <p:cNvPr id="11" name="Slika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4758" y="2210206"/>
            <a:ext cx="1234230" cy="2032095"/>
          </a:xfrm>
          <a:prstGeom prst="rect">
            <a:avLst/>
          </a:prstGeom>
        </p:spPr>
      </p:pic>
      <p:pic>
        <p:nvPicPr>
          <p:cNvPr id="12" name="Slika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6153" y="2546791"/>
            <a:ext cx="1265522" cy="1680873"/>
          </a:xfrm>
          <a:prstGeom prst="rect">
            <a:avLst/>
          </a:prstGeom>
        </p:spPr>
      </p:pic>
      <p:pic>
        <p:nvPicPr>
          <p:cNvPr id="13" name="Slika 12"/>
          <p:cNvPicPr>
            <a:picLocks noChangeAspect="1"/>
          </p:cNvPicPr>
          <p:nvPr/>
        </p:nvPicPr>
        <p:blipFill rotWithShape="1">
          <a:blip r:embed="rId9" cstate="print">
            <a:extLst>
              <a:ext uri="{28A0092B-C50C-407E-A947-70E740481C1C}">
                <a14:useLocalDpi xmlns:a14="http://schemas.microsoft.com/office/drawing/2010/main" val="0"/>
              </a:ext>
            </a:extLst>
          </a:blip>
          <a:srcRect r="7524"/>
          <a:stretch/>
        </p:blipFill>
        <p:spPr>
          <a:xfrm>
            <a:off x="5258173" y="4938098"/>
            <a:ext cx="1582587" cy="2281790"/>
          </a:xfrm>
          <a:prstGeom prst="rect">
            <a:avLst/>
          </a:prstGeom>
        </p:spPr>
      </p:pic>
      <p:pic>
        <p:nvPicPr>
          <p:cNvPr id="14" name="Slika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8880" y="2210206"/>
            <a:ext cx="1319784" cy="1956816"/>
          </a:xfrm>
          <a:prstGeom prst="rect">
            <a:avLst/>
          </a:prstGeom>
        </p:spPr>
      </p:pic>
      <p:pic>
        <p:nvPicPr>
          <p:cNvPr id="15" name="Slika 14"/>
          <p:cNvPicPr>
            <a:picLocks noChangeAspect="1"/>
          </p:cNvPicPr>
          <p:nvPr/>
        </p:nvPicPr>
        <p:blipFill rotWithShape="1">
          <a:blip r:embed="rId11">
            <a:extLst>
              <a:ext uri="{28A0092B-C50C-407E-A947-70E740481C1C}">
                <a14:useLocalDpi xmlns:a14="http://schemas.microsoft.com/office/drawing/2010/main" val="0"/>
              </a:ext>
            </a:extLst>
          </a:blip>
          <a:srcRect t="4465" b="7042"/>
          <a:stretch/>
        </p:blipFill>
        <p:spPr>
          <a:xfrm>
            <a:off x="7623751" y="4947340"/>
            <a:ext cx="1465036" cy="2293746"/>
          </a:xfrm>
          <a:prstGeom prst="rect">
            <a:avLst/>
          </a:prstGeom>
        </p:spPr>
      </p:pic>
      <p:pic>
        <p:nvPicPr>
          <p:cNvPr id="16" name="Slika 15"/>
          <p:cNvPicPr>
            <a:picLocks noChangeAspect="1"/>
          </p:cNvPicPr>
          <p:nvPr/>
        </p:nvPicPr>
        <p:blipFill rotWithShape="1">
          <a:blip r:embed="rId12" cstate="print">
            <a:extLst>
              <a:ext uri="{28A0092B-C50C-407E-A947-70E740481C1C}">
                <a14:useLocalDpi xmlns:a14="http://schemas.microsoft.com/office/drawing/2010/main" val="0"/>
              </a:ext>
            </a:extLst>
          </a:blip>
          <a:srcRect l="11413" r="19288" b="23144"/>
          <a:stretch/>
        </p:blipFill>
        <p:spPr>
          <a:xfrm>
            <a:off x="2533450" y="5159150"/>
            <a:ext cx="2038550" cy="1657370"/>
          </a:xfrm>
          <a:prstGeom prst="rect">
            <a:avLst/>
          </a:prstGeom>
        </p:spPr>
      </p:pic>
      <p:pic>
        <p:nvPicPr>
          <p:cNvPr id="17" name="Slika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3302" y="4947340"/>
            <a:ext cx="1272978" cy="1910660"/>
          </a:xfrm>
          <a:prstGeom prst="rect">
            <a:avLst/>
          </a:prstGeom>
        </p:spPr>
      </p:pic>
      <p:sp>
        <p:nvSpPr>
          <p:cNvPr id="18" name="PoljeZBesedilom 17"/>
          <p:cNvSpPr txBox="1"/>
          <p:nvPr/>
        </p:nvSpPr>
        <p:spPr>
          <a:xfrm flipH="1">
            <a:off x="496204" y="1727258"/>
            <a:ext cx="1368231" cy="492443"/>
          </a:xfrm>
          <a:prstGeom prst="rect">
            <a:avLst/>
          </a:prstGeom>
          <a:noFill/>
        </p:spPr>
        <p:txBody>
          <a:bodyPr wrap="square" rtlCol="0">
            <a:spAutoFit/>
          </a:bodyPr>
          <a:lstStyle/>
          <a:p>
            <a:pPr>
              <a:buNone/>
            </a:pPr>
            <a:r>
              <a:rPr lang="sl-SI" dirty="0" err="1" smtClean="0">
                <a:solidFill>
                  <a:srgbClr val="FFFF00"/>
                </a:solidFill>
              </a:rPr>
              <a:t>blanche</a:t>
            </a:r>
            <a:endParaRPr lang="sl-SI" dirty="0">
              <a:solidFill>
                <a:srgbClr val="FFFF00"/>
              </a:solidFill>
            </a:endParaRPr>
          </a:p>
        </p:txBody>
      </p:sp>
      <p:sp>
        <p:nvSpPr>
          <p:cNvPr id="19" name="PoljeZBesedilom 18"/>
          <p:cNvSpPr txBox="1"/>
          <p:nvPr/>
        </p:nvSpPr>
        <p:spPr>
          <a:xfrm>
            <a:off x="558490" y="-67799"/>
            <a:ext cx="1577098" cy="492443"/>
          </a:xfrm>
          <a:prstGeom prst="rect">
            <a:avLst/>
          </a:prstGeom>
          <a:noFill/>
        </p:spPr>
        <p:txBody>
          <a:bodyPr wrap="none" rtlCol="0">
            <a:spAutoFit/>
          </a:bodyPr>
          <a:lstStyle/>
          <a:p>
            <a:pPr>
              <a:buNone/>
            </a:pPr>
            <a:r>
              <a:rPr lang="az-Cyrl-AZ" sz="2400" dirty="0">
                <a:solidFill>
                  <a:srgbClr val="FFFF00"/>
                </a:solidFill>
                <a:cs typeface="Arial" panose="020B0604020202020204" pitchFamily="34" charset="0"/>
              </a:rPr>
              <a:t>Белый</a:t>
            </a:r>
            <a:r>
              <a:rPr lang="sl-SI" sz="2400" dirty="0" smtClean="0">
                <a:solidFill>
                  <a:srgbClr val="FFFF00"/>
                </a:solidFill>
              </a:rPr>
              <a:t> </a:t>
            </a:r>
            <a:r>
              <a:rPr lang="sl-SI" dirty="0" smtClean="0"/>
              <a:t>    </a:t>
            </a:r>
            <a:endParaRPr lang="sl-SI" dirty="0"/>
          </a:p>
        </p:txBody>
      </p:sp>
      <p:sp>
        <p:nvSpPr>
          <p:cNvPr id="20" name="PoljeZBesedilom 19"/>
          <p:cNvSpPr txBox="1"/>
          <p:nvPr/>
        </p:nvSpPr>
        <p:spPr>
          <a:xfrm>
            <a:off x="2467442" y="-61208"/>
            <a:ext cx="1142014" cy="492443"/>
          </a:xfrm>
          <a:prstGeom prst="rect">
            <a:avLst/>
          </a:prstGeom>
          <a:noFill/>
        </p:spPr>
        <p:txBody>
          <a:bodyPr wrap="square" rtlCol="0">
            <a:spAutoFit/>
          </a:bodyPr>
          <a:lstStyle/>
          <a:p>
            <a:pPr>
              <a:buNone/>
            </a:pPr>
            <a:r>
              <a:rPr lang="sl-SI" dirty="0" err="1" smtClean="0">
                <a:solidFill>
                  <a:srgbClr val="FFFF00"/>
                </a:solidFill>
              </a:rPr>
              <a:t>feh</a:t>
            </a:r>
            <a:r>
              <a:rPr lang="sl-SI" dirty="0" err="1" smtClean="0">
                <a:solidFill>
                  <a:srgbClr val="FFFF00"/>
                </a:solidFill>
                <a:latin typeface="Arial" panose="020B0604020202020204" pitchFamily="34" charset="0"/>
                <a:cs typeface="Arial" panose="020B0604020202020204" pitchFamily="34" charset="0"/>
              </a:rPr>
              <a:t>ér</a:t>
            </a:r>
            <a:endParaRPr lang="sl-SI" dirty="0">
              <a:solidFill>
                <a:srgbClr val="FFFF00"/>
              </a:solidFill>
            </a:endParaRPr>
          </a:p>
        </p:txBody>
      </p:sp>
      <p:sp>
        <p:nvSpPr>
          <p:cNvPr id="21" name="PoljeZBesedilom 20"/>
          <p:cNvSpPr txBox="1"/>
          <p:nvPr/>
        </p:nvSpPr>
        <p:spPr>
          <a:xfrm>
            <a:off x="4602724" y="-89047"/>
            <a:ext cx="545342" cy="523220"/>
          </a:xfrm>
          <a:prstGeom prst="rect">
            <a:avLst/>
          </a:prstGeom>
          <a:noFill/>
        </p:spPr>
        <p:txBody>
          <a:bodyPr wrap="none" rtlCol="0">
            <a:spAutoFit/>
          </a:bodyPr>
          <a:lstStyle/>
          <a:p>
            <a:pPr>
              <a:buNone/>
            </a:pPr>
            <a:r>
              <a:rPr lang="de-DE" sz="2800" b="1" dirty="0">
                <a:solidFill>
                  <a:srgbClr val="FFFF00"/>
                </a:solidFill>
                <a:cs typeface="Arial" panose="020B0604020202020204" pitchFamily="34" charset="0"/>
              </a:rPr>
              <a:t>白</a:t>
            </a:r>
            <a:endParaRPr lang="sl-SI" dirty="0">
              <a:solidFill>
                <a:srgbClr val="FFFF00"/>
              </a:solidFill>
            </a:endParaRPr>
          </a:p>
        </p:txBody>
      </p:sp>
      <p:sp>
        <p:nvSpPr>
          <p:cNvPr id="22" name="PoljeZBesedilom 21"/>
          <p:cNvSpPr txBox="1"/>
          <p:nvPr/>
        </p:nvSpPr>
        <p:spPr>
          <a:xfrm>
            <a:off x="7050434" y="-33829"/>
            <a:ext cx="816249" cy="492443"/>
          </a:xfrm>
          <a:prstGeom prst="rect">
            <a:avLst/>
          </a:prstGeom>
          <a:noFill/>
        </p:spPr>
        <p:txBody>
          <a:bodyPr wrap="none" rtlCol="0">
            <a:spAutoFit/>
          </a:bodyPr>
          <a:lstStyle/>
          <a:p>
            <a:pPr>
              <a:buNone/>
            </a:pPr>
            <a:r>
              <a:rPr lang="sl-SI" dirty="0" smtClean="0">
                <a:solidFill>
                  <a:srgbClr val="FFFF00"/>
                </a:solidFill>
              </a:rPr>
              <a:t>bela</a:t>
            </a:r>
            <a:endParaRPr lang="sl-SI" dirty="0">
              <a:solidFill>
                <a:srgbClr val="FFFF00"/>
              </a:solidFill>
            </a:endParaRPr>
          </a:p>
        </p:txBody>
      </p:sp>
      <p:sp>
        <p:nvSpPr>
          <p:cNvPr id="23" name="PoljeZBesedilom 22"/>
          <p:cNvSpPr txBox="1"/>
          <p:nvPr/>
        </p:nvSpPr>
        <p:spPr>
          <a:xfrm>
            <a:off x="2598376" y="1775637"/>
            <a:ext cx="1168910" cy="492443"/>
          </a:xfrm>
          <a:prstGeom prst="rect">
            <a:avLst/>
          </a:prstGeom>
          <a:noFill/>
        </p:spPr>
        <p:txBody>
          <a:bodyPr wrap="none" rtlCol="0">
            <a:spAutoFit/>
          </a:bodyPr>
          <a:lstStyle/>
          <a:p>
            <a:pPr>
              <a:buNone/>
            </a:pPr>
            <a:r>
              <a:rPr lang="sl-SI" dirty="0" smtClean="0">
                <a:solidFill>
                  <a:srgbClr val="FFFF00"/>
                </a:solidFill>
              </a:rPr>
              <a:t>bianco</a:t>
            </a:r>
            <a:endParaRPr lang="sl-SI" dirty="0">
              <a:solidFill>
                <a:srgbClr val="FFFF00"/>
              </a:solidFill>
            </a:endParaRPr>
          </a:p>
        </p:txBody>
      </p:sp>
      <p:sp>
        <p:nvSpPr>
          <p:cNvPr id="24" name="PoljeZBesedilom 23"/>
          <p:cNvSpPr txBox="1"/>
          <p:nvPr/>
        </p:nvSpPr>
        <p:spPr>
          <a:xfrm>
            <a:off x="5217370" y="4504768"/>
            <a:ext cx="914400" cy="492443"/>
          </a:xfrm>
          <a:prstGeom prst="rect">
            <a:avLst/>
          </a:prstGeom>
          <a:noFill/>
        </p:spPr>
        <p:txBody>
          <a:bodyPr wrap="square" rtlCol="0">
            <a:spAutoFit/>
          </a:bodyPr>
          <a:lstStyle/>
          <a:p>
            <a:pPr>
              <a:buNone/>
            </a:pPr>
            <a:r>
              <a:rPr lang="sl-SI" dirty="0" smtClean="0"/>
              <a:t>      </a:t>
            </a:r>
            <a:endParaRPr lang="sl-SI" dirty="0"/>
          </a:p>
        </p:txBody>
      </p:sp>
      <p:sp>
        <p:nvSpPr>
          <p:cNvPr id="25" name="PoljeZBesedilom 24"/>
          <p:cNvSpPr txBox="1"/>
          <p:nvPr/>
        </p:nvSpPr>
        <p:spPr>
          <a:xfrm>
            <a:off x="496204" y="4516728"/>
            <a:ext cx="1216453" cy="492443"/>
          </a:xfrm>
          <a:prstGeom prst="rect">
            <a:avLst/>
          </a:prstGeom>
          <a:noFill/>
        </p:spPr>
        <p:txBody>
          <a:bodyPr wrap="square" rtlCol="0">
            <a:spAutoFit/>
          </a:bodyPr>
          <a:lstStyle/>
          <a:p>
            <a:pPr>
              <a:buNone/>
            </a:pPr>
            <a:r>
              <a:rPr lang="sl-SI" dirty="0" err="1" smtClean="0">
                <a:solidFill>
                  <a:srgbClr val="FFFF00"/>
                </a:solidFill>
              </a:rPr>
              <a:t>beyaz</a:t>
            </a:r>
            <a:endParaRPr lang="sl-SI" dirty="0">
              <a:solidFill>
                <a:srgbClr val="FFFF00"/>
              </a:solidFill>
            </a:endParaRPr>
          </a:p>
        </p:txBody>
      </p:sp>
      <p:sp>
        <p:nvSpPr>
          <p:cNvPr id="26" name="PoljeZBesedilom 25"/>
          <p:cNvSpPr txBox="1"/>
          <p:nvPr/>
        </p:nvSpPr>
        <p:spPr>
          <a:xfrm>
            <a:off x="2393225" y="4739082"/>
            <a:ext cx="1740223" cy="492443"/>
          </a:xfrm>
          <a:prstGeom prst="rect">
            <a:avLst/>
          </a:prstGeom>
          <a:noFill/>
        </p:spPr>
        <p:txBody>
          <a:bodyPr wrap="square" rtlCol="0">
            <a:spAutoFit/>
          </a:bodyPr>
          <a:lstStyle/>
          <a:p>
            <a:pPr>
              <a:buNone/>
            </a:pPr>
            <a:r>
              <a:rPr lang="sl-SI" dirty="0" smtClean="0">
                <a:solidFill>
                  <a:srgbClr val="FFFF00"/>
                </a:solidFill>
              </a:rPr>
              <a:t> </a:t>
            </a:r>
            <a:r>
              <a:rPr lang="sl-SI" dirty="0" err="1" smtClean="0">
                <a:solidFill>
                  <a:srgbClr val="FFFF00"/>
                </a:solidFill>
              </a:rPr>
              <a:t>valkoinen</a:t>
            </a:r>
            <a:endParaRPr lang="sl-SI" dirty="0" smtClean="0">
              <a:solidFill>
                <a:srgbClr val="FFFF00"/>
              </a:solidFill>
            </a:endParaRPr>
          </a:p>
        </p:txBody>
      </p:sp>
      <p:sp>
        <p:nvSpPr>
          <p:cNvPr id="27" name="PoljeZBesedilom 26"/>
          <p:cNvSpPr txBox="1"/>
          <p:nvPr/>
        </p:nvSpPr>
        <p:spPr>
          <a:xfrm>
            <a:off x="5217370" y="4494305"/>
            <a:ext cx="914400" cy="523220"/>
          </a:xfrm>
          <a:prstGeom prst="rect">
            <a:avLst/>
          </a:prstGeom>
          <a:noFill/>
        </p:spPr>
        <p:txBody>
          <a:bodyPr wrap="square" rtlCol="0">
            <a:spAutoFit/>
          </a:bodyPr>
          <a:lstStyle/>
          <a:p>
            <a:pPr>
              <a:buNone/>
            </a:pPr>
            <a:r>
              <a:rPr lang="ar-AE" sz="2800" dirty="0">
                <a:solidFill>
                  <a:srgbClr val="FFFF00"/>
                </a:solidFill>
                <a:cs typeface="Arial" panose="020B0604020202020204" pitchFamily="34" charset="0"/>
              </a:rPr>
              <a:t>أبيض</a:t>
            </a:r>
            <a:endParaRPr lang="sl-SI" dirty="0">
              <a:solidFill>
                <a:srgbClr val="FFFF00"/>
              </a:solidFill>
            </a:endParaRPr>
          </a:p>
        </p:txBody>
      </p:sp>
      <p:sp>
        <p:nvSpPr>
          <p:cNvPr id="28" name="PoljeZBesedilom 27"/>
          <p:cNvSpPr txBox="1"/>
          <p:nvPr/>
        </p:nvSpPr>
        <p:spPr>
          <a:xfrm>
            <a:off x="7565341" y="4525082"/>
            <a:ext cx="963725" cy="492443"/>
          </a:xfrm>
          <a:prstGeom prst="rect">
            <a:avLst/>
          </a:prstGeom>
          <a:noFill/>
        </p:spPr>
        <p:txBody>
          <a:bodyPr wrap="none" rtlCol="0">
            <a:spAutoFit/>
          </a:bodyPr>
          <a:lstStyle/>
          <a:p>
            <a:pPr>
              <a:buNone/>
            </a:pPr>
            <a:r>
              <a:rPr lang="sl-SI" dirty="0" err="1" smtClean="0">
                <a:solidFill>
                  <a:srgbClr val="FFFF00"/>
                </a:solidFill>
              </a:rPr>
              <a:t>white</a:t>
            </a:r>
            <a:endParaRPr lang="sl-SI" dirty="0">
              <a:solidFill>
                <a:srgbClr val="FFFF00"/>
              </a:solidFill>
            </a:endParaRPr>
          </a:p>
        </p:txBody>
      </p:sp>
      <p:sp>
        <p:nvSpPr>
          <p:cNvPr id="2" name="PoljeZBesedilom 1"/>
          <p:cNvSpPr txBox="1"/>
          <p:nvPr/>
        </p:nvSpPr>
        <p:spPr>
          <a:xfrm>
            <a:off x="2709980" y="1115954"/>
            <a:ext cx="1183786" cy="369332"/>
          </a:xfrm>
          <a:prstGeom prst="rect">
            <a:avLst/>
          </a:prstGeom>
          <a:noFill/>
        </p:spPr>
        <p:txBody>
          <a:bodyPr wrap="none" rtlCol="0">
            <a:spAutoFit/>
          </a:bodyPr>
          <a:lstStyle/>
          <a:p>
            <a:r>
              <a:rPr lang="sl-SI" dirty="0" smtClean="0">
                <a:solidFill>
                  <a:srgbClr val="FFFF00"/>
                </a:solidFill>
              </a:rPr>
              <a:t>madžarsko</a:t>
            </a:r>
            <a:endParaRPr lang="sl-SI" dirty="0">
              <a:solidFill>
                <a:srgbClr val="FFFF00"/>
              </a:solidFill>
            </a:endParaRPr>
          </a:p>
        </p:txBody>
      </p:sp>
      <p:sp>
        <p:nvSpPr>
          <p:cNvPr id="3" name="PoljeZBesedilom 2"/>
          <p:cNvSpPr txBox="1"/>
          <p:nvPr/>
        </p:nvSpPr>
        <p:spPr>
          <a:xfrm>
            <a:off x="4865082" y="1300620"/>
            <a:ext cx="996427" cy="369332"/>
          </a:xfrm>
          <a:prstGeom prst="rect">
            <a:avLst/>
          </a:prstGeom>
          <a:noFill/>
        </p:spPr>
        <p:txBody>
          <a:bodyPr wrap="none" rtlCol="0">
            <a:spAutoFit/>
          </a:bodyPr>
          <a:lstStyle/>
          <a:p>
            <a:r>
              <a:rPr lang="sl-SI" dirty="0">
                <a:solidFill>
                  <a:srgbClr val="FFFF00"/>
                </a:solidFill>
              </a:rPr>
              <a:t>k</a:t>
            </a:r>
            <a:r>
              <a:rPr lang="sl-SI" dirty="0" smtClean="0">
                <a:solidFill>
                  <a:srgbClr val="FFFF00"/>
                </a:solidFill>
              </a:rPr>
              <a:t>itajsko?</a:t>
            </a:r>
            <a:endParaRPr lang="sl-SI" dirty="0">
              <a:solidFill>
                <a:srgbClr val="FFFF00"/>
              </a:solidFill>
            </a:endParaRPr>
          </a:p>
        </p:txBody>
      </p:sp>
      <p:sp>
        <p:nvSpPr>
          <p:cNvPr id="29" name="PoljeZBesedilom 28"/>
          <p:cNvSpPr txBox="1"/>
          <p:nvPr/>
        </p:nvSpPr>
        <p:spPr>
          <a:xfrm>
            <a:off x="623897" y="3335181"/>
            <a:ext cx="1088760" cy="369332"/>
          </a:xfrm>
          <a:prstGeom prst="rect">
            <a:avLst/>
          </a:prstGeom>
          <a:noFill/>
        </p:spPr>
        <p:txBody>
          <a:bodyPr wrap="none" rtlCol="0">
            <a:spAutoFit/>
          </a:bodyPr>
          <a:lstStyle/>
          <a:p>
            <a:r>
              <a:rPr lang="sl-SI" dirty="0" smtClean="0">
                <a:solidFill>
                  <a:srgbClr val="FFFF00"/>
                </a:solidFill>
              </a:rPr>
              <a:t>francosko</a:t>
            </a:r>
            <a:endParaRPr lang="sl-SI" dirty="0">
              <a:solidFill>
                <a:srgbClr val="FFFF00"/>
              </a:solidFill>
            </a:endParaRPr>
          </a:p>
        </p:txBody>
      </p:sp>
      <p:sp>
        <p:nvSpPr>
          <p:cNvPr id="30" name="PoljeZBesedilom 29"/>
          <p:cNvSpPr txBox="1"/>
          <p:nvPr/>
        </p:nvSpPr>
        <p:spPr>
          <a:xfrm>
            <a:off x="2672047" y="3519847"/>
            <a:ext cx="1123064" cy="369332"/>
          </a:xfrm>
          <a:prstGeom prst="rect">
            <a:avLst/>
          </a:prstGeom>
          <a:noFill/>
        </p:spPr>
        <p:txBody>
          <a:bodyPr wrap="none" rtlCol="0">
            <a:spAutoFit/>
          </a:bodyPr>
          <a:lstStyle/>
          <a:p>
            <a:r>
              <a:rPr lang="sl-SI" dirty="0" smtClean="0">
                <a:solidFill>
                  <a:srgbClr val="FFFF00"/>
                </a:solidFill>
              </a:rPr>
              <a:t>italijansko</a:t>
            </a:r>
            <a:endParaRPr lang="sl-SI" dirty="0">
              <a:solidFill>
                <a:srgbClr val="FFFF00"/>
              </a:solidFill>
            </a:endParaRPr>
          </a:p>
        </p:txBody>
      </p:sp>
      <p:sp>
        <p:nvSpPr>
          <p:cNvPr id="31" name="PoljeZBesedilom 30"/>
          <p:cNvSpPr txBox="1"/>
          <p:nvPr/>
        </p:nvSpPr>
        <p:spPr>
          <a:xfrm>
            <a:off x="2915816" y="6237312"/>
            <a:ext cx="1003172" cy="369332"/>
          </a:xfrm>
          <a:prstGeom prst="rect">
            <a:avLst/>
          </a:prstGeom>
          <a:noFill/>
        </p:spPr>
        <p:txBody>
          <a:bodyPr wrap="square" rtlCol="0">
            <a:spAutoFit/>
          </a:bodyPr>
          <a:lstStyle/>
          <a:p>
            <a:r>
              <a:rPr lang="sl-SI" dirty="0" smtClean="0">
                <a:solidFill>
                  <a:srgbClr val="FFFF00"/>
                </a:solidFill>
              </a:rPr>
              <a:t>finsko</a:t>
            </a:r>
            <a:endParaRPr lang="sl-SI" dirty="0">
              <a:solidFill>
                <a:srgbClr val="FFFF00"/>
              </a:solidFill>
            </a:endParaRPr>
          </a:p>
        </p:txBody>
      </p:sp>
      <p:sp>
        <p:nvSpPr>
          <p:cNvPr id="32" name="PoljeZBesedilom 31"/>
          <p:cNvSpPr txBox="1"/>
          <p:nvPr/>
        </p:nvSpPr>
        <p:spPr>
          <a:xfrm>
            <a:off x="6965432" y="3519847"/>
            <a:ext cx="846963" cy="369332"/>
          </a:xfrm>
          <a:prstGeom prst="rect">
            <a:avLst/>
          </a:prstGeom>
          <a:noFill/>
        </p:spPr>
        <p:txBody>
          <a:bodyPr wrap="none" rtlCol="0">
            <a:spAutoFit/>
          </a:bodyPr>
          <a:lstStyle/>
          <a:p>
            <a:r>
              <a:rPr lang="sl-SI" dirty="0" smtClean="0">
                <a:solidFill>
                  <a:srgbClr val="FFFF00"/>
                </a:solidFill>
              </a:rPr>
              <a:t>dansko</a:t>
            </a:r>
            <a:endParaRPr lang="sl-SI" dirty="0">
              <a:solidFill>
                <a:srgbClr val="FFFF00"/>
              </a:solidFill>
            </a:endParaRPr>
          </a:p>
        </p:txBody>
      </p:sp>
    </p:spTree>
    <p:extLst>
      <p:ext uri="{BB962C8B-B14F-4D97-AF65-F5344CB8AC3E}">
        <p14:creationId xmlns:p14="http://schemas.microsoft.com/office/powerpoint/2010/main" val="319380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Aktualno</a:t>
            </a:r>
            <a:endParaRPr lang="sl-SI" dirty="0"/>
          </a:p>
        </p:txBody>
      </p:sp>
      <p:sp>
        <p:nvSpPr>
          <p:cNvPr id="3" name="Ograda vsebine 2"/>
          <p:cNvSpPr>
            <a:spLocks noGrp="1"/>
          </p:cNvSpPr>
          <p:nvPr>
            <p:ph idx="1"/>
          </p:nvPr>
        </p:nvSpPr>
        <p:spPr/>
        <p:txBody>
          <a:bodyPr/>
          <a:lstStyle/>
          <a:p>
            <a:pPr marL="0" indent="0">
              <a:buNone/>
            </a:pPr>
            <a:r>
              <a:rPr lang="sl-SI" b="1" dirty="0" smtClean="0"/>
              <a:t>Tekmovanje iz znanja geografije: </a:t>
            </a:r>
            <a:endParaRPr lang="sl-SI" b="1" dirty="0"/>
          </a:p>
          <a:p>
            <a:r>
              <a:rPr lang="sl-SI" sz="2800" b="1" dirty="0"/>
              <a:t>Šolsko tekmovanje</a:t>
            </a:r>
            <a:r>
              <a:rPr lang="sl-SI" sz="2800" dirty="0"/>
              <a:t>: sreda, 11. december 2019 ob 14. uri.</a:t>
            </a:r>
          </a:p>
          <a:p>
            <a:r>
              <a:rPr lang="sl-SI" sz="2800" b="1" dirty="0"/>
              <a:t>Območno tekmovanje</a:t>
            </a:r>
            <a:r>
              <a:rPr lang="sl-SI" sz="2800" dirty="0"/>
              <a:t>: četrtek, </a:t>
            </a:r>
            <a:r>
              <a:rPr lang="sl-SI" sz="2800" dirty="0" smtClean="0"/>
              <a:t>13. </a:t>
            </a:r>
            <a:r>
              <a:rPr lang="sl-SI" sz="2800" dirty="0"/>
              <a:t>februar 2020 ob 14. uri.</a:t>
            </a:r>
          </a:p>
          <a:p>
            <a:r>
              <a:rPr lang="sl-SI" sz="2800" b="1" dirty="0"/>
              <a:t>Državno tekmovanje</a:t>
            </a:r>
            <a:r>
              <a:rPr lang="sl-SI" sz="2800" dirty="0"/>
              <a:t>: petek, </a:t>
            </a:r>
            <a:r>
              <a:rPr lang="sl-SI" sz="2800" dirty="0" smtClean="0"/>
              <a:t>17. </a:t>
            </a:r>
            <a:r>
              <a:rPr lang="sl-SI" sz="2800" dirty="0"/>
              <a:t>april 2020 ob 10. uri.</a:t>
            </a:r>
          </a:p>
          <a:p>
            <a:endParaRPr lang="sl-SI" dirty="0"/>
          </a:p>
        </p:txBody>
      </p:sp>
    </p:spTree>
    <p:extLst>
      <p:ext uri="{BB962C8B-B14F-4D97-AF65-F5344CB8AC3E}">
        <p14:creationId xmlns:p14="http://schemas.microsoft.com/office/powerpoint/2010/main" val="77241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179387" y="764704"/>
            <a:ext cx="8964613" cy="5755422"/>
          </a:xfrm>
          <a:prstGeom prst="rect">
            <a:avLst/>
          </a:prstGeom>
          <a:noFill/>
        </p:spPr>
        <p:txBody>
          <a:bodyPr>
            <a:spAutoFit/>
          </a:bodyPr>
          <a:lstStyle/>
          <a:p>
            <a:pPr>
              <a:defRPr/>
            </a:pPr>
            <a:r>
              <a:rPr lang="sl-SI" altLang="sl-SI" sz="1400" dirty="0" smtClean="0">
                <a:latin typeface="Calibri" panose="020F0502020204030204" pitchFamily="34" charset="0"/>
              </a:rPr>
              <a:t> </a:t>
            </a:r>
            <a:r>
              <a:rPr lang="sl-SI" altLang="sl-SI" b="1" dirty="0" smtClean="0">
                <a:latin typeface="Calibri" panose="020F0502020204030204" pitchFamily="34" charset="0"/>
              </a:rPr>
              <a:t>ekskurzije</a:t>
            </a:r>
            <a:r>
              <a:rPr lang="sl-SI" altLang="sl-SI" b="1" dirty="0">
                <a:latin typeface="Calibri" panose="020F0502020204030204" pitchFamily="34" charset="0"/>
              </a:rPr>
              <a:t>, </a:t>
            </a:r>
            <a:r>
              <a:rPr lang="sl-SI" altLang="sl-SI" u="sng" dirty="0">
                <a:latin typeface="Calibri" panose="020F0502020204030204" pitchFamily="34" charset="0"/>
                <a:hlinkClick r:id="rId2"/>
              </a:rPr>
              <a:t>http://www.ekskurzije.si/moodle/course/view.php?id=368</a:t>
            </a:r>
            <a:r>
              <a:rPr lang="sl-SI" altLang="sl-SI" u="sng" dirty="0">
                <a:latin typeface="Calibri" panose="020F0502020204030204" pitchFamily="34" charset="0"/>
              </a:rPr>
              <a:t> </a:t>
            </a:r>
            <a:r>
              <a:rPr lang="sl-SI" altLang="sl-SI" b="1" dirty="0">
                <a:latin typeface="Calibri" panose="020F0502020204030204" pitchFamily="34" charset="0"/>
              </a:rPr>
              <a:t> </a:t>
            </a:r>
            <a:endParaRPr lang="sl-SI" altLang="sl-SI" sz="1600" dirty="0">
              <a:latin typeface="Calibri" panose="020F0502020204030204" pitchFamily="34" charset="0"/>
            </a:endParaRPr>
          </a:p>
          <a:p>
            <a:pPr>
              <a:defRPr/>
            </a:pPr>
            <a:r>
              <a:rPr lang="sl-SI" altLang="sl-SI" b="1" dirty="0" smtClean="0">
                <a:latin typeface="Calibri" panose="020F0502020204030204" pitchFamily="34" charset="0"/>
              </a:rPr>
              <a:t>visoke </a:t>
            </a:r>
            <a:r>
              <a:rPr lang="sl-SI" altLang="sl-SI" b="1" dirty="0">
                <a:latin typeface="Calibri" panose="020F0502020204030204" pitchFamily="34" charset="0"/>
              </a:rPr>
              <a:t>vode </a:t>
            </a:r>
            <a:r>
              <a:rPr lang="sl-SI" altLang="sl-SI" dirty="0">
                <a:latin typeface="Calibri" panose="020F0502020204030204" pitchFamily="34" charset="0"/>
                <a:hlinkClick r:id="rId3"/>
              </a:rPr>
              <a:t>http://novice.sio.si/2018/02/07/poplava-in-terensko-delo/</a:t>
            </a:r>
            <a:endParaRPr lang="sl-SI" altLang="sl-SI" dirty="0">
              <a:latin typeface="Calibri" panose="020F0502020204030204" pitchFamily="34" charset="0"/>
            </a:endParaRPr>
          </a:p>
          <a:p>
            <a:pPr>
              <a:defRPr/>
            </a:pPr>
            <a:r>
              <a:rPr lang="sl-SI" altLang="sl-SI" b="1" dirty="0">
                <a:latin typeface="Calibri" panose="020F0502020204030204" pitchFamily="34" charset="0"/>
              </a:rPr>
              <a:t>konfluence, priprava </a:t>
            </a:r>
            <a:r>
              <a:rPr lang="sl-SI" altLang="sl-SI" sz="1050" dirty="0">
                <a:latin typeface="Calibri" panose="020F0502020204030204" pitchFamily="34" charset="0"/>
                <a:hlinkClick r:id="rId4"/>
              </a:rPr>
              <a:t>http://www.confluence.org/country.php?id=15</a:t>
            </a:r>
            <a:r>
              <a:rPr lang="sl-SI" altLang="sl-SI" sz="1050" dirty="0">
                <a:latin typeface="Calibri" panose="020F0502020204030204" pitchFamily="34" charset="0"/>
              </a:rPr>
              <a:t> </a:t>
            </a:r>
            <a:r>
              <a:rPr lang="sl-SI" altLang="sl-SI" sz="1050" dirty="0">
                <a:latin typeface="Calibri" panose="020F0502020204030204" pitchFamily="34" charset="0"/>
                <a:hlinkClick r:id="rId5"/>
              </a:rPr>
              <a:t>http://www.confluence.org/confluence.php?visitid=13570</a:t>
            </a:r>
            <a:r>
              <a:rPr lang="sl-SI" altLang="sl-SI" sz="1050" dirty="0">
                <a:latin typeface="Calibri" panose="020F0502020204030204" pitchFamily="34" charset="0"/>
              </a:rPr>
              <a:t> </a:t>
            </a:r>
          </a:p>
          <a:p>
            <a:pPr>
              <a:defRPr/>
            </a:pPr>
            <a:r>
              <a:rPr lang="sl-SI" altLang="sl-SI" b="1" dirty="0">
                <a:latin typeface="Calibri" panose="020F0502020204030204" pitchFamily="34" charset="0"/>
              </a:rPr>
              <a:t>društva – izpostavljamo tabor DUGS </a:t>
            </a:r>
            <a:r>
              <a:rPr lang="sl-SI" altLang="sl-SI" b="1" dirty="0" smtClean="0">
                <a:latin typeface="Calibri" panose="020F0502020204030204" pitchFamily="34" charset="0"/>
              </a:rPr>
              <a:t>– Barje, 4. in 5. </a:t>
            </a:r>
            <a:r>
              <a:rPr lang="sl-SI" altLang="sl-SI" b="1" dirty="0">
                <a:latin typeface="Calibri" panose="020F0502020204030204" pitchFamily="34" charset="0"/>
              </a:rPr>
              <a:t>oktober </a:t>
            </a:r>
            <a:r>
              <a:rPr lang="sl-SI" altLang="sl-SI" b="1" dirty="0" smtClean="0">
                <a:latin typeface="Calibri" panose="020F0502020204030204" pitchFamily="34" charset="0"/>
              </a:rPr>
              <a:t>2019 </a:t>
            </a:r>
            <a:r>
              <a:rPr lang="sl-SI" altLang="sl-SI" dirty="0">
                <a:latin typeface="Calibri" panose="020F0502020204030204" pitchFamily="34" charset="0"/>
                <a:hlinkClick r:id="rId6"/>
              </a:rPr>
              <a:t>http://dugs.splet.arnes.si/</a:t>
            </a:r>
            <a:r>
              <a:rPr lang="sl-SI" altLang="sl-SI" dirty="0">
                <a:latin typeface="Calibri" panose="020F0502020204030204" pitchFamily="34" charset="0"/>
              </a:rPr>
              <a:t> </a:t>
            </a:r>
          </a:p>
          <a:p>
            <a:pPr>
              <a:defRPr/>
            </a:pPr>
            <a:r>
              <a:rPr lang="sl-SI" altLang="sl-SI" b="1" dirty="0" smtClean="0">
                <a:latin typeface="Calibri" panose="020F0502020204030204" pitchFamily="34" charset="0"/>
              </a:rPr>
              <a:t>razvojna </a:t>
            </a:r>
            <a:r>
              <a:rPr lang="sl-SI" altLang="sl-SI" b="1" dirty="0">
                <a:latin typeface="Calibri" panose="020F0502020204030204" pitchFamily="34" charset="0"/>
              </a:rPr>
              <a:t>naloga „usklajevanje ocenjevalnih meril“ </a:t>
            </a:r>
            <a:r>
              <a:rPr lang="sl-SI" altLang="sl-SI" dirty="0">
                <a:latin typeface="Calibri" panose="020F0502020204030204" pitchFamily="34" charset="0"/>
              </a:rPr>
              <a:t>- 18 učiteljev SŠ in OŠ </a:t>
            </a:r>
          </a:p>
          <a:p>
            <a:pPr>
              <a:defRPr/>
            </a:pPr>
            <a:r>
              <a:rPr lang="sl-SI" altLang="sl-SI" b="1" dirty="0">
                <a:latin typeface="Calibri" panose="020F0502020204030204" pitchFamily="34" charset="0"/>
              </a:rPr>
              <a:t>tekmovanje</a:t>
            </a:r>
            <a:r>
              <a:rPr lang="sl-SI" altLang="sl-SI" dirty="0">
                <a:latin typeface="Calibri" panose="020F0502020204030204" pitchFamily="34" charset="0"/>
              </a:rPr>
              <a:t> </a:t>
            </a:r>
            <a:r>
              <a:rPr lang="sl-SI" altLang="sl-SI" sz="1600" dirty="0">
                <a:latin typeface="Calibri" panose="020F0502020204030204" pitchFamily="34" charset="0"/>
                <a:hlinkClick r:id="rId7"/>
              </a:rPr>
              <a:t>https://www.zrss.si/ucilna-zidana/tekmovanja/tekmovanje-iz-znanja-geografije-za-os-in-ss</a:t>
            </a:r>
            <a:r>
              <a:rPr lang="sl-SI" altLang="sl-SI" sz="1600" dirty="0">
                <a:latin typeface="Calibri" panose="020F0502020204030204" pitchFamily="34" charset="0"/>
              </a:rPr>
              <a:t> </a:t>
            </a:r>
          </a:p>
          <a:p>
            <a:pPr>
              <a:defRPr/>
            </a:pPr>
            <a:r>
              <a:rPr lang="sl-SI" altLang="sl-SI" b="1" dirty="0" smtClean="0">
                <a:latin typeface="Calibri" panose="020F0502020204030204" pitchFamily="34" charset="0"/>
              </a:rPr>
              <a:t>STAT</a:t>
            </a:r>
            <a:r>
              <a:rPr lang="sl-SI" altLang="sl-SI" dirty="0" smtClean="0">
                <a:latin typeface="Calibri" panose="020F0502020204030204" pitchFamily="34" charset="0"/>
              </a:rPr>
              <a:t> </a:t>
            </a:r>
            <a:r>
              <a:rPr lang="sl-SI" altLang="sl-SI" dirty="0" err="1">
                <a:latin typeface="Calibri" panose="020F0502020204030204" pitchFamily="34" charset="0"/>
              </a:rPr>
              <a:t>istika</a:t>
            </a:r>
            <a:r>
              <a:rPr lang="sl-SI" altLang="sl-SI" dirty="0">
                <a:latin typeface="Calibri" panose="020F0502020204030204" pitchFamily="34" charset="0"/>
              </a:rPr>
              <a:t>, </a:t>
            </a:r>
            <a:r>
              <a:rPr lang="sl-SI" altLang="sl-SI" sz="1400" dirty="0">
                <a:latin typeface="Calibri" panose="020F0502020204030204" pitchFamily="34" charset="0"/>
                <a:hlinkClick r:id="rId8"/>
              </a:rPr>
              <a:t>http://novice.sio.si/2017/12/27/evropske-statisticne-igre/</a:t>
            </a:r>
            <a:r>
              <a:rPr lang="sl-SI" altLang="sl-SI" sz="1400" dirty="0">
                <a:latin typeface="Calibri" panose="020F0502020204030204" pitchFamily="34" charset="0"/>
              </a:rPr>
              <a:t>  </a:t>
            </a:r>
            <a:r>
              <a:rPr lang="sl-SI" altLang="sl-SI" sz="1400" dirty="0">
                <a:latin typeface="Calibri" panose="020F0502020204030204" pitchFamily="34" charset="0"/>
                <a:hlinkClick r:id="rId9"/>
              </a:rPr>
              <a:t>https://www.stat.si/statweb</a:t>
            </a:r>
            <a:r>
              <a:rPr lang="sl-SI" altLang="sl-SI" sz="1400" dirty="0">
                <a:latin typeface="Calibri" panose="020F0502020204030204" pitchFamily="34" charset="0"/>
              </a:rPr>
              <a:t> </a:t>
            </a:r>
          </a:p>
          <a:p>
            <a:pPr>
              <a:defRPr/>
            </a:pPr>
            <a:r>
              <a:rPr lang="sl-SI" altLang="sl-SI" b="1" dirty="0">
                <a:latin typeface="Calibri" panose="020F0502020204030204" pitchFamily="34" charset="0"/>
              </a:rPr>
              <a:t>100 let geografije na UL </a:t>
            </a:r>
            <a:r>
              <a:rPr lang="sl-SI" altLang="sl-SI" dirty="0">
                <a:latin typeface="Calibri" panose="020F0502020204030204" pitchFamily="34" charset="0"/>
                <a:hlinkClick r:id="rId10"/>
              </a:rPr>
              <a:t>http://geo.ff.uni-lj.si/stoletnica/100_letnica</a:t>
            </a:r>
            <a:r>
              <a:rPr lang="sl-SI" altLang="sl-SI" dirty="0">
                <a:latin typeface="Calibri" panose="020F0502020204030204" pitchFamily="34" charset="0"/>
              </a:rPr>
              <a:t> </a:t>
            </a:r>
            <a:r>
              <a:rPr lang="sl-SI" altLang="sl-SI" dirty="0" smtClean="0">
                <a:latin typeface="Calibri" panose="020F0502020204030204" pitchFamily="34" charset="0"/>
              </a:rPr>
              <a:t>in</a:t>
            </a:r>
          </a:p>
          <a:p>
            <a:pPr>
              <a:defRPr/>
            </a:pPr>
            <a:r>
              <a:rPr lang="sl-SI" altLang="sl-SI">
                <a:latin typeface="Calibri" panose="020F0502020204030204" pitchFamily="34" charset="0"/>
                <a:hlinkClick r:id="rId11"/>
              </a:rPr>
              <a:t>http://</a:t>
            </a:r>
            <a:r>
              <a:rPr lang="sl-SI" altLang="sl-SI" smtClean="0">
                <a:latin typeface="Calibri" panose="020F0502020204030204" pitchFamily="34" charset="0"/>
                <a:hlinkClick r:id="rId11"/>
              </a:rPr>
              <a:t>hiddengeographies.geografija.si/media/uploads/files/Ilesicevi_dnevi.pdf</a:t>
            </a:r>
            <a:r>
              <a:rPr lang="sl-SI" altLang="sl-SI" smtClean="0">
                <a:latin typeface="Calibri" panose="020F0502020204030204" pitchFamily="34" charset="0"/>
              </a:rPr>
              <a:t> </a:t>
            </a:r>
            <a:endParaRPr lang="sl-SI" altLang="sl-SI" dirty="0">
              <a:latin typeface="Calibri" panose="020F0502020204030204" pitchFamily="34" charset="0"/>
            </a:endParaRPr>
          </a:p>
          <a:p>
            <a:pPr>
              <a:defRPr/>
            </a:pPr>
            <a:r>
              <a:rPr lang="sl-SI" altLang="sl-SI" b="1" dirty="0" smtClean="0">
                <a:latin typeface="Calibri" panose="020F0502020204030204" pitchFamily="34" charset="0"/>
                <a:cs typeface="Arial" panose="020B0604020202020204" pitchFamily="34" charset="0"/>
              </a:rPr>
              <a:t>strokovne </a:t>
            </a:r>
            <a:r>
              <a:rPr lang="sl-SI" altLang="sl-SI" b="1" dirty="0">
                <a:latin typeface="Calibri" panose="020F0502020204030204" pitchFamily="34" charset="0"/>
                <a:cs typeface="Arial" panose="020B0604020202020204" pitchFamily="34" charset="0"/>
              </a:rPr>
              <a:t>revije  </a:t>
            </a:r>
            <a:r>
              <a:rPr lang="sl-SI" altLang="sl-SI" sz="1050" dirty="0">
                <a:latin typeface="Calibri" panose="020F0502020204030204" pitchFamily="34" charset="0"/>
                <a:cs typeface="Arial" panose="020B0604020202020204" pitchFamily="34" charset="0"/>
                <a:hlinkClick r:id="rId12"/>
              </a:rPr>
              <a:t>https://www.zrss.si/zalozba/knjigarnica/podrobno?publikacija=741</a:t>
            </a:r>
            <a:r>
              <a:rPr lang="sl-SI" altLang="sl-SI" sz="1050" dirty="0">
                <a:latin typeface="Calibri" panose="020F0502020204030204" pitchFamily="34" charset="0"/>
                <a:cs typeface="Arial" panose="020B0604020202020204" pitchFamily="34" charset="0"/>
              </a:rPr>
              <a:t> </a:t>
            </a:r>
            <a:r>
              <a:rPr lang="sl-SI" altLang="sl-SI" sz="1050" dirty="0">
                <a:latin typeface="Calibri" panose="020F0502020204030204" pitchFamily="34" charset="0"/>
                <a:cs typeface="Arial" panose="020B0604020202020204" pitchFamily="34" charset="0"/>
                <a:hlinkClick r:id="rId13"/>
              </a:rPr>
              <a:t>http://zgs.zrc-sazu.si/sl-si/publikacije/geografskiobzornik.aspx</a:t>
            </a:r>
            <a:r>
              <a:rPr lang="sl-SI" altLang="sl-SI" sz="1050" dirty="0">
                <a:latin typeface="Calibri" panose="020F0502020204030204" pitchFamily="34" charset="0"/>
                <a:cs typeface="Arial" panose="020B0604020202020204" pitchFamily="34" charset="0"/>
              </a:rPr>
              <a:t> </a:t>
            </a:r>
          </a:p>
          <a:p>
            <a:pPr>
              <a:defRPr/>
            </a:pPr>
            <a:r>
              <a:rPr lang="sl-SI" altLang="sl-SI" b="1" dirty="0">
                <a:latin typeface="Calibri" panose="020F0502020204030204" pitchFamily="34" charset="0"/>
                <a:cs typeface="Arial" panose="020B0604020202020204" pitchFamily="34" charset="0"/>
              </a:rPr>
              <a:t>raziskovalne naloge </a:t>
            </a:r>
            <a:r>
              <a:rPr lang="sl-SI" altLang="sl-SI" dirty="0">
                <a:latin typeface="Calibri" panose="020F0502020204030204" pitchFamily="34" charset="0"/>
                <a:cs typeface="Arial" panose="020B0604020202020204" pitchFamily="34" charset="0"/>
              </a:rPr>
              <a:t>– Ljubljana razvito, drugod manj </a:t>
            </a:r>
            <a:r>
              <a:rPr lang="sl-SI" altLang="sl-SI" sz="1200" dirty="0">
                <a:latin typeface="Calibri" panose="020F0502020204030204" pitchFamily="34" charset="0"/>
                <a:cs typeface="Arial" panose="020B0604020202020204" pitchFamily="34" charset="0"/>
                <a:hlinkClick r:id="rId14"/>
              </a:rPr>
              <a:t>http://www.osrj.si/dogodki-in-datumi-31-srecanja-mrd/</a:t>
            </a:r>
            <a:r>
              <a:rPr lang="sl-SI" altLang="sl-SI" sz="1200" dirty="0">
                <a:latin typeface="Calibri" panose="020F0502020204030204" pitchFamily="34" charset="0"/>
                <a:cs typeface="Arial" panose="020B0604020202020204" pitchFamily="34" charset="0"/>
              </a:rPr>
              <a:t> </a:t>
            </a:r>
          </a:p>
          <a:p>
            <a:pPr>
              <a:defRPr/>
            </a:pPr>
            <a:r>
              <a:rPr lang="sl-SI" altLang="sl-SI" b="1" dirty="0">
                <a:latin typeface="Calibri" panose="020F0502020204030204" pitchFamily="34" charset="0"/>
                <a:cs typeface="Arial" panose="020B0604020202020204" pitchFamily="34" charset="0"/>
              </a:rPr>
              <a:t>projekti  </a:t>
            </a:r>
            <a:r>
              <a:rPr lang="sl-SI" altLang="sl-SI" dirty="0">
                <a:latin typeface="Calibri" panose="020F0502020204030204" pitchFamily="34" charset="0"/>
                <a:cs typeface="Arial" panose="020B0604020202020204" pitchFamily="34" charset="0"/>
                <a:hlinkClick r:id="rId15"/>
              </a:rPr>
              <a:t>https://www.zrss.si/strokovne-resitve/projekti</a:t>
            </a:r>
            <a:r>
              <a:rPr lang="sl-SI" altLang="sl-SI" dirty="0">
                <a:latin typeface="Calibri" panose="020F0502020204030204" pitchFamily="34" charset="0"/>
                <a:cs typeface="Arial" panose="020B0604020202020204" pitchFamily="34" charset="0"/>
              </a:rPr>
              <a:t> </a:t>
            </a:r>
          </a:p>
          <a:p>
            <a:pPr>
              <a:defRPr/>
            </a:pPr>
            <a:r>
              <a:rPr lang="sl-SI" altLang="sl-SI" b="1" dirty="0">
                <a:latin typeface="Calibri" panose="020F0502020204030204" pitchFamily="34" charset="0"/>
                <a:cs typeface="Arial" panose="020B0604020202020204" pitchFamily="34" charset="0"/>
              </a:rPr>
              <a:t>publikacije</a:t>
            </a:r>
            <a:r>
              <a:rPr lang="sl-SI" altLang="sl-SI" dirty="0">
                <a:latin typeface="Calibri" panose="020F0502020204030204" pitchFamily="34" charset="0"/>
                <a:cs typeface="Arial" panose="020B0604020202020204" pitchFamily="34" charset="0"/>
              </a:rPr>
              <a:t> </a:t>
            </a:r>
            <a:r>
              <a:rPr lang="sl-SI" altLang="sl-SI" dirty="0">
                <a:latin typeface="Calibri" panose="020F0502020204030204" pitchFamily="34" charset="0"/>
                <a:cs typeface="Arial" panose="020B0604020202020204" pitchFamily="34" charset="0"/>
                <a:hlinkClick r:id="rId16"/>
              </a:rPr>
              <a:t>https://www.zrss.si/zalozba/knjigarnica</a:t>
            </a:r>
            <a:r>
              <a:rPr lang="sl-SI" altLang="sl-SI" dirty="0">
                <a:latin typeface="Calibri" panose="020F0502020204030204" pitchFamily="34" charset="0"/>
                <a:cs typeface="Arial" panose="020B0604020202020204" pitchFamily="34" charset="0"/>
              </a:rPr>
              <a:t>  </a:t>
            </a:r>
          </a:p>
          <a:p>
            <a:pPr>
              <a:defRPr/>
            </a:pPr>
            <a:r>
              <a:rPr lang="sl-SI" altLang="sl-SI" b="1" dirty="0">
                <a:latin typeface="Calibri" panose="020F0502020204030204" pitchFamily="34" charset="0"/>
                <a:cs typeface="Arial" panose="020B0604020202020204" pitchFamily="34" charset="0"/>
              </a:rPr>
              <a:t>digitalna bralnica </a:t>
            </a:r>
            <a:r>
              <a:rPr lang="sl-SI" altLang="sl-SI" dirty="0">
                <a:latin typeface="Calibri" panose="020F0502020204030204" pitchFamily="34" charset="0"/>
                <a:cs typeface="Arial" panose="020B0604020202020204" pitchFamily="34" charset="0"/>
                <a:hlinkClick r:id="rId17"/>
              </a:rPr>
              <a:t>https://www.zrss.si/strokovne-resitve/digitalna-bralnica</a:t>
            </a:r>
            <a:r>
              <a:rPr lang="sl-SI" altLang="sl-SI" dirty="0">
                <a:latin typeface="Calibri" panose="020F0502020204030204" pitchFamily="34" charset="0"/>
                <a:cs typeface="Arial" panose="020B0604020202020204" pitchFamily="34" charset="0"/>
              </a:rPr>
              <a:t> </a:t>
            </a:r>
          </a:p>
          <a:p>
            <a:pPr>
              <a:defRPr/>
            </a:pPr>
            <a:r>
              <a:rPr lang="sl-SI" altLang="sl-SI" b="1" dirty="0">
                <a:latin typeface="Calibri" panose="020F0502020204030204" pitchFamily="34" charset="0"/>
                <a:cs typeface="Arial" panose="020B0604020202020204" pitchFamily="34" charset="0"/>
              </a:rPr>
              <a:t>i-učbeniki </a:t>
            </a:r>
            <a:r>
              <a:rPr lang="sl-SI" altLang="sl-SI" dirty="0">
                <a:latin typeface="Calibri" panose="020F0502020204030204" pitchFamily="34" charset="0"/>
                <a:cs typeface="Arial" panose="020B0604020202020204" pitchFamily="34" charset="0"/>
                <a:hlinkClick r:id="rId18"/>
              </a:rPr>
              <a:t>http://eucbeniki.sio.si/</a:t>
            </a:r>
            <a:r>
              <a:rPr lang="sl-SI" altLang="sl-SI" dirty="0">
                <a:latin typeface="Calibri" panose="020F0502020204030204" pitchFamily="34" charset="0"/>
                <a:cs typeface="Arial" panose="020B0604020202020204" pitchFamily="34" charset="0"/>
              </a:rPr>
              <a:t> </a:t>
            </a:r>
          </a:p>
          <a:p>
            <a:pPr>
              <a:defRPr/>
            </a:pPr>
            <a:r>
              <a:rPr lang="sl-SI" altLang="sl-SI" b="1" dirty="0">
                <a:latin typeface="Calibri" panose="020F0502020204030204" pitchFamily="34" charset="0"/>
                <a:cs typeface="Arial" panose="020B0604020202020204" pitchFamily="34" charset="0"/>
              </a:rPr>
              <a:t>posebni dnevi </a:t>
            </a:r>
            <a:r>
              <a:rPr lang="sl-SI" altLang="sl-SI" dirty="0">
                <a:latin typeface="Calibri" panose="020F0502020204030204" pitchFamily="34" charset="0"/>
                <a:cs typeface="Arial" panose="020B0604020202020204" pitchFamily="34" charset="0"/>
              </a:rPr>
              <a:t>– </a:t>
            </a:r>
            <a:r>
              <a:rPr lang="sl-SI" altLang="sl-SI" i="1" dirty="0">
                <a:latin typeface="Calibri" panose="020F0502020204030204" pitchFamily="34" charset="0"/>
                <a:cs typeface="Arial" panose="020B0604020202020204" pitchFamily="34" charset="0"/>
              </a:rPr>
              <a:t>dan Zemlje, </a:t>
            </a:r>
            <a:r>
              <a:rPr lang="sl-SI" altLang="sl-SI" i="1" dirty="0" smtClean="0">
                <a:latin typeface="Calibri" panose="020F0502020204030204" pitchFamily="34" charset="0"/>
                <a:cs typeface="Arial" panose="020B0604020202020204" pitchFamily="34" charset="0"/>
              </a:rPr>
              <a:t>dan… </a:t>
            </a:r>
            <a:r>
              <a:rPr lang="sl-SI" altLang="sl-SI" dirty="0">
                <a:latin typeface="Calibri" panose="020F0502020204030204" pitchFamily="34" charset="0"/>
                <a:cs typeface="Arial" panose="020B0604020202020204" pitchFamily="34" charset="0"/>
              </a:rPr>
              <a:t>= </a:t>
            </a:r>
            <a:r>
              <a:rPr lang="sl-SI" altLang="sl-SI" b="1" dirty="0">
                <a:latin typeface="Calibri" panose="020F0502020204030204" pitchFamily="34" charset="0"/>
                <a:cs typeface="Arial" panose="020B0604020202020204" pitchFamily="34" charset="0"/>
              </a:rPr>
              <a:t>če sovpada, vključiti v pouk</a:t>
            </a:r>
          </a:p>
          <a:p>
            <a:pPr>
              <a:defRPr/>
            </a:pPr>
            <a:r>
              <a:rPr lang="sl-SI" sz="2000" b="1" dirty="0">
                <a:solidFill>
                  <a:srgbClr val="0070C0"/>
                </a:solidFill>
                <a:latin typeface="Calibri" panose="020F0502020204030204" pitchFamily="34" charset="0"/>
                <a:cs typeface="Arial" panose="020B0604020202020204" pitchFamily="34" charset="0"/>
              </a:rPr>
              <a:t>Ilešičevi dnevi - </a:t>
            </a:r>
            <a:r>
              <a:rPr lang="sl-SI" sz="2000" b="1" i="1" dirty="0">
                <a:solidFill>
                  <a:srgbClr val="0070C0"/>
                </a:solidFill>
                <a:latin typeface="Calibri" panose="020F0502020204030204" pitchFamily="34" charset="0"/>
                <a:cs typeface="Arial" panose="020B0604020202020204" pitchFamily="34" charset="0"/>
              </a:rPr>
              <a:t>avgusta 2019 FF Ljubljana</a:t>
            </a:r>
          </a:p>
          <a:p>
            <a:pPr>
              <a:defRPr/>
            </a:pPr>
            <a:r>
              <a:rPr lang="sl-SI" sz="2000" b="1" dirty="0">
                <a:solidFill>
                  <a:srgbClr val="0070C0"/>
                </a:solidFill>
                <a:latin typeface="Calibri" panose="020F0502020204030204" pitchFamily="34" charset="0"/>
                <a:cs typeface="Arial" panose="020B0604020202020204" pitchFamily="34" charset="0"/>
              </a:rPr>
              <a:t>……………………. </a:t>
            </a:r>
            <a:r>
              <a:rPr lang="sl-SI" sz="2000" b="1" dirty="0" smtClean="0">
                <a:solidFill>
                  <a:srgbClr val="0070C0"/>
                </a:solidFill>
                <a:latin typeface="Calibri" panose="020F0502020204030204" pitchFamily="34" charset="0"/>
                <a:cs typeface="Arial" panose="020B0604020202020204" pitchFamily="34" charset="0"/>
              </a:rPr>
              <a:t>Itd.  </a:t>
            </a:r>
            <a:r>
              <a:rPr lang="sl-SI" sz="2000" b="1" dirty="0">
                <a:solidFill>
                  <a:srgbClr val="0070C0"/>
                </a:solidFill>
                <a:latin typeface="Calibri" panose="020F0502020204030204" pitchFamily="34" charset="0"/>
                <a:cs typeface="Arial" panose="020B0604020202020204" pitchFamily="34" charset="0"/>
              </a:rPr>
              <a:t>berite </a:t>
            </a:r>
            <a:r>
              <a:rPr lang="sl-SI" sz="2000" b="1" dirty="0" err="1" smtClean="0">
                <a:solidFill>
                  <a:srgbClr val="0070C0"/>
                </a:solidFill>
                <a:latin typeface="Calibri" panose="020F0502020204030204" pitchFamily="34" charset="0"/>
                <a:cs typeface="Arial" panose="020B0604020202020204" pitchFamily="34" charset="0"/>
              </a:rPr>
              <a:t>Geolisto</a:t>
            </a:r>
            <a:endParaRPr lang="sl-SI" sz="2000" b="1" dirty="0" smtClean="0">
              <a:solidFill>
                <a:srgbClr val="0070C0"/>
              </a:solidFill>
              <a:latin typeface="Calibri" panose="020F0502020204030204" pitchFamily="34" charset="0"/>
              <a:cs typeface="Arial" panose="020B0604020202020204" pitchFamily="34" charset="0"/>
            </a:endParaRPr>
          </a:p>
          <a:p>
            <a:pPr>
              <a:defRPr/>
            </a:pPr>
            <a:endParaRPr lang="sl-SI" sz="2000" b="1" dirty="0">
              <a:solidFill>
                <a:srgbClr val="0070C0"/>
              </a:solidFill>
              <a:latin typeface="Calibri" panose="020F0502020204030204" pitchFamily="34" charset="0"/>
              <a:cs typeface="Arial" panose="020B0604020202020204" pitchFamily="34" charset="0"/>
            </a:endParaRPr>
          </a:p>
          <a:p>
            <a:pPr>
              <a:defRPr/>
            </a:pPr>
            <a:r>
              <a:rPr lang="sl-SI" sz="2000" b="1" dirty="0" smtClean="0">
                <a:solidFill>
                  <a:srgbClr val="0070C0"/>
                </a:solidFill>
                <a:latin typeface="Calibri" panose="020F0502020204030204" pitchFamily="34" charset="0"/>
                <a:cs typeface="Arial" panose="020B0604020202020204" pitchFamily="34" charset="0"/>
              </a:rPr>
              <a:t>In: evalvacija </a:t>
            </a:r>
            <a:r>
              <a:rPr lang="sl-SI" sz="2000" b="1" dirty="0" err="1" smtClean="0">
                <a:solidFill>
                  <a:srgbClr val="0070C0"/>
                </a:solidFill>
                <a:latin typeface="Calibri" panose="020F0502020204030204" pitchFamily="34" charset="0"/>
                <a:cs typeface="Arial" panose="020B0604020202020204" pitchFamily="34" charset="0"/>
              </a:rPr>
              <a:t>današje</a:t>
            </a:r>
            <a:r>
              <a:rPr lang="sl-SI" sz="2000" b="1" dirty="0" smtClean="0">
                <a:solidFill>
                  <a:srgbClr val="0070C0"/>
                </a:solidFill>
                <a:latin typeface="Calibri" panose="020F0502020204030204" pitchFamily="34" charset="0"/>
                <a:cs typeface="Arial" panose="020B0604020202020204" pitchFamily="34" charset="0"/>
              </a:rPr>
              <a:t> ŠS na: </a:t>
            </a:r>
            <a:r>
              <a:rPr lang="sl-SI" sz="2000" u="sng" dirty="0">
                <a:hlinkClick r:id="rId19" tooltip="URL ankete"/>
              </a:rPr>
              <a:t>https://www.1ka.si/a/227717</a:t>
            </a:r>
            <a:r>
              <a:rPr lang="sl-SI" sz="2000" dirty="0"/>
              <a:t> </a:t>
            </a:r>
            <a:endParaRPr lang="sl-SI" sz="20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40814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Dilema lanskega leta</a:t>
            </a:r>
            <a:endParaRPr lang="sl-SI" dirty="0"/>
          </a:p>
        </p:txBody>
      </p:sp>
      <p:sp>
        <p:nvSpPr>
          <p:cNvPr id="3" name="Ograda vsebine 2"/>
          <p:cNvSpPr>
            <a:spLocks noGrp="1"/>
          </p:cNvSpPr>
          <p:nvPr>
            <p:ph idx="1"/>
          </p:nvPr>
        </p:nvSpPr>
        <p:spPr>
          <a:xfrm>
            <a:off x="971600" y="1628800"/>
            <a:ext cx="7715200" cy="1036712"/>
          </a:xfrm>
        </p:spPr>
        <p:txBody>
          <a:bodyPr/>
          <a:lstStyle/>
          <a:p>
            <a:pPr marL="0" indent="0">
              <a:buNone/>
            </a:pPr>
            <a:r>
              <a:rPr lang="sl-SI" dirty="0" smtClean="0"/>
              <a:t>Je ocenjevalna merila možno uskladiti?</a:t>
            </a:r>
            <a:endParaRPr lang="sl-S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68960"/>
            <a:ext cx="5116116" cy="287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028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oljeZBesedilom 1"/>
          <p:cNvSpPr txBox="1">
            <a:spLocks noChangeArrowheads="1"/>
          </p:cNvSpPr>
          <p:nvPr/>
        </p:nvSpPr>
        <p:spPr bwMode="auto">
          <a:xfrm>
            <a:off x="468313" y="333375"/>
            <a:ext cx="8212137" cy="646113"/>
          </a:xfrm>
          <a:prstGeom prst="rect">
            <a:avLst/>
          </a:prstGeom>
          <a:noFill/>
          <a:ln w="9525">
            <a:noFill/>
            <a:miter lim="800000"/>
            <a:headEnd/>
            <a:tailEnd/>
          </a:ln>
        </p:spPr>
        <p:txBody>
          <a:bodyPr wrap="none">
            <a:spAutoFit/>
          </a:bodyPr>
          <a:lstStyle/>
          <a:p>
            <a:r>
              <a:rPr lang="sl-SI" altLang="sl-SI" sz="3600"/>
              <a:t>Je ocenjevalna merila možno uskladiti?</a:t>
            </a:r>
          </a:p>
        </p:txBody>
      </p:sp>
      <p:sp>
        <p:nvSpPr>
          <p:cNvPr id="58371" name="PoljeZBesedilom 2"/>
          <p:cNvSpPr txBox="1">
            <a:spLocks noChangeArrowheads="1"/>
          </p:cNvSpPr>
          <p:nvPr/>
        </p:nvSpPr>
        <p:spPr bwMode="auto">
          <a:xfrm>
            <a:off x="971550" y="954088"/>
            <a:ext cx="6880225" cy="523875"/>
          </a:xfrm>
          <a:prstGeom prst="rect">
            <a:avLst/>
          </a:prstGeom>
          <a:noFill/>
          <a:ln w="9525">
            <a:noFill/>
            <a:miter lim="800000"/>
            <a:headEnd/>
            <a:tailEnd/>
          </a:ln>
        </p:spPr>
        <p:txBody>
          <a:bodyPr wrap="none">
            <a:spAutoFit/>
          </a:bodyPr>
          <a:lstStyle/>
          <a:p>
            <a:r>
              <a:rPr lang="sl-SI" altLang="sl-SI" sz="2800"/>
              <a:t>V razvojni nalogi na ZRSŠ jih poskušamo</a:t>
            </a:r>
          </a:p>
        </p:txBody>
      </p:sp>
      <p:graphicFrame>
        <p:nvGraphicFramePr>
          <p:cNvPr id="4" name="Tabela 3"/>
          <p:cNvGraphicFramePr>
            <a:graphicFrameLocks noGrp="1"/>
          </p:cNvGraphicFramePr>
          <p:nvPr/>
        </p:nvGraphicFramePr>
        <p:xfrm>
          <a:off x="323850" y="1609725"/>
          <a:ext cx="8569325" cy="4724400"/>
        </p:xfrm>
        <a:graphic>
          <a:graphicData uri="http://schemas.openxmlformats.org/drawingml/2006/table">
            <a:tbl>
              <a:tblPr/>
              <a:tblGrid>
                <a:gridCol w="4284663">
                  <a:extLst>
                    <a:ext uri="{9D8B030D-6E8A-4147-A177-3AD203B41FA5}">
                      <a16:colId xmlns:a16="http://schemas.microsoft.com/office/drawing/2014/main" xmlns="" val="20000"/>
                    </a:ext>
                  </a:extLst>
                </a:gridCol>
                <a:gridCol w="4284662">
                  <a:extLst>
                    <a:ext uri="{9D8B030D-6E8A-4147-A177-3AD203B41FA5}">
                      <a16:colId xmlns:a16="http://schemas.microsoft.com/office/drawing/2014/main" xmlns="" val="20001"/>
                    </a:ext>
                  </a:extLst>
                </a:gridCol>
              </a:tblGrid>
              <a:tr h="2414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smtClean="0">
                          <a:ln>
                            <a:noFill/>
                          </a:ln>
                          <a:solidFill>
                            <a:srgbClr val="000000"/>
                          </a:solidFill>
                          <a:effectLst/>
                          <a:latin typeface="Arial" charset="0"/>
                        </a:rPr>
                        <a:t>Prednosti: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Vsi v državi enako razumemo oceno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Učitelji si poenostavimo delo (dobimo orodje, o katerem ni treba razmišljati – čas za drugo)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sl-SI" sz="1800" b="1" i="0" u="none" strike="noStrike" cap="none" normalizeH="0" baseline="0" smtClean="0">
                        <a:ln>
                          <a:noFill/>
                        </a:ln>
                        <a:solidFill>
                          <a:srgbClr val="FFFFFF"/>
                        </a:solidFill>
                        <a:effectLst/>
                        <a:latin typeface="Arial"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smtClean="0">
                          <a:ln>
                            <a:noFill/>
                          </a:ln>
                          <a:solidFill>
                            <a:srgbClr val="000000"/>
                          </a:solidFill>
                          <a:effectLst/>
                          <a:latin typeface="Arial" charset="0"/>
                        </a:rPr>
                        <a:t>Slabosti: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Lažje določiti za izdelek (npr. zemljevid) kot za dejavnost (terensko raziskovanje)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Izgublja se ustvarjalna širina pouka, učenca in učitelja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 </a:t>
                      </a:r>
                      <a:endParaRPr kumimoji="0" lang="sl-SI" sz="1800" b="1" i="0" u="none" strike="noStrike" cap="none" normalizeH="0" baseline="0" smtClean="0">
                        <a:ln>
                          <a:noFill/>
                        </a:ln>
                        <a:solidFill>
                          <a:srgbClr val="FFFFFF"/>
                        </a:solidFill>
                        <a:effectLst/>
                        <a:latin typeface="Arial"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9999"/>
                      </a:schemeClr>
                    </a:solidFill>
                  </a:tcPr>
                </a:tc>
                <a:extLst>
                  <a:ext uri="{0D108BD9-81ED-4DB2-BD59-A6C34878D82A}">
                    <a16:rowId xmlns:a16="http://schemas.microsoft.com/office/drawing/2014/main" xmlns="" val="10000"/>
                  </a:ext>
                </a:extLst>
              </a:tr>
              <a:tr h="160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smtClean="0">
                          <a:ln>
                            <a:noFill/>
                          </a:ln>
                          <a:solidFill>
                            <a:srgbClr val="000000"/>
                          </a:solidFill>
                          <a:effectLst/>
                          <a:latin typeface="Arial" charset="0"/>
                        </a:rPr>
                        <a:t>Priložnosti: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Uskladimo se o ključnih merilih znanja za neko starost učencev</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Dobimo shematski okvir oz. tabelarični pregled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a:t>
                      </a:r>
                      <a:endParaRPr kumimoji="0" lang="sl-SI" sz="1800" b="1" i="0" u="none" strike="noStrike" cap="none" normalizeH="0" baseline="0" smtClean="0">
                        <a:ln>
                          <a:noFill/>
                        </a:ln>
                        <a:solidFill>
                          <a:srgbClr val="FFFF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000000"/>
                        </a:solidFill>
                        <a:effectLst/>
                        <a:latin typeface="Arial"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smtClean="0">
                          <a:ln>
                            <a:noFill/>
                          </a:ln>
                          <a:solidFill>
                            <a:srgbClr val="000000"/>
                          </a:solidFill>
                          <a:effectLst/>
                          <a:latin typeface="Arial" charset="0"/>
                        </a:rPr>
                        <a:t>Nevarnosti: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Uniformiranost pouka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Neprilagojenost posamezniku</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Zunanji opazovalci bodo učitelja mehanično kritizirali z argumentom sheme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sl-SI" sz="2000" b="0" i="0" u="none" strike="noStrike" cap="none" normalizeH="0" baseline="0" smtClean="0">
                          <a:ln>
                            <a:noFill/>
                          </a:ln>
                          <a:solidFill>
                            <a:srgbClr val="000000"/>
                          </a:solidFill>
                          <a:effectLst/>
                          <a:latin typeface="Arial" charset="0"/>
                        </a:rPr>
                        <a:t>…</a:t>
                      </a:r>
                      <a:endParaRPr kumimoji="0" lang="sl-SI" sz="1800" b="0" i="0" u="none" strike="noStrike" cap="none" normalizeH="0" baseline="0" smtClean="0">
                        <a:ln>
                          <a:noFill/>
                        </a:ln>
                        <a:solidFill>
                          <a:srgbClr val="000000"/>
                        </a:solidFill>
                        <a:effectLst/>
                        <a:latin typeface="Arial"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bl>
          </a:graphicData>
        </a:graphic>
      </p:graphicFrame>
      <p:sp>
        <p:nvSpPr>
          <p:cNvPr id="58384" name="Text Box 16"/>
          <p:cNvSpPr txBox="1">
            <a:spLocks noChangeArrowheads="1"/>
          </p:cNvSpPr>
          <p:nvPr/>
        </p:nvSpPr>
        <p:spPr bwMode="auto">
          <a:xfrm rot="-591949">
            <a:off x="2597150" y="5894388"/>
            <a:ext cx="3594100" cy="457200"/>
          </a:xfrm>
          <a:prstGeom prst="rect">
            <a:avLst/>
          </a:prstGeom>
          <a:noFill/>
          <a:ln w="9525">
            <a:noFill/>
            <a:miter lim="800000"/>
            <a:headEnd/>
            <a:tailEnd/>
          </a:ln>
          <a:effectLst/>
        </p:spPr>
        <p:txBody>
          <a:bodyPr wrap="none">
            <a:spAutoFit/>
          </a:bodyPr>
          <a:lstStyle/>
          <a:p>
            <a:r>
              <a:rPr lang="sl-SI" sz="2400">
                <a:solidFill>
                  <a:srgbClr val="FF0066"/>
                </a:solidFill>
              </a:rPr>
              <a:t>Nismo uspeli obravnavati</a:t>
            </a:r>
          </a:p>
        </p:txBody>
      </p:sp>
    </p:spTree>
    <p:extLst>
      <p:ext uri="{BB962C8B-B14F-4D97-AF65-F5344CB8AC3E}">
        <p14:creationId xmlns:p14="http://schemas.microsoft.com/office/powerpoint/2010/main" val="169894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Grafikon 1"/>
          <p:cNvGraphicFramePr>
            <a:graphicFrameLocks/>
          </p:cNvGraphicFramePr>
          <p:nvPr/>
        </p:nvGraphicFramePr>
        <p:xfrm>
          <a:off x="560388" y="65088"/>
          <a:ext cx="7591425" cy="6007100"/>
        </p:xfrm>
        <a:graphic>
          <a:graphicData uri="http://schemas.openxmlformats.org/presentationml/2006/ole">
            <mc:AlternateContent xmlns:mc="http://schemas.openxmlformats.org/markup-compatibility/2006">
              <mc:Choice xmlns:v="urn:schemas-microsoft-com:vml" Requires="v">
                <p:oleObj spid="_x0000_s1045" name="Grafikon" r:id="rId3" imgW="7602371" imgH="6017273" progId="Excel.Chart.8">
                  <p:embed/>
                </p:oleObj>
              </mc:Choice>
              <mc:Fallback>
                <p:oleObj name="Grafikon" r:id="rId3" imgW="7602371" imgH="601727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65088"/>
                        <a:ext cx="7591425" cy="600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0178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1228</Words>
  <Application>Microsoft Office PowerPoint</Application>
  <PresentationFormat>Diaprojekcija na zaslonu (4:3)</PresentationFormat>
  <Paragraphs>188</Paragraphs>
  <Slides>28</Slides>
  <Notes>1</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28</vt:i4>
      </vt:variant>
    </vt:vector>
  </HeadingPairs>
  <TitlesOfParts>
    <vt:vector size="30" baseType="lpstr">
      <vt:lpstr>Officeova tema</vt:lpstr>
      <vt:lpstr>Grafikon</vt:lpstr>
      <vt:lpstr>Študijsko srečanje učiteljev geografije v osnovnih šolah</vt:lpstr>
      <vt:lpstr>PowerPointova predstavitev</vt:lpstr>
      <vt:lpstr>PowerPointova predstavitev</vt:lpstr>
      <vt:lpstr>PowerPointova predstavitev</vt:lpstr>
      <vt:lpstr>Aktualno</vt:lpstr>
      <vt:lpstr>PowerPointova predstavitev</vt:lpstr>
      <vt:lpstr>Dilema lanskega leta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Analiza UN za OŠ</vt:lpstr>
      <vt:lpstr>PowerPointova predstavitev</vt:lpstr>
      <vt:lpstr>Koliko se vam zdijo posamezna poglavja učnega načrta uporabna? N=61</vt:lpstr>
      <vt:lpstr>PowerPointova predstavitev</vt:lpstr>
      <vt:lpstr>Napišite, če želite še kaj sporočiti o učnem načrtu</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Študijsko srečanje učiteljev geografije v srednjih šolah</dc:title>
  <dc:creator>Tone</dc:creator>
  <cp:lastModifiedBy>Tone</cp:lastModifiedBy>
  <cp:revision>23</cp:revision>
  <dcterms:created xsi:type="dcterms:W3CDTF">2019-06-17T07:53:08Z</dcterms:created>
  <dcterms:modified xsi:type="dcterms:W3CDTF">2019-08-28T05:10:21Z</dcterms:modified>
</cp:coreProperties>
</file>