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autoCompressPictures="0">
  <p:sldMasterIdLst>
    <p:sldMasterId id="2147483648" r:id="rId4"/>
  </p:sldMasterIdLst>
  <p:notesMasterIdLst>
    <p:notesMasterId r:id="rId28"/>
  </p:notesMasterIdLst>
  <p:handoutMasterIdLst>
    <p:handoutMasterId r:id="rId29"/>
  </p:handoutMasterIdLst>
  <p:sldIdLst>
    <p:sldId id="491" r:id="rId5"/>
    <p:sldId id="512" r:id="rId6"/>
    <p:sldId id="536" r:id="rId7"/>
    <p:sldId id="537" r:id="rId8"/>
    <p:sldId id="538" r:id="rId9"/>
    <p:sldId id="539" r:id="rId10"/>
    <p:sldId id="540" r:id="rId11"/>
    <p:sldId id="541" r:id="rId12"/>
    <p:sldId id="542" r:id="rId13"/>
    <p:sldId id="543" r:id="rId14"/>
    <p:sldId id="544" r:id="rId15"/>
    <p:sldId id="545" r:id="rId16"/>
    <p:sldId id="546" r:id="rId17"/>
    <p:sldId id="526" r:id="rId18"/>
    <p:sldId id="527" r:id="rId19"/>
    <p:sldId id="535" r:id="rId20"/>
    <p:sldId id="525" r:id="rId21"/>
    <p:sldId id="523" r:id="rId22"/>
    <p:sldId id="524" r:id="rId23"/>
    <p:sldId id="530" r:id="rId24"/>
    <p:sldId id="531" r:id="rId25"/>
    <p:sldId id="519" r:id="rId26"/>
    <p:sldId id="534" r:id="rId2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92"/>
    <a:srgbClr val="D5F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87B69B-98A6-3793-027B-FD2DAD484277}" v="1" dt="2023-08-29T06:48:06.220"/>
    <p1510:client id="{478F5BFC-673F-05A0-D7E7-7E0E4790C5A7}" v="122" dt="2023-08-29T06:46:35.744"/>
  </p1510:revLst>
</p1510:revInfo>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21" autoAdjust="0"/>
    <p:restoredTop sz="90418" autoAdjust="0"/>
  </p:normalViewPr>
  <p:slideViewPr>
    <p:cSldViewPr snapToGrid="0">
      <p:cViewPr varScale="1">
        <p:scale>
          <a:sx n="67" d="100"/>
          <a:sy n="67" d="100"/>
        </p:scale>
        <p:origin x="13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93"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FA5BD65-E43B-4E06-AABB-F56059358C86}" type="datetimeFigureOut">
              <a:rPr lang="sl-SI" smtClean="0"/>
              <a:t>8. 04. 2024</a:t>
            </a:fld>
            <a:endParaRPr lang="sl-SI"/>
          </a:p>
        </p:txBody>
      </p:sp>
      <p:sp>
        <p:nvSpPr>
          <p:cNvPr id="4" name="Označba mesta no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l-SI"/>
          </a:p>
        </p:txBody>
      </p:sp>
      <p:sp>
        <p:nvSpPr>
          <p:cNvPr id="5" name="Označba mesta številke diapozitiva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5FFE333-4C9C-459D-8442-5AB8C45BCD80}" type="slidenum">
              <a:rPr lang="sl-SI" smtClean="0"/>
              <a:t>‹#›</a:t>
            </a:fld>
            <a:endParaRPr lang="sl-SI"/>
          </a:p>
        </p:txBody>
      </p:sp>
    </p:spTree>
    <p:extLst>
      <p:ext uri="{BB962C8B-B14F-4D97-AF65-F5344CB8AC3E}">
        <p14:creationId xmlns:p14="http://schemas.microsoft.com/office/powerpoint/2010/main" val="438007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SI"/>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828FCCF-33A9-DE4B-8632-0608DF85E96B}" type="datetimeFigureOut">
              <a:rPr lang="en-SI" smtClean="0"/>
              <a:t>04/08/2024</a:t>
            </a:fld>
            <a:endParaRPr lang="en-SI"/>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SI"/>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I"/>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SI"/>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37CBC22-9CE0-E44E-B14B-50CA23BED9C9}" type="slidenum">
              <a:rPr lang="en-SI" smtClean="0"/>
              <a:t>‹#›</a:t>
            </a:fld>
            <a:endParaRPr lang="en-SI"/>
          </a:p>
        </p:txBody>
      </p:sp>
    </p:spTree>
    <p:extLst>
      <p:ext uri="{BB962C8B-B14F-4D97-AF65-F5344CB8AC3E}">
        <p14:creationId xmlns:p14="http://schemas.microsoft.com/office/powerpoint/2010/main" val="131806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237CBC22-9CE0-E44E-B14B-50CA23BED9C9}" type="slidenum">
              <a:rPr lang="en-SI" smtClean="0"/>
              <a:t>2</a:t>
            </a:fld>
            <a:endParaRPr lang="en-SI"/>
          </a:p>
        </p:txBody>
      </p:sp>
      <p:sp>
        <p:nvSpPr>
          <p:cNvPr id="5" name="Označba mesta noge 4"/>
          <p:cNvSpPr>
            <a:spLocks noGrp="1"/>
          </p:cNvSpPr>
          <p:nvPr>
            <p:ph type="ftr" sz="quarter" idx="11"/>
          </p:nvPr>
        </p:nvSpPr>
        <p:spPr/>
        <p:txBody>
          <a:bodyPr/>
          <a:lstStyle/>
          <a:p>
            <a:endParaRPr lang="en-SI"/>
          </a:p>
        </p:txBody>
      </p:sp>
    </p:spTree>
    <p:extLst>
      <p:ext uri="{BB962C8B-B14F-4D97-AF65-F5344CB8AC3E}">
        <p14:creationId xmlns:p14="http://schemas.microsoft.com/office/powerpoint/2010/main" val="3624632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značba mesta stranske slik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Označba mesta opomb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l-SI" altLang="sl-SI" smtClean="0"/>
              <a:t>Strategija je dokument razvojnega načrtovanja in ureja izvajanje trajnostne mobilnosti v vzgojno-izobraževalnih zavodih v Republiki Sloveniji (vrtci, osnovne in srednje šole; v nadaljnjem besedilu: VIZ). Je podlaga za nadaljnje dejavnosti Ministrstva za izobraževanje, znanost in šport (v nadaljnjem besedilu: MIZŠ) in Zavoda Republike Slovenije za šolstvo (v nadaljnjem besedilu: ZRSŠ).</a:t>
            </a:r>
          </a:p>
          <a:p>
            <a:r>
              <a:rPr lang="sl-SI" altLang="sl-SI" smtClean="0"/>
              <a:t>Namen strategije je spodbujati in usmerjati vodstvene in strokovne delavce VIZ k razvijanju in krepitvi znanj in veščin ter ozaveščanju o pomenu trajnostne mobilnosti ter približati otrokom širši okvir trajnostne mobilnosti, ki vključuje prvine gibanja, zdravega načina življenja, okolja, ekologije in družbe (spoštovanje, strpnost), ter z razvojem socialnih in gibalnih kompetenc pripomoči k večji ozaveščenosti na področju trajnostne mobilnosti.</a:t>
            </a:r>
          </a:p>
          <a:p>
            <a:r>
              <a:rPr lang="sl-SI" altLang="sl-SI" smtClean="0"/>
              <a:t>Izraz otrok je nadpomenka za otroka v vrtcu, učenca v osnovni šoli in dijaka v srednji šoli.</a:t>
            </a:r>
          </a:p>
          <a:p>
            <a:endParaRPr lang="sl-SI" altLang="sl-SI" smtClean="0"/>
          </a:p>
        </p:txBody>
      </p:sp>
      <p:sp>
        <p:nvSpPr>
          <p:cNvPr id="9220" name="Označba mest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19A3E1E-25E2-48D5-B1D5-9FD41A37EBFA}" type="slidenum">
              <a:rPr lang="sl-SI" altLang="sl-SI" smtClean="0"/>
              <a:pPr/>
              <a:t>15</a:t>
            </a:fld>
            <a:endParaRPr lang="sl-SI" altLang="sl-SI" smtClean="0"/>
          </a:p>
        </p:txBody>
      </p:sp>
    </p:spTree>
    <p:extLst>
      <p:ext uri="{BB962C8B-B14F-4D97-AF65-F5344CB8AC3E}">
        <p14:creationId xmlns:p14="http://schemas.microsoft.com/office/powerpoint/2010/main" val="2543773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Vzgoja in izobraževanje za trajnostni razvoj (v nadaljevanju VITR) učence opolnomoči z znanjem, spretnostmi, vrednotami in stališči, ki jim omogočajo razumevanje kompleksnih </a:t>
            </a:r>
            <a:r>
              <a:rPr lang="sl-SI" dirty="0" err="1" smtClean="0"/>
              <a:t>okoljskih</a:t>
            </a:r>
            <a:r>
              <a:rPr lang="sl-SI" dirty="0" smtClean="0"/>
              <a:t> ter drugih problemov naše družbe in odgovorno delovanje za doseganje ciljev trajnostnega razvoja in </a:t>
            </a:r>
            <a:r>
              <a:rPr lang="sl-SI" dirty="0" err="1" smtClean="0"/>
              <a:t>trajnostnosti</a:t>
            </a:r>
            <a:r>
              <a:rPr lang="sl-SI" dirty="0" smtClean="0"/>
              <a:t>. Veščine za </a:t>
            </a:r>
            <a:r>
              <a:rPr lang="sl-SI" dirty="0" err="1" smtClean="0"/>
              <a:t>trajnostnost</a:t>
            </a:r>
            <a:r>
              <a:rPr lang="sl-SI" dirty="0" smtClean="0"/>
              <a:t> so pomembne za spreminjanje našega delovanja v okviru planetarnih zmogljivosti, kar omogoča zagotavljanje potreb vseh živih bitij tega planeta. Veščine za </a:t>
            </a:r>
            <a:r>
              <a:rPr lang="sl-SI" dirty="0" err="1" smtClean="0"/>
              <a:t>trajnostnost</a:t>
            </a:r>
            <a:r>
              <a:rPr lang="sl-SI" dirty="0" smtClean="0"/>
              <a:t> učenci razvijajo s sodelovanjem v različnih dejavnostih razširjenega programa, povezanih z </a:t>
            </a:r>
            <a:r>
              <a:rPr lang="sl-SI" dirty="0" err="1" smtClean="0"/>
              <a:t>okoljskimi</a:t>
            </a:r>
            <a:r>
              <a:rPr lang="sl-SI" dirty="0" smtClean="0"/>
              <a:t>, družbenimi in gospodarski vsebinami in aktualnimi temami, kot so npr. podnebne spremembe, izguba biotske raznovrstnosti, tveganja </a:t>
            </a:r>
            <a:r>
              <a:rPr lang="sl-SI" dirty="0" err="1" smtClean="0"/>
              <a:t>okoljskih</a:t>
            </a:r>
            <a:r>
              <a:rPr lang="sl-SI" dirty="0" smtClean="0"/>
              <a:t> in naravnih nesreč, trajnostno gospodarjenje z naravnimi viri, energetska učinkovitost, trajnostna potrošnja in proizvodnja ter trajnostna mobilnost. Pri tem je pomembno, da so tovrstne dejavnosti del celostnega pristopa šole k VITR, osredotočene na učenca, zasnovane interdisciplinarno in potekajo kot npr. raziskovalno in izkušenjsko učenje, delo z viri, terensko delo, eksperimentiranje, simulacije in igre vlog, projektno delo, razprave itd. Pomembno je, da dejavnosti izhajajo iz aktualnih tem in izzivov lokalnega in širšega okolja, kot so na primer raziskava o </a:t>
            </a:r>
            <a:r>
              <a:rPr lang="sl-SI" dirty="0" err="1" smtClean="0"/>
              <a:t>okoljskem</a:t>
            </a:r>
            <a:r>
              <a:rPr lang="sl-SI" dirty="0" smtClean="0"/>
              <a:t> vplivu industrije, kmetijstva, prometa v lokalnem okolju, o </a:t>
            </a:r>
            <a:r>
              <a:rPr lang="sl-SI" dirty="0" err="1" smtClean="0"/>
              <a:t>ogljičnem</a:t>
            </a:r>
            <a:r>
              <a:rPr lang="sl-SI" dirty="0" smtClean="0"/>
              <a:t> odtisu šole ali drugih izbranih objektov, npr. lokalnih kmetij, vpliv dnevnih migracij in prometa na okolje ter možnosti za njihovo izboljšanje v smeri bolj trajnostnih ravnanj – npr. trajnostna mobilnost in razvijanje kulture vedenja v prometu, potrošnja, zmanjšanje količine zavržene hrane, spreminjanje potrošniških navad, različne </a:t>
            </a:r>
            <a:r>
              <a:rPr lang="sl-SI" dirty="0" err="1" smtClean="0"/>
              <a:t>izmenjevalnice</a:t>
            </a:r>
            <a:r>
              <a:rPr lang="sl-SI" dirty="0" smtClean="0"/>
              <a:t> ipd. V okviru trajnostne mobilnosti lahko učenci preučujejo možnosti in prednosti prehoda na trajnostno obliko dnevnih migracij ljudi (npr. na delo, v šolo itd.). V okviru ozaveščanja za trajnostno mobilnost se v razširjenem programu učenci usposabljajo za vožnjo kolesa in kolesarski izpit v cestnem prometu. 15, 16 Eden izmed ciljev trajnostnega razvoja je tudi poskrbeti za zdravo okolje. Mnoga človekova ravnanja rušijo ravnovesje v naravi, kar ogroža vsa živa bitja in posledično vpliva na naše zdravje ter pogosto ogroža tudi naše preživetje. Družba potrebuje ozaveščene, razumne, odgovorne in kritične državljane, ki bodo sposobni prepoznati kompleksne probleme v ožjem in širšem okolju ter bodo postali aktivni državljani ter nosilci sprememb. Na področju zdravja učencem omogočamo različne dejavnosti, ki vključujejo:  soočanje z raznolikimi dejavniki in ravnanji, ki vplivajo na njihovo zdravje v ožjem (dom, šola) in širšem okolju;  prepoznavanje neustreznega odnosa do sebe in okolja (njihovega lastnega, znotraj družine in v družbi kot celoti) in iskanje priložnosti za ustreznejše delovanje, pri čemer bi moral prevladovati interdisciplinarni pristop k obravnavi vsebin, ki vodi k celoviti skrbi za zdravje in varnost (lastno, celotne človeške populacije in biosfere); 15 [1] Zakon o voznikih, 55. člen. 16 Koncept usposabljanja za vožnjo kolesa in kolesarskega izpita v osnovni šoli. 23  spodbujanje h kritičnemu mišljenju, ki ga lahko dosežemo z diskusijsko obravnavo naslednjih vprašanj: kaj vse vpliva na kakovost življenja učenk in učencev, na njihovo zdravje; kakšna je njihova </a:t>
            </a:r>
            <a:r>
              <a:rPr lang="sl-SI" dirty="0" err="1" smtClean="0"/>
              <a:t>okoljska</a:t>
            </a:r>
            <a:r>
              <a:rPr lang="sl-SI" dirty="0" smtClean="0"/>
              <a:t> ozaveščenost in posledično skrb za zdravo domače in šolsko okolje (npr. z vidika nevarnih snovi/materialov, hrupa, svetlobnega onesnaženja, energetske učinkovitosti in trajnostne rabe prostora ipd.); kakšno družino in družbo si želimo in zakaj, kako že in kako lahko še prispevamo k obnavljanju ekosistemov in ohranjanju zdravja celotnega planeta ipd.</a:t>
            </a:r>
            <a:endParaRPr lang="sl-SI" dirty="0"/>
          </a:p>
        </p:txBody>
      </p:sp>
      <p:sp>
        <p:nvSpPr>
          <p:cNvPr id="4" name="Označba mesta številke diapozitiva 3"/>
          <p:cNvSpPr>
            <a:spLocks noGrp="1"/>
          </p:cNvSpPr>
          <p:nvPr>
            <p:ph type="sldNum" sz="quarter" idx="10"/>
          </p:nvPr>
        </p:nvSpPr>
        <p:spPr/>
        <p:txBody>
          <a:bodyPr/>
          <a:lstStyle/>
          <a:p>
            <a:fld id="{237CBC22-9CE0-E44E-B14B-50CA23BED9C9}" type="slidenum">
              <a:rPr lang="en-SI" smtClean="0"/>
              <a:t>20</a:t>
            </a:fld>
            <a:endParaRPr lang="en-SI"/>
          </a:p>
        </p:txBody>
      </p:sp>
    </p:spTree>
    <p:extLst>
      <p:ext uri="{BB962C8B-B14F-4D97-AF65-F5344CB8AC3E}">
        <p14:creationId xmlns:p14="http://schemas.microsoft.com/office/powerpoint/2010/main" val="1035350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237CBC22-9CE0-E44E-B14B-50CA23BED9C9}" type="slidenum">
              <a:rPr lang="en-SI" smtClean="0"/>
              <a:t>21</a:t>
            </a:fld>
            <a:endParaRPr lang="en-SI"/>
          </a:p>
        </p:txBody>
      </p:sp>
    </p:spTree>
    <p:extLst>
      <p:ext uri="{BB962C8B-B14F-4D97-AF65-F5344CB8AC3E}">
        <p14:creationId xmlns:p14="http://schemas.microsoft.com/office/powerpoint/2010/main" val="2271028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342900" lvl="0" indent="-342900">
              <a:lnSpc>
                <a:spcPct val="107000"/>
              </a:lnSpc>
              <a:spcAft>
                <a:spcPts val="0"/>
              </a:spcAft>
              <a:tabLst>
                <a:tab pos="457200" algn="l"/>
              </a:tabLst>
            </a:pPr>
            <a:r>
              <a:rPr lang="sl-SI" sz="1200" b="1" dirty="0" smtClean="0">
                <a:ea typeface="Times New Roman" panose="02020603050405020304" pitchFamily="18" charset="0"/>
                <a:cs typeface="Times New Roman" panose="02020603050405020304" pitchFamily="18" charset="0"/>
              </a:rPr>
              <a:t>vzgoja v vrednotah trajnosti</a:t>
            </a:r>
            <a:r>
              <a:rPr lang="sl-SI" sz="1200" dirty="0" smtClean="0">
                <a:ea typeface="Times New Roman" panose="02020603050405020304" pitchFamily="18" charset="0"/>
                <a:cs typeface="Times New Roman" panose="02020603050405020304" pitchFamily="18" charset="0"/>
              </a:rPr>
              <a:t>: Že v zgodnjih letih je pomembno, da se otroke uči o pomenu ohranjanja okolja in trajnostnega razmišljanja. Vzgojitelji in učitelji lahko spodbujajo trajnostno ozaveščenost z vključevanjem tematike trajnosti v učni načrt ter s praktičnimi dejavnostmi, kot so vrtnarjenje, recikliranje in skrb za naravo.</a:t>
            </a:r>
            <a:endParaRPr lang="sl-SI" sz="1200" dirty="0" smtClean="0">
              <a:ea typeface="Calibri" panose="020F0502020204030204" pitchFamily="34" charset="0"/>
              <a:cs typeface="Times New Roman" panose="02020603050405020304" pitchFamily="18" charset="0"/>
            </a:endParaRPr>
          </a:p>
          <a:p>
            <a:pPr marL="342900" lvl="0" indent="-342900">
              <a:lnSpc>
                <a:spcPct val="107000"/>
              </a:lnSpc>
              <a:spcAft>
                <a:spcPts val="0"/>
              </a:spcAft>
              <a:tabLst>
                <a:tab pos="457200" algn="l"/>
              </a:tabLst>
            </a:pPr>
            <a:r>
              <a:rPr lang="sl-SI" sz="1200" b="1" dirty="0" smtClean="0">
                <a:ea typeface="Times New Roman" panose="02020603050405020304" pitchFamily="18" charset="0"/>
                <a:cs typeface="Times New Roman" panose="02020603050405020304" pitchFamily="18" charset="0"/>
              </a:rPr>
              <a:t>Trajnostni učni načrti</a:t>
            </a:r>
            <a:r>
              <a:rPr lang="sl-SI" sz="1200" dirty="0" smtClean="0">
                <a:ea typeface="Times New Roman" panose="02020603050405020304" pitchFamily="18" charset="0"/>
                <a:cs typeface="Times New Roman" panose="02020603050405020304" pitchFamily="18" charset="0"/>
              </a:rPr>
              <a:t>: V šolah je treba vključiti trajnostne teme v različne predmete, ne le v znanstvene in </a:t>
            </a:r>
            <a:r>
              <a:rPr lang="sl-SI" sz="1200" dirty="0" err="1" smtClean="0">
                <a:ea typeface="Times New Roman" panose="02020603050405020304" pitchFamily="18" charset="0"/>
                <a:cs typeface="Times New Roman" panose="02020603050405020304" pitchFamily="18" charset="0"/>
              </a:rPr>
              <a:t>okoljske</a:t>
            </a:r>
            <a:r>
              <a:rPr lang="sl-SI" sz="1200" dirty="0" smtClean="0">
                <a:ea typeface="Times New Roman" panose="02020603050405020304" pitchFamily="18" charset="0"/>
                <a:cs typeface="Times New Roman" panose="02020603050405020304" pitchFamily="18" charset="0"/>
              </a:rPr>
              <a:t> študije, ampak tudi v družbene vede, umetnost, matematiko in jezike. To omogoča celostno razumevanje trajnostnih vprašanj in spodbuja razvoj interdisciplinarnih veščin.</a:t>
            </a:r>
            <a:endParaRPr lang="sl-SI" sz="1200" dirty="0" smtClean="0">
              <a:ea typeface="Calibri" panose="020F0502020204030204" pitchFamily="34" charset="0"/>
              <a:cs typeface="Times New Roman" panose="02020603050405020304" pitchFamily="18" charset="0"/>
            </a:endParaRPr>
          </a:p>
          <a:p>
            <a:pPr marL="342900" lvl="0" indent="-342900">
              <a:lnSpc>
                <a:spcPct val="107000"/>
              </a:lnSpc>
              <a:spcAft>
                <a:spcPts val="0"/>
              </a:spcAft>
              <a:tabLst>
                <a:tab pos="457200" algn="l"/>
              </a:tabLst>
            </a:pPr>
            <a:r>
              <a:rPr lang="sl-SI" sz="1200" b="1" dirty="0" err="1" smtClean="0">
                <a:ea typeface="Times New Roman" panose="02020603050405020304" pitchFamily="18" charset="0"/>
                <a:cs typeface="Times New Roman" panose="02020603050405020304" pitchFamily="18" charset="0"/>
              </a:rPr>
              <a:t>Okoljske</a:t>
            </a:r>
            <a:r>
              <a:rPr lang="sl-SI" sz="1200" b="1" dirty="0" smtClean="0">
                <a:ea typeface="Times New Roman" panose="02020603050405020304" pitchFamily="18" charset="0"/>
                <a:cs typeface="Times New Roman" panose="02020603050405020304" pitchFamily="18" charset="0"/>
              </a:rPr>
              <a:t> pobude v izobraževalnih ustanovah</a:t>
            </a:r>
            <a:r>
              <a:rPr lang="sl-SI" sz="1200" dirty="0" smtClean="0">
                <a:ea typeface="Times New Roman" panose="02020603050405020304" pitchFamily="18" charset="0"/>
                <a:cs typeface="Times New Roman" panose="02020603050405020304" pitchFamily="18" charset="0"/>
              </a:rPr>
              <a:t>: Šole in vrtci lahko same postanejo zgled trajnostne prakse. To vključuje energetsko učinkovitost, uporabo obnovljivih virov energije, zmanjšanje odpadkov, ponovno uporabo materialov, vzpostavitev šolskih vrtov in kompostiranje ter spodbujanje trajnostnih oblik prevoza za učence in zaposlene.</a:t>
            </a:r>
            <a:endParaRPr lang="sl-SI" sz="1200" dirty="0" smtClean="0">
              <a:ea typeface="Calibri" panose="020F0502020204030204" pitchFamily="34" charset="0"/>
              <a:cs typeface="Times New Roman" panose="02020603050405020304" pitchFamily="18" charset="0"/>
            </a:endParaRPr>
          </a:p>
          <a:p>
            <a:pPr marL="342900" lvl="0" indent="-342900">
              <a:lnSpc>
                <a:spcPct val="107000"/>
              </a:lnSpc>
              <a:spcAft>
                <a:spcPts val="0"/>
              </a:spcAft>
              <a:tabLst>
                <a:tab pos="457200" algn="l"/>
              </a:tabLst>
            </a:pPr>
            <a:r>
              <a:rPr lang="sl-SI" sz="1200" b="1" dirty="0" smtClean="0">
                <a:ea typeface="Times New Roman" panose="02020603050405020304" pitchFamily="18" charset="0"/>
                <a:cs typeface="Times New Roman" panose="02020603050405020304" pitchFamily="18" charset="0"/>
              </a:rPr>
              <a:t>Prostovoljstvo in </a:t>
            </a:r>
            <a:r>
              <a:rPr lang="sl-SI" sz="1200" b="1" dirty="0" err="1" smtClean="0">
                <a:ea typeface="Times New Roman" panose="02020603050405020304" pitchFamily="18" charset="0"/>
                <a:cs typeface="Times New Roman" panose="02020603050405020304" pitchFamily="18" charset="0"/>
              </a:rPr>
              <a:t>izvenšolske</a:t>
            </a:r>
            <a:r>
              <a:rPr lang="sl-SI" sz="1200" b="1" dirty="0" smtClean="0">
                <a:ea typeface="Times New Roman" panose="02020603050405020304" pitchFamily="18" charset="0"/>
                <a:cs typeface="Times New Roman" panose="02020603050405020304" pitchFamily="18" charset="0"/>
              </a:rPr>
              <a:t> dejavnosti</a:t>
            </a:r>
            <a:r>
              <a:rPr lang="sl-SI" sz="1200" dirty="0" smtClean="0">
                <a:ea typeface="Times New Roman" panose="02020603050405020304" pitchFamily="18" charset="0"/>
                <a:cs typeface="Times New Roman" panose="02020603050405020304" pitchFamily="18" charset="0"/>
              </a:rPr>
              <a:t>: Vključevanje učencev v projekte, ki spodbujajo </a:t>
            </a:r>
            <a:r>
              <a:rPr lang="sl-SI" sz="1200" dirty="0" err="1" smtClean="0">
                <a:ea typeface="Times New Roman" panose="02020603050405020304" pitchFamily="18" charset="0"/>
                <a:cs typeface="Times New Roman" panose="02020603050405020304" pitchFamily="18" charset="0"/>
              </a:rPr>
              <a:t>trajnostnost</a:t>
            </a:r>
            <a:r>
              <a:rPr lang="sl-SI" sz="1200" dirty="0" smtClean="0">
                <a:ea typeface="Times New Roman" panose="02020603050405020304" pitchFamily="18" charset="0"/>
                <a:cs typeface="Times New Roman" panose="02020603050405020304" pitchFamily="18" charset="0"/>
              </a:rPr>
              <a:t>, kot so čistilne akcije, sadjarstvo ali </a:t>
            </a:r>
            <a:r>
              <a:rPr lang="sl-SI" sz="1200" dirty="0" err="1" smtClean="0">
                <a:ea typeface="Times New Roman" panose="02020603050405020304" pitchFamily="18" charset="0"/>
                <a:cs typeface="Times New Roman" panose="02020603050405020304" pitchFamily="18" charset="0"/>
              </a:rPr>
              <a:t>osveščevalne</a:t>
            </a:r>
            <a:r>
              <a:rPr lang="sl-SI" sz="1200" dirty="0" smtClean="0">
                <a:ea typeface="Times New Roman" panose="02020603050405020304" pitchFamily="18" charset="0"/>
                <a:cs typeface="Times New Roman" panose="02020603050405020304" pitchFamily="18" charset="0"/>
              </a:rPr>
              <a:t> kampanje, lahko krepi njihovo zavest o </a:t>
            </a:r>
            <a:r>
              <a:rPr lang="sl-SI" sz="1200" dirty="0" err="1" smtClean="0">
                <a:ea typeface="Times New Roman" panose="02020603050405020304" pitchFamily="18" charset="0"/>
                <a:cs typeface="Times New Roman" panose="02020603050405020304" pitchFamily="18" charset="0"/>
              </a:rPr>
              <a:t>okoljskih</a:t>
            </a:r>
            <a:r>
              <a:rPr lang="sl-SI" sz="1200" dirty="0" smtClean="0">
                <a:ea typeface="Times New Roman" panose="02020603050405020304" pitchFamily="18" charset="0"/>
                <a:cs typeface="Times New Roman" panose="02020603050405020304" pitchFamily="18" charset="0"/>
              </a:rPr>
              <a:t> izzivih in poveča občutek odgovornosti do skupnosti.</a:t>
            </a:r>
            <a:endParaRPr lang="sl-SI" sz="1200" dirty="0" smtClean="0">
              <a:ea typeface="Calibri" panose="020F0502020204030204" pitchFamily="34" charset="0"/>
              <a:cs typeface="Times New Roman" panose="02020603050405020304" pitchFamily="18" charset="0"/>
            </a:endParaRPr>
          </a:p>
          <a:p>
            <a:pPr marL="342900" lvl="0" indent="-342900">
              <a:lnSpc>
                <a:spcPct val="107000"/>
              </a:lnSpc>
              <a:spcAft>
                <a:spcPts val="0"/>
              </a:spcAft>
              <a:tabLst>
                <a:tab pos="457200" algn="l"/>
              </a:tabLst>
            </a:pPr>
            <a:r>
              <a:rPr lang="sl-SI" sz="1200" b="1" dirty="0" smtClean="0">
                <a:ea typeface="Times New Roman" panose="02020603050405020304" pitchFamily="18" charset="0"/>
                <a:cs typeface="Times New Roman" panose="02020603050405020304" pitchFamily="18" charset="0"/>
              </a:rPr>
              <a:t>Strokovni razvoj učiteljev</a:t>
            </a:r>
            <a:r>
              <a:rPr lang="sl-SI" sz="1200" dirty="0" smtClean="0">
                <a:ea typeface="Times New Roman" panose="02020603050405020304" pitchFamily="18" charset="0"/>
                <a:cs typeface="Times New Roman" panose="02020603050405020304" pitchFamily="18" charset="0"/>
              </a:rPr>
              <a:t>: Izobraževanje učiteljev o trajnosti in vključevanje trajnostnih tem v njihov profesionalni razvoj je ključnega pomena za učinkovito poučevanje in spodbujanje trajnostnega razmišljanja pri učencih.</a:t>
            </a:r>
            <a:endParaRPr lang="sl-SI" sz="1200" dirty="0">
              <a:ea typeface="Calibri" panose="020F0502020204030204" pitchFamily="34" charset="0"/>
              <a:cs typeface="Times New Roman" panose="02020603050405020304" pitchFamily="18" charset="0"/>
            </a:endParaRPr>
          </a:p>
        </p:txBody>
      </p:sp>
      <p:sp>
        <p:nvSpPr>
          <p:cNvPr id="4" name="Označba mesta številke diapozitiva 3"/>
          <p:cNvSpPr>
            <a:spLocks noGrp="1"/>
          </p:cNvSpPr>
          <p:nvPr>
            <p:ph type="sldNum" sz="quarter" idx="10"/>
          </p:nvPr>
        </p:nvSpPr>
        <p:spPr/>
        <p:txBody>
          <a:bodyPr/>
          <a:lstStyle/>
          <a:p>
            <a:fld id="{237CBC22-9CE0-E44E-B14B-50CA23BED9C9}" type="slidenum">
              <a:rPr lang="en-SI" smtClean="0"/>
              <a:t>24</a:t>
            </a:fld>
            <a:endParaRPr lang="en-SI"/>
          </a:p>
        </p:txBody>
      </p:sp>
    </p:spTree>
    <p:extLst>
      <p:ext uri="{BB962C8B-B14F-4D97-AF65-F5344CB8AC3E}">
        <p14:creationId xmlns:p14="http://schemas.microsoft.com/office/powerpoint/2010/main" val="965623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DEB609ED-D2E4-4FBC-A324-60700C56D5AB}" type="slidenum">
              <a:rPr lang="sl-SI" altLang="sl-SI" smtClean="0"/>
              <a:pPr/>
              <a:t>4</a:t>
            </a:fld>
            <a:endParaRPr lang="sl-SI" altLang="sl-SI"/>
          </a:p>
        </p:txBody>
      </p:sp>
    </p:spTree>
    <p:extLst>
      <p:ext uri="{BB962C8B-B14F-4D97-AF65-F5344CB8AC3E}">
        <p14:creationId xmlns:p14="http://schemas.microsoft.com/office/powerpoint/2010/main" val="4187619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baseline="0" dirty="0"/>
          </a:p>
        </p:txBody>
      </p:sp>
      <p:sp>
        <p:nvSpPr>
          <p:cNvPr id="4" name="Označba mesta številke diapozitiva 3"/>
          <p:cNvSpPr>
            <a:spLocks noGrp="1"/>
          </p:cNvSpPr>
          <p:nvPr>
            <p:ph type="sldNum" sz="quarter" idx="10"/>
          </p:nvPr>
        </p:nvSpPr>
        <p:spPr/>
        <p:txBody>
          <a:bodyPr/>
          <a:lstStyle/>
          <a:p>
            <a:fld id="{DEB609ED-D2E4-4FBC-A324-60700C56D5AB}" type="slidenum">
              <a:rPr lang="sl-SI" altLang="sl-SI" smtClean="0"/>
              <a:pPr/>
              <a:t>5</a:t>
            </a:fld>
            <a:endParaRPr lang="sl-SI" altLang="sl-SI"/>
          </a:p>
        </p:txBody>
      </p:sp>
    </p:spTree>
    <p:extLst>
      <p:ext uri="{BB962C8B-B14F-4D97-AF65-F5344CB8AC3E}">
        <p14:creationId xmlns:p14="http://schemas.microsoft.com/office/powerpoint/2010/main" val="2843248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237CBC22-9CE0-E44E-B14B-50CA23BED9C9}" type="slidenum">
              <a:rPr lang="en-SI" smtClean="0"/>
              <a:t>6</a:t>
            </a:fld>
            <a:endParaRPr lang="en-SI"/>
          </a:p>
        </p:txBody>
      </p:sp>
    </p:spTree>
    <p:extLst>
      <p:ext uri="{BB962C8B-B14F-4D97-AF65-F5344CB8AC3E}">
        <p14:creationId xmlns:p14="http://schemas.microsoft.com/office/powerpoint/2010/main" val="86896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237CBC22-9CE0-E44E-B14B-50CA23BED9C9}" type="slidenum">
              <a:rPr lang="en-SI" smtClean="0"/>
              <a:t>8</a:t>
            </a:fld>
            <a:endParaRPr lang="en-SI"/>
          </a:p>
        </p:txBody>
      </p:sp>
    </p:spTree>
    <p:extLst>
      <p:ext uri="{BB962C8B-B14F-4D97-AF65-F5344CB8AC3E}">
        <p14:creationId xmlns:p14="http://schemas.microsoft.com/office/powerpoint/2010/main" val="3565908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237CBC22-9CE0-E44E-B14B-50CA23BED9C9}" type="slidenum">
              <a:rPr lang="en-SI" smtClean="0"/>
              <a:t>9</a:t>
            </a:fld>
            <a:endParaRPr lang="en-SI"/>
          </a:p>
        </p:txBody>
      </p:sp>
    </p:spTree>
    <p:extLst>
      <p:ext uri="{BB962C8B-B14F-4D97-AF65-F5344CB8AC3E}">
        <p14:creationId xmlns:p14="http://schemas.microsoft.com/office/powerpoint/2010/main" val="4290810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DEB609ED-D2E4-4FBC-A324-60700C56D5AB}" type="slidenum">
              <a:rPr lang="sl-SI" altLang="sl-SI" smtClean="0"/>
              <a:pPr/>
              <a:t>10</a:t>
            </a:fld>
            <a:endParaRPr lang="sl-SI" altLang="sl-SI"/>
          </a:p>
        </p:txBody>
      </p:sp>
    </p:spTree>
    <p:extLst>
      <p:ext uri="{BB962C8B-B14F-4D97-AF65-F5344CB8AC3E}">
        <p14:creationId xmlns:p14="http://schemas.microsoft.com/office/powerpoint/2010/main" val="1700814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DEB609ED-D2E4-4FBC-A324-60700C56D5AB}" type="slidenum">
              <a:rPr lang="sl-SI" altLang="sl-SI" smtClean="0"/>
              <a:pPr/>
              <a:t>11</a:t>
            </a:fld>
            <a:endParaRPr lang="sl-SI" altLang="sl-SI"/>
          </a:p>
        </p:txBody>
      </p:sp>
    </p:spTree>
    <p:extLst>
      <p:ext uri="{BB962C8B-B14F-4D97-AF65-F5344CB8AC3E}">
        <p14:creationId xmlns:p14="http://schemas.microsoft.com/office/powerpoint/2010/main" val="2622017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237CBC22-9CE0-E44E-B14B-50CA23BED9C9}" type="slidenum">
              <a:rPr lang="en-SI" smtClean="0"/>
              <a:t>13</a:t>
            </a:fld>
            <a:endParaRPr lang="en-SI"/>
          </a:p>
        </p:txBody>
      </p:sp>
    </p:spTree>
    <p:extLst>
      <p:ext uri="{BB962C8B-B14F-4D97-AF65-F5344CB8AC3E}">
        <p14:creationId xmlns:p14="http://schemas.microsoft.com/office/powerpoint/2010/main" val="32061935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92A0445-6AB3-DEA2-0AE1-5DB5F1A445B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Subtitle 2"/>
          <p:cNvSpPr>
            <a:spLocks noGrp="1"/>
          </p:cNvSpPr>
          <p:nvPr>
            <p:ph type="subTitle" idx="1"/>
          </p:nvPr>
        </p:nvSpPr>
        <p:spPr>
          <a:xfrm>
            <a:off x="1165222" y="5145440"/>
            <a:ext cx="7916785" cy="627682"/>
          </a:xfrm>
        </p:spPr>
        <p:txBody>
          <a:bodyPr anchor="b" anchorCtr="0">
            <a:normAutofit/>
          </a:bodyPr>
          <a:lstStyle>
            <a:lvl1pPr marL="0" indent="0" algn="l">
              <a:buNone/>
              <a:defRPr sz="2000">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pic>
        <p:nvPicPr>
          <p:cNvPr id="19" name="Picture 18">
            <a:extLst>
              <a:ext uri="{FF2B5EF4-FFF2-40B4-BE49-F238E27FC236}">
                <a16:creationId xmlns:a16="http://schemas.microsoft.com/office/drawing/2014/main" id="{DBE6C4DC-92CC-30C8-A388-BF61752B929E}"/>
              </a:ext>
            </a:extLst>
          </p:cNvPr>
          <p:cNvPicPr>
            <a:picLocks noChangeAspect="1"/>
          </p:cNvPicPr>
          <p:nvPr userDrawn="1"/>
        </p:nvPicPr>
        <p:blipFill>
          <a:blip r:embed="rId3"/>
          <a:stretch>
            <a:fillRect/>
          </a:stretch>
        </p:blipFill>
        <p:spPr>
          <a:xfrm>
            <a:off x="9136273" y="645377"/>
            <a:ext cx="2273085" cy="452690"/>
          </a:xfrm>
          <a:prstGeom prst="rect">
            <a:avLst/>
          </a:prstGeom>
        </p:spPr>
      </p:pic>
      <p:sp>
        <p:nvSpPr>
          <p:cNvPr id="2" name="Title 1"/>
          <p:cNvSpPr>
            <a:spLocks noGrp="1"/>
          </p:cNvSpPr>
          <p:nvPr>
            <p:ph type="ctrTitle"/>
          </p:nvPr>
        </p:nvSpPr>
        <p:spPr>
          <a:xfrm>
            <a:off x="1165222" y="2564706"/>
            <a:ext cx="7916785" cy="2561704"/>
          </a:xfrm>
        </p:spPr>
        <p:txBody>
          <a:bodyPr anchor="t" anchorCtr="0"/>
          <a:lstStyle>
            <a:lvl1pPr algn="l">
              <a:defRPr b="1">
                <a:solidFill>
                  <a:schemeClr val="bg1"/>
                </a:solidFill>
              </a:defRPr>
            </a:lvl1pPr>
          </a:lstStyle>
          <a:p>
            <a:r>
              <a:rPr lang="en-GB"/>
              <a:t>Click to edit Master title style</a:t>
            </a:r>
            <a:endParaRPr lang="en-US"/>
          </a:p>
        </p:txBody>
      </p:sp>
      <p:sp>
        <p:nvSpPr>
          <p:cNvPr id="26" name="Text Placeholder 25">
            <a:extLst>
              <a:ext uri="{FF2B5EF4-FFF2-40B4-BE49-F238E27FC236}">
                <a16:creationId xmlns:a16="http://schemas.microsoft.com/office/drawing/2014/main" id="{EF39B765-408B-C7EC-47B2-69CE2C07A531}"/>
              </a:ext>
            </a:extLst>
          </p:cNvPr>
          <p:cNvSpPr>
            <a:spLocks noGrp="1"/>
          </p:cNvSpPr>
          <p:nvPr>
            <p:ph type="body" sz="quarter" idx="10" hasCustomPrompt="1"/>
          </p:nvPr>
        </p:nvSpPr>
        <p:spPr>
          <a:xfrm>
            <a:off x="1165222" y="1914196"/>
            <a:ext cx="7916785" cy="565150"/>
          </a:xfrm>
        </p:spPr>
        <p:txBody>
          <a:bodyPr anchor="b" anchorCtr="0">
            <a:noAutofit/>
          </a:bodyPr>
          <a:lstStyle>
            <a:lvl1pPr marL="0" indent="0">
              <a:buFontTx/>
              <a:buNone/>
              <a:defRPr sz="1800" spc="0">
                <a:solidFill>
                  <a:schemeClr val="bg1"/>
                </a:solidFill>
              </a:defRPr>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GB"/>
              <a:t>CLICK TO EDIT MASTER TEXT STYLES</a:t>
            </a:r>
          </a:p>
        </p:txBody>
      </p:sp>
      <p:sp>
        <p:nvSpPr>
          <p:cNvPr id="28" name="Text Placeholder 27">
            <a:extLst>
              <a:ext uri="{FF2B5EF4-FFF2-40B4-BE49-F238E27FC236}">
                <a16:creationId xmlns:a16="http://schemas.microsoft.com/office/drawing/2014/main" id="{308AE5E9-8ABD-8748-15EB-BB3FF0022B84}"/>
              </a:ext>
            </a:extLst>
          </p:cNvPr>
          <p:cNvSpPr>
            <a:spLocks noGrp="1"/>
          </p:cNvSpPr>
          <p:nvPr>
            <p:ph type="body" sz="quarter" idx="11"/>
          </p:nvPr>
        </p:nvSpPr>
        <p:spPr>
          <a:xfrm>
            <a:off x="1165225" y="5796826"/>
            <a:ext cx="7970838" cy="503237"/>
          </a:xfrm>
        </p:spPr>
        <p:txBody>
          <a:bodyPr>
            <a:noAutofit/>
          </a:bodyPr>
          <a:lstStyle>
            <a:lvl1pPr marL="0" indent="0">
              <a:buFontTx/>
              <a:buNone/>
              <a:defRPr sz="1600">
                <a:solidFill>
                  <a:schemeClr val="tx2">
                    <a:lumMod val="40000"/>
                    <a:lumOff val="60000"/>
                  </a:schemeClr>
                </a:solidFill>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GB"/>
              <a:t>Click to edit Master text styles</a:t>
            </a:r>
            <a:endParaRPr lang="en-SI"/>
          </a:p>
        </p:txBody>
      </p:sp>
    </p:spTree>
    <p:extLst>
      <p:ext uri="{BB962C8B-B14F-4D97-AF65-F5344CB8AC3E}">
        <p14:creationId xmlns:p14="http://schemas.microsoft.com/office/powerpoint/2010/main" val="443589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62592"/>
            <a:ext cx="7315200" cy="566738"/>
          </a:xfrm>
        </p:spPr>
        <p:txBody>
          <a:bodyPr anchor="b"/>
          <a:lstStyle>
            <a:lvl1pPr algn="l">
              <a:defRPr sz="2000" b="1">
                <a:solidFill>
                  <a:schemeClr val="tx1">
                    <a:lumMod val="75000"/>
                    <a:lumOff val="25000"/>
                  </a:schemeClr>
                </a:solidFill>
              </a:defRPr>
            </a:lvl1pPr>
          </a:lstStyle>
          <a:p>
            <a:r>
              <a:rPr lang="en-GB"/>
              <a:t>Click to edit Master title style</a:t>
            </a:r>
            <a:endParaRPr lang="en-US"/>
          </a:p>
        </p:txBody>
      </p:sp>
      <p:sp>
        <p:nvSpPr>
          <p:cNvPr id="3" name="Picture Placeholder 2"/>
          <p:cNvSpPr>
            <a:spLocks noGrp="1"/>
          </p:cNvSpPr>
          <p:nvPr>
            <p:ph type="pic" idx="1"/>
          </p:nvPr>
        </p:nvSpPr>
        <p:spPr>
          <a:xfrm>
            <a:off x="2389717" y="674767"/>
            <a:ext cx="7315200" cy="4114800"/>
          </a:xfrm>
        </p:spPr>
        <p:txBody>
          <a:bodyPr/>
          <a:lstStyle>
            <a:lvl1pPr marL="0" indent="0">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2389717" y="5429330"/>
            <a:ext cx="7315200" cy="804862"/>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Footer Placeholder 4">
            <a:extLst>
              <a:ext uri="{FF2B5EF4-FFF2-40B4-BE49-F238E27FC236}">
                <a16:creationId xmlns:a16="http://schemas.microsoft.com/office/drawing/2014/main" id="{D2959A48-8CF9-C396-5F86-3F76B0C248E9}"/>
              </a:ext>
            </a:extLst>
          </p:cNvPr>
          <p:cNvSpPr>
            <a:spLocks noGrp="1"/>
          </p:cNvSpPr>
          <p:nvPr>
            <p:ph type="ftr" sz="quarter" idx="11"/>
          </p:nvPr>
        </p:nvSpPr>
        <p:spPr>
          <a:xfrm>
            <a:off x="609601" y="6449339"/>
            <a:ext cx="7416800" cy="365125"/>
          </a:xfrm>
        </p:spPr>
        <p:txBody>
          <a:bodyPr anchor="t" anchorCtr="0"/>
          <a:lstStyle>
            <a:lvl1pPr algn="l">
              <a:defRPr sz="1100">
                <a:solidFill>
                  <a:schemeClr val="accent1"/>
                </a:solidFill>
              </a:defRPr>
            </a:lvl1pPr>
          </a:lstStyle>
          <a:p>
            <a:r>
              <a:rPr lang="sv-SE" smtClean="0"/>
              <a:t>Otrok raziskuje, se igra in ustvarja ...                                                                ŠS l. 2023/24</a:t>
            </a:r>
            <a:endParaRPr lang="en-US"/>
          </a:p>
        </p:txBody>
      </p:sp>
      <p:sp>
        <p:nvSpPr>
          <p:cNvPr id="9" name="Slide Number Placeholder 5">
            <a:extLst>
              <a:ext uri="{FF2B5EF4-FFF2-40B4-BE49-F238E27FC236}">
                <a16:creationId xmlns:a16="http://schemas.microsoft.com/office/drawing/2014/main" id="{631F1F98-A873-6181-A1A8-62FEB194A2F6}"/>
              </a:ext>
            </a:extLst>
          </p:cNvPr>
          <p:cNvSpPr>
            <a:spLocks noGrp="1"/>
          </p:cNvSpPr>
          <p:nvPr>
            <p:ph type="sldNum" sz="quarter" idx="12"/>
          </p:nvPr>
        </p:nvSpPr>
        <p:spPr>
          <a:xfrm>
            <a:off x="8737600" y="6449339"/>
            <a:ext cx="2844800" cy="365125"/>
          </a:xfrm>
        </p:spPr>
        <p:txBody>
          <a:bodyPr anchor="t" anchorCtr="0"/>
          <a:lstStyle>
            <a:lvl1pPr>
              <a:defRPr sz="1100">
                <a:solidFill>
                  <a:schemeClr val="accent1"/>
                </a:solidFill>
              </a:defRPr>
            </a:lvl1pPr>
          </a:lstStyle>
          <a:p>
            <a:fld id="{BBC33A9F-7E15-B342-95DB-76D69CE41599}" type="slidenum">
              <a:rPr lang="en-US" smtClean="0"/>
              <a:pPr/>
              <a:t>‹#›</a:t>
            </a:fld>
            <a:endParaRPr lang="en-US"/>
          </a:p>
        </p:txBody>
      </p:sp>
      <p:cxnSp>
        <p:nvCxnSpPr>
          <p:cNvPr id="10" name="Straight Connector 9">
            <a:extLst>
              <a:ext uri="{FF2B5EF4-FFF2-40B4-BE49-F238E27FC236}">
                <a16:creationId xmlns:a16="http://schemas.microsoft.com/office/drawing/2014/main" id="{AC6928C4-5C71-7D06-D814-571E906B43D0}"/>
              </a:ext>
            </a:extLst>
          </p:cNvPr>
          <p:cNvCxnSpPr>
            <a:cxnSpLocks/>
          </p:cNvCxnSpPr>
          <p:nvPr userDrawn="1"/>
        </p:nvCxnSpPr>
        <p:spPr>
          <a:xfrm>
            <a:off x="609600" y="6424045"/>
            <a:ext cx="10972800"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E0F45AF-5D56-B40C-7968-5178A2CCFFD3}"/>
              </a:ext>
            </a:extLst>
          </p:cNvPr>
          <p:cNvCxnSpPr>
            <a:cxnSpLocks/>
          </p:cNvCxnSpPr>
          <p:nvPr userDrawn="1"/>
        </p:nvCxnSpPr>
        <p:spPr>
          <a:xfrm>
            <a:off x="609600" y="470087"/>
            <a:ext cx="10972800" cy="0"/>
          </a:xfrm>
          <a:prstGeom prst="line">
            <a:avLst/>
          </a:prstGeom>
          <a:ln w="12700"/>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361940DE-6A6A-3A2E-658C-C85114427AFB}"/>
              </a:ext>
            </a:extLst>
          </p:cNvPr>
          <p:cNvPicPr>
            <a:picLocks noChangeAspect="1"/>
          </p:cNvPicPr>
          <p:nvPr userDrawn="1"/>
        </p:nvPicPr>
        <p:blipFill>
          <a:blip r:embed="rId2"/>
          <a:srcRect/>
          <a:stretch/>
        </p:blipFill>
        <p:spPr>
          <a:xfrm>
            <a:off x="11144674" y="143278"/>
            <a:ext cx="391232" cy="214607"/>
          </a:xfrm>
          <a:prstGeom prst="rect">
            <a:avLst/>
          </a:prstGeom>
        </p:spPr>
      </p:pic>
    </p:spTree>
    <p:extLst>
      <p:ext uri="{BB962C8B-B14F-4D97-AF65-F5344CB8AC3E}">
        <p14:creationId xmlns:p14="http://schemas.microsoft.com/office/powerpoint/2010/main" val="2955965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Prazen">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A5DF5CF-C7F3-A8FB-C344-F4FB7E4F946F}"/>
              </a:ext>
            </a:extLst>
          </p:cNvPr>
          <p:cNvSpPr>
            <a:spLocks noGrp="1" noChangeArrowheads="1"/>
          </p:cNvSpPr>
          <p:nvPr>
            <p:ph type="dt" sz="half" idx="10"/>
          </p:nvPr>
        </p:nvSpPr>
        <p:spPr>
          <a:ln/>
        </p:spPr>
        <p:txBody>
          <a:bodyPr/>
          <a:lstStyle>
            <a:lvl1pPr>
              <a:defRPr/>
            </a:lvl1pPr>
          </a:lstStyle>
          <a:p>
            <a:pPr>
              <a:defRPr/>
            </a:pPr>
            <a:endParaRPr lang="sl-SI" altLang="sl-SI"/>
          </a:p>
        </p:txBody>
      </p:sp>
      <p:sp>
        <p:nvSpPr>
          <p:cNvPr id="3" name="Rectangle 5">
            <a:extLst>
              <a:ext uri="{FF2B5EF4-FFF2-40B4-BE49-F238E27FC236}">
                <a16:creationId xmlns:a16="http://schemas.microsoft.com/office/drawing/2014/main" id="{B2C9A820-6173-5253-67ED-BB1E63B76C59}"/>
              </a:ext>
            </a:extLst>
          </p:cNvPr>
          <p:cNvSpPr>
            <a:spLocks noGrp="1" noChangeArrowheads="1"/>
          </p:cNvSpPr>
          <p:nvPr>
            <p:ph type="ftr" sz="quarter" idx="11"/>
          </p:nvPr>
        </p:nvSpPr>
        <p:spPr>
          <a:ln/>
        </p:spPr>
        <p:txBody>
          <a:bodyPr/>
          <a:lstStyle>
            <a:lvl1pPr>
              <a:defRPr/>
            </a:lvl1pPr>
          </a:lstStyle>
          <a:p>
            <a:pPr>
              <a:defRPr/>
            </a:pPr>
            <a:r>
              <a:rPr lang="sl-SI" altLang="sl-SI"/>
              <a:t>ŠESTA NACIONALNA KONFERENCA O TRAJNOSTNI MOBILNOSTI V VZGOJI IN IZOBRAŽEVANJU</a:t>
            </a:r>
          </a:p>
        </p:txBody>
      </p:sp>
      <p:sp>
        <p:nvSpPr>
          <p:cNvPr id="4" name="Rectangle 6">
            <a:extLst>
              <a:ext uri="{FF2B5EF4-FFF2-40B4-BE49-F238E27FC236}">
                <a16:creationId xmlns:a16="http://schemas.microsoft.com/office/drawing/2014/main" id="{76DE75DC-007F-AE5B-41C9-1282018C5579}"/>
              </a:ext>
            </a:extLst>
          </p:cNvPr>
          <p:cNvSpPr>
            <a:spLocks noGrp="1" noChangeArrowheads="1"/>
          </p:cNvSpPr>
          <p:nvPr>
            <p:ph type="sldNum" sz="quarter" idx="12"/>
          </p:nvPr>
        </p:nvSpPr>
        <p:spPr>
          <a:ln/>
        </p:spPr>
        <p:txBody>
          <a:bodyPr/>
          <a:lstStyle>
            <a:lvl1pPr>
              <a:defRPr/>
            </a:lvl1pPr>
          </a:lstStyle>
          <a:p>
            <a:fld id="{738024AE-D66D-40D5-BCCD-7DA708BA27BC}" type="slidenum">
              <a:rPr lang="sl-SI" altLang="sl-SI"/>
              <a:pPr/>
              <a:t>‹#›</a:t>
            </a:fld>
            <a:endParaRPr lang="sl-SI" altLang="sl-SI"/>
          </a:p>
        </p:txBody>
      </p:sp>
    </p:spTree>
    <p:extLst>
      <p:ext uri="{BB962C8B-B14F-4D97-AF65-F5344CB8AC3E}">
        <p14:creationId xmlns:p14="http://schemas.microsoft.com/office/powerpoint/2010/main" val="4220799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45856"/>
            <a:ext cx="10972800" cy="1143000"/>
          </a:xfrm>
        </p:spPr>
        <p:txBody>
          <a:bodyPr anchor="t" anchorCtr="0">
            <a:normAutofit/>
          </a:bodyPr>
          <a:lstStyle>
            <a:lvl1pPr algn="l">
              <a:defRPr sz="3600" b="1">
                <a:solidFill>
                  <a:srgbClr val="007C92"/>
                </a:solidFill>
                <a:latin typeface="+mj-lt"/>
              </a:defRPr>
            </a:lvl1pPr>
          </a:lstStyle>
          <a:p>
            <a:r>
              <a:rPr lang="en-GB"/>
              <a:t>Click to edit Master title style</a:t>
            </a:r>
            <a:endParaRPr lang="en-US"/>
          </a:p>
        </p:txBody>
      </p:sp>
      <p:sp>
        <p:nvSpPr>
          <p:cNvPr id="3" name="Content Placeholder 2"/>
          <p:cNvSpPr>
            <a:spLocks noGrp="1"/>
          </p:cNvSpPr>
          <p:nvPr>
            <p:ph idx="1"/>
          </p:nvPr>
        </p:nvSpPr>
        <p:spPr>
          <a:xfrm>
            <a:off x="609600" y="2386738"/>
            <a:ext cx="10972800" cy="3739425"/>
          </a:xfrm>
        </p:spPr>
        <p:txBody>
          <a:bodyPr>
            <a:normAutofit/>
          </a:bodyPr>
          <a:lstStyle>
            <a:lvl1pPr>
              <a:buClr>
                <a:schemeClr val="accent3"/>
              </a:buClr>
              <a:defRPr sz="2400">
                <a:solidFill>
                  <a:schemeClr val="tx1">
                    <a:lumMod val="75000"/>
                    <a:lumOff val="25000"/>
                  </a:schemeClr>
                </a:solidFill>
              </a:defRPr>
            </a:lvl1pPr>
            <a:lvl2pPr>
              <a:buClr>
                <a:schemeClr val="accent3"/>
              </a:buClr>
              <a:defRPr sz="2400">
                <a:solidFill>
                  <a:schemeClr val="tx1">
                    <a:lumMod val="75000"/>
                    <a:lumOff val="25000"/>
                  </a:schemeClr>
                </a:solidFill>
              </a:defRPr>
            </a:lvl2pPr>
            <a:lvl3pPr>
              <a:buClr>
                <a:schemeClr val="accent3"/>
              </a:buClr>
              <a:defRPr sz="2400">
                <a:solidFill>
                  <a:schemeClr val="tx1">
                    <a:lumMod val="75000"/>
                    <a:lumOff val="25000"/>
                  </a:schemeClr>
                </a:solidFill>
              </a:defRPr>
            </a:lvl3pPr>
            <a:lvl4pPr>
              <a:buClr>
                <a:schemeClr val="accent3"/>
              </a:buClr>
              <a:defRPr sz="2400">
                <a:solidFill>
                  <a:schemeClr val="tx1">
                    <a:lumMod val="75000"/>
                    <a:lumOff val="25000"/>
                  </a:schemeClr>
                </a:solidFill>
              </a:defRPr>
            </a:lvl4pPr>
            <a:lvl5pPr>
              <a:buClr>
                <a:schemeClr val="accent3"/>
              </a:buClr>
              <a:defRPr sz="2400">
                <a:solidFill>
                  <a:schemeClr val="tx1">
                    <a:lumMod val="75000"/>
                    <a:lumOff val="2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a:xfrm>
            <a:off x="609601" y="6449339"/>
            <a:ext cx="7416800" cy="365125"/>
          </a:xfrm>
        </p:spPr>
        <p:txBody>
          <a:bodyPr anchor="t" anchorCtr="0"/>
          <a:lstStyle>
            <a:lvl1pPr algn="l">
              <a:defRPr sz="1100">
                <a:solidFill>
                  <a:schemeClr val="accent1"/>
                </a:solidFill>
              </a:defRPr>
            </a:lvl1pPr>
          </a:lstStyle>
          <a:p>
            <a:r>
              <a:rPr lang="sv-SE" smtClean="0"/>
              <a:t>Otrok raziskuje, se igra in ustvarja ...                                                                ŠS l. 2023/24</a:t>
            </a:r>
            <a:endParaRPr lang="en-US"/>
          </a:p>
        </p:txBody>
      </p:sp>
      <p:sp>
        <p:nvSpPr>
          <p:cNvPr id="6" name="Slide Number Placeholder 5"/>
          <p:cNvSpPr>
            <a:spLocks noGrp="1"/>
          </p:cNvSpPr>
          <p:nvPr>
            <p:ph type="sldNum" sz="quarter" idx="12"/>
          </p:nvPr>
        </p:nvSpPr>
        <p:spPr>
          <a:xfrm>
            <a:off x="8737600" y="6449339"/>
            <a:ext cx="2844800" cy="365125"/>
          </a:xfrm>
        </p:spPr>
        <p:txBody>
          <a:bodyPr anchor="t" anchorCtr="0"/>
          <a:lstStyle>
            <a:lvl1pPr>
              <a:defRPr sz="1100">
                <a:solidFill>
                  <a:schemeClr val="accent1"/>
                </a:solidFill>
              </a:defRPr>
            </a:lvl1pPr>
          </a:lstStyle>
          <a:p>
            <a:fld id="{BBC33A9F-7E15-B342-95DB-76D69CE41599}" type="slidenum">
              <a:rPr lang="en-US" smtClean="0"/>
              <a:pPr/>
              <a:t>‹#›</a:t>
            </a:fld>
            <a:endParaRPr lang="en-US"/>
          </a:p>
        </p:txBody>
      </p:sp>
      <p:cxnSp>
        <p:nvCxnSpPr>
          <p:cNvPr id="8" name="Straight Connector 7">
            <a:extLst>
              <a:ext uri="{FF2B5EF4-FFF2-40B4-BE49-F238E27FC236}">
                <a16:creationId xmlns:a16="http://schemas.microsoft.com/office/drawing/2014/main" id="{B49D149E-BCA7-CE6B-8EEF-BB92869555BF}"/>
              </a:ext>
            </a:extLst>
          </p:cNvPr>
          <p:cNvCxnSpPr>
            <a:cxnSpLocks/>
          </p:cNvCxnSpPr>
          <p:nvPr userDrawn="1"/>
        </p:nvCxnSpPr>
        <p:spPr>
          <a:xfrm>
            <a:off x="609600" y="6424045"/>
            <a:ext cx="10972800"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A258AD48-6A59-F258-3A5E-692B8496D955}"/>
              </a:ext>
            </a:extLst>
          </p:cNvPr>
          <p:cNvCxnSpPr>
            <a:cxnSpLocks/>
          </p:cNvCxnSpPr>
          <p:nvPr userDrawn="1"/>
        </p:nvCxnSpPr>
        <p:spPr>
          <a:xfrm>
            <a:off x="609600" y="470087"/>
            <a:ext cx="10972800" cy="0"/>
          </a:xfrm>
          <a:prstGeom prst="line">
            <a:avLst/>
          </a:prstGeom>
          <a:ln w="12700"/>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5143D269-DA1D-BB3F-D591-8D0052532CFA}"/>
              </a:ext>
            </a:extLst>
          </p:cNvPr>
          <p:cNvPicPr>
            <a:picLocks noChangeAspect="1"/>
          </p:cNvPicPr>
          <p:nvPr userDrawn="1"/>
        </p:nvPicPr>
        <p:blipFill>
          <a:blip r:embed="rId2"/>
          <a:stretch>
            <a:fillRect/>
          </a:stretch>
        </p:blipFill>
        <p:spPr>
          <a:xfrm>
            <a:off x="11144674" y="143278"/>
            <a:ext cx="391232" cy="214608"/>
          </a:xfrm>
          <a:prstGeom prst="rect">
            <a:avLst/>
          </a:prstGeom>
        </p:spPr>
      </p:pic>
    </p:spTree>
    <p:extLst>
      <p:ext uri="{BB962C8B-B14F-4D97-AF65-F5344CB8AC3E}">
        <p14:creationId xmlns:p14="http://schemas.microsoft.com/office/powerpoint/2010/main" val="1033286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45856"/>
            <a:ext cx="10972800" cy="1143000"/>
          </a:xfrm>
        </p:spPr>
        <p:txBody>
          <a:bodyPr anchor="t" anchorCtr="0">
            <a:normAutofit/>
          </a:bodyPr>
          <a:lstStyle>
            <a:lvl1pPr algn="l">
              <a:defRPr sz="3600" b="1">
                <a:solidFill>
                  <a:srgbClr val="007C92"/>
                </a:solidFill>
                <a:latin typeface="+mj-lt"/>
              </a:defRPr>
            </a:lvl1pPr>
          </a:lstStyle>
          <a:p>
            <a:r>
              <a:rPr lang="en-GB"/>
              <a:t>Click to edit Master title style</a:t>
            </a:r>
            <a:endParaRPr lang="en-US"/>
          </a:p>
        </p:txBody>
      </p:sp>
      <p:sp>
        <p:nvSpPr>
          <p:cNvPr id="3" name="Content Placeholder 2"/>
          <p:cNvSpPr>
            <a:spLocks noGrp="1"/>
          </p:cNvSpPr>
          <p:nvPr>
            <p:ph idx="1"/>
          </p:nvPr>
        </p:nvSpPr>
        <p:spPr>
          <a:xfrm>
            <a:off x="609600" y="2952433"/>
            <a:ext cx="5357247" cy="3173730"/>
          </a:xfrm>
        </p:spPr>
        <p:txBody>
          <a:bodyPr>
            <a:normAutofit/>
          </a:bodyPr>
          <a:lstStyle>
            <a:lvl1pPr marL="0" indent="0">
              <a:lnSpc>
                <a:spcPct val="100000"/>
              </a:lnSpc>
              <a:buClr>
                <a:schemeClr val="accent3"/>
              </a:buClr>
              <a:buFontTx/>
              <a:buNone/>
              <a:defRPr sz="1800">
                <a:solidFill>
                  <a:schemeClr val="tx1">
                    <a:lumMod val="75000"/>
                    <a:lumOff val="25000"/>
                  </a:schemeClr>
                </a:solidFill>
              </a:defRPr>
            </a:lvl1pPr>
            <a:lvl2pPr marL="457200" indent="0">
              <a:buClr>
                <a:schemeClr val="accent3"/>
              </a:buClr>
              <a:buFontTx/>
              <a:buNone/>
              <a:defRPr sz="2400">
                <a:solidFill>
                  <a:schemeClr val="tx1">
                    <a:lumMod val="75000"/>
                    <a:lumOff val="25000"/>
                  </a:schemeClr>
                </a:solidFill>
              </a:defRPr>
            </a:lvl2pPr>
            <a:lvl3pPr marL="914400" indent="0">
              <a:buClr>
                <a:schemeClr val="accent3"/>
              </a:buClr>
              <a:buFontTx/>
              <a:buNone/>
              <a:defRPr sz="2400">
                <a:solidFill>
                  <a:schemeClr val="tx1">
                    <a:lumMod val="75000"/>
                    <a:lumOff val="25000"/>
                  </a:schemeClr>
                </a:solidFill>
              </a:defRPr>
            </a:lvl3pPr>
            <a:lvl4pPr marL="1371600" indent="0">
              <a:buClr>
                <a:schemeClr val="accent3"/>
              </a:buClr>
              <a:buFontTx/>
              <a:buNone/>
              <a:defRPr sz="2400">
                <a:solidFill>
                  <a:schemeClr val="tx1">
                    <a:lumMod val="75000"/>
                    <a:lumOff val="25000"/>
                  </a:schemeClr>
                </a:solidFill>
              </a:defRPr>
            </a:lvl4pPr>
            <a:lvl5pPr marL="1828800" indent="0">
              <a:buClr>
                <a:schemeClr val="accent3"/>
              </a:buClr>
              <a:buFontTx/>
              <a:buNone/>
              <a:defRPr sz="2400">
                <a:solidFill>
                  <a:schemeClr val="tx1">
                    <a:lumMod val="75000"/>
                    <a:lumOff val="25000"/>
                  </a:schemeClr>
                </a:solidFill>
              </a:defRPr>
            </a:lvl5pPr>
          </a:lstStyle>
          <a:p>
            <a:pPr lvl="0"/>
            <a:r>
              <a:rPr lang="en-GB"/>
              <a:t>Click to edit Master text styles</a:t>
            </a:r>
            <a:endParaRPr lang="en-US"/>
          </a:p>
        </p:txBody>
      </p:sp>
      <p:sp>
        <p:nvSpPr>
          <p:cNvPr id="5" name="Footer Placeholder 4"/>
          <p:cNvSpPr>
            <a:spLocks noGrp="1"/>
          </p:cNvSpPr>
          <p:nvPr>
            <p:ph type="ftr" sz="quarter" idx="11"/>
          </p:nvPr>
        </p:nvSpPr>
        <p:spPr>
          <a:xfrm>
            <a:off x="609601" y="6449339"/>
            <a:ext cx="7416800" cy="365125"/>
          </a:xfrm>
        </p:spPr>
        <p:txBody>
          <a:bodyPr anchor="t" anchorCtr="0"/>
          <a:lstStyle>
            <a:lvl1pPr algn="l">
              <a:defRPr sz="1100">
                <a:solidFill>
                  <a:schemeClr val="accent1"/>
                </a:solidFill>
              </a:defRPr>
            </a:lvl1pPr>
          </a:lstStyle>
          <a:p>
            <a:r>
              <a:rPr lang="sv-SE" smtClean="0"/>
              <a:t>Otrok raziskuje, se igra in ustvarja ...                                                                ŠS l. 2023/24</a:t>
            </a:r>
            <a:endParaRPr lang="en-US"/>
          </a:p>
        </p:txBody>
      </p:sp>
      <p:sp>
        <p:nvSpPr>
          <p:cNvPr id="6" name="Slide Number Placeholder 5"/>
          <p:cNvSpPr>
            <a:spLocks noGrp="1"/>
          </p:cNvSpPr>
          <p:nvPr>
            <p:ph type="sldNum" sz="quarter" idx="12"/>
          </p:nvPr>
        </p:nvSpPr>
        <p:spPr>
          <a:xfrm>
            <a:off x="8737600" y="6449339"/>
            <a:ext cx="2844800" cy="365125"/>
          </a:xfrm>
        </p:spPr>
        <p:txBody>
          <a:bodyPr anchor="t" anchorCtr="0"/>
          <a:lstStyle>
            <a:lvl1pPr>
              <a:defRPr sz="1100">
                <a:solidFill>
                  <a:schemeClr val="accent1"/>
                </a:solidFill>
              </a:defRPr>
            </a:lvl1pPr>
          </a:lstStyle>
          <a:p>
            <a:fld id="{BBC33A9F-7E15-B342-95DB-76D69CE41599}" type="slidenum">
              <a:rPr lang="en-US" smtClean="0"/>
              <a:pPr/>
              <a:t>‹#›</a:t>
            </a:fld>
            <a:endParaRPr lang="en-US"/>
          </a:p>
        </p:txBody>
      </p:sp>
      <p:cxnSp>
        <p:nvCxnSpPr>
          <p:cNvPr id="8" name="Straight Connector 7">
            <a:extLst>
              <a:ext uri="{FF2B5EF4-FFF2-40B4-BE49-F238E27FC236}">
                <a16:creationId xmlns:a16="http://schemas.microsoft.com/office/drawing/2014/main" id="{B49D149E-BCA7-CE6B-8EEF-BB92869555BF}"/>
              </a:ext>
            </a:extLst>
          </p:cNvPr>
          <p:cNvCxnSpPr>
            <a:cxnSpLocks/>
          </p:cNvCxnSpPr>
          <p:nvPr userDrawn="1"/>
        </p:nvCxnSpPr>
        <p:spPr>
          <a:xfrm>
            <a:off x="609600" y="6424045"/>
            <a:ext cx="10972800"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A258AD48-6A59-F258-3A5E-692B8496D955}"/>
              </a:ext>
            </a:extLst>
          </p:cNvPr>
          <p:cNvCxnSpPr>
            <a:cxnSpLocks/>
          </p:cNvCxnSpPr>
          <p:nvPr userDrawn="1"/>
        </p:nvCxnSpPr>
        <p:spPr>
          <a:xfrm>
            <a:off x="609600" y="470087"/>
            <a:ext cx="10972800" cy="0"/>
          </a:xfrm>
          <a:prstGeom prst="line">
            <a:avLst/>
          </a:prstGeom>
          <a:ln w="12700"/>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5143D269-DA1D-BB3F-D591-8D0052532CFA}"/>
              </a:ext>
            </a:extLst>
          </p:cNvPr>
          <p:cNvPicPr>
            <a:picLocks noChangeAspect="1"/>
          </p:cNvPicPr>
          <p:nvPr userDrawn="1"/>
        </p:nvPicPr>
        <p:blipFill>
          <a:blip r:embed="rId2"/>
          <a:stretch>
            <a:fillRect/>
          </a:stretch>
        </p:blipFill>
        <p:spPr>
          <a:xfrm>
            <a:off x="11144674" y="143278"/>
            <a:ext cx="391232" cy="214608"/>
          </a:xfrm>
          <a:prstGeom prst="rect">
            <a:avLst/>
          </a:prstGeom>
        </p:spPr>
      </p:pic>
      <p:sp>
        <p:nvSpPr>
          <p:cNvPr id="9" name="Content Placeholder 2">
            <a:extLst>
              <a:ext uri="{FF2B5EF4-FFF2-40B4-BE49-F238E27FC236}">
                <a16:creationId xmlns:a16="http://schemas.microsoft.com/office/drawing/2014/main" id="{82939BFA-8653-4FD4-70ED-C68677C5900A}"/>
              </a:ext>
            </a:extLst>
          </p:cNvPr>
          <p:cNvSpPr>
            <a:spLocks noGrp="1"/>
          </p:cNvSpPr>
          <p:nvPr>
            <p:ph idx="13"/>
          </p:nvPr>
        </p:nvSpPr>
        <p:spPr>
          <a:xfrm>
            <a:off x="6225153" y="2952433"/>
            <a:ext cx="5357247" cy="3173730"/>
          </a:xfrm>
        </p:spPr>
        <p:txBody>
          <a:bodyPr>
            <a:normAutofit/>
          </a:bodyPr>
          <a:lstStyle>
            <a:lvl1pPr>
              <a:buClr>
                <a:schemeClr val="accent3"/>
              </a:buClr>
              <a:defRPr sz="1800">
                <a:solidFill>
                  <a:schemeClr val="tx1">
                    <a:lumMod val="75000"/>
                    <a:lumOff val="25000"/>
                  </a:schemeClr>
                </a:solidFill>
              </a:defRPr>
            </a:lvl1pPr>
            <a:lvl2pPr>
              <a:buClr>
                <a:schemeClr val="accent3"/>
              </a:buClr>
              <a:defRPr sz="1800">
                <a:solidFill>
                  <a:schemeClr val="tx1">
                    <a:lumMod val="75000"/>
                    <a:lumOff val="25000"/>
                  </a:schemeClr>
                </a:solidFill>
              </a:defRPr>
            </a:lvl2pPr>
            <a:lvl3pPr>
              <a:buClr>
                <a:schemeClr val="accent3"/>
              </a:buClr>
              <a:defRPr sz="1800">
                <a:solidFill>
                  <a:schemeClr val="tx1">
                    <a:lumMod val="75000"/>
                    <a:lumOff val="25000"/>
                  </a:schemeClr>
                </a:solidFill>
              </a:defRPr>
            </a:lvl3pPr>
            <a:lvl4pPr>
              <a:buClr>
                <a:schemeClr val="accent3"/>
              </a:buClr>
              <a:defRPr sz="1800">
                <a:solidFill>
                  <a:schemeClr val="tx1">
                    <a:lumMod val="75000"/>
                    <a:lumOff val="25000"/>
                  </a:schemeClr>
                </a:solidFill>
              </a:defRPr>
            </a:lvl4pPr>
            <a:lvl5pPr>
              <a:buClr>
                <a:schemeClr val="accent3"/>
              </a:buClr>
              <a:defRPr sz="1800">
                <a:solidFill>
                  <a:schemeClr val="tx1">
                    <a:lumMod val="75000"/>
                    <a:lumOff val="2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 Placeholder 6">
            <a:extLst>
              <a:ext uri="{FF2B5EF4-FFF2-40B4-BE49-F238E27FC236}">
                <a16:creationId xmlns:a16="http://schemas.microsoft.com/office/drawing/2014/main" id="{D01C4267-8057-2A53-548C-452EACA236B4}"/>
              </a:ext>
            </a:extLst>
          </p:cNvPr>
          <p:cNvSpPr>
            <a:spLocks noGrp="1"/>
          </p:cNvSpPr>
          <p:nvPr>
            <p:ph type="body" sz="quarter" idx="14"/>
          </p:nvPr>
        </p:nvSpPr>
        <p:spPr>
          <a:xfrm>
            <a:off x="609600" y="2324100"/>
            <a:ext cx="5357813" cy="542925"/>
          </a:xfrm>
        </p:spPr>
        <p:txBody>
          <a:bodyPr>
            <a:normAutofit/>
          </a:bodyPr>
          <a:lstStyle>
            <a:lvl1pPr marL="0" indent="0">
              <a:buFontTx/>
              <a:buNone/>
              <a:defRPr sz="2400" b="1">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endParaRPr lang="en-SI"/>
          </a:p>
        </p:txBody>
      </p:sp>
    </p:spTree>
    <p:extLst>
      <p:ext uri="{BB962C8B-B14F-4D97-AF65-F5344CB8AC3E}">
        <p14:creationId xmlns:p14="http://schemas.microsoft.com/office/powerpoint/2010/main" val="2369742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rgbClr val="007C92"/>
                </a:solidFill>
              </a:defRPr>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accent6">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7" name="Footer Placeholder 4">
            <a:extLst>
              <a:ext uri="{FF2B5EF4-FFF2-40B4-BE49-F238E27FC236}">
                <a16:creationId xmlns:a16="http://schemas.microsoft.com/office/drawing/2014/main" id="{A4AA1EF4-FEA6-D0A3-B796-A7334D66D9CF}"/>
              </a:ext>
            </a:extLst>
          </p:cNvPr>
          <p:cNvSpPr>
            <a:spLocks noGrp="1"/>
          </p:cNvSpPr>
          <p:nvPr>
            <p:ph type="ftr" sz="quarter" idx="11"/>
          </p:nvPr>
        </p:nvSpPr>
        <p:spPr>
          <a:xfrm>
            <a:off x="609601" y="6449339"/>
            <a:ext cx="7416800" cy="365125"/>
          </a:xfrm>
        </p:spPr>
        <p:txBody>
          <a:bodyPr anchor="t" anchorCtr="0"/>
          <a:lstStyle>
            <a:lvl1pPr algn="l">
              <a:defRPr sz="1100">
                <a:solidFill>
                  <a:schemeClr val="accent1"/>
                </a:solidFill>
              </a:defRPr>
            </a:lvl1pPr>
          </a:lstStyle>
          <a:p>
            <a:r>
              <a:rPr lang="sv-SE" smtClean="0"/>
              <a:t>Otrok raziskuje, se igra in ustvarja ...                                                                ŠS l. 2023/24</a:t>
            </a:r>
            <a:endParaRPr lang="en-US"/>
          </a:p>
        </p:txBody>
      </p:sp>
      <p:sp>
        <p:nvSpPr>
          <p:cNvPr id="8" name="Slide Number Placeholder 5">
            <a:extLst>
              <a:ext uri="{FF2B5EF4-FFF2-40B4-BE49-F238E27FC236}">
                <a16:creationId xmlns:a16="http://schemas.microsoft.com/office/drawing/2014/main" id="{CDCA1BAE-F2C7-895B-B9C6-C09CBDB79718}"/>
              </a:ext>
            </a:extLst>
          </p:cNvPr>
          <p:cNvSpPr>
            <a:spLocks noGrp="1"/>
          </p:cNvSpPr>
          <p:nvPr>
            <p:ph type="sldNum" sz="quarter" idx="12"/>
          </p:nvPr>
        </p:nvSpPr>
        <p:spPr>
          <a:xfrm>
            <a:off x="8737600" y="6449339"/>
            <a:ext cx="2844800" cy="365125"/>
          </a:xfrm>
        </p:spPr>
        <p:txBody>
          <a:bodyPr anchor="t" anchorCtr="0"/>
          <a:lstStyle>
            <a:lvl1pPr>
              <a:defRPr sz="1100">
                <a:solidFill>
                  <a:schemeClr val="accent1"/>
                </a:solidFill>
              </a:defRPr>
            </a:lvl1pPr>
          </a:lstStyle>
          <a:p>
            <a:fld id="{BBC33A9F-7E15-B342-95DB-76D69CE41599}" type="slidenum">
              <a:rPr lang="en-US" smtClean="0"/>
              <a:pPr/>
              <a:t>‹#›</a:t>
            </a:fld>
            <a:endParaRPr lang="en-US"/>
          </a:p>
        </p:txBody>
      </p:sp>
      <p:cxnSp>
        <p:nvCxnSpPr>
          <p:cNvPr id="9" name="Straight Connector 8">
            <a:extLst>
              <a:ext uri="{FF2B5EF4-FFF2-40B4-BE49-F238E27FC236}">
                <a16:creationId xmlns:a16="http://schemas.microsoft.com/office/drawing/2014/main" id="{B35E7981-A9E9-DE44-BE9E-4C2ADE6E6798}"/>
              </a:ext>
            </a:extLst>
          </p:cNvPr>
          <p:cNvCxnSpPr>
            <a:cxnSpLocks/>
          </p:cNvCxnSpPr>
          <p:nvPr userDrawn="1"/>
        </p:nvCxnSpPr>
        <p:spPr>
          <a:xfrm>
            <a:off x="609600" y="6424045"/>
            <a:ext cx="10972800"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21B91D3-4675-33A0-76B5-1E4C219700FF}"/>
              </a:ext>
            </a:extLst>
          </p:cNvPr>
          <p:cNvCxnSpPr>
            <a:cxnSpLocks/>
          </p:cNvCxnSpPr>
          <p:nvPr userDrawn="1"/>
        </p:nvCxnSpPr>
        <p:spPr>
          <a:xfrm>
            <a:off x="609600" y="470087"/>
            <a:ext cx="10972800" cy="0"/>
          </a:xfrm>
          <a:prstGeom prst="line">
            <a:avLst/>
          </a:prstGeom>
          <a:ln w="12700"/>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BF596F4A-601C-1345-B334-0D80CFDD7A3F}"/>
              </a:ext>
            </a:extLst>
          </p:cNvPr>
          <p:cNvPicPr>
            <a:picLocks noChangeAspect="1"/>
          </p:cNvPicPr>
          <p:nvPr userDrawn="1"/>
        </p:nvPicPr>
        <p:blipFill>
          <a:blip r:embed="rId2"/>
          <a:srcRect/>
          <a:stretch/>
        </p:blipFill>
        <p:spPr>
          <a:xfrm>
            <a:off x="11144674" y="143278"/>
            <a:ext cx="391232" cy="214607"/>
          </a:xfrm>
          <a:prstGeom prst="rect">
            <a:avLst/>
          </a:prstGeom>
        </p:spPr>
      </p:pic>
    </p:spTree>
    <p:extLst>
      <p:ext uri="{BB962C8B-B14F-4D97-AF65-F5344CB8AC3E}">
        <p14:creationId xmlns:p14="http://schemas.microsoft.com/office/powerpoint/2010/main" val="2186778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chemeClr val="bg1"/>
                </a:solidFill>
              </a:defRPr>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7" name="Footer Placeholder 4">
            <a:extLst>
              <a:ext uri="{FF2B5EF4-FFF2-40B4-BE49-F238E27FC236}">
                <a16:creationId xmlns:a16="http://schemas.microsoft.com/office/drawing/2014/main" id="{A4AA1EF4-FEA6-D0A3-B796-A7334D66D9CF}"/>
              </a:ext>
            </a:extLst>
          </p:cNvPr>
          <p:cNvSpPr>
            <a:spLocks noGrp="1"/>
          </p:cNvSpPr>
          <p:nvPr>
            <p:ph type="ftr" sz="quarter" idx="11"/>
          </p:nvPr>
        </p:nvSpPr>
        <p:spPr>
          <a:xfrm>
            <a:off x="609601" y="6449339"/>
            <a:ext cx="7416800" cy="365125"/>
          </a:xfrm>
        </p:spPr>
        <p:txBody>
          <a:bodyPr anchor="t" anchorCtr="0"/>
          <a:lstStyle>
            <a:lvl1pPr algn="l">
              <a:defRPr sz="1100">
                <a:solidFill>
                  <a:schemeClr val="accent1"/>
                </a:solidFill>
              </a:defRPr>
            </a:lvl1pPr>
          </a:lstStyle>
          <a:p>
            <a:r>
              <a:rPr lang="sv-SE" smtClean="0"/>
              <a:t>Otrok raziskuje, se igra in ustvarja ...                                                                ŠS l. 2023/24</a:t>
            </a:r>
            <a:endParaRPr lang="en-US"/>
          </a:p>
        </p:txBody>
      </p:sp>
      <p:sp>
        <p:nvSpPr>
          <p:cNvPr id="8" name="Slide Number Placeholder 5">
            <a:extLst>
              <a:ext uri="{FF2B5EF4-FFF2-40B4-BE49-F238E27FC236}">
                <a16:creationId xmlns:a16="http://schemas.microsoft.com/office/drawing/2014/main" id="{CDCA1BAE-F2C7-895B-B9C6-C09CBDB79718}"/>
              </a:ext>
            </a:extLst>
          </p:cNvPr>
          <p:cNvSpPr>
            <a:spLocks noGrp="1"/>
          </p:cNvSpPr>
          <p:nvPr>
            <p:ph type="sldNum" sz="quarter" idx="12"/>
          </p:nvPr>
        </p:nvSpPr>
        <p:spPr>
          <a:xfrm>
            <a:off x="8737600" y="6449339"/>
            <a:ext cx="2844800" cy="365125"/>
          </a:xfrm>
        </p:spPr>
        <p:txBody>
          <a:bodyPr anchor="t" anchorCtr="0"/>
          <a:lstStyle>
            <a:lvl1pPr>
              <a:defRPr sz="1100">
                <a:solidFill>
                  <a:schemeClr val="accent1"/>
                </a:solidFill>
              </a:defRPr>
            </a:lvl1pPr>
          </a:lstStyle>
          <a:p>
            <a:fld id="{BBC33A9F-7E15-B342-95DB-76D69CE41599}" type="slidenum">
              <a:rPr lang="en-US" smtClean="0"/>
              <a:pPr/>
              <a:t>‹#›</a:t>
            </a:fld>
            <a:endParaRPr lang="en-US"/>
          </a:p>
        </p:txBody>
      </p:sp>
      <p:cxnSp>
        <p:nvCxnSpPr>
          <p:cNvPr id="9" name="Straight Connector 8">
            <a:extLst>
              <a:ext uri="{FF2B5EF4-FFF2-40B4-BE49-F238E27FC236}">
                <a16:creationId xmlns:a16="http://schemas.microsoft.com/office/drawing/2014/main" id="{B35E7981-A9E9-DE44-BE9E-4C2ADE6E6798}"/>
              </a:ext>
            </a:extLst>
          </p:cNvPr>
          <p:cNvCxnSpPr>
            <a:cxnSpLocks/>
          </p:cNvCxnSpPr>
          <p:nvPr userDrawn="1"/>
        </p:nvCxnSpPr>
        <p:spPr>
          <a:xfrm>
            <a:off x="609600" y="6424045"/>
            <a:ext cx="10972800"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21B91D3-4675-33A0-76B5-1E4C219700FF}"/>
              </a:ext>
            </a:extLst>
          </p:cNvPr>
          <p:cNvCxnSpPr>
            <a:cxnSpLocks/>
          </p:cNvCxnSpPr>
          <p:nvPr userDrawn="1"/>
        </p:nvCxnSpPr>
        <p:spPr>
          <a:xfrm>
            <a:off x="609600" y="470087"/>
            <a:ext cx="10972800" cy="0"/>
          </a:xfrm>
          <a:prstGeom prst="line">
            <a:avLst/>
          </a:prstGeom>
          <a:ln w="12700"/>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BF596F4A-601C-1345-B334-0D80CFDD7A3F}"/>
              </a:ext>
            </a:extLst>
          </p:cNvPr>
          <p:cNvPicPr>
            <a:picLocks noChangeAspect="1"/>
          </p:cNvPicPr>
          <p:nvPr userDrawn="1"/>
        </p:nvPicPr>
        <p:blipFill>
          <a:blip r:embed="rId2"/>
          <a:srcRect/>
          <a:stretch/>
        </p:blipFill>
        <p:spPr>
          <a:xfrm>
            <a:off x="11144674" y="143278"/>
            <a:ext cx="391232" cy="214607"/>
          </a:xfrm>
          <a:prstGeom prst="rect">
            <a:avLst/>
          </a:prstGeom>
        </p:spPr>
      </p:pic>
    </p:spTree>
    <p:extLst>
      <p:ext uri="{BB962C8B-B14F-4D97-AF65-F5344CB8AC3E}">
        <p14:creationId xmlns:p14="http://schemas.microsoft.com/office/powerpoint/2010/main" val="3652294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Section Header">
    <p:bg>
      <p:bgPr>
        <a:solidFill>
          <a:srgbClr val="007C9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chemeClr val="bg1"/>
                </a:solidFill>
              </a:defRPr>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7" name="Footer Placeholder 4">
            <a:extLst>
              <a:ext uri="{FF2B5EF4-FFF2-40B4-BE49-F238E27FC236}">
                <a16:creationId xmlns:a16="http://schemas.microsoft.com/office/drawing/2014/main" id="{A4AA1EF4-FEA6-D0A3-B796-A7334D66D9CF}"/>
              </a:ext>
            </a:extLst>
          </p:cNvPr>
          <p:cNvSpPr>
            <a:spLocks noGrp="1"/>
          </p:cNvSpPr>
          <p:nvPr>
            <p:ph type="ftr" sz="quarter" idx="11"/>
          </p:nvPr>
        </p:nvSpPr>
        <p:spPr>
          <a:xfrm>
            <a:off x="609601" y="6449339"/>
            <a:ext cx="7416800" cy="365125"/>
          </a:xfrm>
        </p:spPr>
        <p:txBody>
          <a:bodyPr anchor="t" anchorCtr="0"/>
          <a:lstStyle>
            <a:lvl1pPr algn="l">
              <a:defRPr sz="1100">
                <a:solidFill>
                  <a:schemeClr val="bg1"/>
                </a:solidFill>
              </a:defRPr>
            </a:lvl1pPr>
          </a:lstStyle>
          <a:p>
            <a:r>
              <a:rPr lang="sv-SE" smtClean="0"/>
              <a:t>Otrok raziskuje, se igra in ustvarja ...                                                                ŠS l. 2023/24</a:t>
            </a:r>
            <a:endParaRPr lang="en-US"/>
          </a:p>
        </p:txBody>
      </p:sp>
      <p:sp>
        <p:nvSpPr>
          <p:cNvPr id="8" name="Slide Number Placeholder 5">
            <a:extLst>
              <a:ext uri="{FF2B5EF4-FFF2-40B4-BE49-F238E27FC236}">
                <a16:creationId xmlns:a16="http://schemas.microsoft.com/office/drawing/2014/main" id="{CDCA1BAE-F2C7-895B-B9C6-C09CBDB79718}"/>
              </a:ext>
            </a:extLst>
          </p:cNvPr>
          <p:cNvSpPr>
            <a:spLocks noGrp="1"/>
          </p:cNvSpPr>
          <p:nvPr>
            <p:ph type="sldNum" sz="quarter" idx="12"/>
          </p:nvPr>
        </p:nvSpPr>
        <p:spPr>
          <a:xfrm>
            <a:off x="8737600" y="6449339"/>
            <a:ext cx="2844800" cy="365125"/>
          </a:xfrm>
        </p:spPr>
        <p:txBody>
          <a:bodyPr anchor="t" anchorCtr="0"/>
          <a:lstStyle>
            <a:lvl1pPr>
              <a:defRPr sz="1100">
                <a:solidFill>
                  <a:schemeClr val="bg1"/>
                </a:solidFill>
              </a:defRPr>
            </a:lvl1pPr>
          </a:lstStyle>
          <a:p>
            <a:fld id="{BBC33A9F-7E15-B342-95DB-76D69CE41599}" type="slidenum">
              <a:rPr lang="en-US" smtClean="0"/>
              <a:pPr/>
              <a:t>‹#›</a:t>
            </a:fld>
            <a:endParaRPr lang="en-US"/>
          </a:p>
        </p:txBody>
      </p:sp>
      <p:cxnSp>
        <p:nvCxnSpPr>
          <p:cNvPr id="9" name="Straight Connector 8">
            <a:extLst>
              <a:ext uri="{FF2B5EF4-FFF2-40B4-BE49-F238E27FC236}">
                <a16:creationId xmlns:a16="http://schemas.microsoft.com/office/drawing/2014/main" id="{B35E7981-A9E9-DE44-BE9E-4C2ADE6E6798}"/>
              </a:ext>
            </a:extLst>
          </p:cNvPr>
          <p:cNvCxnSpPr>
            <a:cxnSpLocks/>
          </p:cNvCxnSpPr>
          <p:nvPr userDrawn="1"/>
        </p:nvCxnSpPr>
        <p:spPr>
          <a:xfrm>
            <a:off x="609600" y="6424045"/>
            <a:ext cx="109728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21B91D3-4675-33A0-76B5-1E4C219700FF}"/>
              </a:ext>
            </a:extLst>
          </p:cNvPr>
          <p:cNvCxnSpPr>
            <a:cxnSpLocks/>
          </p:cNvCxnSpPr>
          <p:nvPr userDrawn="1"/>
        </p:nvCxnSpPr>
        <p:spPr>
          <a:xfrm>
            <a:off x="609600" y="470087"/>
            <a:ext cx="109728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BF596F4A-601C-1345-B334-0D80CFDD7A3F}"/>
              </a:ext>
            </a:extLst>
          </p:cNvPr>
          <p:cNvPicPr>
            <a:picLocks noChangeAspect="1"/>
          </p:cNvPicPr>
          <p:nvPr userDrawn="1"/>
        </p:nvPicPr>
        <p:blipFill>
          <a:blip r:embed="rId2"/>
          <a:srcRect/>
          <a:stretch/>
        </p:blipFill>
        <p:spPr>
          <a:xfrm>
            <a:off x="11144675" y="143278"/>
            <a:ext cx="391230" cy="214607"/>
          </a:xfrm>
          <a:prstGeom prst="rect">
            <a:avLst/>
          </a:prstGeom>
        </p:spPr>
      </p:pic>
    </p:spTree>
    <p:extLst>
      <p:ext uri="{BB962C8B-B14F-4D97-AF65-F5344CB8AC3E}">
        <p14:creationId xmlns:p14="http://schemas.microsoft.com/office/powerpoint/2010/main" val="3657062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2288501"/>
            <a:ext cx="5384800" cy="4525963"/>
          </a:xfrm>
        </p:spPr>
        <p:txBody>
          <a:bodyPr/>
          <a:lstStyle>
            <a:lvl1pPr>
              <a:buClr>
                <a:schemeClr val="accent3"/>
              </a:buClr>
              <a:defRPr sz="2800">
                <a:solidFill>
                  <a:schemeClr val="tx1">
                    <a:lumMod val="75000"/>
                    <a:lumOff val="25000"/>
                  </a:schemeClr>
                </a:solidFill>
              </a:defRPr>
            </a:lvl1pPr>
            <a:lvl2pPr>
              <a:buClr>
                <a:schemeClr val="accent3"/>
              </a:buClr>
              <a:defRPr sz="2400">
                <a:solidFill>
                  <a:schemeClr val="tx1">
                    <a:lumMod val="75000"/>
                    <a:lumOff val="25000"/>
                  </a:schemeClr>
                </a:solidFill>
              </a:defRPr>
            </a:lvl2pPr>
            <a:lvl3pPr>
              <a:buClr>
                <a:schemeClr val="accent3"/>
              </a:buClr>
              <a:defRPr sz="2000">
                <a:solidFill>
                  <a:schemeClr val="tx1">
                    <a:lumMod val="75000"/>
                    <a:lumOff val="25000"/>
                  </a:schemeClr>
                </a:solidFill>
              </a:defRPr>
            </a:lvl3pPr>
            <a:lvl4pPr>
              <a:buClr>
                <a:schemeClr val="accent3"/>
              </a:buClr>
              <a:defRPr sz="1800">
                <a:solidFill>
                  <a:schemeClr val="tx1">
                    <a:lumMod val="75000"/>
                    <a:lumOff val="25000"/>
                  </a:schemeClr>
                </a:solidFill>
              </a:defRPr>
            </a:lvl4pPr>
            <a:lvl5pPr>
              <a:buClr>
                <a:schemeClr val="accent3"/>
              </a:buCl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599" y="2288501"/>
            <a:ext cx="5384800" cy="4525963"/>
          </a:xfrm>
        </p:spPr>
        <p:txBody>
          <a:bodyPr/>
          <a:lstStyle>
            <a:lvl1pPr>
              <a:buClr>
                <a:schemeClr val="accent3"/>
              </a:buClr>
              <a:defRPr sz="2800">
                <a:solidFill>
                  <a:schemeClr val="tx1">
                    <a:lumMod val="75000"/>
                    <a:lumOff val="25000"/>
                  </a:schemeClr>
                </a:solidFill>
              </a:defRPr>
            </a:lvl1pPr>
            <a:lvl2pPr>
              <a:buClr>
                <a:schemeClr val="accent3"/>
              </a:buClr>
              <a:defRPr sz="2400">
                <a:solidFill>
                  <a:schemeClr val="tx1">
                    <a:lumMod val="75000"/>
                    <a:lumOff val="25000"/>
                  </a:schemeClr>
                </a:solidFill>
              </a:defRPr>
            </a:lvl2pPr>
            <a:lvl3pPr>
              <a:buClr>
                <a:schemeClr val="accent3"/>
              </a:buClr>
              <a:defRPr sz="2000">
                <a:solidFill>
                  <a:schemeClr val="tx1">
                    <a:lumMod val="75000"/>
                    <a:lumOff val="25000"/>
                  </a:schemeClr>
                </a:solidFill>
              </a:defRPr>
            </a:lvl3pPr>
            <a:lvl4pPr>
              <a:buClr>
                <a:schemeClr val="accent3"/>
              </a:buClr>
              <a:defRPr sz="1800">
                <a:solidFill>
                  <a:schemeClr val="tx1">
                    <a:lumMod val="75000"/>
                    <a:lumOff val="25000"/>
                  </a:schemeClr>
                </a:solidFill>
              </a:defRPr>
            </a:lvl4pPr>
            <a:lvl5pPr>
              <a:buClr>
                <a:schemeClr val="accent3"/>
              </a:buCl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Footer Placeholder 4">
            <a:extLst>
              <a:ext uri="{FF2B5EF4-FFF2-40B4-BE49-F238E27FC236}">
                <a16:creationId xmlns:a16="http://schemas.microsoft.com/office/drawing/2014/main" id="{5F021E95-0D05-4DD3-51FD-C8060A7D72F3}"/>
              </a:ext>
            </a:extLst>
          </p:cNvPr>
          <p:cNvSpPr>
            <a:spLocks noGrp="1"/>
          </p:cNvSpPr>
          <p:nvPr>
            <p:ph type="ftr" sz="quarter" idx="11"/>
          </p:nvPr>
        </p:nvSpPr>
        <p:spPr>
          <a:xfrm>
            <a:off x="609601" y="6449339"/>
            <a:ext cx="7416800" cy="365125"/>
          </a:xfrm>
        </p:spPr>
        <p:txBody>
          <a:bodyPr anchor="t" anchorCtr="0"/>
          <a:lstStyle>
            <a:lvl1pPr algn="l">
              <a:defRPr sz="1100">
                <a:solidFill>
                  <a:schemeClr val="accent1"/>
                </a:solidFill>
              </a:defRPr>
            </a:lvl1pPr>
          </a:lstStyle>
          <a:p>
            <a:r>
              <a:rPr lang="sv-SE" smtClean="0"/>
              <a:t>Otrok raziskuje, se igra in ustvarja ...                                                                ŠS l. 2023/24</a:t>
            </a:r>
            <a:endParaRPr lang="en-US"/>
          </a:p>
        </p:txBody>
      </p:sp>
      <p:sp>
        <p:nvSpPr>
          <p:cNvPr id="9" name="Slide Number Placeholder 5">
            <a:extLst>
              <a:ext uri="{FF2B5EF4-FFF2-40B4-BE49-F238E27FC236}">
                <a16:creationId xmlns:a16="http://schemas.microsoft.com/office/drawing/2014/main" id="{2404AF9F-F820-29C2-9268-56CA7B3209A4}"/>
              </a:ext>
            </a:extLst>
          </p:cNvPr>
          <p:cNvSpPr>
            <a:spLocks noGrp="1"/>
          </p:cNvSpPr>
          <p:nvPr>
            <p:ph type="sldNum" sz="quarter" idx="12"/>
          </p:nvPr>
        </p:nvSpPr>
        <p:spPr>
          <a:xfrm>
            <a:off x="8737600" y="6449339"/>
            <a:ext cx="2844800" cy="365125"/>
          </a:xfrm>
        </p:spPr>
        <p:txBody>
          <a:bodyPr anchor="t" anchorCtr="0"/>
          <a:lstStyle>
            <a:lvl1pPr>
              <a:defRPr sz="1100">
                <a:solidFill>
                  <a:schemeClr val="accent1"/>
                </a:solidFill>
              </a:defRPr>
            </a:lvl1pPr>
          </a:lstStyle>
          <a:p>
            <a:fld id="{BBC33A9F-7E15-B342-95DB-76D69CE41599}" type="slidenum">
              <a:rPr lang="en-US" smtClean="0"/>
              <a:pPr/>
              <a:t>‹#›</a:t>
            </a:fld>
            <a:endParaRPr lang="en-US"/>
          </a:p>
        </p:txBody>
      </p:sp>
      <p:cxnSp>
        <p:nvCxnSpPr>
          <p:cNvPr id="10" name="Straight Connector 9">
            <a:extLst>
              <a:ext uri="{FF2B5EF4-FFF2-40B4-BE49-F238E27FC236}">
                <a16:creationId xmlns:a16="http://schemas.microsoft.com/office/drawing/2014/main" id="{46EA86DA-E2C5-9D1D-6E4A-E0E59A358035}"/>
              </a:ext>
            </a:extLst>
          </p:cNvPr>
          <p:cNvCxnSpPr>
            <a:cxnSpLocks/>
          </p:cNvCxnSpPr>
          <p:nvPr userDrawn="1"/>
        </p:nvCxnSpPr>
        <p:spPr>
          <a:xfrm>
            <a:off x="609600" y="6424045"/>
            <a:ext cx="10972800"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B82E29D9-7E61-2B92-38E6-919AFC7DA409}"/>
              </a:ext>
            </a:extLst>
          </p:cNvPr>
          <p:cNvCxnSpPr>
            <a:cxnSpLocks/>
          </p:cNvCxnSpPr>
          <p:nvPr userDrawn="1"/>
        </p:nvCxnSpPr>
        <p:spPr>
          <a:xfrm>
            <a:off x="609600" y="470087"/>
            <a:ext cx="10972800" cy="0"/>
          </a:xfrm>
          <a:prstGeom prst="line">
            <a:avLst/>
          </a:prstGeom>
          <a:ln w="12700"/>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747B75B3-7339-D61D-9009-196B4BBC6978}"/>
              </a:ext>
            </a:extLst>
          </p:cNvPr>
          <p:cNvPicPr>
            <a:picLocks noChangeAspect="1"/>
          </p:cNvPicPr>
          <p:nvPr userDrawn="1"/>
        </p:nvPicPr>
        <p:blipFill>
          <a:blip r:embed="rId2"/>
          <a:stretch>
            <a:fillRect/>
          </a:stretch>
        </p:blipFill>
        <p:spPr>
          <a:xfrm>
            <a:off x="11144674" y="143278"/>
            <a:ext cx="391232" cy="214608"/>
          </a:xfrm>
          <a:prstGeom prst="rect">
            <a:avLst/>
          </a:prstGeom>
        </p:spPr>
      </p:pic>
      <p:sp>
        <p:nvSpPr>
          <p:cNvPr id="13" name="Title 1">
            <a:extLst>
              <a:ext uri="{FF2B5EF4-FFF2-40B4-BE49-F238E27FC236}">
                <a16:creationId xmlns:a16="http://schemas.microsoft.com/office/drawing/2014/main" id="{AB3E2A9A-2BD1-F19A-AEC1-AF41F0C3F46C}"/>
              </a:ext>
            </a:extLst>
          </p:cNvPr>
          <p:cNvSpPr>
            <a:spLocks noGrp="1"/>
          </p:cNvSpPr>
          <p:nvPr>
            <p:ph type="title"/>
          </p:nvPr>
        </p:nvSpPr>
        <p:spPr>
          <a:xfrm>
            <a:off x="609600" y="945856"/>
            <a:ext cx="10972800" cy="1143000"/>
          </a:xfrm>
        </p:spPr>
        <p:txBody>
          <a:bodyPr anchor="t" anchorCtr="0">
            <a:normAutofit/>
          </a:bodyPr>
          <a:lstStyle>
            <a:lvl1pPr algn="l">
              <a:defRPr sz="3600" b="1">
                <a:solidFill>
                  <a:srgbClr val="007C92"/>
                </a:solidFill>
                <a:latin typeface="+mj-lt"/>
              </a:defRPr>
            </a:lvl1pPr>
          </a:lstStyle>
          <a:p>
            <a:r>
              <a:rPr lang="en-GB"/>
              <a:t>Click to edit Master title style</a:t>
            </a:r>
            <a:endParaRPr lang="en-US"/>
          </a:p>
        </p:txBody>
      </p:sp>
    </p:spTree>
    <p:extLst>
      <p:ext uri="{BB962C8B-B14F-4D97-AF65-F5344CB8AC3E}">
        <p14:creationId xmlns:p14="http://schemas.microsoft.com/office/powerpoint/2010/main" val="1850840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007C9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661737"/>
            <a:ext cx="10972800" cy="3227978"/>
          </a:xfrm>
        </p:spPr>
        <p:txBody>
          <a:bodyPr/>
          <a:lstStyle>
            <a:lvl1pPr>
              <a:defRPr>
                <a:solidFill>
                  <a:schemeClr val="bg1"/>
                </a:solidFill>
              </a:defRPr>
            </a:lvl1pPr>
          </a:lstStyle>
          <a:p>
            <a:r>
              <a:rPr lang="en-GB"/>
              <a:t>Click to edit Master title style</a:t>
            </a:r>
            <a:endParaRPr lang="en-US"/>
          </a:p>
        </p:txBody>
      </p:sp>
      <p:sp>
        <p:nvSpPr>
          <p:cNvPr id="6" name="Footer Placeholder 4">
            <a:extLst>
              <a:ext uri="{FF2B5EF4-FFF2-40B4-BE49-F238E27FC236}">
                <a16:creationId xmlns:a16="http://schemas.microsoft.com/office/drawing/2014/main" id="{980FF30D-481B-C2C8-F81F-7BC49C3D9644}"/>
              </a:ext>
            </a:extLst>
          </p:cNvPr>
          <p:cNvSpPr>
            <a:spLocks noGrp="1"/>
          </p:cNvSpPr>
          <p:nvPr>
            <p:ph type="ftr" sz="quarter" idx="11"/>
          </p:nvPr>
        </p:nvSpPr>
        <p:spPr>
          <a:xfrm>
            <a:off x="609601" y="6449339"/>
            <a:ext cx="7416800" cy="365125"/>
          </a:xfrm>
        </p:spPr>
        <p:txBody>
          <a:bodyPr anchor="t" anchorCtr="0"/>
          <a:lstStyle>
            <a:lvl1pPr algn="l">
              <a:defRPr sz="1100">
                <a:solidFill>
                  <a:schemeClr val="bg1"/>
                </a:solidFill>
              </a:defRPr>
            </a:lvl1pPr>
          </a:lstStyle>
          <a:p>
            <a:r>
              <a:rPr lang="sv-SE" smtClean="0"/>
              <a:t>Otrok raziskuje, se igra in ustvarja ...                                                                ŠS l. 2023/24</a:t>
            </a:r>
            <a:endParaRPr lang="en-US"/>
          </a:p>
        </p:txBody>
      </p:sp>
      <p:sp>
        <p:nvSpPr>
          <p:cNvPr id="7" name="Slide Number Placeholder 5">
            <a:extLst>
              <a:ext uri="{FF2B5EF4-FFF2-40B4-BE49-F238E27FC236}">
                <a16:creationId xmlns:a16="http://schemas.microsoft.com/office/drawing/2014/main" id="{A31EE0E5-469A-80A8-EBE1-F048335A9261}"/>
              </a:ext>
            </a:extLst>
          </p:cNvPr>
          <p:cNvSpPr>
            <a:spLocks noGrp="1"/>
          </p:cNvSpPr>
          <p:nvPr>
            <p:ph type="sldNum" sz="quarter" idx="12"/>
          </p:nvPr>
        </p:nvSpPr>
        <p:spPr>
          <a:xfrm>
            <a:off x="8737600" y="6449339"/>
            <a:ext cx="2844800" cy="365125"/>
          </a:xfrm>
        </p:spPr>
        <p:txBody>
          <a:bodyPr anchor="t" anchorCtr="0"/>
          <a:lstStyle>
            <a:lvl1pPr>
              <a:defRPr sz="1100">
                <a:solidFill>
                  <a:schemeClr val="bg1"/>
                </a:solidFill>
              </a:defRPr>
            </a:lvl1pPr>
          </a:lstStyle>
          <a:p>
            <a:fld id="{BBC33A9F-7E15-B342-95DB-76D69CE41599}" type="slidenum">
              <a:rPr lang="en-US" smtClean="0"/>
              <a:pPr/>
              <a:t>‹#›</a:t>
            </a:fld>
            <a:endParaRPr lang="en-US"/>
          </a:p>
        </p:txBody>
      </p:sp>
      <p:cxnSp>
        <p:nvCxnSpPr>
          <p:cNvPr id="8" name="Straight Connector 7">
            <a:extLst>
              <a:ext uri="{FF2B5EF4-FFF2-40B4-BE49-F238E27FC236}">
                <a16:creationId xmlns:a16="http://schemas.microsoft.com/office/drawing/2014/main" id="{1AB9DADB-177D-67C2-21FD-95AD97E4FCED}"/>
              </a:ext>
            </a:extLst>
          </p:cNvPr>
          <p:cNvCxnSpPr>
            <a:cxnSpLocks/>
          </p:cNvCxnSpPr>
          <p:nvPr userDrawn="1"/>
        </p:nvCxnSpPr>
        <p:spPr>
          <a:xfrm>
            <a:off x="609600" y="6424045"/>
            <a:ext cx="109728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D2040AF-6D29-4EC2-89C1-F0C06839CB5D}"/>
              </a:ext>
            </a:extLst>
          </p:cNvPr>
          <p:cNvCxnSpPr>
            <a:cxnSpLocks/>
          </p:cNvCxnSpPr>
          <p:nvPr userDrawn="1"/>
        </p:nvCxnSpPr>
        <p:spPr>
          <a:xfrm>
            <a:off x="609600" y="470087"/>
            <a:ext cx="109728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AAE6168E-8B72-7E86-8189-FF2316B1F9AE}"/>
              </a:ext>
            </a:extLst>
          </p:cNvPr>
          <p:cNvPicPr>
            <a:picLocks noChangeAspect="1"/>
          </p:cNvPicPr>
          <p:nvPr userDrawn="1"/>
        </p:nvPicPr>
        <p:blipFill>
          <a:blip r:embed="rId2"/>
          <a:srcRect/>
          <a:stretch/>
        </p:blipFill>
        <p:spPr>
          <a:xfrm>
            <a:off x="11144675" y="143278"/>
            <a:ext cx="391230" cy="214607"/>
          </a:xfrm>
          <a:prstGeom prst="rect">
            <a:avLst/>
          </a:prstGeom>
        </p:spPr>
      </p:pic>
    </p:spTree>
    <p:extLst>
      <p:ext uri="{BB962C8B-B14F-4D97-AF65-F5344CB8AC3E}">
        <p14:creationId xmlns:p14="http://schemas.microsoft.com/office/powerpoint/2010/main" val="1531553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67969"/>
            <a:ext cx="4011084" cy="1162050"/>
          </a:xfrm>
        </p:spPr>
        <p:txBody>
          <a:bodyPr anchor="b"/>
          <a:lstStyle>
            <a:lvl1pPr algn="l">
              <a:defRPr sz="2000" b="1">
                <a:solidFill>
                  <a:schemeClr val="tx1">
                    <a:lumMod val="75000"/>
                    <a:lumOff val="25000"/>
                  </a:schemeClr>
                </a:solidFill>
              </a:defRPr>
            </a:lvl1pPr>
          </a:lstStyle>
          <a:p>
            <a:r>
              <a:rPr lang="en-GB"/>
              <a:t>Click to edit Master title style</a:t>
            </a:r>
            <a:endParaRPr lang="en-US"/>
          </a:p>
        </p:txBody>
      </p:sp>
      <p:sp>
        <p:nvSpPr>
          <p:cNvPr id="3" name="Content Placeholder 2"/>
          <p:cNvSpPr>
            <a:spLocks noGrp="1"/>
          </p:cNvSpPr>
          <p:nvPr>
            <p:ph idx="1"/>
          </p:nvPr>
        </p:nvSpPr>
        <p:spPr>
          <a:xfrm>
            <a:off x="4766733" y="2084525"/>
            <a:ext cx="6815667" cy="4041639"/>
          </a:xfrm>
        </p:spPr>
        <p:txBody>
          <a:bodyPr>
            <a:normAutofit/>
          </a:bodyPr>
          <a:lstStyle>
            <a:lvl1pPr>
              <a:buClr>
                <a:schemeClr val="accent3"/>
              </a:buClr>
              <a:defRPr sz="1800">
                <a:solidFill>
                  <a:schemeClr val="tx1">
                    <a:lumMod val="75000"/>
                    <a:lumOff val="25000"/>
                  </a:schemeClr>
                </a:solidFill>
              </a:defRPr>
            </a:lvl1pPr>
            <a:lvl2pPr>
              <a:buClr>
                <a:schemeClr val="accent3"/>
              </a:buClr>
              <a:defRPr sz="1800">
                <a:solidFill>
                  <a:schemeClr val="tx1">
                    <a:lumMod val="75000"/>
                    <a:lumOff val="25000"/>
                  </a:schemeClr>
                </a:solidFill>
              </a:defRPr>
            </a:lvl2pPr>
            <a:lvl3pPr>
              <a:buClr>
                <a:schemeClr val="accent3"/>
              </a:buClr>
              <a:defRPr sz="1800">
                <a:solidFill>
                  <a:schemeClr val="tx1">
                    <a:lumMod val="75000"/>
                    <a:lumOff val="25000"/>
                  </a:schemeClr>
                </a:solidFill>
              </a:defRPr>
            </a:lvl3pPr>
            <a:lvl4pPr>
              <a:buClr>
                <a:schemeClr val="accent3"/>
              </a:buClr>
              <a:defRPr sz="1800">
                <a:solidFill>
                  <a:schemeClr val="tx1">
                    <a:lumMod val="75000"/>
                    <a:lumOff val="25000"/>
                  </a:schemeClr>
                </a:solidFill>
              </a:defRPr>
            </a:lvl4pPr>
            <a:lvl5pPr>
              <a:buClr>
                <a:schemeClr val="accent3"/>
              </a:buClr>
              <a:defRPr sz="1800">
                <a:solidFill>
                  <a:schemeClr val="tx1">
                    <a:lumMod val="75000"/>
                    <a:lumOff val="25000"/>
                  </a:schemeClr>
                </a:solidFill>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2084525"/>
            <a:ext cx="4011084" cy="4041639"/>
          </a:xfrm>
        </p:spPr>
        <p:txBody>
          <a:bodyPr>
            <a:normAutofit/>
          </a:bodyPr>
          <a:lstStyle>
            <a:lvl1pPr marL="0" indent="0">
              <a:buNone/>
              <a:defRPr sz="18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Footer Placeholder 4">
            <a:extLst>
              <a:ext uri="{FF2B5EF4-FFF2-40B4-BE49-F238E27FC236}">
                <a16:creationId xmlns:a16="http://schemas.microsoft.com/office/drawing/2014/main" id="{D991EA62-4809-0ADC-F19B-F61521C65095}"/>
              </a:ext>
            </a:extLst>
          </p:cNvPr>
          <p:cNvSpPr>
            <a:spLocks noGrp="1"/>
          </p:cNvSpPr>
          <p:nvPr>
            <p:ph type="ftr" sz="quarter" idx="11"/>
          </p:nvPr>
        </p:nvSpPr>
        <p:spPr>
          <a:xfrm>
            <a:off x="609601" y="6449339"/>
            <a:ext cx="7416800" cy="365125"/>
          </a:xfrm>
        </p:spPr>
        <p:txBody>
          <a:bodyPr anchor="t" anchorCtr="0"/>
          <a:lstStyle>
            <a:lvl1pPr algn="l">
              <a:defRPr sz="1100">
                <a:solidFill>
                  <a:schemeClr val="accent1"/>
                </a:solidFill>
              </a:defRPr>
            </a:lvl1pPr>
          </a:lstStyle>
          <a:p>
            <a:r>
              <a:rPr lang="sv-SE" smtClean="0"/>
              <a:t>Otrok raziskuje, se igra in ustvarja ...                                                                ŠS l. 2023/24</a:t>
            </a:r>
            <a:endParaRPr lang="en-US"/>
          </a:p>
        </p:txBody>
      </p:sp>
      <p:sp>
        <p:nvSpPr>
          <p:cNvPr id="9" name="Slide Number Placeholder 5">
            <a:extLst>
              <a:ext uri="{FF2B5EF4-FFF2-40B4-BE49-F238E27FC236}">
                <a16:creationId xmlns:a16="http://schemas.microsoft.com/office/drawing/2014/main" id="{35FDB556-62E1-3F2C-80E6-458C03441AE3}"/>
              </a:ext>
            </a:extLst>
          </p:cNvPr>
          <p:cNvSpPr>
            <a:spLocks noGrp="1"/>
          </p:cNvSpPr>
          <p:nvPr>
            <p:ph type="sldNum" sz="quarter" idx="12"/>
          </p:nvPr>
        </p:nvSpPr>
        <p:spPr>
          <a:xfrm>
            <a:off x="8737600" y="6449339"/>
            <a:ext cx="2844800" cy="365125"/>
          </a:xfrm>
        </p:spPr>
        <p:txBody>
          <a:bodyPr anchor="t" anchorCtr="0"/>
          <a:lstStyle>
            <a:lvl1pPr>
              <a:defRPr sz="1100">
                <a:solidFill>
                  <a:schemeClr val="accent1"/>
                </a:solidFill>
              </a:defRPr>
            </a:lvl1pPr>
          </a:lstStyle>
          <a:p>
            <a:fld id="{BBC33A9F-7E15-B342-95DB-76D69CE41599}" type="slidenum">
              <a:rPr lang="en-US" smtClean="0"/>
              <a:pPr/>
              <a:t>‹#›</a:t>
            </a:fld>
            <a:endParaRPr lang="en-US"/>
          </a:p>
        </p:txBody>
      </p:sp>
      <p:cxnSp>
        <p:nvCxnSpPr>
          <p:cNvPr id="10" name="Straight Connector 9">
            <a:extLst>
              <a:ext uri="{FF2B5EF4-FFF2-40B4-BE49-F238E27FC236}">
                <a16:creationId xmlns:a16="http://schemas.microsoft.com/office/drawing/2014/main" id="{A1B6C6EF-FB9B-8552-D814-53FA63AB1FA5}"/>
              </a:ext>
            </a:extLst>
          </p:cNvPr>
          <p:cNvCxnSpPr>
            <a:cxnSpLocks/>
          </p:cNvCxnSpPr>
          <p:nvPr userDrawn="1"/>
        </p:nvCxnSpPr>
        <p:spPr>
          <a:xfrm>
            <a:off x="609600" y="6424045"/>
            <a:ext cx="10972800"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3165927C-3706-3A71-A110-12514B3D3377}"/>
              </a:ext>
            </a:extLst>
          </p:cNvPr>
          <p:cNvCxnSpPr>
            <a:cxnSpLocks/>
          </p:cNvCxnSpPr>
          <p:nvPr userDrawn="1"/>
        </p:nvCxnSpPr>
        <p:spPr>
          <a:xfrm>
            <a:off x="609600" y="470087"/>
            <a:ext cx="10972800" cy="0"/>
          </a:xfrm>
          <a:prstGeom prst="line">
            <a:avLst/>
          </a:prstGeom>
          <a:ln w="12700"/>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37445F32-694A-1586-5439-359BF1C91BC4}"/>
              </a:ext>
            </a:extLst>
          </p:cNvPr>
          <p:cNvPicPr>
            <a:picLocks noChangeAspect="1"/>
          </p:cNvPicPr>
          <p:nvPr userDrawn="1"/>
        </p:nvPicPr>
        <p:blipFill>
          <a:blip r:embed="rId2"/>
          <a:srcRect/>
          <a:stretch/>
        </p:blipFill>
        <p:spPr>
          <a:xfrm>
            <a:off x="11144674" y="143278"/>
            <a:ext cx="391232" cy="214607"/>
          </a:xfrm>
          <a:prstGeom prst="rect">
            <a:avLst/>
          </a:prstGeom>
        </p:spPr>
      </p:pic>
    </p:spTree>
    <p:extLst>
      <p:ext uri="{BB962C8B-B14F-4D97-AF65-F5344CB8AC3E}">
        <p14:creationId xmlns:p14="http://schemas.microsoft.com/office/powerpoint/2010/main" val="1510882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smtClean="0"/>
              <a:t>Otrok raziskuje, se igra in ustvarja ...                                                                ŠS l. 2023/24</a:t>
            </a: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C33A9F-7E15-B342-95DB-76D69CE41599}" type="slidenum">
              <a:rPr lang="en-US" smtClean="0"/>
              <a:t>‹#›</a:t>
            </a:fld>
            <a:endParaRPr lang="en-US"/>
          </a:p>
        </p:txBody>
      </p:sp>
    </p:spTree>
    <p:extLst>
      <p:ext uri="{BB962C8B-B14F-4D97-AF65-F5344CB8AC3E}">
        <p14:creationId xmlns:p14="http://schemas.microsoft.com/office/powerpoint/2010/main" val="1975254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60" r:id="rId5"/>
    <p:sldLayoutId id="2147483661" r:id="rId6"/>
    <p:sldLayoutId id="2147483652" r:id="rId7"/>
    <p:sldLayoutId id="2147483654" r:id="rId8"/>
    <p:sldLayoutId id="2147483656" r:id="rId9"/>
    <p:sldLayoutId id="2147483657" r:id="rId10"/>
    <p:sldLayoutId id="2147483663"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opensourcelab.dfki.de/sustainable-mobility-for-all/" TargetMode="Externa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www.zrss.si/pdf/greencomp.pdf"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https://www.zrss.si/wp-content/uploads/2023/11/Strategija-za-trajnostno-mobilnost_lektorirano.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skupnost.sio.si/pluginfile.php/1238638/mod_resource/content/1/Kazipot-VITR-za-2030.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zrss.si/pdf/kurikulum_za_razsirjeni_program_osnovne_sole.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zrss.si/pdf/kurikulum_za_razsirjeni_program_osnovne_sole.pdf"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www.zrss.si/pdf/kurikulum_za_razsirjeni_program_osnovne_sole.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encyclopedia.pub/entry/49965"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hat.openai.com/chat/23e8c4de-285f-4934-8013-7a4bdce14362"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hyperlink" Target="https://www.zrss.si/pdf/Konceptualizacija_VITR.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www.zrss.si/pdf/Celostni_program_VITR.pdf" TargetMode="Externa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ctrTitle"/>
          </p:nvPr>
        </p:nvSpPr>
        <p:spPr>
          <a:xfrm>
            <a:off x="2763064" y="1443656"/>
            <a:ext cx="9266641" cy="977426"/>
          </a:xfrm>
        </p:spPr>
        <p:txBody>
          <a:bodyPr>
            <a:normAutofit fontScale="90000"/>
          </a:bodyPr>
          <a:lstStyle/>
          <a:p>
            <a:pPr algn="ctr"/>
            <a:r>
              <a:rPr lang="sl-SI" sz="4000"/>
              <a:t/>
            </a:r>
            <a:br>
              <a:rPr lang="sl-SI" sz="4000"/>
            </a:br>
            <a:r>
              <a:rPr lang="sl-SI" sz="4000" smtClean="0"/>
              <a:t/>
            </a:r>
            <a:br>
              <a:rPr lang="sl-SI" sz="4000" smtClean="0"/>
            </a:br>
            <a:r>
              <a:rPr lang="sl-SI" sz="2700" b="0"/>
              <a:t/>
            </a:r>
            <a:br>
              <a:rPr lang="sl-SI" sz="2700" b="0"/>
            </a:br>
            <a:endParaRPr lang="sl-SI" b="0" dirty="0"/>
          </a:p>
        </p:txBody>
      </p:sp>
      <p:sp>
        <p:nvSpPr>
          <p:cNvPr id="5" name="Označba mesta besedila 4"/>
          <p:cNvSpPr>
            <a:spLocks noGrp="1"/>
          </p:cNvSpPr>
          <p:nvPr>
            <p:ph type="body" sz="quarter" idx="11"/>
          </p:nvPr>
        </p:nvSpPr>
        <p:spPr>
          <a:xfrm>
            <a:off x="1160207" y="2238757"/>
            <a:ext cx="9846527" cy="1728439"/>
          </a:xfrm>
        </p:spPr>
        <p:txBody>
          <a:bodyPr/>
          <a:lstStyle/>
          <a:p>
            <a:pPr algn="ctr"/>
            <a:r>
              <a:rPr lang="sl-SI" sz="4000" b="1" dirty="0" smtClean="0">
                <a:solidFill>
                  <a:schemeClr val="tx2">
                    <a:lumMod val="60000"/>
                    <a:lumOff val="40000"/>
                  </a:schemeClr>
                </a:solidFill>
              </a:rPr>
              <a:t>8. NACIONALNA KONFERENCA </a:t>
            </a:r>
          </a:p>
          <a:p>
            <a:pPr algn="ctr"/>
            <a:r>
              <a:rPr lang="sl-SI" sz="4000" b="1" dirty="0" smtClean="0">
                <a:solidFill>
                  <a:schemeClr val="tx2">
                    <a:lumMod val="60000"/>
                    <a:lumOff val="40000"/>
                  </a:schemeClr>
                </a:solidFill>
              </a:rPr>
              <a:t>SPODBUJANJE TRAJNOSTNE MOBILNOSTI IN TRAJNOSTNOST V VZGOJI IN IZOBRAŽEVANJU</a:t>
            </a:r>
          </a:p>
          <a:p>
            <a:pPr algn="ctr"/>
            <a:endParaRPr lang="sl-SI" sz="4000" b="1" dirty="0">
              <a:solidFill>
                <a:schemeClr val="tx2">
                  <a:lumMod val="60000"/>
                  <a:lumOff val="40000"/>
                </a:schemeClr>
              </a:solidFill>
            </a:endParaRPr>
          </a:p>
          <a:p>
            <a:pPr algn="ctr"/>
            <a:r>
              <a:rPr lang="sl-SI" sz="2400" b="1" dirty="0" smtClean="0">
                <a:solidFill>
                  <a:schemeClr val="tx2">
                    <a:lumMod val="60000"/>
                    <a:lumOff val="40000"/>
                  </a:schemeClr>
                </a:solidFill>
              </a:rPr>
              <a:t>9. APRIL 2024</a:t>
            </a:r>
          </a:p>
          <a:p>
            <a:pPr algn="ctr"/>
            <a:r>
              <a:rPr lang="sl-SI" sz="2400" b="1" dirty="0" smtClean="0">
                <a:solidFill>
                  <a:schemeClr val="tx2">
                    <a:lumMod val="60000"/>
                    <a:lumOff val="40000"/>
                  </a:schemeClr>
                </a:solidFill>
              </a:rPr>
              <a:t>LAŠKO</a:t>
            </a:r>
            <a:r>
              <a:rPr lang="sl-SI" sz="4000" b="1" dirty="0" smtClean="0">
                <a:solidFill>
                  <a:schemeClr val="tx2">
                    <a:lumMod val="60000"/>
                    <a:lumOff val="40000"/>
                  </a:schemeClr>
                </a:solidFill>
              </a:rPr>
              <a:t> </a:t>
            </a:r>
          </a:p>
          <a:p>
            <a:pPr algn="ctr"/>
            <a:endParaRPr lang="sl-SI" sz="3600" dirty="0" smtClean="0">
              <a:solidFill>
                <a:schemeClr val="accent5">
                  <a:lumMod val="10000"/>
                  <a:lumOff val="90000"/>
                </a:schemeClr>
              </a:solidFill>
            </a:endParaRPr>
          </a:p>
          <a:p>
            <a:pPr algn="ctr"/>
            <a:endParaRPr lang="sl-SI" sz="2000" dirty="0" smtClean="0">
              <a:solidFill>
                <a:schemeClr val="accent5">
                  <a:lumMod val="10000"/>
                  <a:lumOff val="90000"/>
                </a:schemeClr>
              </a:solidFill>
            </a:endParaRPr>
          </a:p>
          <a:p>
            <a:pPr algn="ctr"/>
            <a:endParaRPr lang="sl-SI" sz="2000" dirty="0">
              <a:solidFill>
                <a:schemeClr val="accent5">
                  <a:lumMod val="10000"/>
                  <a:lumOff val="90000"/>
                </a:schemeClr>
              </a:solidFill>
            </a:endParaRPr>
          </a:p>
        </p:txBody>
      </p:sp>
      <p:pic>
        <p:nvPicPr>
          <p:cNvPr id="4" name="Slika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207" y="723756"/>
            <a:ext cx="1578087" cy="121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06454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rotWithShape="1">
          <a:blip r:embed="rId3"/>
          <a:srcRect l="6897" t="4359"/>
          <a:stretch/>
        </p:blipFill>
        <p:spPr>
          <a:xfrm>
            <a:off x="461319" y="1027628"/>
            <a:ext cx="6194854" cy="4352390"/>
          </a:xfrm>
          <a:prstGeom prst="rect">
            <a:avLst/>
          </a:prstGeom>
        </p:spPr>
      </p:pic>
      <p:pic>
        <p:nvPicPr>
          <p:cNvPr id="4" name="Slika 3"/>
          <p:cNvPicPr>
            <a:picLocks noChangeAspect="1"/>
          </p:cNvPicPr>
          <p:nvPr/>
        </p:nvPicPr>
        <p:blipFill rotWithShape="1">
          <a:blip r:embed="rId4">
            <a:extLst>
              <a:ext uri="{28A0092B-C50C-407E-A947-70E740481C1C}">
                <a14:useLocalDpi xmlns:a14="http://schemas.microsoft.com/office/drawing/2010/main" val="0"/>
              </a:ext>
            </a:extLst>
          </a:blip>
          <a:srcRect l="8282" r="12216"/>
          <a:stretch/>
        </p:blipFill>
        <p:spPr>
          <a:xfrm>
            <a:off x="6903307" y="844294"/>
            <a:ext cx="4476323" cy="4485022"/>
          </a:xfrm>
          <a:prstGeom prst="rect">
            <a:avLst/>
          </a:prstGeom>
        </p:spPr>
      </p:pic>
      <p:sp>
        <p:nvSpPr>
          <p:cNvPr id="5" name="TextBox 2">
            <a:extLst>
              <a:ext uri="{FF2B5EF4-FFF2-40B4-BE49-F238E27FC236}">
                <a16:creationId xmlns:a16="http://schemas.microsoft.com/office/drawing/2014/main" id="{AEF55A7C-740C-A4A9-EB0E-D74AB8006D65}"/>
              </a:ext>
            </a:extLst>
          </p:cNvPr>
          <p:cNvSpPr txBox="1"/>
          <p:nvPr/>
        </p:nvSpPr>
        <p:spPr>
          <a:xfrm>
            <a:off x="6964414" y="5635312"/>
            <a:ext cx="603854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hlinkClick r:id="rId5"/>
              </a:rPr>
              <a:t>https://opensourcelab.dfki.de/sustainable-mobility-for-all/</a:t>
            </a:r>
            <a:r>
              <a:rPr lang="en-US" sz="1200" dirty="0"/>
              <a:t> </a:t>
            </a:r>
          </a:p>
        </p:txBody>
      </p:sp>
    </p:spTree>
    <p:extLst>
      <p:ext uri="{BB962C8B-B14F-4D97-AF65-F5344CB8AC3E}">
        <p14:creationId xmlns:p14="http://schemas.microsoft.com/office/powerpoint/2010/main" val="2734196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09600" y="548932"/>
            <a:ext cx="10972800" cy="749940"/>
          </a:xfrm>
        </p:spPr>
        <p:txBody>
          <a:bodyPr/>
          <a:lstStyle/>
          <a:p>
            <a:r>
              <a:rPr lang="sl-SI" dirty="0" smtClean="0"/>
              <a:t>Skupni cilji</a:t>
            </a:r>
            <a:endParaRPr lang="sl-SI" dirty="0"/>
          </a:p>
        </p:txBody>
      </p:sp>
      <p:pic>
        <p:nvPicPr>
          <p:cNvPr id="7" name="Označba mesta vsebine 6"/>
          <p:cNvPicPr>
            <a:picLocks noGrp="1" noChangeAspect="1"/>
          </p:cNvPicPr>
          <p:nvPr>
            <p:ph idx="1"/>
          </p:nvPr>
        </p:nvPicPr>
        <p:blipFill>
          <a:blip r:embed="rId2"/>
          <a:stretch>
            <a:fillRect/>
          </a:stretch>
        </p:blipFill>
        <p:spPr>
          <a:xfrm>
            <a:off x="5084619" y="724344"/>
            <a:ext cx="6087474" cy="2787722"/>
          </a:xfrm>
          <a:prstGeom prst="rect">
            <a:avLst/>
          </a:prstGeom>
        </p:spPr>
      </p:pic>
      <p:sp>
        <p:nvSpPr>
          <p:cNvPr id="5" name="Označba mesta številke diapozitiva 4"/>
          <p:cNvSpPr>
            <a:spLocks noGrp="1"/>
          </p:cNvSpPr>
          <p:nvPr>
            <p:ph type="sldNum" sz="quarter" idx="12"/>
          </p:nvPr>
        </p:nvSpPr>
        <p:spPr/>
        <p:txBody>
          <a:bodyPr/>
          <a:lstStyle/>
          <a:p>
            <a:fld id="{BBC33A9F-7E15-B342-95DB-76D69CE41599}" type="slidenum">
              <a:rPr lang="en-US" smtClean="0"/>
              <a:pPr/>
              <a:t>12</a:t>
            </a:fld>
            <a:endParaRPr lang="en-US"/>
          </a:p>
        </p:txBody>
      </p:sp>
      <p:pic>
        <p:nvPicPr>
          <p:cNvPr id="6" name="Slika 5"/>
          <p:cNvPicPr>
            <a:picLocks noChangeAspect="1"/>
          </p:cNvPicPr>
          <p:nvPr/>
        </p:nvPicPr>
        <p:blipFill rotWithShape="1">
          <a:blip r:embed="rId3"/>
          <a:srcRect l="9424"/>
          <a:stretch/>
        </p:blipFill>
        <p:spPr>
          <a:xfrm>
            <a:off x="851759" y="1534209"/>
            <a:ext cx="3480954" cy="3495848"/>
          </a:xfrm>
          <a:prstGeom prst="rect">
            <a:avLst/>
          </a:prstGeom>
        </p:spPr>
      </p:pic>
      <p:pic>
        <p:nvPicPr>
          <p:cNvPr id="3" name="Slika 2">
            <a:hlinkClick r:id="rId4"/>
          </p:cNvPr>
          <p:cNvPicPr>
            <a:picLocks noChangeAspect="1"/>
          </p:cNvPicPr>
          <p:nvPr/>
        </p:nvPicPr>
        <p:blipFill>
          <a:blip r:embed="rId5"/>
          <a:stretch>
            <a:fillRect/>
          </a:stretch>
        </p:blipFill>
        <p:spPr>
          <a:xfrm>
            <a:off x="5305168" y="3607456"/>
            <a:ext cx="1848784" cy="2625399"/>
          </a:xfrm>
          <a:prstGeom prst="rect">
            <a:avLst/>
          </a:prstGeom>
        </p:spPr>
      </p:pic>
      <p:sp>
        <p:nvSpPr>
          <p:cNvPr id="4" name="Pravokotnik 3"/>
          <p:cNvSpPr/>
          <p:nvPr/>
        </p:nvSpPr>
        <p:spPr>
          <a:xfrm>
            <a:off x="5305168" y="1614615"/>
            <a:ext cx="5873578" cy="461319"/>
          </a:xfrm>
          <a:prstGeom prst="rect">
            <a:avLst/>
          </a:prstGeom>
          <a:noFill/>
          <a:ln w="57150">
            <a:solidFill>
              <a:srgbClr val="007C9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a:noFill/>
            </a:endParaRPr>
          </a:p>
        </p:txBody>
      </p:sp>
      <p:pic>
        <p:nvPicPr>
          <p:cNvPr id="8" name="Slika 7"/>
          <p:cNvPicPr>
            <a:picLocks noChangeAspect="1"/>
          </p:cNvPicPr>
          <p:nvPr/>
        </p:nvPicPr>
        <p:blipFill>
          <a:blip r:embed="rId6"/>
          <a:stretch>
            <a:fillRect/>
          </a:stretch>
        </p:blipFill>
        <p:spPr>
          <a:xfrm>
            <a:off x="7514769" y="3393217"/>
            <a:ext cx="1521619" cy="2900363"/>
          </a:xfrm>
          <a:prstGeom prst="rect">
            <a:avLst/>
          </a:prstGeom>
        </p:spPr>
      </p:pic>
      <p:pic>
        <p:nvPicPr>
          <p:cNvPr id="9" name="Slika 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44394" y="3393217"/>
            <a:ext cx="1708107" cy="182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oljeZBesedilom 9"/>
          <p:cNvSpPr txBox="1"/>
          <p:nvPr/>
        </p:nvSpPr>
        <p:spPr>
          <a:xfrm>
            <a:off x="9540434" y="5171130"/>
            <a:ext cx="2332213" cy="1200329"/>
          </a:xfrm>
          <a:prstGeom prst="rect">
            <a:avLst/>
          </a:prstGeom>
          <a:noFill/>
        </p:spPr>
        <p:txBody>
          <a:bodyPr wrap="square" rtlCol="0">
            <a:spAutoFit/>
          </a:bodyPr>
          <a:lstStyle/>
          <a:p>
            <a:r>
              <a:rPr lang="sl-SI" sz="2400" b="1" dirty="0" smtClean="0">
                <a:solidFill>
                  <a:srgbClr val="007C92"/>
                </a:solidFill>
              </a:rPr>
              <a:t>ZNANJE</a:t>
            </a:r>
          </a:p>
          <a:p>
            <a:r>
              <a:rPr lang="sl-SI" sz="2400" b="1" dirty="0" smtClean="0">
                <a:solidFill>
                  <a:srgbClr val="007C92"/>
                </a:solidFill>
              </a:rPr>
              <a:t>SPRETNOSTI </a:t>
            </a:r>
          </a:p>
          <a:p>
            <a:r>
              <a:rPr lang="sl-SI" sz="2400" b="1" dirty="0" smtClean="0">
                <a:solidFill>
                  <a:srgbClr val="007C92"/>
                </a:solidFill>
              </a:rPr>
              <a:t>ODNOSI</a:t>
            </a:r>
            <a:endParaRPr lang="sl-SI" sz="2400" b="1" dirty="0">
              <a:solidFill>
                <a:srgbClr val="007C92"/>
              </a:solidFill>
            </a:endParaRPr>
          </a:p>
        </p:txBody>
      </p:sp>
    </p:spTree>
    <p:extLst>
      <p:ext uri="{BB962C8B-B14F-4D97-AF65-F5344CB8AC3E}">
        <p14:creationId xmlns:p14="http://schemas.microsoft.com/office/powerpoint/2010/main" val="22640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p:cNvGraphicFramePr>
            <a:graphicFrameLocks noGrp="1"/>
          </p:cNvGraphicFramePr>
          <p:nvPr>
            <p:extLst/>
          </p:nvPr>
        </p:nvGraphicFramePr>
        <p:xfrm>
          <a:off x="489357" y="268097"/>
          <a:ext cx="10869062" cy="6456934"/>
        </p:xfrm>
        <a:graphic>
          <a:graphicData uri="http://schemas.openxmlformats.org/drawingml/2006/table">
            <a:tbl>
              <a:tblPr firstRow="1" firstCol="1" bandRow="1">
                <a:tableStyleId>{5C22544A-7EE6-4342-B048-85BDC9FD1C3A}</a:tableStyleId>
              </a:tblPr>
              <a:tblGrid>
                <a:gridCol w="1755080">
                  <a:extLst>
                    <a:ext uri="{9D8B030D-6E8A-4147-A177-3AD203B41FA5}">
                      <a16:colId xmlns:a16="http://schemas.microsoft.com/office/drawing/2014/main" val="2973130250"/>
                    </a:ext>
                  </a:extLst>
                </a:gridCol>
                <a:gridCol w="9113982">
                  <a:extLst>
                    <a:ext uri="{9D8B030D-6E8A-4147-A177-3AD203B41FA5}">
                      <a16:colId xmlns:a16="http://schemas.microsoft.com/office/drawing/2014/main" val="4140610597"/>
                    </a:ext>
                  </a:extLst>
                </a:gridCol>
              </a:tblGrid>
              <a:tr h="0">
                <a:tc>
                  <a:txBody>
                    <a:bodyPr/>
                    <a:lstStyle/>
                    <a:p>
                      <a:pPr>
                        <a:lnSpc>
                          <a:spcPct val="107000"/>
                        </a:lnSpc>
                        <a:spcAft>
                          <a:spcPts val="0"/>
                        </a:spcAft>
                      </a:pPr>
                      <a:r>
                        <a:rPr lang="sl-SI" sz="1800" dirty="0">
                          <a:effectLst/>
                        </a:rPr>
                        <a:t>KOMPETENCE</a:t>
                      </a:r>
                      <a:endParaRPr lang="sl-SI" sz="1800" dirty="0">
                        <a:effectLst/>
                        <a:latin typeface="Calibri" panose="020F0502020204030204" pitchFamily="34" charset="0"/>
                        <a:ea typeface="Calibri" panose="020F0502020204030204" pitchFamily="34" charset="0"/>
                        <a:cs typeface="Arial" panose="020B0604020202020204" pitchFamily="34" charset="0"/>
                      </a:endParaRPr>
                    </a:p>
                  </a:txBody>
                  <a:tcPr marL="35955" marR="35955" marT="0" marB="0"/>
                </a:tc>
                <a:tc>
                  <a:txBody>
                    <a:bodyPr/>
                    <a:lstStyle/>
                    <a:p>
                      <a:pPr>
                        <a:lnSpc>
                          <a:spcPct val="107000"/>
                        </a:lnSpc>
                        <a:spcAft>
                          <a:spcPts val="0"/>
                        </a:spcAft>
                      </a:pPr>
                      <a:r>
                        <a:rPr lang="sl-SI" sz="1800">
                          <a:effectLst/>
                        </a:rPr>
                        <a:t>Učenec</a:t>
                      </a:r>
                      <a:endParaRPr lang="sl-SI" sz="1800">
                        <a:effectLst/>
                        <a:latin typeface="Calibri" panose="020F0502020204030204" pitchFamily="34" charset="0"/>
                        <a:ea typeface="Calibri" panose="020F0502020204030204" pitchFamily="34" charset="0"/>
                        <a:cs typeface="Arial" panose="020B0604020202020204" pitchFamily="34" charset="0"/>
                      </a:endParaRPr>
                    </a:p>
                  </a:txBody>
                  <a:tcPr marL="35955" marR="35955" marT="0" marB="0"/>
                </a:tc>
                <a:extLst>
                  <a:ext uri="{0D108BD9-81ED-4DB2-BD59-A6C34878D82A}">
                    <a16:rowId xmlns:a16="http://schemas.microsoft.com/office/drawing/2014/main" val="1284375965"/>
                  </a:ext>
                </a:extLst>
              </a:tr>
              <a:tr h="376192">
                <a:tc rowSpan="3">
                  <a:txBody>
                    <a:bodyPr/>
                    <a:lstStyle/>
                    <a:p>
                      <a:pPr>
                        <a:spcAft>
                          <a:spcPts val="0"/>
                        </a:spcAft>
                      </a:pPr>
                      <a:r>
                        <a:rPr lang="sl-SI" sz="1800">
                          <a:effectLst/>
                        </a:rPr>
                        <a:t>POOSEBLJANJE</a:t>
                      </a:r>
                    </a:p>
                    <a:p>
                      <a:pPr>
                        <a:spcAft>
                          <a:spcPts val="0"/>
                        </a:spcAft>
                      </a:pPr>
                      <a:r>
                        <a:rPr lang="sl-SI" sz="1800">
                          <a:effectLst/>
                        </a:rPr>
                        <a:t>VREDNOT</a:t>
                      </a:r>
                    </a:p>
                    <a:p>
                      <a:pPr>
                        <a:spcAft>
                          <a:spcPts val="0"/>
                        </a:spcAft>
                      </a:pPr>
                      <a:r>
                        <a:rPr lang="sl-SI" sz="1800">
                          <a:effectLst/>
                        </a:rPr>
                        <a:t>TRAJNOSTNOSTI</a:t>
                      </a:r>
                    </a:p>
                    <a:p>
                      <a:pPr>
                        <a:lnSpc>
                          <a:spcPct val="107000"/>
                        </a:lnSpc>
                        <a:spcAft>
                          <a:spcPts val="0"/>
                        </a:spcAft>
                      </a:pPr>
                      <a:r>
                        <a:rPr lang="sl-SI" sz="1800">
                          <a:effectLst/>
                        </a:rPr>
                        <a:t> </a:t>
                      </a:r>
                      <a:endParaRPr lang="sl-SI" sz="1800">
                        <a:effectLst/>
                        <a:latin typeface="Calibri" panose="020F0502020204030204" pitchFamily="34" charset="0"/>
                        <a:ea typeface="Calibri" panose="020F0502020204030204" pitchFamily="34" charset="0"/>
                        <a:cs typeface="Arial" panose="020B0604020202020204" pitchFamily="34" charset="0"/>
                      </a:endParaRPr>
                    </a:p>
                  </a:txBody>
                  <a:tcPr marL="35955" marR="35955" marT="0" marB="0"/>
                </a:tc>
                <a:tc>
                  <a:txBody>
                    <a:bodyPr/>
                    <a:lstStyle/>
                    <a:p>
                      <a:pPr>
                        <a:lnSpc>
                          <a:spcPct val="107000"/>
                        </a:lnSpc>
                        <a:spcAft>
                          <a:spcPts val="0"/>
                        </a:spcAft>
                      </a:pPr>
                      <a:r>
                        <a:rPr lang="sl-SI" sz="1800">
                          <a:effectLst/>
                        </a:rPr>
                        <a:t>Vrednotenje trajnostnosti</a:t>
                      </a:r>
                    </a:p>
                    <a:p>
                      <a:pPr marL="342900" lvl="0" indent="-342900">
                        <a:lnSpc>
                          <a:spcPct val="107000"/>
                        </a:lnSpc>
                        <a:spcAft>
                          <a:spcPts val="0"/>
                        </a:spcAft>
                        <a:buFont typeface="Symbol" panose="05050102010706020507" pitchFamily="18" charset="2"/>
                        <a:buChar char=""/>
                      </a:pPr>
                      <a:r>
                        <a:rPr lang="sl-SI" sz="1800">
                          <a:effectLst/>
                        </a:rPr>
                        <a:t>Kritično oceni povezanost lastnih vrednot in vrednot družbe s trajnostnostjo v navezavi na svoje trenutne zmožnosti in družben položaj. </a:t>
                      </a:r>
                      <a:endParaRPr lang="sl-SI" sz="1800">
                        <a:effectLst/>
                        <a:latin typeface="Calibri" panose="020F0502020204030204" pitchFamily="34" charset="0"/>
                        <a:ea typeface="Calibri" panose="020F0502020204030204" pitchFamily="34" charset="0"/>
                        <a:cs typeface="Arial" panose="020B0604020202020204" pitchFamily="34" charset="0"/>
                      </a:endParaRPr>
                    </a:p>
                  </a:txBody>
                  <a:tcPr marL="35955" marR="35955" marT="0" marB="0"/>
                </a:tc>
                <a:extLst>
                  <a:ext uri="{0D108BD9-81ED-4DB2-BD59-A6C34878D82A}">
                    <a16:rowId xmlns:a16="http://schemas.microsoft.com/office/drawing/2014/main" val="1826362846"/>
                  </a:ext>
                </a:extLst>
              </a:tr>
              <a:tr h="282145">
                <a:tc vMerge="1">
                  <a:txBody>
                    <a:bodyPr/>
                    <a:lstStyle/>
                    <a:p>
                      <a:endParaRPr lang="sl-SI"/>
                    </a:p>
                  </a:txBody>
                  <a:tcPr/>
                </a:tc>
                <a:tc>
                  <a:txBody>
                    <a:bodyPr/>
                    <a:lstStyle/>
                    <a:p>
                      <a:pPr>
                        <a:lnSpc>
                          <a:spcPct val="107000"/>
                        </a:lnSpc>
                        <a:spcAft>
                          <a:spcPts val="0"/>
                        </a:spcAft>
                      </a:pPr>
                      <a:r>
                        <a:rPr lang="sl-SI" sz="1800">
                          <a:effectLst/>
                        </a:rPr>
                        <a:t>Podpiranje pravičnosti </a:t>
                      </a:r>
                    </a:p>
                    <a:p>
                      <a:pPr marL="342900" lvl="0" indent="-342900">
                        <a:lnSpc>
                          <a:spcPct val="107000"/>
                        </a:lnSpc>
                        <a:spcAft>
                          <a:spcPts val="0"/>
                        </a:spcAft>
                        <a:buFont typeface="Symbol" panose="05050102010706020507" pitchFamily="18" charset="2"/>
                        <a:buChar char=""/>
                      </a:pPr>
                      <a:r>
                        <a:rPr lang="sl-SI" sz="1800">
                          <a:effectLst/>
                        </a:rPr>
                        <a:t>Pri svojem delovanju upošteva etična načela pravičnosti, enakopravnosti ter sočutja.</a:t>
                      </a:r>
                      <a:endParaRPr lang="sl-SI" sz="1800">
                        <a:effectLst/>
                        <a:latin typeface="Calibri" panose="020F0502020204030204" pitchFamily="34" charset="0"/>
                        <a:ea typeface="Calibri" panose="020F0502020204030204" pitchFamily="34" charset="0"/>
                        <a:cs typeface="Arial" panose="020B0604020202020204" pitchFamily="34" charset="0"/>
                      </a:endParaRPr>
                    </a:p>
                  </a:txBody>
                  <a:tcPr marL="35955" marR="35955" marT="0" marB="0"/>
                </a:tc>
                <a:extLst>
                  <a:ext uri="{0D108BD9-81ED-4DB2-BD59-A6C34878D82A}">
                    <a16:rowId xmlns:a16="http://schemas.microsoft.com/office/drawing/2014/main" val="3144414353"/>
                  </a:ext>
                </a:extLst>
              </a:tr>
              <a:tr h="282145">
                <a:tc vMerge="1">
                  <a:txBody>
                    <a:bodyPr/>
                    <a:lstStyle/>
                    <a:p>
                      <a:endParaRPr lang="sl-SI"/>
                    </a:p>
                  </a:txBody>
                  <a:tcPr/>
                </a:tc>
                <a:tc>
                  <a:txBody>
                    <a:bodyPr/>
                    <a:lstStyle/>
                    <a:p>
                      <a:pPr>
                        <a:lnSpc>
                          <a:spcPct val="107000"/>
                        </a:lnSpc>
                        <a:spcAft>
                          <a:spcPts val="0"/>
                        </a:spcAft>
                      </a:pPr>
                      <a:r>
                        <a:rPr lang="sl-SI" sz="1800" dirty="0">
                          <a:effectLst/>
                        </a:rPr>
                        <a:t> Promoviranje narave </a:t>
                      </a:r>
                    </a:p>
                    <a:p>
                      <a:pPr marL="342900" lvl="0" indent="-342900">
                        <a:lnSpc>
                          <a:spcPct val="107000"/>
                        </a:lnSpc>
                        <a:spcAft>
                          <a:spcPts val="0"/>
                        </a:spcAft>
                        <a:buFont typeface="Symbol" panose="05050102010706020507" pitchFamily="18" charset="2"/>
                        <a:buChar char=""/>
                      </a:pPr>
                      <a:r>
                        <a:rPr lang="sl-SI" sz="1800" dirty="0">
                          <a:effectLst/>
                        </a:rPr>
                        <a:t>Odgovoren odnos do naravnih sistemov gradi na razumevanju njihove kompleksnosti in razmerij med naravnimi in družbenimi sistemi.</a:t>
                      </a:r>
                      <a:endParaRPr lang="sl-SI" sz="1800" dirty="0">
                        <a:effectLst/>
                        <a:latin typeface="Calibri" panose="020F0502020204030204" pitchFamily="34" charset="0"/>
                        <a:ea typeface="Calibri" panose="020F0502020204030204" pitchFamily="34" charset="0"/>
                        <a:cs typeface="Arial" panose="020B0604020202020204" pitchFamily="34" charset="0"/>
                      </a:endParaRPr>
                    </a:p>
                  </a:txBody>
                  <a:tcPr marL="35955" marR="35955" marT="0" marB="0"/>
                </a:tc>
                <a:extLst>
                  <a:ext uri="{0D108BD9-81ED-4DB2-BD59-A6C34878D82A}">
                    <a16:rowId xmlns:a16="http://schemas.microsoft.com/office/drawing/2014/main" val="1666602312"/>
                  </a:ext>
                </a:extLst>
              </a:tr>
              <a:tr h="564289">
                <a:tc rowSpan="3">
                  <a:txBody>
                    <a:bodyPr/>
                    <a:lstStyle/>
                    <a:p>
                      <a:pPr>
                        <a:spcAft>
                          <a:spcPts val="0"/>
                        </a:spcAft>
                      </a:pPr>
                      <a:r>
                        <a:rPr lang="sl-SI" sz="1800">
                          <a:effectLst/>
                        </a:rPr>
                        <a:t>SPREJEMANJE KOMPLEKSNOSTI V TRAJNOSTNOSTI</a:t>
                      </a:r>
                    </a:p>
                    <a:p>
                      <a:pPr>
                        <a:lnSpc>
                          <a:spcPct val="107000"/>
                        </a:lnSpc>
                        <a:spcAft>
                          <a:spcPts val="0"/>
                        </a:spcAft>
                      </a:pPr>
                      <a:r>
                        <a:rPr lang="sl-SI" sz="1800">
                          <a:effectLst/>
                        </a:rPr>
                        <a:t> </a:t>
                      </a:r>
                    </a:p>
                    <a:p>
                      <a:pPr>
                        <a:lnSpc>
                          <a:spcPct val="107000"/>
                        </a:lnSpc>
                        <a:spcAft>
                          <a:spcPts val="0"/>
                        </a:spcAft>
                      </a:pPr>
                      <a:r>
                        <a:rPr lang="sl-SI" sz="1800">
                          <a:effectLst/>
                        </a:rPr>
                        <a:t> </a:t>
                      </a:r>
                      <a:endParaRPr lang="sl-SI" sz="1800">
                        <a:effectLst/>
                        <a:latin typeface="Calibri" panose="020F0502020204030204" pitchFamily="34" charset="0"/>
                        <a:ea typeface="Calibri" panose="020F0502020204030204" pitchFamily="34" charset="0"/>
                        <a:cs typeface="Arial" panose="020B0604020202020204" pitchFamily="34" charset="0"/>
                      </a:endParaRPr>
                    </a:p>
                  </a:txBody>
                  <a:tcPr marL="35955" marR="35955" marT="0" marB="0"/>
                </a:tc>
                <a:tc>
                  <a:txBody>
                    <a:bodyPr/>
                    <a:lstStyle/>
                    <a:p>
                      <a:pPr>
                        <a:lnSpc>
                          <a:spcPct val="107000"/>
                        </a:lnSpc>
                        <a:spcAft>
                          <a:spcPts val="0"/>
                        </a:spcAft>
                      </a:pPr>
                      <a:r>
                        <a:rPr lang="sl-SI" sz="1800" dirty="0">
                          <a:effectLst/>
                        </a:rPr>
                        <a:t>Sistemsko mišljenje </a:t>
                      </a:r>
                    </a:p>
                    <a:p>
                      <a:pPr marL="342900" lvl="0" indent="-342900">
                        <a:lnSpc>
                          <a:spcPct val="107000"/>
                        </a:lnSpc>
                        <a:spcAft>
                          <a:spcPts val="0"/>
                        </a:spcAft>
                        <a:buFont typeface="Symbol" panose="05050102010706020507" pitchFamily="18" charset="2"/>
                        <a:buChar char=""/>
                      </a:pPr>
                      <a:r>
                        <a:rPr lang="sl-SI" sz="1800" dirty="0">
                          <a:effectLst/>
                        </a:rPr>
                        <a:t>K izbranemu problemu pristopa celostno, pri čemer upošteva povezanost </a:t>
                      </a:r>
                      <a:r>
                        <a:rPr lang="sl-SI" sz="1800" dirty="0" err="1">
                          <a:effectLst/>
                        </a:rPr>
                        <a:t>okoljskega</a:t>
                      </a:r>
                      <a:r>
                        <a:rPr lang="sl-SI" sz="1800" dirty="0">
                          <a:effectLst/>
                        </a:rPr>
                        <a:t>, gospodarskega in družbenega vidika. </a:t>
                      </a:r>
                    </a:p>
                    <a:p>
                      <a:pPr marL="342900" lvl="0" indent="-342900">
                        <a:lnSpc>
                          <a:spcPct val="107000"/>
                        </a:lnSpc>
                        <a:spcAft>
                          <a:spcPts val="0"/>
                        </a:spcAft>
                        <a:buFont typeface="Symbol" panose="05050102010706020507" pitchFamily="18" charset="2"/>
                        <a:buChar char=""/>
                      </a:pPr>
                      <a:r>
                        <a:rPr lang="sl-SI" sz="1800" dirty="0">
                          <a:effectLst/>
                        </a:rPr>
                        <a:t>Presoja kratkoročne in dolgoročne vplive delovanja posameznika in družbenih skupin v družbi, družbe na lokalni, regionalni, nacionalni ter globalni ravni. </a:t>
                      </a:r>
                      <a:endParaRPr lang="sl-SI" sz="1800" dirty="0">
                        <a:effectLst/>
                        <a:latin typeface="Calibri" panose="020F0502020204030204" pitchFamily="34" charset="0"/>
                        <a:ea typeface="Calibri" panose="020F0502020204030204" pitchFamily="34" charset="0"/>
                        <a:cs typeface="Arial" panose="020B0604020202020204" pitchFamily="34" charset="0"/>
                      </a:endParaRPr>
                    </a:p>
                  </a:txBody>
                  <a:tcPr marL="35955" marR="35955" marT="0" marB="0"/>
                </a:tc>
                <a:extLst>
                  <a:ext uri="{0D108BD9-81ED-4DB2-BD59-A6C34878D82A}">
                    <a16:rowId xmlns:a16="http://schemas.microsoft.com/office/drawing/2014/main" val="396738806"/>
                  </a:ext>
                </a:extLst>
              </a:tr>
              <a:tr h="376192">
                <a:tc vMerge="1">
                  <a:txBody>
                    <a:bodyPr/>
                    <a:lstStyle/>
                    <a:p>
                      <a:endParaRPr lang="sl-SI"/>
                    </a:p>
                  </a:txBody>
                  <a:tcPr/>
                </a:tc>
                <a:tc>
                  <a:txBody>
                    <a:bodyPr/>
                    <a:lstStyle/>
                    <a:p>
                      <a:pPr>
                        <a:lnSpc>
                          <a:spcPct val="107000"/>
                        </a:lnSpc>
                        <a:spcAft>
                          <a:spcPts val="0"/>
                        </a:spcAft>
                      </a:pPr>
                      <a:r>
                        <a:rPr lang="sl-SI" sz="1800">
                          <a:effectLst/>
                        </a:rPr>
                        <a:t>Kritično mišljenje </a:t>
                      </a:r>
                    </a:p>
                    <a:p>
                      <a:pPr marL="342900" lvl="0" indent="-342900">
                        <a:lnSpc>
                          <a:spcPct val="107000"/>
                        </a:lnSpc>
                        <a:spcAft>
                          <a:spcPts val="0"/>
                        </a:spcAft>
                        <a:buFont typeface="Symbol" panose="05050102010706020507" pitchFamily="18" charset="2"/>
                        <a:buChar char=""/>
                      </a:pPr>
                      <a:r>
                        <a:rPr lang="sl-SI" sz="1800">
                          <a:effectLst/>
                        </a:rPr>
                        <a:t>Kritično presoja informacije, poglede in potrebe o trajnostnem razvoju z vidika naravnega okolja, živih bitij in družbe, pri čemer upošteva različne poglede, pogojene z osebnim, socialnim in kulturnim ozadjem.</a:t>
                      </a:r>
                      <a:endParaRPr lang="sl-SI" sz="1800">
                        <a:effectLst/>
                        <a:latin typeface="Calibri" panose="020F0502020204030204" pitchFamily="34" charset="0"/>
                        <a:ea typeface="Calibri" panose="020F0502020204030204" pitchFamily="34" charset="0"/>
                        <a:cs typeface="Arial" panose="020B0604020202020204" pitchFamily="34" charset="0"/>
                      </a:endParaRPr>
                    </a:p>
                  </a:txBody>
                  <a:tcPr marL="35955" marR="35955" marT="0" marB="0"/>
                </a:tc>
                <a:extLst>
                  <a:ext uri="{0D108BD9-81ED-4DB2-BD59-A6C34878D82A}">
                    <a16:rowId xmlns:a16="http://schemas.microsoft.com/office/drawing/2014/main" val="2461516594"/>
                  </a:ext>
                </a:extLst>
              </a:tr>
              <a:tr h="376192">
                <a:tc vMerge="1">
                  <a:txBody>
                    <a:bodyPr/>
                    <a:lstStyle/>
                    <a:p>
                      <a:endParaRPr lang="sl-SI"/>
                    </a:p>
                  </a:txBody>
                  <a:tcPr/>
                </a:tc>
                <a:tc>
                  <a:txBody>
                    <a:bodyPr/>
                    <a:lstStyle/>
                    <a:p>
                      <a:pPr>
                        <a:lnSpc>
                          <a:spcPct val="107000"/>
                        </a:lnSpc>
                        <a:spcAft>
                          <a:spcPts val="0"/>
                        </a:spcAft>
                      </a:pPr>
                      <a:r>
                        <a:rPr lang="sl-SI" sz="1800" dirty="0">
                          <a:effectLst/>
                        </a:rPr>
                        <a:t>Formuliranje problema </a:t>
                      </a:r>
                    </a:p>
                    <a:p>
                      <a:pPr marL="342900" lvl="0" indent="-342900">
                        <a:lnSpc>
                          <a:spcPct val="107000"/>
                        </a:lnSpc>
                        <a:spcAft>
                          <a:spcPts val="0"/>
                        </a:spcAft>
                        <a:buFont typeface="Symbol" panose="05050102010706020507" pitchFamily="18" charset="2"/>
                        <a:buChar char=""/>
                      </a:pPr>
                      <a:r>
                        <a:rPr lang="sl-SI" sz="1800" dirty="0">
                          <a:effectLst/>
                        </a:rPr>
                        <a:t>Pri opredelitvi problema upošteva značilnosti problema – (ne)jasnost, (ne)opredeljenost, (ne)določljivost problema – in lastnosti reševanja – (ne)definirane, (ne)sistemske rešitve – ter vpletenost deležnikov.  </a:t>
                      </a:r>
                      <a:endParaRPr lang="sl-SI" sz="1800" dirty="0">
                        <a:effectLst/>
                        <a:latin typeface="Calibri" panose="020F0502020204030204" pitchFamily="34" charset="0"/>
                        <a:ea typeface="Calibri" panose="020F0502020204030204" pitchFamily="34" charset="0"/>
                        <a:cs typeface="Arial" panose="020B0604020202020204" pitchFamily="34" charset="0"/>
                      </a:endParaRPr>
                    </a:p>
                  </a:txBody>
                  <a:tcPr marL="35955" marR="35955" marT="0" marB="0"/>
                </a:tc>
                <a:extLst>
                  <a:ext uri="{0D108BD9-81ED-4DB2-BD59-A6C34878D82A}">
                    <a16:rowId xmlns:a16="http://schemas.microsoft.com/office/drawing/2014/main" val="2094108010"/>
                  </a:ext>
                </a:extLst>
              </a:tr>
            </a:tbl>
          </a:graphicData>
        </a:graphic>
      </p:graphicFrame>
    </p:spTree>
    <p:extLst>
      <p:ext uri="{BB962C8B-B14F-4D97-AF65-F5344CB8AC3E}">
        <p14:creationId xmlns:p14="http://schemas.microsoft.com/office/powerpoint/2010/main" val="1897368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p:cNvGraphicFramePr>
            <a:graphicFrameLocks noGrp="1"/>
          </p:cNvGraphicFramePr>
          <p:nvPr>
            <p:extLst/>
          </p:nvPr>
        </p:nvGraphicFramePr>
        <p:xfrm>
          <a:off x="176982" y="136636"/>
          <a:ext cx="11836342" cy="6544215"/>
        </p:xfrm>
        <a:graphic>
          <a:graphicData uri="http://schemas.openxmlformats.org/drawingml/2006/table">
            <a:tbl>
              <a:tblPr firstRow="1" firstCol="1" bandRow="1">
                <a:tableStyleId>{5C22544A-7EE6-4342-B048-85BDC9FD1C3A}</a:tableStyleId>
              </a:tblPr>
              <a:tblGrid>
                <a:gridCol w="1630391">
                  <a:extLst>
                    <a:ext uri="{9D8B030D-6E8A-4147-A177-3AD203B41FA5}">
                      <a16:colId xmlns:a16="http://schemas.microsoft.com/office/drawing/2014/main" val="529313508"/>
                    </a:ext>
                  </a:extLst>
                </a:gridCol>
                <a:gridCol w="10205951">
                  <a:extLst>
                    <a:ext uri="{9D8B030D-6E8A-4147-A177-3AD203B41FA5}">
                      <a16:colId xmlns:a16="http://schemas.microsoft.com/office/drawing/2014/main" val="1184387823"/>
                    </a:ext>
                  </a:extLst>
                </a:gridCol>
              </a:tblGrid>
              <a:tr h="246487">
                <a:tc>
                  <a:txBody>
                    <a:bodyPr/>
                    <a:lstStyle/>
                    <a:p>
                      <a:pPr>
                        <a:lnSpc>
                          <a:spcPct val="107000"/>
                        </a:lnSpc>
                        <a:spcAft>
                          <a:spcPts val="0"/>
                        </a:spcAft>
                      </a:pPr>
                      <a:r>
                        <a:rPr lang="sl-SI" sz="1800" dirty="0">
                          <a:effectLst/>
                        </a:rPr>
                        <a:t>KOMPETENCE</a:t>
                      </a:r>
                      <a:endParaRPr lang="sl-SI" sz="1800" dirty="0">
                        <a:effectLst/>
                        <a:latin typeface="Calibri" panose="020F0502020204030204" pitchFamily="34" charset="0"/>
                        <a:ea typeface="Calibri" panose="020F0502020204030204" pitchFamily="34" charset="0"/>
                        <a:cs typeface="Arial" panose="020B0604020202020204" pitchFamily="34" charset="0"/>
                      </a:endParaRPr>
                    </a:p>
                  </a:txBody>
                  <a:tcPr marL="35955" marR="35955" marT="0" marB="0"/>
                </a:tc>
                <a:tc>
                  <a:txBody>
                    <a:bodyPr/>
                    <a:lstStyle/>
                    <a:p>
                      <a:pPr>
                        <a:lnSpc>
                          <a:spcPct val="107000"/>
                        </a:lnSpc>
                        <a:spcAft>
                          <a:spcPts val="0"/>
                        </a:spcAft>
                      </a:pPr>
                      <a:r>
                        <a:rPr lang="sl-SI" sz="1800">
                          <a:effectLst/>
                        </a:rPr>
                        <a:t>Učenec</a:t>
                      </a:r>
                      <a:endParaRPr lang="sl-SI" sz="1800">
                        <a:effectLst/>
                        <a:latin typeface="Calibri" panose="020F0502020204030204" pitchFamily="34" charset="0"/>
                        <a:ea typeface="Calibri" panose="020F0502020204030204" pitchFamily="34" charset="0"/>
                        <a:cs typeface="Arial" panose="020B0604020202020204" pitchFamily="34" charset="0"/>
                      </a:endParaRPr>
                    </a:p>
                  </a:txBody>
                  <a:tcPr marL="35955" marR="35955" marT="0" marB="0"/>
                </a:tc>
                <a:extLst>
                  <a:ext uri="{0D108BD9-81ED-4DB2-BD59-A6C34878D82A}">
                    <a16:rowId xmlns:a16="http://schemas.microsoft.com/office/drawing/2014/main" val="3239539208"/>
                  </a:ext>
                </a:extLst>
              </a:tr>
              <a:tr h="1020265">
                <a:tc rowSpan="3">
                  <a:txBody>
                    <a:bodyPr/>
                    <a:lstStyle/>
                    <a:p>
                      <a:pPr>
                        <a:lnSpc>
                          <a:spcPct val="107000"/>
                        </a:lnSpc>
                        <a:spcAft>
                          <a:spcPts val="0"/>
                        </a:spcAft>
                      </a:pPr>
                      <a:r>
                        <a:rPr lang="sl-SI" sz="1800" dirty="0">
                          <a:effectLst/>
                        </a:rPr>
                        <a:t>ZAMIŠLJANJE TRAJNOSTNIH PRIHODNOSTI</a:t>
                      </a:r>
                    </a:p>
                    <a:p>
                      <a:pPr>
                        <a:lnSpc>
                          <a:spcPct val="107000"/>
                        </a:lnSpc>
                        <a:spcAft>
                          <a:spcPts val="0"/>
                        </a:spcAft>
                      </a:pPr>
                      <a:r>
                        <a:rPr lang="sl-SI" sz="1800" dirty="0">
                          <a:effectLst/>
                        </a:rPr>
                        <a:t> </a:t>
                      </a:r>
                    </a:p>
                    <a:p>
                      <a:pPr>
                        <a:lnSpc>
                          <a:spcPct val="107000"/>
                        </a:lnSpc>
                        <a:spcAft>
                          <a:spcPts val="0"/>
                        </a:spcAft>
                      </a:pPr>
                      <a:r>
                        <a:rPr lang="sl-SI" sz="1800" dirty="0">
                          <a:effectLst/>
                        </a:rPr>
                        <a:t> </a:t>
                      </a:r>
                      <a:endParaRPr lang="sl-SI" sz="1800" dirty="0">
                        <a:effectLst/>
                        <a:latin typeface="Calibri" panose="020F0502020204030204" pitchFamily="34" charset="0"/>
                        <a:ea typeface="Calibri" panose="020F0502020204030204" pitchFamily="34" charset="0"/>
                        <a:cs typeface="Arial" panose="020B0604020202020204" pitchFamily="34" charset="0"/>
                      </a:endParaRPr>
                    </a:p>
                  </a:txBody>
                  <a:tcPr marL="35955" marR="35955" marT="0" marB="0"/>
                </a:tc>
                <a:tc>
                  <a:txBody>
                    <a:bodyPr/>
                    <a:lstStyle/>
                    <a:p>
                      <a:pPr fontAlgn="base">
                        <a:lnSpc>
                          <a:spcPct val="107000"/>
                        </a:lnSpc>
                        <a:spcAft>
                          <a:spcPts val="0"/>
                        </a:spcAft>
                      </a:pPr>
                      <a:r>
                        <a:rPr lang="sl-SI" sz="1800" dirty="0">
                          <a:effectLst/>
                        </a:rPr>
                        <a:t>Pismenost za prihodnost</a:t>
                      </a:r>
                    </a:p>
                    <a:p>
                      <a:pPr marL="342900" lvl="0" indent="-342900" fontAlgn="base">
                        <a:lnSpc>
                          <a:spcPct val="107000"/>
                        </a:lnSpc>
                        <a:spcAft>
                          <a:spcPts val="0"/>
                        </a:spcAft>
                        <a:buFont typeface="Symbol" panose="05050102010706020507" pitchFamily="18" charset="2"/>
                        <a:buChar char=""/>
                      </a:pPr>
                      <a:r>
                        <a:rPr lang="sl-SI" sz="1800" dirty="0">
                          <a:effectLst/>
                        </a:rPr>
                        <a:t>Na podlagi znanja, znanstvenih dognanj in vrednot </a:t>
                      </a:r>
                      <a:r>
                        <a:rPr lang="sl-SI" sz="1800" dirty="0" err="1">
                          <a:effectLst/>
                        </a:rPr>
                        <a:t>trajnostnosti</a:t>
                      </a:r>
                      <a:r>
                        <a:rPr lang="sl-SI" sz="1800" dirty="0">
                          <a:effectLst/>
                        </a:rPr>
                        <a:t> razume in vrednoti možne, verjetne in želene trajnostne prihodnosti (scenarije). </a:t>
                      </a:r>
                    </a:p>
                    <a:p>
                      <a:pPr marL="342900" lvl="0" indent="-342900" fontAlgn="base">
                        <a:lnSpc>
                          <a:spcPct val="107000"/>
                        </a:lnSpc>
                        <a:spcAft>
                          <a:spcPts val="0"/>
                        </a:spcAft>
                        <a:buFont typeface="Symbol" panose="05050102010706020507" pitchFamily="18" charset="2"/>
                        <a:buChar char=""/>
                      </a:pPr>
                      <a:r>
                        <a:rPr lang="sl-SI" sz="1800" dirty="0">
                          <a:effectLst/>
                        </a:rPr>
                        <a:t>Presoja dejanja, ki so potrebna za doseganje želene trajnostne prihodnosti.</a:t>
                      </a:r>
                      <a:endParaRPr lang="sl-SI" sz="1800" dirty="0">
                        <a:effectLst/>
                        <a:latin typeface="Calibri" panose="020F0502020204030204" pitchFamily="34" charset="0"/>
                        <a:ea typeface="Calibri" panose="020F0502020204030204" pitchFamily="34" charset="0"/>
                        <a:cs typeface="Arial" panose="020B0604020202020204" pitchFamily="34" charset="0"/>
                      </a:endParaRPr>
                    </a:p>
                  </a:txBody>
                  <a:tcPr marL="35955" marR="35955" marT="0" marB="0"/>
                </a:tc>
                <a:extLst>
                  <a:ext uri="{0D108BD9-81ED-4DB2-BD59-A6C34878D82A}">
                    <a16:rowId xmlns:a16="http://schemas.microsoft.com/office/drawing/2014/main" val="2651068194"/>
                  </a:ext>
                </a:extLst>
              </a:tr>
              <a:tr h="762339">
                <a:tc vMerge="1">
                  <a:txBody>
                    <a:bodyPr/>
                    <a:lstStyle/>
                    <a:p>
                      <a:endParaRPr lang="sl-SI"/>
                    </a:p>
                  </a:txBody>
                  <a:tcPr/>
                </a:tc>
                <a:tc>
                  <a:txBody>
                    <a:bodyPr/>
                    <a:lstStyle/>
                    <a:p>
                      <a:pPr>
                        <a:lnSpc>
                          <a:spcPct val="107000"/>
                        </a:lnSpc>
                        <a:spcAft>
                          <a:spcPts val="0"/>
                        </a:spcAft>
                      </a:pPr>
                      <a:r>
                        <a:rPr lang="sl-SI" sz="1800">
                          <a:effectLst/>
                        </a:rPr>
                        <a:t> Prilagodljivost</a:t>
                      </a:r>
                    </a:p>
                    <a:p>
                      <a:pPr marL="342900" lvl="0" indent="-342900" fontAlgn="base">
                        <a:lnSpc>
                          <a:spcPct val="107000"/>
                        </a:lnSpc>
                        <a:spcAft>
                          <a:spcPts val="0"/>
                        </a:spcAft>
                        <a:buFont typeface="Symbol" panose="05050102010706020507" pitchFamily="18" charset="2"/>
                        <a:buChar char=""/>
                      </a:pPr>
                      <a:r>
                        <a:rPr lang="sl-SI" sz="1800">
                          <a:effectLst/>
                        </a:rPr>
                        <a:t>V prizadevanju za trajnostno prihodnost tvega in se kljub negotovostim prilagaja ter sprejema trajnostne odločitve za svoja dejanja. </a:t>
                      </a:r>
                      <a:endParaRPr lang="sl-SI" sz="1800">
                        <a:effectLst/>
                        <a:latin typeface="Calibri" panose="020F0502020204030204" pitchFamily="34" charset="0"/>
                        <a:ea typeface="Calibri" panose="020F0502020204030204" pitchFamily="34" charset="0"/>
                        <a:cs typeface="Arial" panose="020B0604020202020204" pitchFamily="34" charset="0"/>
                      </a:endParaRPr>
                    </a:p>
                  </a:txBody>
                  <a:tcPr marL="35955" marR="35955" marT="0" marB="0"/>
                </a:tc>
                <a:extLst>
                  <a:ext uri="{0D108BD9-81ED-4DB2-BD59-A6C34878D82A}">
                    <a16:rowId xmlns:a16="http://schemas.microsoft.com/office/drawing/2014/main" val="1006067917"/>
                  </a:ext>
                </a:extLst>
              </a:tr>
              <a:tr h="762339">
                <a:tc vMerge="1">
                  <a:txBody>
                    <a:bodyPr/>
                    <a:lstStyle/>
                    <a:p>
                      <a:endParaRPr lang="sl-SI"/>
                    </a:p>
                  </a:txBody>
                  <a:tcPr/>
                </a:tc>
                <a:tc>
                  <a:txBody>
                    <a:bodyPr/>
                    <a:lstStyle/>
                    <a:p>
                      <a:pPr>
                        <a:lnSpc>
                          <a:spcPct val="107000"/>
                        </a:lnSpc>
                        <a:spcAft>
                          <a:spcPts val="0"/>
                        </a:spcAft>
                      </a:pPr>
                      <a:r>
                        <a:rPr lang="sl-SI" sz="1800">
                          <a:effectLst/>
                        </a:rPr>
                        <a:t> Raziskovalno mišljenje </a:t>
                      </a:r>
                    </a:p>
                    <a:p>
                      <a:pPr marL="342900" lvl="0" indent="-342900" fontAlgn="base">
                        <a:lnSpc>
                          <a:spcPct val="107000"/>
                        </a:lnSpc>
                        <a:spcAft>
                          <a:spcPts val="0"/>
                        </a:spcAft>
                        <a:buFont typeface="Symbol" panose="05050102010706020507" pitchFamily="18" charset="2"/>
                        <a:buChar char=""/>
                      </a:pPr>
                      <a:r>
                        <a:rPr lang="sl-SI" sz="1800">
                          <a:effectLst/>
                        </a:rPr>
                        <a:t>Pri načrtovanju in reševanju kompleksnih problemov/-atik trajnostnosti uporablja in povezuje znanja in metode različnih znanstvenih disciplin ter predlaga ustvarjalne in inovativne ideje in rešitve.  </a:t>
                      </a:r>
                      <a:endParaRPr lang="sl-SI" sz="1800">
                        <a:effectLst/>
                        <a:latin typeface="Calibri" panose="020F0502020204030204" pitchFamily="34" charset="0"/>
                        <a:ea typeface="Calibri" panose="020F0502020204030204" pitchFamily="34" charset="0"/>
                        <a:cs typeface="Arial" panose="020B0604020202020204" pitchFamily="34" charset="0"/>
                      </a:endParaRPr>
                    </a:p>
                  </a:txBody>
                  <a:tcPr marL="35955" marR="35955" marT="0" marB="0"/>
                </a:tc>
                <a:extLst>
                  <a:ext uri="{0D108BD9-81ED-4DB2-BD59-A6C34878D82A}">
                    <a16:rowId xmlns:a16="http://schemas.microsoft.com/office/drawing/2014/main" val="4196929330"/>
                  </a:ext>
                </a:extLst>
              </a:tr>
              <a:tr h="762339">
                <a:tc rowSpan="3">
                  <a:txBody>
                    <a:bodyPr/>
                    <a:lstStyle/>
                    <a:p>
                      <a:pPr>
                        <a:lnSpc>
                          <a:spcPct val="107000"/>
                        </a:lnSpc>
                        <a:spcAft>
                          <a:spcPts val="0"/>
                        </a:spcAft>
                      </a:pPr>
                      <a:r>
                        <a:rPr lang="sl-SI" sz="1800" dirty="0">
                          <a:effectLst/>
                        </a:rPr>
                        <a:t>UKREPANJE ZA TRAJNOSTNOST</a:t>
                      </a:r>
                    </a:p>
                    <a:p>
                      <a:pPr>
                        <a:lnSpc>
                          <a:spcPct val="107000"/>
                        </a:lnSpc>
                        <a:spcAft>
                          <a:spcPts val="0"/>
                        </a:spcAft>
                      </a:pPr>
                      <a:r>
                        <a:rPr lang="sl-SI" sz="1800" dirty="0">
                          <a:effectLst/>
                        </a:rPr>
                        <a:t> </a:t>
                      </a:r>
                    </a:p>
                    <a:p>
                      <a:pPr>
                        <a:lnSpc>
                          <a:spcPct val="107000"/>
                        </a:lnSpc>
                        <a:spcAft>
                          <a:spcPts val="0"/>
                        </a:spcAft>
                      </a:pPr>
                      <a:r>
                        <a:rPr lang="sl-SI" sz="1800" dirty="0">
                          <a:effectLst/>
                        </a:rPr>
                        <a:t> </a:t>
                      </a:r>
                      <a:endParaRPr lang="sl-SI" sz="1800" dirty="0">
                        <a:effectLst/>
                        <a:latin typeface="Calibri" panose="020F0502020204030204" pitchFamily="34" charset="0"/>
                        <a:ea typeface="Calibri" panose="020F0502020204030204" pitchFamily="34" charset="0"/>
                        <a:cs typeface="Arial" panose="020B0604020202020204" pitchFamily="34" charset="0"/>
                      </a:endParaRPr>
                    </a:p>
                  </a:txBody>
                  <a:tcPr marL="35955" marR="35955" marT="0" marB="0"/>
                </a:tc>
                <a:tc>
                  <a:txBody>
                    <a:bodyPr/>
                    <a:lstStyle/>
                    <a:p>
                      <a:pPr fontAlgn="base">
                        <a:lnSpc>
                          <a:spcPct val="107000"/>
                        </a:lnSpc>
                        <a:spcAft>
                          <a:spcPts val="0"/>
                        </a:spcAft>
                      </a:pPr>
                      <a:r>
                        <a:rPr lang="sl-SI" sz="1800">
                          <a:effectLst/>
                        </a:rPr>
                        <a:t>Politična angažiranost </a:t>
                      </a:r>
                    </a:p>
                    <a:p>
                      <a:pPr marL="342900" lvl="0" indent="-342900" fontAlgn="base">
                        <a:lnSpc>
                          <a:spcPct val="107000"/>
                        </a:lnSpc>
                        <a:spcAft>
                          <a:spcPts val="0"/>
                        </a:spcAft>
                        <a:buFont typeface="Symbol" panose="05050102010706020507" pitchFamily="18" charset="2"/>
                        <a:buChar char=""/>
                      </a:pPr>
                      <a:r>
                        <a:rPr lang="sl-SI" sz="1800">
                          <a:effectLst/>
                        </a:rPr>
                        <a:t>Ob upoštevanju demokratičnih načel kritično vrednoti politike z vidika trajnostnosti ter sodeluje pri oblikovanju trajnostnih politik in prakse na lokalni, regionalni, nacionalni in globalni ravni. </a:t>
                      </a:r>
                      <a:endParaRPr lang="sl-SI" sz="1800">
                        <a:effectLst/>
                        <a:latin typeface="Calibri" panose="020F0502020204030204" pitchFamily="34" charset="0"/>
                        <a:ea typeface="Calibri" panose="020F0502020204030204" pitchFamily="34" charset="0"/>
                        <a:cs typeface="Arial" panose="020B0604020202020204" pitchFamily="34" charset="0"/>
                      </a:endParaRPr>
                    </a:p>
                  </a:txBody>
                  <a:tcPr marL="35955" marR="35955" marT="0" marB="0"/>
                </a:tc>
                <a:extLst>
                  <a:ext uri="{0D108BD9-81ED-4DB2-BD59-A6C34878D82A}">
                    <a16:rowId xmlns:a16="http://schemas.microsoft.com/office/drawing/2014/main" val="310922622"/>
                  </a:ext>
                </a:extLst>
              </a:tr>
              <a:tr h="762339">
                <a:tc vMerge="1">
                  <a:txBody>
                    <a:bodyPr/>
                    <a:lstStyle/>
                    <a:p>
                      <a:endParaRPr lang="sl-SI"/>
                    </a:p>
                  </a:txBody>
                  <a:tcPr/>
                </a:tc>
                <a:tc>
                  <a:txBody>
                    <a:bodyPr/>
                    <a:lstStyle/>
                    <a:p>
                      <a:pPr fontAlgn="base">
                        <a:lnSpc>
                          <a:spcPct val="107000"/>
                        </a:lnSpc>
                        <a:spcAft>
                          <a:spcPts val="0"/>
                        </a:spcAft>
                      </a:pPr>
                      <a:r>
                        <a:rPr lang="sl-SI" sz="1800">
                          <a:effectLst/>
                        </a:rPr>
                        <a:t>Kolektivno ukrepanje </a:t>
                      </a:r>
                    </a:p>
                    <a:p>
                      <a:pPr marL="342900" lvl="0" indent="-342900" fontAlgn="base">
                        <a:lnSpc>
                          <a:spcPct val="107000"/>
                        </a:lnSpc>
                        <a:spcAft>
                          <a:spcPts val="0"/>
                        </a:spcAft>
                        <a:buFont typeface="Symbol" panose="05050102010706020507" pitchFamily="18" charset="2"/>
                        <a:buChar char=""/>
                      </a:pPr>
                      <a:r>
                        <a:rPr lang="sl-SI" sz="1800">
                          <a:effectLst/>
                        </a:rPr>
                        <a:t>Pri prizadevanju in ukrepanju za trajnostnost upošteva demokratična načela in aktivno ter angažirano (konstruktivno) sodeluje z drugimi.</a:t>
                      </a:r>
                      <a:endParaRPr lang="sl-SI" sz="1800">
                        <a:effectLst/>
                        <a:latin typeface="Calibri" panose="020F0502020204030204" pitchFamily="34" charset="0"/>
                        <a:ea typeface="Calibri" panose="020F0502020204030204" pitchFamily="34" charset="0"/>
                        <a:cs typeface="Arial" panose="020B0604020202020204" pitchFamily="34" charset="0"/>
                      </a:endParaRPr>
                    </a:p>
                  </a:txBody>
                  <a:tcPr marL="35955" marR="35955" marT="0" marB="0"/>
                </a:tc>
                <a:extLst>
                  <a:ext uri="{0D108BD9-81ED-4DB2-BD59-A6C34878D82A}">
                    <a16:rowId xmlns:a16="http://schemas.microsoft.com/office/drawing/2014/main" val="3705610005"/>
                  </a:ext>
                </a:extLst>
              </a:tr>
              <a:tr h="1554766">
                <a:tc vMerge="1">
                  <a:txBody>
                    <a:bodyPr/>
                    <a:lstStyle/>
                    <a:p>
                      <a:endParaRPr lang="sl-SI"/>
                    </a:p>
                  </a:txBody>
                  <a:tcPr/>
                </a:tc>
                <a:tc>
                  <a:txBody>
                    <a:bodyPr/>
                    <a:lstStyle/>
                    <a:p>
                      <a:pPr fontAlgn="base">
                        <a:lnSpc>
                          <a:spcPct val="107000"/>
                        </a:lnSpc>
                        <a:spcAft>
                          <a:spcPts val="0"/>
                        </a:spcAft>
                      </a:pPr>
                      <a:r>
                        <a:rPr lang="sl-SI" sz="1800" dirty="0">
                          <a:effectLst/>
                        </a:rPr>
                        <a:t>Individualna iniciativa </a:t>
                      </a:r>
                    </a:p>
                    <a:p>
                      <a:pPr marL="342900" lvl="0" indent="-342900" fontAlgn="base">
                        <a:lnSpc>
                          <a:spcPct val="107000"/>
                        </a:lnSpc>
                        <a:spcAft>
                          <a:spcPts val="0"/>
                        </a:spcAft>
                        <a:buFont typeface="Symbol" panose="05050102010706020507" pitchFamily="18" charset="2"/>
                        <a:buChar char=""/>
                      </a:pPr>
                      <a:r>
                        <a:rPr lang="sl-SI" sz="1800" dirty="0">
                          <a:effectLst/>
                        </a:rPr>
                        <a:t>Se zaveda lastnega potenciala in odgovornosti za trajnostno delovanje in ukrepanje na individualni, kolektivni in politični ravni.  </a:t>
                      </a:r>
                      <a:endParaRPr lang="sl-SI" sz="1800" dirty="0">
                        <a:effectLst/>
                        <a:latin typeface="Calibri" panose="020F0502020204030204" pitchFamily="34" charset="0"/>
                        <a:ea typeface="Calibri" panose="020F0502020204030204" pitchFamily="34" charset="0"/>
                        <a:cs typeface="Arial" panose="020B0604020202020204" pitchFamily="34" charset="0"/>
                      </a:endParaRPr>
                    </a:p>
                  </a:txBody>
                  <a:tcPr marL="35955" marR="35955" marT="0" marB="0"/>
                </a:tc>
                <a:extLst>
                  <a:ext uri="{0D108BD9-81ED-4DB2-BD59-A6C34878D82A}">
                    <a16:rowId xmlns:a16="http://schemas.microsoft.com/office/drawing/2014/main" val="1375438048"/>
                  </a:ext>
                </a:extLst>
              </a:tr>
            </a:tbl>
          </a:graphicData>
        </a:graphic>
      </p:graphicFrame>
    </p:spTree>
    <p:extLst>
      <p:ext uri="{BB962C8B-B14F-4D97-AF65-F5344CB8AC3E}">
        <p14:creationId xmlns:p14="http://schemas.microsoft.com/office/powerpoint/2010/main" val="1171913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slov 1"/>
          <p:cNvSpPr>
            <a:spLocks noGrp="1"/>
          </p:cNvSpPr>
          <p:nvPr>
            <p:ph type="title"/>
          </p:nvPr>
        </p:nvSpPr>
        <p:spPr>
          <a:xfrm>
            <a:off x="914400" y="582808"/>
            <a:ext cx="8261350" cy="914400"/>
          </a:xfrm>
        </p:spPr>
        <p:txBody>
          <a:bodyPr/>
          <a:lstStyle/>
          <a:p>
            <a:r>
              <a:rPr lang="sl-SI" altLang="sl-SI" sz="2400" dirty="0">
                <a:cs typeface="Arial" panose="020B0604020202020204" pitchFamily="34" charset="0"/>
              </a:rPr>
              <a:t>TRAJNOSTNA MOBILNOST IN IZOBRAŽEVANJE ZA TRAJNOSTNI RAZVOJ V VIZ</a:t>
            </a:r>
            <a:endParaRPr lang="sl-SI" altLang="sl-SI" sz="2400" dirty="0"/>
          </a:p>
        </p:txBody>
      </p:sp>
      <p:sp>
        <p:nvSpPr>
          <p:cNvPr id="4" name="Označba mesta vsebine 3"/>
          <p:cNvSpPr>
            <a:spLocks noGrp="1"/>
          </p:cNvSpPr>
          <p:nvPr>
            <p:ph idx="1"/>
          </p:nvPr>
        </p:nvSpPr>
        <p:spPr>
          <a:xfrm>
            <a:off x="714375" y="1497208"/>
            <a:ext cx="9889587" cy="4501661"/>
          </a:xfrm>
        </p:spPr>
        <p:txBody>
          <a:bodyPr>
            <a:normAutofit fontScale="85000" lnSpcReduction="10000"/>
          </a:bodyPr>
          <a:lstStyle/>
          <a:p>
            <a:pPr marL="0" indent="0">
              <a:buNone/>
              <a:defRPr/>
            </a:pPr>
            <a:r>
              <a:rPr lang="sl-SI" b="1" dirty="0"/>
              <a:t>Trajnostna/varna mobilnost/prometna vzgoja v OŠ je </a:t>
            </a:r>
            <a:r>
              <a:rPr lang="sl-SI" b="1" dirty="0" err="1"/>
              <a:t>kroskurikularno</a:t>
            </a:r>
            <a:r>
              <a:rPr lang="sl-SI" b="1" dirty="0"/>
              <a:t>, medpredmetno, interdisciplinarno </a:t>
            </a:r>
            <a:r>
              <a:rPr lang="sl-SI" dirty="0"/>
              <a:t> področje, ki </a:t>
            </a:r>
            <a:r>
              <a:rPr lang="sl-SI" dirty="0" smtClean="0"/>
              <a:t>sega </a:t>
            </a:r>
            <a:r>
              <a:rPr lang="sl-SI" dirty="0"/>
              <a:t>v </a:t>
            </a:r>
            <a:r>
              <a:rPr lang="sl-SI" dirty="0" smtClean="0"/>
              <a:t>obvezni </a:t>
            </a:r>
            <a:r>
              <a:rPr lang="sl-SI" dirty="0"/>
              <a:t>in razširjeni program življenja in dela v OŠ.</a:t>
            </a:r>
          </a:p>
          <a:p>
            <a:pPr marL="0" indent="0">
              <a:buNone/>
              <a:defRPr/>
            </a:pPr>
            <a:endParaRPr lang="sl-SI" dirty="0" smtClean="0"/>
          </a:p>
          <a:p>
            <a:pPr marL="0" indent="0">
              <a:buNone/>
              <a:defRPr/>
            </a:pPr>
            <a:r>
              <a:rPr lang="sl-SI" dirty="0" smtClean="0"/>
              <a:t>TM </a:t>
            </a:r>
            <a:r>
              <a:rPr lang="sl-SI" dirty="0"/>
              <a:t>spodbuja in razvija ter krepi veščine za kulturo vedenja v cestnem prometu, zdrav način življenja, gibalne in socialne kompetence, odnos do okolja in ekologijo v sodobnem življenju. </a:t>
            </a:r>
          </a:p>
          <a:p>
            <a:pPr marL="0" indent="0">
              <a:buNone/>
              <a:defRPr/>
            </a:pPr>
            <a:r>
              <a:rPr lang="sl-SI" dirty="0"/>
              <a:t>TM temelji na </a:t>
            </a:r>
            <a:r>
              <a:rPr lang="sl-SI" u="sng" dirty="0"/>
              <a:t>načelu </a:t>
            </a:r>
            <a:r>
              <a:rPr lang="sl-SI" dirty="0"/>
              <a:t>upoštevanja potreb in interesov posameznika, skupine. </a:t>
            </a:r>
          </a:p>
          <a:p>
            <a:pPr marL="0" indent="0">
              <a:buNone/>
              <a:defRPr/>
            </a:pPr>
            <a:r>
              <a:rPr lang="sl-SI" dirty="0"/>
              <a:t>Izhodišče za razvoj TM v VIZ je dokument </a:t>
            </a:r>
            <a:r>
              <a:rPr lang="sl-SI" dirty="0">
                <a:hlinkClick r:id="rId3"/>
              </a:rPr>
              <a:t>Strategija kulture vedenja in vzgoja za trajnostno mobilnost otrok in mladostnikov v sistemu vzgoje in izobraževanja do leta </a:t>
            </a:r>
            <a:r>
              <a:rPr lang="sl-SI" dirty="0" smtClean="0">
                <a:hlinkClick r:id="rId3"/>
              </a:rPr>
              <a:t>2027…</a:t>
            </a:r>
            <a:endParaRPr lang="sl-SI" dirty="0"/>
          </a:p>
          <a:p>
            <a:pPr marL="0" indent="0">
              <a:buNone/>
              <a:defRPr/>
            </a:pPr>
            <a:endParaRPr lang="sl-SI" dirty="0"/>
          </a:p>
          <a:p>
            <a:pPr marL="0" indent="0">
              <a:buNone/>
              <a:defRPr/>
            </a:pPr>
            <a:r>
              <a:rPr lang="sl-SI" dirty="0">
                <a:solidFill>
                  <a:schemeClr val="accent5">
                    <a:lumMod val="25000"/>
                  </a:schemeClr>
                </a:solidFill>
              </a:rPr>
              <a:t>Področje trajnostne mobilnost je eno ključnih področij vzgoje in izobraževanja za trajnostni razvoj (VITR). </a:t>
            </a:r>
          </a:p>
          <a:p>
            <a:pPr marL="0" indent="0">
              <a:buNone/>
              <a:defRPr/>
            </a:pPr>
            <a:r>
              <a:rPr lang="sl-SI" dirty="0">
                <a:solidFill>
                  <a:schemeClr val="accent5">
                    <a:lumMod val="25000"/>
                  </a:schemeClr>
                </a:solidFill>
                <a:hlinkClick r:id="rId4"/>
              </a:rPr>
              <a:t>https://skupnost.sio.si/pluginfile.php/1238638/mod_resource/content/1/Kazipot-VITR-za-2030.pdf</a:t>
            </a:r>
            <a:endParaRPr lang="sl-SI" dirty="0">
              <a:solidFill>
                <a:schemeClr val="accent5">
                  <a:lumMod val="25000"/>
                </a:schemeClr>
              </a:solidFill>
            </a:endParaRPr>
          </a:p>
          <a:p>
            <a:pPr marL="0" indent="0">
              <a:buNone/>
              <a:defRPr/>
            </a:pPr>
            <a:endParaRPr lang="sl-SI" sz="2000" dirty="0">
              <a:solidFill>
                <a:schemeClr val="accent5">
                  <a:lumMod val="25000"/>
                </a:schemeClr>
              </a:solidFill>
            </a:endParaRPr>
          </a:p>
          <a:p>
            <a:pPr marL="0" indent="0">
              <a:buNone/>
              <a:defRPr/>
            </a:pPr>
            <a:endParaRPr lang="sl-SI" sz="2000" dirty="0"/>
          </a:p>
          <a:p>
            <a:pPr marL="0" indent="0">
              <a:buNone/>
              <a:defRPr/>
            </a:pPr>
            <a:endParaRPr lang="sl-SI" dirty="0"/>
          </a:p>
          <a:p>
            <a:pPr marL="0" indent="0">
              <a:buNone/>
              <a:defRPr/>
            </a:pPr>
            <a:endParaRPr lang="sl-SI" dirty="0" smtClean="0"/>
          </a:p>
          <a:p>
            <a:pPr>
              <a:defRPr/>
            </a:pPr>
            <a:endParaRPr lang="sl-SI" dirty="0" smtClean="0"/>
          </a:p>
          <a:p>
            <a:pPr marL="0" indent="0">
              <a:buNone/>
              <a:defRPr/>
            </a:pPr>
            <a:endParaRPr lang="sl-SI" dirty="0"/>
          </a:p>
          <a:p>
            <a:pPr>
              <a:defRPr/>
            </a:pPr>
            <a:endParaRPr lang="sl-SI" dirty="0"/>
          </a:p>
        </p:txBody>
      </p:sp>
      <p:sp>
        <p:nvSpPr>
          <p:cNvPr id="6" name="Označba mesta noge 3"/>
          <p:cNvSpPr>
            <a:spLocks noGrp="1"/>
          </p:cNvSpPr>
          <p:nvPr>
            <p:ph type="ftr" sz="quarter" idx="11"/>
          </p:nvPr>
        </p:nvSpPr>
        <p:spPr>
          <a:xfrm>
            <a:off x="609601" y="6449339"/>
            <a:ext cx="7416800" cy="365125"/>
          </a:xfrm>
        </p:spPr>
        <p:txBody>
          <a:bodyPr/>
          <a:lstStyle/>
          <a:p>
            <a:r>
              <a:rPr lang="sl-SI" dirty="0" smtClean="0"/>
              <a:t>8. NACIONALNA KONFERENCA Trajnostna mobilnost v VIZ</a:t>
            </a:r>
            <a:r>
              <a:rPr lang="sv-SE" dirty="0" smtClean="0"/>
              <a:t>                                                            2023/24</a:t>
            </a:r>
            <a:endParaRPr lang="en-US" dirty="0"/>
          </a:p>
        </p:txBody>
      </p:sp>
    </p:spTree>
    <p:extLst>
      <p:ext uri="{BB962C8B-B14F-4D97-AF65-F5344CB8AC3E}">
        <p14:creationId xmlns:p14="http://schemas.microsoft.com/office/powerpoint/2010/main" val="3586849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slov 1"/>
          <p:cNvSpPr>
            <a:spLocks noGrp="1"/>
          </p:cNvSpPr>
          <p:nvPr>
            <p:ph type="title"/>
          </p:nvPr>
        </p:nvSpPr>
        <p:spPr>
          <a:xfrm>
            <a:off x="530942" y="522624"/>
            <a:ext cx="10972800" cy="1143000"/>
          </a:xfrm>
        </p:spPr>
        <p:txBody>
          <a:bodyPr/>
          <a:lstStyle/>
          <a:p>
            <a:r>
              <a:rPr lang="sl-SI" altLang="sl-SI" dirty="0" smtClean="0"/>
              <a:t>5 KLJUČNIH NAČEL</a:t>
            </a:r>
          </a:p>
        </p:txBody>
      </p:sp>
      <p:sp>
        <p:nvSpPr>
          <p:cNvPr id="5" name="Pravokotnik 4"/>
          <p:cNvSpPr/>
          <p:nvPr/>
        </p:nvSpPr>
        <p:spPr>
          <a:xfrm>
            <a:off x="1495351" y="1816130"/>
            <a:ext cx="7991475" cy="679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l-SI" b="1" dirty="0">
                <a:solidFill>
                  <a:schemeClr val="tx1"/>
                </a:solidFill>
              </a:rPr>
              <a:t>ZAGOTAVLJANJE PRAVICE DO IZOBRAŽEVANJA O VARNOSTI PROMETA IN MOBILNOSTI</a:t>
            </a:r>
          </a:p>
        </p:txBody>
      </p:sp>
      <p:sp>
        <p:nvSpPr>
          <p:cNvPr id="6" name="Pravokotnik 5"/>
          <p:cNvSpPr/>
          <p:nvPr/>
        </p:nvSpPr>
        <p:spPr>
          <a:xfrm>
            <a:off x="1495351" y="2652712"/>
            <a:ext cx="7991475" cy="67945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l-SI" b="1" dirty="0">
                <a:solidFill>
                  <a:schemeClr val="tx1"/>
                </a:solidFill>
              </a:rPr>
              <a:t>VKLJUČEVANJE IN PODPIRANJE VRTCEV/ŠOL</a:t>
            </a:r>
          </a:p>
        </p:txBody>
      </p:sp>
      <p:sp>
        <p:nvSpPr>
          <p:cNvPr id="7" name="Pravokotnik 6"/>
          <p:cNvSpPr/>
          <p:nvPr/>
        </p:nvSpPr>
        <p:spPr>
          <a:xfrm>
            <a:off x="1495350" y="3589936"/>
            <a:ext cx="7991475" cy="67945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l-SI" b="1" dirty="0">
                <a:solidFill>
                  <a:schemeClr val="bg1"/>
                </a:solidFill>
              </a:rPr>
              <a:t>ZAGOTAVLJANJE VISOKO KAKOVOSTNEGA IZOBRAŽEVANJA</a:t>
            </a:r>
          </a:p>
        </p:txBody>
      </p:sp>
      <p:sp>
        <p:nvSpPr>
          <p:cNvPr id="8" name="Pravokotnik 7"/>
          <p:cNvSpPr/>
          <p:nvPr/>
        </p:nvSpPr>
        <p:spPr>
          <a:xfrm>
            <a:off x="1495352" y="4619331"/>
            <a:ext cx="7991475" cy="679450"/>
          </a:xfrm>
          <a:prstGeom prst="rect">
            <a:avLst/>
          </a:prstGeom>
          <a:solidFill>
            <a:srgbClr val="CFD9F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l-SI" b="1" dirty="0">
                <a:solidFill>
                  <a:schemeClr val="tx1"/>
                </a:solidFill>
              </a:rPr>
              <a:t>ZAGOTAVLJANJE OKVIRNIH POGOJEV</a:t>
            </a:r>
          </a:p>
        </p:txBody>
      </p:sp>
      <p:sp>
        <p:nvSpPr>
          <p:cNvPr id="9" name="Pravokotnik 8"/>
          <p:cNvSpPr/>
          <p:nvPr/>
        </p:nvSpPr>
        <p:spPr>
          <a:xfrm>
            <a:off x="1495353" y="5522913"/>
            <a:ext cx="7991475" cy="6794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l-SI" b="1" dirty="0">
                <a:solidFill>
                  <a:schemeClr val="tx1"/>
                </a:solidFill>
              </a:rPr>
              <a:t>VKLJUČEVANJE POMEMBNIH DELEŽNIKOV</a:t>
            </a:r>
          </a:p>
        </p:txBody>
      </p:sp>
      <p:sp>
        <p:nvSpPr>
          <p:cNvPr id="11" name="Označba mesta noge 3"/>
          <p:cNvSpPr>
            <a:spLocks noGrp="1"/>
          </p:cNvSpPr>
          <p:nvPr>
            <p:ph type="ftr" sz="quarter" idx="11"/>
          </p:nvPr>
        </p:nvSpPr>
        <p:spPr>
          <a:xfrm>
            <a:off x="609601" y="6449339"/>
            <a:ext cx="7416800" cy="365125"/>
          </a:xfrm>
        </p:spPr>
        <p:txBody>
          <a:bodyPr/>
          <a:lstStyle/>
          <a:p>
            <a:r>
              <a:rPr lang="sl-SI" dirty="0" smtClean="0"/>
              <a:t>8. NACIONALNA KONFERENCA Trajnostna mobilnost v VIZ</a:t>
            </a:r>
            <a:r>
              <a:rPr lang="sv-SE" dirty="0" smtClean="0"/>
              <a:t>                                                            2023/24</a:t>
            </a:r>
            <a:endParaRPr lang="en-US" dirty="0"/>
          </a:p>
        </p:txBody>
      </p:sp>
    </p:spTree>
    <p:extLst>
      <p:ext uri="{BB962C8B-B14F-4D97-AF65-F5344CB8AC3E}">
        <p14:creationId xmlns:p14="http://schemas.microsoft.com/office/powerpoint/2010/main" val="3120488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09600" y="621391"/>
            <a:ext cx="10972800" cy="1143000"/>
          </a:xfrm>
        </p:spPr>
        <p:txBody>
          <a:bodyPr/>
          <a:lstStyle/>
          <a:p>
            <a:r>
              <a:rPr lang="sl-SI" dirty="0" smtClean="0"/>
              <a:t>KAZALNIKI URESNIČEVANJA </a:t>
            </a:r>
            <a:r>
              <a:rPr lang="sl-SI" dirty="0" smtClean="0"/>
              <a:t>STRATEGIJE NA RAVNI VIZ</a:t>
            </a:r>
            <a:endParaRPr lang="sl-SI" dirty="0"/>
          </a:p>
        </p:txBody>
      </p:sp>
      <p:sp>
        <p:nvSpPr>
          <p:cNvPr id="3" name="Označba mesta vsebine 2"/>
          <p:cNvSpPr>
            <a:spLocks noGrp="1"/>
          </p:cNvSpPr>
          <p:nvPr>
            <p:ph idx="1"/>
          </p:nvPr>
        </p:nvSpPr>
        <p:spPr>
          <a:xfrm>
            <a:off x="294967" y="1522310"/>
            <a:ext cx="11287433" cy="4635603"/>
          </a:xfrm>
        </p:spPr>
        <p:txBody>
          <a:bodyPr>
            <a:normAutofit fontScale="85000" lnSpcReduction="20000"/>
          </a:bodyPr>
          <a:lstStyle/>
          <a:p>
            <a:pPr marL="0" lvl="0" indent="0">
              <a:buNone/>
            </a:pPr>
            <a:r>
              <a:rPr lang="sl-SI" dirty="0"/>
              <a:t> </a:t>
            </a:r>
          </a:p>
          <a:p>
            <a:pPr marL="0" indent="0">
              <a:buNone/>
            </a:pPr>
            <a:r>
              <a:rPr lang="sl-SI" b="1" dirty="0"/>
              <a:t>Kazalniki </a:t>
            </a:r>
            <a:r>
              <a:rPr lang="sl-SI" b="1" dirty="0" smtClean="0"/>
              <a:t>akcijskega načrta vrtca/šole </a:t>
            </a:r>
            <a:r>
              <a:rPr lang="sl-SI" b="1" dirty="0"/>
              <a:t>z vidika uresničevanja ciljev </a:t>
            </a:r>
            <a:r>
              <a:rPr lang="sl-SI" b="1" dirty="0" smtClean="0"/>
              <a:t>TM: </a:t>
            </a:r>
            <a:r>
              <a:rPr lang="sl-SI" dirty="0" smtClean="0"/>
              <a:t> </a:t>
            </a:r>
            <a:endParaRPr lang="sl-SI" dirty="0"/>
          </a:p>
          <a:p>
            <a:pPr lvl="0"/>
            <a:r>
              <a:rPr lang="sl-SI" dirty="0"/>
              <a:t>Dvig kvalitete izdelanih načrtov (</a:t>
            </a:r>
            <a:r>
              <a:rPr lang="sl-SI" dirty="0" smtClean="0"/>
              <a:t>varnejših) </a:t>
            </a:r>
            <a:r>
              <a:rPr lang="sl-SI" dirty="0"/>
              <a:t>šolskih poti in predstavitev uporabnikom v </a:t>
            </a:r>
            <a:r>
              <a:rPr lang="sl-SI" dirty="0" smtClean="0"/>
              <a:t>OŠ</a:t>
            </a:r>
          </a:p>
          <a:p>
            <a:r>
              <a:rPr lang="sl-SI" dirty="0" smtClean="0"/>
              <a:t> </a:t>
            </a:r>
            <a:r>
              <a:rPr lang="sl-SI" dirty="0"/>
              <a:t>Povečati število vključenih otrok v aktivnosti  za spodbujanje aktivnega prihoda v vrtec, šolo najmanj za 20% </a:t>
            </a:r>
          </a:p>
          <a:p>
            <a:pPr lvl="0"/>
            <a:r>
              <a:rPr lang="sl-SI" dirty="0" smtClean="0"/>
              <a:t>Izvedba </a:t>
            </a:r>
            <a:r>
              <a:rPr lang="sl-SI" dirty="0"/>
              <a:t>najmanj 1 dejavnosti na področju TM na teden v OŠ in SŠ  v obveznem in razširjenem programu  ter  najmanj 1 dejavnosti v vrtcu na teden s področja TM </a:t>
            </a:r>
            <a:endParaRPr lang="sl-SI" dirty="0" smtClean="0"/>
          </a:p>
          <a:p>
            <a:pPr lvl="0"/>
            <a:r>
              <a:rPr lang="sl-SI" dirty="0" smtClean="0"/>
              <a:t>Povečati </a:t>
            </a:r>
            <a:r>
              <a:rPr lang="sl-SI" dirty="0"/>
              <a:t>število dni dejavnosti  (naravoslovni, tehnični, športni dan) v OŠ in SŠ na temo TM za najmanj en dan </a:t>
            </a:r>
            <a:endParaRPr lang="sl-SI" dirty="0" smtClean="0"/>
          </a:p>
          <a:p>
            <a:pPr lvl="0"/>
            <a:r>
              <a:rPr lang="sl-SI" dirty="0" smtClean="0"/>
              <a:t>Povečati </a:t>
            </a:r>
            <a:r>
              <a:rPr lang="sl-SI" dirty="0"/>
              <a:t>delež aktivnih in trajnostnih prihodov otrok in strokovnih delavcev v VIZ za najmanj 10% (peš, s kolesom, kot sopotniki, z javnim prevozom- trajnostni načini</a:t>
            </a:r>
            <a:r>
              <a:rPr lang="sl-SI" dirty="0" smtClean="0"/>
              <a:t>)</a:t>
            </a:r>
          </a:p>
          <a:p>
            <a:pPr lvl="0"/>
            <a:r>
              <a:rPr lang="sl-SI" dirty="0" smtClean="0"/>
              <a:t> Število </a:t>
            </a:r>
            <a:r>
              <a:rPr lang="sl-SI" dirty="0"/>
              <a:t>podanih pobud v lokalnem in širšem okolju za ureditev površin namenjenih za spodbujanje aktivne in trajnostne </a:t>
            </a:r>
            <a:r>
              <a:rPr lang="sl-SI" dirty="0" smtClean="0"/>
              <a:t>mobilnosti</a:t>
            </a:r>
          </a:p>
          <a:p>
            <a:pPr lvl="0"/>
            <a:r>
              <a:rPr lang="sl-SI" dirty="0" smtClean="0"/>
              <a:t>Izvedena </a:t>
            </a:r>
            <a:r>
              <a:rPr lang="sl-SI" dirty="0"/>
              <a:t>samorefleksija (strokovni delavci) za sodobno načrtovanja pouka z vključevanjem področja </a:t>
            </a:r>
            <a:r>
              <a:rPr lang="sl-SI" dirty="0" smtClean="0"/>
              <a:t>TM. </a:t>
            </a:r>
            <a:endParaRPr lang="sl-SI" dirty="0"/>
          </a:p>
          <a:p>
            <a:pPr marL="0" indent="0">
              <a:buNone/>
            </a:pPr>
            <a:endParaRPr lang="sl-SI" dirty="0" smtClean="0"/>
          </a:p>
          <a:p>
            <a:pPr marL="0" indent="0">
              <a:buNone/>
            </a:pPr>
            <a:r>
              <a:rPr lang="sl-SI" i="1" dirty="0" smtClean="0"/>
              <a:t>Kazalnik </a:t>
            </a:r>
            <a:r>
              <a:rPr lang="sl-SI" i="1" dirty="0"/>
              <a:t>je merljiv ob predhodni analizi stanja v VIZ-u.</a:t>
            </a:r>
          </a:p>
          <a:p>
            <a:endParaRPr lang="sl-SI" dirty="0"/>
          </a:p>
        </p:txBody>
      </p:sp>
    </p:spTree>
    <p:extLst>
      <p:ext uri="{BB962C8B-B14F-4D97-AF65-F5344CB8AC3E}">
        <p14:creationId xmlns:p14="http://schemas.microsoft.com/office/powerpoint/2010/main" val="407317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09600" y="418472"/>
            <a:ext cx="10972800" cy="1143000"/>
          </a:xfrm>
        </p:spPr>
        <p:txBody>
          <a:bodyPr/>
          <a:lstStyle/>
          <a:p>
            <a:r>
              <a:rPr lang="sl-SI" dirty="0" smtClean="0"/>
              <a:t>TRAJNOSTNA MOBILNOST V VRTCU</a:t>
            </a:r>
            <a:endParaRPr lang="sl-SI" dirty="0"/>
          </a:p>
        </p:txBody>
      </p:sp>
      <p:sp>
        <p:nvSpPr>
          <p:cNvPr id="3" name="Označba mesta vsebine 2"/>
          <p:cNvSpPr>
            <a:spLocks noGrp="1"/>
          </p:cNvSpPr>
          <p:nvPr>
            <p:ph idx="1"/>
          </p:nvPr>
        </p:nvSpPr>
        <p:spPr>
          <a:xfrm>
            <a:off x="509587" y="1315636"/>
            <a:ext cx="10972800" cy="4556527"/>
          </a:xfrm>
        </p:spPr>
        <p:txBody>
          <a:bodyPr>
            <a:noAutofit/>
          </a:bodyPr>
          <a:lstStyle/>
          <a:p>
            <a:pPr marL="0" indent="0">
              <a:buNone/>
            </a:pPr>
            <a:r>
              <a:rPr lang="sl-SI" sz="2000" dirty="0" smtClean="0"/>
              <a:t>KURIKUL ZA VRTEC</a:t>
            </a:r>
          </a:p>
          <a:p>
            <a:pPr marL="0" indent="0">
              <a:buNone/>
            </a:pPr>
            <a:r>
              <a:rPr lang="sl-SI" sz="2000" dirty="0"/>
              <a:t>Strokovni delavci vrtcev naj pri načrtovanju dejavnosti VITR uporabljajo učinkovite pristope, upoštevajo razvojne značilnosti otrok in sodobne teorije o razvoju in učenju predšolskega otroka.</a:t>
            </a:r>
          </a:p>
          <a:p>
            <a:pPr marL="0" indent="0">
              <a:buNone/>
            </a:pPr>
            <a:endParaRPr lang="sl-SI" sz="2000" dirty="0"/>
          </a:p>
          <a:p>
            <a:pPr marL="0" indent="0">
              <a:buNone/>
            </a:pPr>
            <a:r>
              <a:rPr lang="sl-SI" sz="2000" dirty="0"/>
              <a:t>V vrtcu ne gre zgolj za prenos znanj o trajnostnem razvoju, temveč za aktivno vključevanje v okolje, pri čemer otrok razvija znanja za varovanje življenja in zdravja kot človekove največje vrednote.</a:t>
            </a:r>
          </a:p>
          <a:p>
            <a:pPr marL="0" indent="0">
              <a:buNone/>
            </a:pPr>
            <a:r>
              <a:rPr lang="sl-SI" sz="2000" dirty="0"/>
              <a:t> </a:t>
            </a:r>
          </a:p>
          <a:p>
            <a:pPr marL="0" indent="0">
              <a:buNone/>
            </a:pPr>
            <a:r>
              <a:rPr lang="sl-SI" sz="2000" dirty="0"/>
              <a:t>Vrtec naj otrokom pomaga pri oblikovati stališč, vrednot in življenjskih navad, ki zagotavljajo trajnostni razvoj.</a:t>
            </a:r>
          </a:p>
          <a:p>
            <a:pPr marL="0" indent="0">
              <a:buNone/>
            </a:pPr>
            <a:r>
              <a:rPr lang="sl-SI" sz="2000" dirty="0"/>
              <a:t>Vsebine VITR naj otroci doživljajo skozi igro.</a:t>
            </a:r>
          </a:p>
          <a:p>
            <a:pPr marL="0" indent="0">
              <a:buNone/>
            </a:pPr>
            <a:r>
              <a:rPr lang="sl-SI" sz="2000" dirty="0"/>
              <a:t> </a:t>
            </a:r>
          </a:p>
          <a:p>
            <a:pPr marL="0" indent="0">
              <a:buNone/>
            </a:pPr>
            <a:r>
              <a:rPr lang="sl-SI" sz="2000" dirty="0"/>
              <a:t>Ob premišljeno načrtovanih ciljih in dejavnostih trajnostnega razvoja naj vzgojitelji otroke spodbujajo k medsebojni komunikaciji, saj se v praksi vrtcev, vzgoja za trajnostni razvoj uresničuje zlasti s kakovostno komunikacijo med strokovnimi delavci in otroki. </a:t>
            </a:r>
          </a:p>
          <a:p>
            <a:endParaRPr lang="sl-SI" sz="2000" dirty="0"/>
          </a:p>
          <a:p>
            <a:pPr marL="0" indent="0">
              <a:buNone/>
            </a:pPr>
            <a:endParaRPr lang="sl-SI" sz="2000" dirty="0"/>
          </a:p>
        </p:txBody>
      </p:sp>
      <p:sp>
        <p:nvSpPr>
          <p:cNvPr id="5" name="Označba mesta noge 3"/>
          <p:cNvSpPr>
            <a:spLocks noGrp="1"/>
          </p:cNvSpPr>
          <p:nvPr>
            <p:ph type="ftr" sz="quarter" idx="11"/>
          </p:nvPr>
        </p:nvSpPr>
        <p:spPr>
          <a:xfrm>
            <a:off x="609601" y="6449339"/>
            <a:ext cx="7416800" cy="365125"/>
          </a:xfrm>
        </p:spPr>
        <p:txBody>
          <a:bodyPr/>
          <a:lstStyle/>
          <a:p>
            <a:r>
              <a:rPr lang="sl-SI" dirty="0" smtClean="0"/>
              <a:t>8. NACIONALNA KONFERENCA Trajnostna mobilnost v VIZ</a:t>
            </a:r>
            <a:r>
              <a:rPr lang="sv-SE" dirty="0" smtClean="0"/>
              <a:t>                                                            2023/24</a:t>
            </a:r>
            <a:endParaRPr lang="en-US" dirty="0"/>
          </a:p>
        </p:txBody>
      </p:sp>
    </p:spTree>
    <p:extLst>
      <p:ext uri="{BB962C8B-B14F-4D97-AF65-F5344CB8AC3E}">
        <p14:creationId xmlns:p14="http://schemas.microsoft.com/office/powerpoint/2010/main" val="3852461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slov 1"/>
          <p:cNvSpPr>
            <a:spLocks noGrp="1"/>
          </p:cNvSpPr>
          <p:nvPr>
            <p:ph type="title"/>
          </p:nvPr>
        </p:nvSpPr>
        <p:spPr>
          <a:xfrm>
            <a:off x="540775" y="1698151"/>
            <a:ext cx="4414683" cy="1143000"/>
          </a:xfrm>
        </p:spPr>
        <p:txBody>
          <a:bodyPr>
            <a:noAutofit/>
          </a:bodyPr>
          <a:lstStyle/>
          <a:p>
            <a:r>
              <a:rPr lang="sl-SI" altLang="sl-SI" sz="2800" dirty="0">
                <a:latin typeface="Arial Narrow" panose="020B0606020202030204" pitchFamily="34" charset="0"/>
              </a:rPr>
              <a:t>TRAJNOSTNA </a:t>
            </a:r>
            <a:r>
              <a:rPr lang="sl-SI" altLang="sl-SI" sz="2800" dirty="0" smtClean="0">
                <a:latin typeface="Arial Narrow" panose="020B0606020202030204" pitchFamily="34" charset="0"/>
              </a:rPr>
              <a:t>MOBILNOST</a:t>
            </a:r>
            <a:br>
              <a:rPr lang="sl-SI" altLang="sl-SI" sz="2800" dirty="0" smtClean="0">
                <a:latin typeface="Arial Narrow" panose="020B0606020202030204" pitchFamily="34" charset="0"/>
              </a:rPr>
            </a:br>
            <a:r>
              <a:rPr lang="sl-SI" altLang="sl-SI" sz="2800" dirty="0" smtClean="0">
                <a:latin typeface="Arial Narrow" panose="020B0606020202030204" pitchFamily="34" charset="0"/>
              </a:rPr>
              <a:t>PODROČJE RAZŠIRJENEGA PROGRAMA V OŠ</a:t>
            </a:r>
            <a:br>
              <a:rPr lang="sl-SI" altLang="sl-SI" sz="2800" dirty="0" smtClean="0">
                <a:latin typeface="Arial Narrow" panose="020B0606020202030204" pitchFamily="34" charset="0"/>
              </a:rPr>
            </a:br>
            <a:r>
              <a:rPr lang="sl-SI" altLang="sl-SI" sz="2800" dirty="0" smtClean="0">
                <a:latin typeface="Arial Narrow" panose="020B0606020202030204" pitchFamily="34" charset="0"/>
              </a:rPr>
              <a:t> </a:t>
            </a:r>
            <a:br>
              <a:rPr lang="sl-SI" altLang="sl-SI" sz="2800" dirty="0" smtClean="0">
                <a:latin typeface="Arial Narrow" panose="020B0606020202030204" pitchFamily="34" charset="0"/>
              </a:rPr>
            </a:br>
            <a:r>
              <a:rPr lang="sl-SI" altLang="sl-SI" sz="2800" dirty="0" smtClean="0">
                <a:latin typeface="Arial Narrow" panose="020B0606020202030204" pitchFamily="34" charset="0"/>
              </a:rPr>
              <a:t/>
            </a:r>
            <a:br>
              <a:rPr lang="sl-SI" altLang="sl-SI" sz="2800" dirty="0" smtClean="0">
                <a:latin typeface="Arial Narrow" panose="020B0606020202030204" pitchFamily="34" charset="0"/>
              </a:rPr>
            </a:br>
            <a:r>
              <a:rPr lang="sl-SI" altLang="sl-SI" sz="2000" dirty="0" smtClean="0">
                <a:latin typeface="Arial Narrow" panose="020B0606020202030204" pitchFamily="34" charset="0"/>
                <a:hlinkClick r:id="rId2"/>
              </a:rPr>
              <a:t>Kurikulum za razširjeni program osnovne šole</a:t>
            </a:r>
            <a:endParaRPr lang="sl-SI" altLang="sl-SI" sz="2000" dirty="0">
              <a:latin typeface="Arial Narrow" panose="020B0606020202030204" pitchFamily="34" charset="0"/>
            </a:endParaRPr>
          </a:p>
        </p:txBody>
      </p:sp>
      <p:pic>
        <p:nvPicPr>
          <p:cNvPr id="2" name="Označba mesta vsebine 1"/>
          <p:cNvPicPr>
            <a:picLocks noGrp="1" noChangeAspect="1"/>
          </p:cNvPicPr>
          <p:nvPr>
            <p:ph idx="1"/>
          </p:nvPr>
        </p:nvPicPr>
        <p:blipFill rotWithShape="1">
          <a:blip r:embed="rId3"/>
          <a:srcRect l="27901" t="47051" r="49815" b="4003"/>
          <a:stretch/>
        </p:blipFill>
        <p:spPr>
          <a:xfrm>
            <a:off x="5078099" y="126602"/>
            <a:ext cx="5412920" cy="6687862"/>
          </a:xfrm>
          <a:prstGeom prst="rect">
            <a:avLst/>
          </a:prstGeom>
        </p:spPr>
      </p:pic>
      <p:sp>
        <p:nvSpPr>
          <p:cNvPr id="6" name="Označba mesta noge 3"/>
          <p:cNvSpPr>
            <a:spLocks noGrp="1"/>
          </p:cNvSpPr>
          <p:nvPr>
            <p:ph type="ftr" sz="quarter" idx="11"/>
          </p:nvPr>
        </p:nvSpPr>
        <p:spPr>
          <a:xfrm>
            <a:off x="609601" y="6449339"/>
            <a:ext cx="7416800" cy="365125"/>
          </a:xfrm>
        </p:spPr>
        <p:txBody>
          <a:bodyPr/>
          <a:lstStyle/>
          <a:p>
            <a:r>
              <a:rPr lang="sl-SI" dirty="0" smtClean="0"/>
              <a:t>8. NACIONALNA KONFERENCA Trajnostna mobilnost v VIZ</a:t>
            </a:r>
            <a:r>
              <a:rPr lang="sv-SE" dirty="0" smtClean="0"/>
              <a:t>                                                            2023/24</a:t>
            </a:r>
            <a:endParaRPr lang="en-US" dirty="0"/>
          </a:p>
        </p:txBody>
      </p:sp>
    </p:spTree>
    <p:extLst>
      <p:ext uri="{BB962C8B-B14F-4D97-AF65-F5344CB8AC3E}">
        <p14:creationId xmlns:p14="http://schemas.microsoft.com/office/powerpoint/2010/main" val="3289847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slov 1"/>
          <p:cNvSpPr>
            <a:spLocks noGrp="1"/>
          </p:cNvSpPr>
          <p:nvPr>
            <p:ph type="title"/>
          </p:nvPr>
        </p:nvSpPr>
        <p:spPr>
          <a:xfrm>
            <a:off x="521110" y="551209"/>
            <a:ext cx="10481187" cy="1143000"/>
          </a:xfrm>
        </p:spPr>
        <p:txBody>
          <a:bodyPr>
            <a:normAutofit/>
          </a:bodyPr>
          <a:lstStyle/>
          <a:p>
            <a:r>
              <a:rPr lang="sl-SI" altLang="sl-SI" sz="2800" dirty="0" smtClean="0">
                <a:latin typeface="Arial Narrow" panose="020B0606020202030204" pitchFamily="34" charset="0"/>
              </a:rPr>
              <a:t>TRIJE SKLOPI PODROČJA GIBANJE IN ZDRAVJE ZA DOBRO TEELSNO IN DUŠEVNO POČUTJE</a:t>
            </a:r>
            <a:endParaRPr lang="sl-SI" altLang="sl-SI" sz="2800" dirty="0">
              <a:latin typeface="Arial Narrow" panose="020B0606020202030204" pitchFamily="34" charset="0"/>
            </a:endParaRPr>
          </a:p>
        </p:txBody>
      </p:sp>
      <p:sp>
        <p:nvSpPr>
          <p:cNvPr id="6" name="Označba mesta noge 3"/>
          <p:cNvSpPr>
            <a:spLocks noGrp="1"/>
          </p:cNvSpPr>
          <p:nvPr>
            <p:ph type="ftr" sz="quarter" idx="11"/>
          </p:nvPr>
        </p:nvSpPr>
        <p:spPr>
          <a:xfrm>
            <a:off x="609601" y="6449339"/>
            <a:ext cx="7416800" cy="365125"/>
          </a:xfrm>
        </p:spPr>
        <p:txBody>
          <a:bodyPr/>
          <a:lstStyle/>
          <a:p>
            <a:r>
              <a:rPr lang="sl-SI" dirty="0" smtClean="0"/>
              <a:t>8. NACIONALNA KONFERENCA Trajnostna mobilnost v VIZ</a:t>
            </a:r>
            <a:r>
              <a:rPr lang="sv-SE" dirty="0" smtClean="0"/>
              <a:t>                                                            2023/24</a:t>
            </a:r>
            <a:endParaRPr lang="en-US" dirty="0"/>
          </a:p>
        </p:txBody>
      </p:sp>
      <p:sp>
        <p:nvSpPr>
          <p:cNvPr id="3" name="Označba mesta vsebine 2"/>
          <p:cNvSpPr>
            <a:spLocks noGrp="1"/>
          </p:cNvSpPr>
          <p:nvPr>
            <p:ph idx="1"/>
          </p:nvPr>
        </p:nvSpPr>
        <p:spPr>
          <a:xfrm>
            <a:off x="521110" y="1694209"/>
            <a:ext cx="8082116" cy="3739425"/>
          </a:xfrm>
        </p:spPr>
        <p:txBody>
          <a:bodyPr/>
          <a:lstStyle/>
          <a:p>
            <a:pPr marL="0" indent="0">
              <a:buNone/>
            </a:pPr>
            <a:r>
              <a:rPr lang="sl-SI" dirty="0" smtClean="0">
                <a:solidFill>
                  <a:schemeClr val="tx1"/>
                </a:solidFill>
              </a:rPr>
              <a:t>1. Gibanje</a:t>
            </a:r>
          </a:p>
          <a:p>
            <a:pPr marL="0" indent="0">
              <a:buNone/>
            </a:pPr>
            <a:r>
              <a:rPr lang="sl-SI" dirty="0" smtClean="0">
                <a:solidFill>
                  <a:schemeClr val="tx1"/>
                </a:solidFill>
              </a:rPr>
              <a:t>2. Hrana in prehranjevanje</a:t>
            </a:r>
          </a:p>
          <a:p>
            <a:pPr marL="0" indent="0">
              <a:buNone/>
            </a:pPr>
            <a:r>
              <a:rPr lang="sl-SI" dirty="0" smtClean="0">
                <a:solidFill>
                  <a:schemeClr val="tx1"/>
                </a:solidFill>
              </a:rPr>
              <a:t>3. </a:t>
            </a:r>
            <a:r>
              <a:rPr lang="sl-SI" b="1" dirty="0" smtClean="0">
                <a:solidFill>
                  <a:schemeClr val="tx1"/>
                </a:solidFill>
              </a:rPr>
              <a:t>Varnost, zdravje in dobrobit: Varnost, okolje, prva pomoč,  </a:t>
            </a:r>
          </a:p>
          <a:p>
            <a:pPr marL="0" indent="0">
              <a:buNone/>
            </a:pPr>
            <a:r>
              <a:rPr lang="sl-SI" b="1" dirty="0">
                <a:solidFill>
                  <a:schemeClr val="tx1"/>
                </a:solidFill>
              </a:rPr>
              <a:t> </a:t>
            </a:r>
            <a:r>
              <a:rPr lang="sl-SI" b="1" dirty="0" smtClean="0">
                <a:solidFill>
                  <a:schemeClr val="tx1"/>
                </a:solidFill>
              </a:rPr>
              <a:t>    trajnostni razvoj, trajnostna mobilnost</a:t>
            </a:r>
            <a:endParaRPr lang="sl-SI" b="1" dirty="0">
              <a:solidFill>
                <a:schemeClr val="tx1"/>
              </a:solidFill>
            </a:endParaRPr>
          </a:p>
        </p:txBody>
      </p:sp>
      <p:sp>
        <p:nvSpPr>
          <p:cNvPr id="4" name="Pravokotnik 3"/>
          <p:cNvSpPr/>
          <p:nvPr/>
        </p:nvSpPr>
        <p:spPr>
          <a:xfrm>
            <a:off x="271462" y="3814763"/>
            <a:ext cx="11201401" cy="2462213"/>
          </a:xfrm>
          <a:prstGeom prst="rect">
            <a:avLst/>
          </a:prstGeom>
        </p:spPr>
        <p:txBody>
          <a:bodyPr wrap="square">
            <a:spAutoFit/>
          </a:bodyPr>
          <a:lstStyle/>
          <a:p>
            <a:r>
              <a:rPr lang="sl-SI" sz="2000" b="1" dirty="0" smtClean="0"/>
              <a:t>Trajnostna </a:t>
            </a:r>
            <a:r>
              <a:rPr lang="sl-SI" sz="2000" b="1" dirty="0"/>
              <a:t>mobilnost </a:t>
            </a:r>
            <a:r>
              <a:rPr lang="sl-SI" sz="2000" dirty="0"/>
              <a:t>in razvijanje kulture vedenja v prometu, potrošnja, zmanjšanje količine zavržene hrane, spreminjanje potrošniških navad, različne </a:t>
            </a:r>
            <a:r>
              <a:rPr lang="sl-SI" sz="2000" dirty="0" err="1"/>
              <a:t>izmenjevalnice</a:t>
            </a:r>
            <a:r>
              <a:rPr lang="sl-SI" sz="2000" dirty="0"/>
              <a:t> ipd. </a:t>
            </a:r>
            <a:endParaRPr lang="sl-SI" sz="2000" dirty="0" smtClean="0"/>
          </a:p>
          <a:p>
            <a:r>
              <a:rPr lang="sl-SI" sz="2000" dirty="0" smtClean="0"/>
              <a:t>V </a:t>
            </a:r>
            <a:r>
              <a:rPr lang="sl-SI" sz="2000" dirty="0"/>
              <a:t>okviru trajnostne mobilnosti lahko učenci preučujejo možnosti in prednosti prehoda na trajnostno obliko dnevnih migracij ljudi (npr. na delo, v šolo itd.). </a:t>
            </a:r>
            <a:endParaRPr lang="sl-SI" sz="2000" dirty="0" smtClean="0"/>
          </a:p>
          <a:p>
            <a:r>
              <a:rPr lang="sl-SI" sz="2000" dirty="0" smtClean="0"/>
              <a:t>V </a:t>
            </a:r>
            <a:r>
              <a:rPr lang="sl-SI" sz="2000" dirty="0"/>
              <a:t>okviru ozaveščanja za trajnostno mobilnost se v razširjenem programu učenci </a:t>
            </a:r>
            <a:r>
              <a:rPr lang="sl-SI" sz="2000" b="1" dirty="0"/>
              <a:t>usposabljajo za vožnjo kolesa in kolesarski izpit v cestnem prometu. </a:t>
            </a:r>
            <a:endParaRPr lang="sl-SI" sz="2000" b="1" dirty="0" smtClean="0"/>
          </a:p>
          <a:p>
            <a:endParaRPr lang="sl-SI" b="1" dirty="0"/>
          </a:p>
          <a:p>
            <a:r>
              <a:rPr lang="sl-SI" sz="1600" i="1" dirty="0" smtClean="0"/>
              <a:t>VIR: Kurikulum za razširjeni program OŠ, 2024</a:t>
            </a:r>
            <a:endParaRPr lang="sl-SI" sz="1600" i="1" dirty="0"/>
          </a:p>
        </p:txBody>
      </p:sp>
    </p:spTree>
    <p:extLst>
      <p:ext uri="{BB962C8B-B14F-4D97-AF65-F5344CB8AC3E}">
        <p14:creationId xmlns:p14="http://schemas.microsoft.com/office/powerpoint/2010/main" val="30546230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slov 1"/>
          <p:cNvSpPr>
            <a:spLocks noGrp="1"/>
          </p:cNvSpPr>
          <p:nvPr>
            <p:ph type="title"/>
          </p:nvPr>
        </p:nvSpPr>
        <p:spPr>
          <a:xfrm>
            <a:off x="490691" y="722312"/>
            <a:ext cx="10972800" cy="1143000"/>
          </a:xfrm>
        </p:spPr>
        <p:txBody>
          <a:bodyPr/>
          <a:lstStyle/>
          <a:p>
            <a:r>
              <a:rPr lang="sl-SI" altLang="sl-SI" dirty="0" smtClean="0">
                <a:latin typeface="Arial Narrow" panose="020B0606020202030204" pitchFamily="34" charset="0"/>
              </a:rPr>
              <a:t>PLENARNO PREDAVANJE</a:t>
            </a:r>
            <a:endParaRPr lang="sl-SI" altLang="sl-SI" dirty="0">
              <a:latin typeface="Arial Narrow" panose="020B0606020202030204" pitchFamily="34" charset="0"/>
            </a:endParaRPr>
          </a:p>
        </p:txBody>
      </p:sp>
      <p:sp>
        <p:nvSpPr>
          <p:cNvPr id="11267" name="Označba mesta vsebine 2"/>
          <p:cNvSpPr>
            <a:spLocks noGrp="1"/>
          </p:cNvSpPr>
          <p:nvPr>
            <p:ph idx="1"/>
          </p:nvPr>
        </p:nvSpPr>
        <p:spPr>
          <a:xfrm>
            <a:off x="609601" y="1894344"/>
            <a:ext cx="6630988" cy="4525962"/>
          </a:xfrm>
        </p:spPr>
        <p:txBody>
          <a:bodyPr>
            <a:normAutofit/>
          </a:bodyPr>
          <a:lstStyle/>
          <a:p>
            <a:pPr marL="0" lvl="0" indent="0">
              <a:buNone/>
            </a:pPr>
            <a:r>
              <a:rPr lang="sl-SI" b="1" dirty="0" smtClean="0">
                <a:solidFill>
                  <a:schemeClr val="tx1"/>
                </a:solidFill>
              </a:rPr>
              <a:t>Povezovanje </a:t>
            </a:r>
            <a:r>
              <a:rPr lang="sl-SI" b="1" dirty="0">
                <a:solidFill>
                  <a:schemeClr val="tx1"/>
                </a:solidFill>
              </a:rPr>
              <a:t>trajnostne mobilnosti s cilji trajnostnega </a:t>
            </a:r>
            <a:r>
              <a:rPr lang="sl-SI" b="1" dirty="0" smtClean="0">
                <a:solidFill>
                  <a:schemeClr val="tx1"/>
                </a:solidFill>
              </a:rPr>
              <a:t>razvoja</a:t>
            </a:r>
            <a:endParaRPr lang="sl-SI" b="1" dirty="0">
              <a:solidFill>
                <a:schemeClr val="tx1"/>
              </a:solidFill>
            </a:endParaRPr>
          </a:p>
          <a:p>
            <a:pPr marL="0" lvl="0" indent="0">
              <a:buNone/>
            </a:pPr>
            <a:endParaRPr lang="sl-SI" dirty="0" smtClean="0">
              <a:solidFill>
                <a:schemeClr val="tx1"/>
              </a:solidFill>
            </a:endParaRPr>
          </a:p>
          <a:p>
            <a:pPr marL="0" lvl="0" indent="0">
              <a:buNone/>
            </a:pPr>
            <a:r>
              <a:rPr lang="sl-SI" dirty="0" smtClean="0">
                <a:solidFill>
                  <a:schemeClr val="tx1"/>
                </a:solidFill>
              </a:rPr>
              <a:t>Saša </a:t>
            </a:r>
            <a:r>
              <a:rPr lang="sl-SI" dirty="0">
                <a:solidFill>
                  <a:schemeClr val="tx1"/>
                </a:solidFill>
              </a:rPr>
              <a:t>Kregar in mag. Marta </a:t>
            </a:r>
            <a:r>
              <a:rPr lang="sl-SI" dirty="0" smtClean="0">
                <a:solidFill>
                  <a:schemeClr val="tx1"/>
                </a:solidFill>
              </a:rPr>
              <a:t>Novak, Zavod RS za šolstvo</a:t>
            </a:r>
            <a:endParaRPr lang="sl-SI" altLang="sl-SI" dirty="0" smtClean="0"/>
          </a:p>
        </p:txBody>
      </p:sp>
      <p:sp>
        <p:nvSpPr>
          <p:cNvPr id="11269" name="PoljeZBesedilom 7"/>
          <p:cNvSpPr txBox="1">
            <a:spLocks noChangeArrowheads="1"/>
          </p:cNvSpPr>
          <p:nvPr/>
        </p:nvSpPr>
        <p:spPr bwMode="auto">
          <a:xfrm>
            <a:off x="8972551" y="3506788"/>
            <a:ext cx="1470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l-SI" altLang="sl-SI" sz="1200">
                <a:cs typeface="Arial" panose="020B0604020202020204" pitchFamily="34" charset="0"/>
              </a:rPr>
              <a:t>VPRAŠANJA ZA </a:t>
            </a:r>
          </a:p>
          <a:p>
            <a:pPr>
              <a:spcBef>
                <a:spcPct val="0"/>
              </a:spcBef>
              <a:buFontTx/>
              <a:buNone/>
            </a:pPr>
            <a:r>
              <a:rPr lang="sl-SI" altLang="sl-SI" sz="1200">
                <a:cs typeface="Arial" panose="020B0604020202020204" pitchFamily="34" charset="0"/>
              </a:rPr>
              <a:t>PREDAVATELJE</a:t>
            </a:r>
          </a:p>
        </p:txBody>
      </p:sp>
      <p:sp>
        <p:nvSpPr>
          <p:cNvPr id="6" name="Označba mesta noge 3"/>
          <p:cNvSpPr>
            <a:spLocks noGrp="1"/>
          </p:cNvSpPr>
          <p:nvPr>
            <p:ph type="ftr" sz="quarter" idx="11"/>
          </p:nvPr>
        </p:nvSpPr>
        <p:spPr>
          <a:xfrm>
            <a:off x="609601" y="6449339"/>
            <a:ext cx="7416800" cy="365125"/>
          </a:xfrm>
        </p:spPr>
        <p:txBody>
          <a:bodyPr/>
          <a:lstStyle/>
          <a:p>
            <a:r>
              <a:rPr lang="sl-SI" dirty="0" smtClean="0"/>
              <a:t>8. NACIONALNA KONFERENCA Trajnostna mobilnost v VIZ</a:t>
            </a:r>
            <a:r>
              <a:rPr lang="sv-SE" dirty="0" smtClean="0"/>
              <a:t>                                                            2023/24</a:t>
            </a:r>
            <a:endParaRPr lang="en-US" dirty="0"/>
          </a:p>
        </p:txBody>
      </p:sp>
      <p:pic>
        <p:nvPicPr>
          <p:cNvPr id="7" name="Slika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1238" y="951560"/>
            <a:ext cx="2152650" cy="213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59327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p:cNvPicPr>
            <a:picLocks noChangeAspect="1"/>
          </p:cNvPicPr>
          <p:nvPr/>
        </p:nvPicPr>
        <p:blipFill rotWithShape="1">
          <a:blip r:embed="rId3"/>
          <a:srcRect l="34321" t="22883" r="13925" b="7359"/>
          <a:stretch/>
        </p:blipFill>
        <p:spPr>
          <a:xfrm>
            <a:off x="3723967" y="545631"/>
            <a:ext cx="7507609" cy="5824290"/>
          </a:xfrm>
          <a:prstGeom prst="rect">
            <a:avLst/>
          </a:prstGeom>
        </p:spPr>
      </p:pic>
      <p:sp>
        <p:nvSpPr>
          <p:cNvPr id="8" name="Naslov 1"/>
          <p:cNvSpPr>
            <a:spLocks noGrp="1"/>
          </p:cNvSpPr>
          <p:nvPr>
            <p:ph type="title"/>
          </p:nvPr>
        </p:nvSpPr>
        <p:spPr>
          <a:xfrm>
            <a:off x="440763" y="1112363"/>
            <a:ext cx="2931088" cy="1143000"/>
          </a:xfrm>
        </p:spPr>
        <p:txBody>
          <a:bodyPr>
            <a:noAutofit/>
          </a:bodyPr>
          <a:lstStyle/>
          <a:p>
            <a:r>
              <a:rPr lang="sl-SI" altLang="sl-SI" sz="2800" dirty="0" smtClean="0">
                <a:latin typeface="Arial Narrow" panose="020B0606020202030204" pitchFamily="34" charset="0"/>
              </a:rPr>
              <a:t>PREDMETNIK </a:t>
            </a:r>
            <a:r>
              <a:rPr lang="sl-SI" altLang="sl-SI" sz="2800" dirty="0" err="1" smtClean="0">
                <a:latin typeface="Arial Narrow" panose="020B0606020202030204" pitchFamily="34" charset="0"/>
              </a:rPr>
              <a:t>RaP</a:t>
            </a:r>
            <a:r>
              <a:rPr lang="sl-SI" altLang="sl-SI" sz="2800" dirty="0" smtClean="0">
                <a:latin typeface="Arial Narrow" panose="020B0606020202030204" pitchFamily="34" charset="0"/>
              </a:rPr>
              <a:t/>
            </a:r>
            <a:br>
              <a:rPr lang="sl-SI" altLang="sl-SI" sz="2800" dirty="0" smtClean="0">
                <a:latin typeface="Arial Narrow" panose="020B0606020202030204" pitchFamily="34" charset="0"/>
              </a:rPr>
            </a:br>
            <a:r>
              <a:rPr lang="sl-SI" altLang="sl-SI" sz="2800" dirty="0" smtClean="0">
                <a:latin typeface="Arial Narrow" panose="020B0606020202030204" pitchFamily="34" charset="0"/>
              </a:rPr>
              <a:t> </a:t>
            </a:r>
            <a:br>
              <a:rPr lang="sl-SI" altLang="sl-SI" sz="2800" dirty="0" smtClean="0">
                <a:latin typeface="Arial Narrow" panose="020B0606020202030204" pitchFamily="34" charset="0"/>
              </a:rPr>
            </a:br>
            <a:r>
              <a:rPr lang="sl-SI" altLang="sl-SI" sz="2800" dirty="0" smtClean="0">
                <a:latin typeface="Arial Narrow" panose="020B0606020202030204" pitchFamily="34" charset="0"/>
              </a:rPr>
              <a:t/>
            </a:r>
            <a:br>
              <a:rPr lang="sl-SI" altLang="sl-SI" sz="2800" dirty="0" smtClean="0">
                <a:latin typeface="Arial Narrow" panose="020B0606020202030204" pitchFamily="34" charset="0"/>
              </a:rPr>
            </a:br>
            <a:r>
              <a:rPr lang="sl-SI" altLang="sl-SI" sz="2800" dirty="0" smtClean="0">
                <a:latin typeface="Arial Narrow" panose="020B0606020202030204" pitchFamily="34" charset="0"/>
              </a:rPr>
              <a:t/>
            </a:r>
            <a:br>
              <a:rPr lang="sl-SI" altLang="sl-SI" sz="2800" dirty="0" smtClean="0">
                <a:latin typeface="Arial Narrow" panose="020B0606020202030204" pitchFamily="34" charset="0"/>
              </a:rPr>
            </a:br>
            <a:r>
              <a:rPr lang="sl-SI" altLang="sl-SI" sz="2800" dirty="0">
                <a:latin typeface="Arial Narrow" panose="020B0606020202030204" pitchFamily="34" charset="0"/>
              </a:rPr>
              <a:t/>
            </a:r>
            <a:br>
              <a:rPr lang="sl-SI" altLang="sl-SI" sz="2800" dirty="0">
                <a:latin typeface="Arial Narrow" panose="020B0606020202030204" pitchFamily="34" charset="0"/>
              </a:rPr>
            </a:br>
            <a:r>
              <a:rPr lang="sl-SI" altLang="sl-SI" sz="2800" dirty="0" smtClean="0">
                <a:latin typeface="Arial Narrow" panose="020B0606020202030204" pitchFamily="34" charset="0"/>
              </a:rPr>
              <a:t/>
            </a:r>
            <a:br>
              <a:rPr lang="sl-SI" altLang="sl-SI" sz="2800" dirty="0" smtClean="0">
                <a:latin typeface="Arial Narrow" panose="020B0606020202030204" pitchFamily="34" charset="0"/>
              </a:rPr>
            </a:br>
            <a:r>
              <a:rPr lang="sl-SI" altLang="sl-SI" sz="2800" dirty="0">
                <a:latin typeface="Arial Narrow" panose="020B0606020202030204" pitchFamily="34" charset="0"/>
              </a:rPr>
              <a:t/>
            </a:r>
            <a:br>
              <a:rPr lang="sl-SI" altLang="sl-SI" sz="2800" dirty="0">
                <a:latin typeface="Arial Narrow" panose="020B0606020202030204" pitchFamily="34" charset="0"/>
              </a:rPr>
            </a:br>
            <a:r>
              <a:rPr lang="sl-SI" altLang="sl-SI" sz="2800" dirty="0" smtClean="0">
                <a:latin typeface="Arial Narrow" panose="020B0606020202030204" pitchFamily="34" charset="0"/>
              </a:rPr>
              <a:t/>
            </a:r>
            <a:br>
              <a:rPr lang="sl-SI" altLang="sl-SI" sz="2800" dirty="0" smtClean="0">
                <a:latin typeface="Arial Narrow" panose="020B0606020202030204" pitchFamily="34" charset="0"/>
              </a:rPr>
            </a:br>
            <a:r>
              <a:rPr lang="sl-SI" altLang="sl-SI" sz="2800" dirty="0">
                <a:latin typeface="Arial Narrow" panose="020B0606020202030204" pitchFamily="34" charset="0"/>
              </a:rPr>
              <a:t/>
            </a:r>
            <a:br>
              <a:rPr lang="sl-SI" altLang="sl-SI" sz="2800" dirty="0">
                <a:latin typeface="Arial Narrow" panose="020B0606020202030204" pitchFamily="34" charset="0"/>
              </a:rPr>
            </a:br>
            <a:r>
              <a:rPr lang="sl-SI" altLang="sl-SI" sz="2800" dirty="0" smtClean="0">
                <a:latin typeface="Arial Narrow" panose="020B0606020202030204" pitchFamily="34" charset="0"/>
              </a:rPr>
              <a:t/>
            </a:r>
            <a:br>
              <a:rPr lang="sl-SI" altLang="sl-SI" sz="2800" dirty="0" smtClean="0">
                <a:latin typeface="Arial Narrow" panose="020B0606020202030204" pitchFamily="34" charset="0"/>
              </a:rPr>
            </a:br>
            <a:r>
              <a:rPr lang="sl-SI" altLang="sl-SI" sz="2800" dirty="0">
                <a:latin typeface="Arial Narrow" panose="020B0606020202030204" pitchFamily="34" charset="0"/>
              </a:rPr>
              <a:t/>
            </a:r>
            <a:br>
              <a:rPr lang="sl-SI" altLang="sl-SI" sz="2800" dirty="0">
                <a:latin typeface="Arial Narrow" panose="020B0606020202030204" pitchFamily="34" charset="0"/>
              </a:rPr>
            </a:br>
            <a:r>
              <a:rPr lang="sl-SI" altLang="sl-SI" sz="1400" b="0" i="1" dirty="0" smtClean="0">
                <a:latin typeface="Arial Narrow" panose="020B0606020202030204" pitchFamily="34" charset="0"/>
              </a:rPr>
              <a:t>Vir: </a:t>
            </a:r>
            <a:r>
              <a:rPr lang="sl-SI" altLang="sl-SI" sz="1400" b="0" i="1" dirty="0" smtClean="0">
                <a:latin typeface="Arial Narrow" panose="020B0606020202030204" pitchFamily="34" charset="0"/>
                <a:hlinkClick r:id="rId4"/>
              </a:rPr>
              <a:t>Kurikulum za razširjeni program osnovne šole</a:t>
            </a:r>
            <a:endParaRPr lang="sl-SI" altLang="sl-SI" sz="1400" b="0" i="1" dirty="0">
              <a:latin typeface="Arial Narrow" panose="020B0606020202030204" pitchFamily="34" charset="0"/>
            </a:endParaRPr>
          </a:p>
        </p:txBody>
      </p:sp>
    </p:spTree>
    <p:extLst>
      <p:ext uri="{BB962C8B-B14F-4D97-AF65-F5344CB8AC3E}">
        <p14:creationId xmlns:p14="http://schemas.microsoft.com/office/powerpoint/2010/main" val="191444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a:spLocks noGrp="1"/>
          </p:cNvSpPr>
          <p:nvPr>
            <p:ph type="title"/>
          </p:nvPr>
        </p:nvSpPr>
        <p:spPr>
          <a:xfrm>
            <a:off x="440763" y="1112363"/>
            <a:ext cx="2931088" cy="1143000"/>
          </a:xfrm>
        </p:spPr>
        <p:txBody>
          <a:bodyPr>
            <a:noAutofit/>
          </a:bodyPr>
          <a:lstStyle/>
          <a:p>
            <a:r>
              <a:rPr lang="sl-SI" altLang="sl-SI" sz="2800" dirty="0" smtClean="0">
                <a:latin typeface="Arial Narrow" panose="020B0606020202030204" pitchFamily="34" charset="0"/>
              </a:rPr>
              <a:t>PREDMETNIK </a:t>
            </a:r>
            <a:r>
              <a:rPr lang="sl-SI" altLang="sl-SI" sz="2800" dirty="0" err="1" smtClean="0">
                <a:latin typeface="Arial Narrow" panose="020B0606020202030204" pitchFamily="34" charset="0"/>
              </a:rPr>
              <a:t>RaP</a:t>
            </a:r>
            <a:r>
              <a:rPr lang="sl-SI" altLang="sl-SI" sz="2800" dirty="0" smtClean="0">
                <a:latin typeface="Arial Narrow" panose="020B0606020202030204" pitchFamily="34" charset="0"/>
              </a:rPr>
              <a:t/>
            </a:r>
            <a:br>
              <a:rPr lang="sl-SI" altLang="sl-SI" sz="2800" dirty="0" smtClean="0">
                <a:latin typeface="Arial Narrow" panose="020B0606020202030204" pitchFamily="34" charset="0"/>
              </a:rPr>
            </a:br>
            <a:r>
              <a:rPr lang="sl-SI" altLang="sl-SI" sz="2800" dirty="0" smtClean="0">
                <a:latin typeface="Arial Narrow" panose="020B0606020202030204" pitchFamily="34" charset="0"/>
              </a:rPr>
              <a:t> </a:t>
            </a:r>
            <a:br>
              <a:rPr lang="sl-SI" altLang="sl-SI" sz="2800" dirty="0" smtClean="0">
                <a:latin typeface="Arial Narrow" panose="020B0606020202030204" pitchFamily="34" charset="0"/>
              </a:rPr>
            </a:br>
            <a:r>
              <a:rPr lang="sl-SI" altLang="sl-SI" sz="2800" dirty="0" smtClean="0">
                <a:latin typeface="Arial Narrow" panose="020B0606020202030204" pitchFamily="34" charset="0"/>
              </a:rPr>
              <a:t/>
            </a:r>
            <a:br>
              <a:rPr lang="sl-SI" altLang="sl-SI" sz="2800" dirty="0" smtClean="0">
                <a:latin typeface="Arial Narrow" panose="020B0606020202030204" pitchFamily="34" charset="0"/>
              </a:rPr>
            </a:br>
            <a:r>
              <a:rPr lang="sl-SI" altLang="sl-SI" sz="2800" dirty="0" smtClean="0">
                <a:latin typeface="Arial Narrow" panose="020B0606020202030204" pitchFamily="34" charset="0"/>
              </a:rPr>
              <a:t/>
            </a:r>
            <a:br>
              <a:rPr lang="sl-SI" altLang="sl-SI" sz="2800" dirty="0" smtClean="0">
                <a:latin typeface="Arial Narrow" panose="020B0606020202030204" pitchFamily="34" charset="0"/>
              </a:rPr>
            </a:br>
            <a:r>
              <a:rPr lang="sl-SI" altLang="sl-SI" sz="2800" dirty="0">
                <a:latin typeface="Arial Narrow" panose="020B0606020202030204" pitchFamily="34" charset="0"/>
              </a:rPr>
              <a:t/>
            </a:r>
            <a:br>
              <a:rPr lang="sl-SI" altLang="sl-SI" sz="2800" dirty="0">
                <a:latin typeface="Arial Narrow" panose="020B0606020202030204" pitchFamily="34" charset="0"/>
              </a:rPr>
            </a:br>
            <a:r>
              <a:rPr lang="sl-SI" altLang="sl-SI" sz="2800" dirty="0" smtClean="0">
                <a:latin typeface="Arial Narrow" panose="020B0606020202030204" pitchFamily="34" charset="0"/>
              </a:rPr>
              <a:t/>
            </a:r>
            <a:br>
              <a:rPr lang="sl-SI" altLang="sl-SI" sz="2800" dirty="0" smtClean="0">
                <a:latin typeface="Arial Narrow" panose="020B0606020202030204" pitchFamily="34" charset="0"/>
              </a:rPr>
            </a:br>
            <a:r>
              <a:rPr lang="sl-SI" altLang="sl-SI" sz="2800" dirty="0">
                <a:latin typeface="Arial Narrow" panose="020B0606020202030204" pitchFamily="34" charset="0"/>
              </a:rPr>
              <a:t/>
            </a:r>
            <a:br>
              <a:rPr lang="sl-SI" altLang="sl-SI" sz="2800" dirty="0">
                <a:latin typeface="Arial Narrow" panose="020B0606020202030204" pitchFamily="34" charset="0"/>
              </a:rPr>
            </a:br>
            <a:r>
              <a:rPr lang="sl-SI" altLang="sl-SI" sz="2800" dirty="0" smtClean="0">
                <a:latin typeface="Arial Narrow" panose="020B0606020202030204" pitchFamily="34" charset="0"/>
              </a:rPr>
              <a:t/>
            </a:r>
            <a:br>
              <a:rPr lang="sl-SI" altLang="sl-SI" sz="2800" dirty="0" smtClean="0">
                <a:latin typeface="Arial Narrow" panose="020B0606020202030204" pitchFamily="34" charset="0"/>
              </a:rPr>
            </a:br>
            <a:r>
              <a:rPr lang="sl-SI" altLang="sl-SI" sz="2800" dirty="0">
                <a:latin typeface="Arial Narrow" panose="020B0606020202030204" pitchFamily="34" charset="0"/>
              </a:rPr>
              <a:t/>
            </a:r>
            <a:br>
              <a:rPr lang="sl-SI" altLang="sl-SI" sz="2800" dirty="0">
                <a:latin typeface="Arial Narrow" panose="020B0606020202030204" pitchFamily="34" charset="0"/>
              </a:rPr>
            </a:br>
            <a:r>
              <a:rPr lang="sl-SI" altLang="sl-SI" sz="2800" dirty="0" smtClean="0">
                <a:latin typeface="Arial Narrow" panose="020B0606020202030204" pitchFamily="34" charset="0"/>
              </a:rPr>
              <a:t/>
            </a:r>
            <a:br>
              <a:rPr lang="sl-SI" altLang="sl-SI" sz="2800" dirty="0" smtClean="0">
                <a:latin typeface="Arial Narrow" panose="020B0606020202030204" pitchFamily="34" charset="0"/>
              </a:rPr>
            </a:br>
            <a:r>
              <a:rPr lang="sl-SI" altLang="sl-SI" sz="2800" dirty="0">
                <a:latin typeface="Arial Narrow" panose="020B0606020202030204" pitchFamily="34" charset="0"/>
              </a:rPr>
              <a:t/>
            </a:r>
            <a:br>
              <a:rPr lang="sl-SI" altLang="sl-SI" sz="2800" dirty="0">
                <a:latin typeface="Arial Narrow" panose="020B0606020202030204" pitchFamily="34" charset="0"/>
              </a:rPr>
            </a:br>
            <a:r>
              <a:rPr lang="sl-SI" altLang="sl-SI" sz="1400" b="0" i="1" dirty="0" smtClean="0">
                <a:latin typeface="Arial Narrow" panose="020B0606020202030204" pitchFamily="34" charset="0"/>
              </a:rPr>
              <a:t>Vir: </a:t>
            </a:r>
            <a:r>
              <a:rPr lang="sl-SI" altLang="sl-SI" sz="1400" b="0" i="1" dirty="0" smtClean="0">
                <a:latin typeface="Arial Narrow" panose="020B0606020202030204" pitchFamily="34" charset="0"/>
                <a:hlinkClick r:id="rId2"/>
              </a:rPr>
              <a:t>Kurikulum za razširjeni program osnovne šole</a:t>
            </a:r>
            <a:endParaRPr lang="sl-SI" altLang="sl-SI" sz="1400" b="0" i="1" dirty="0">
              <a:latin typeface="Arial Narrow" panose="020B0606020202030204" pitchFamily="34" charset="0"/>
            </a:endParaRPr>
          </a:p>
        </p:txBody>
      </p:sp>
      <p:sp>
        <p:nvSpPr>
          <p:cNvPr id="7" name="Pravokotnik 6"/>
          <p:cNvSpPr/>
          <p:nvPr/>
        </p:nvSpPr>
        <p:spPr>
          <a:xfrm>
            <a:off x="742950" y="2128838"/>
            <a:ext cx="10572750" cy="2677656"/>
          </a:xfrm>
          <a:prstGeom prst="rect">
            <a:avLst/>
          </a:prstGeom>
        </p:spPr>
        <p:txBody>
          <a:bodyPr wrap="square">
            <a:spAutoFit/>
          </a:bodyPr>
          <a:lstStyle/>
          <a:p>
            <a:r>
              <a:rPr lang="sl-SI" sz="2400" dirty="0" smtClean="0"/>
              <a:t>DEJAVNOSTI</a:t>
            </a:r>
            <a:r>
              <a:rPr lang="sl-SI" sz="2400" dirty="0"/>
              <a:t>, KI JIH ŠOLA MORA PONUDITI V OKVIRU SKUPNEGA OBSEGA UR iz 1., 2. in 3. </a:t>
            </a:r>
            <a:r>
              <a:rPr lang="sl-SI" sz="2400" dirty="0" smtClean="0"/>
              <a:t>DELA</a:t>
            </a:r>
          </a:p>
          <a:p>
            <a:endParaRPr lang="sl-SI" sz="2400" dirty="0"/>
          </a:p>
          <a:p>
            <a:r>
              <a:rPr lang="sl-SI" sz="2400" dirty="0"/>
              <a:t>PREDMETNIKA B RAZŠIRJENEGA </a:t>
            </a:r>
            <a:r>
              <a:rPr lang="sl-SI" sz="2400" dirty="0" smtClean="0"/>
              <a:t>PROGRAMA</a:t>
            </a:r>
          </a:p>
          <a:p>
            <a:endParaRPr lang="sl-SI" sz="2400" dirty="0"/>
          </a:p>
          <a:p>
            <a:r>
              <a:rPr lang="sl-SI" sz="2400" dirty="0" smtClean="0"/>
              <a:t>Učenje </a:t>
            </a:r>
            <a:r>
              <a:rPr lang="sl-SI" sz="2400" dirty="0"/>
              <a:t>in preverjanje vožnje v </a:t>
            </a:r>
            <a:r>
              <a:rPr lang="sl-SI" sz="2400" dirty="0" smtClean="0"/>
              <a:t>cestnem prometu </a:t>
            </a:r>
            <a:r>
              <a:rPr lang="sl-SI" sz="2400" dirty="0"/>
              <a:t>za kolesarski </a:t>
            </a:r>
            <a:r>
              <a:rPr lang="sl-SI" sz="2400" dirty="0" smtClean="0"/>
              <a:t>izpit 5 </a:t>
            </a:r>
            <a:r>
              <a:rPr lang="sl-SI" sz="2400" dirty="0"/>
              <a:t>ur letno na </a:t>
            </a:r>
            <a:r>
              <a:rPr lang="sl-SI" sz="2400" dirty="0" smtClean="0"/>
              <a:t>skupino</a:t>
            </a:r>
            <a:endParaRPr lang="sl-SI" sz="2400" dirty="0"/>
          </a:p>
        </p:txBody>
      </p:sp>
    </p:spTree>
    <p:extLst>
      <p:ext uri="{BB962C8B-B14F-4D97-AF65-F5344CB8AC3E}">
        <p14:creationId xmlns:p14="http://schemas.microsoft.com/office/powerpoint/2010/main" val="508225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slov 1"/>
          <p:cNvSpPr>
            <a:spLocks noGrp="1"/>
          </p:cNvSpPr>
          <p:nvPr>
            <p:ph type="title"/>
          </p:nvPr>
        </p:nvSpPr>
        <p:spPr>
          <a:xfrm>
            <a:off x="609601" y="429350"/>
            <a:ext cx="10972800" cy="1143000"/>
          </a:xfrm>
        </p:spPr>
        <p:txBody>
          <a:bodyPr>
            <a:normAutofit/>
          </a:bodyPr>
          <a:lstStyle/>
          <a:p>
            <a:r>
              <a:rPr lang="sl-SI" altLang="sl-SI" dirty="0" smtClean="0"/>
              <a:t>KOLESARSKI IZPITI V OŠ</a:t>
            </a:r>
          </a:p>
        </p:txBody>
      </p:sp>
      <p:sp>
        <p:nvSpPr>
          <p:cNvPr id="8195" name="Označba mesta vsebine 2"/>
          <p:cNvSpPr>
            <a:spLocks noGrp="1"/>
          </p:cNvSpPr>
          <p:nvPr>
            <p:ph idx="1"/>
          </p:nvPr>
        </p:nvSpPr>
        <p:spPr>
          <a:xfrm>
            <a:off x="409575" y="1214438"/>
            <a:ext cx="10972800" cy="5234901"/>
          </a:xfrm>
        </p:spPr>
        <p:txBody>
          <a:bodyPr>
            <a:normAutofit fontScale="92500" lnSpcReduction="20000"/>
          </a:bodyPr>
          <a:lstStyle/>
          <a:p>
            <a:pPr marL="0" indent="0">
              <a:buNone/>
            </a:pPr>
            <a:r>
              <a:rPr lang="sl-SI" altLang="sl-SI" dirty="0" smtClean="0">
                <a:solidFill>
                  <a:schemeClr val="tx1"/>
                </a:solidFill>
              </a:rPr>
              <a:t>-  </a:t>
            </a:r>
            <a:r>
              <a:rPr lang="sl-SI" altLang="sl-SI" dirty="0" smtClean="0">
                <a:solidFill>
                  <a:schemeClr val="tx1"/>
                </a:solidFill>
              </a:rPr>
              <a:t>IZVAJANJE </a:t>
            </a:r>
            <a:r>
              <a:rPr lang="sl-SI" altLang="sl-SI" dirty="0" smtClean="0">
                <a:solidFill>
                  <a:schemeClr val="tx1"/>
                </a:solidFill>
              </a:rPr>
              <a:t>USPOSABLJANJA ZA VOŽNJO KOLESA IN </a:t>
            </a:r>
            <a:r>
              <a:rPr lang="sl-SI" altLang="sl-SI" dirty="0" smtClean="0">
                <a:solidFill>
                  <a:schemeClr val="tx1"/>
                </a:solidFill>
              </a:rPr>
              <a:t>KOLESARSKI </a:t>
            </a:r>
            <a:r>
              <a:rPr lang="sl-SI" altLang="sl-SI" dirty="0" smtClean="0">
                <a:solidFill>
                  <a:schemeClr val="tx1"/>
                </a:solidFill>
              </a:rPr>
              <a:t>IZPITI V </a:t>
            </a:r>
            <a:r>
              <a:rPr lang="sl-SI" altLang="sl-SI" dirty="0" smtClean="0">
                <a:solidFill>
                  <a:schemeClr val="tx1"/>
                </a:solidFill>
              </a:rPr>
              <a:t>OŠ V SLO</a:t>
            </a:r>
            <a:endParaRPr lang="sl-SI" altLang="sl-SI" dirty="0" smtClean="0">
              <a:solidFill>
                <a:schemeClr val="tx1"/>
              </a:solidFill>
            </a:endParaRPr>
          </a:p>
          <a:p>
            <a:pPr marL="0" indent="0">
              <a:buNone/>
            </a:pPr>
            <a:r>
              <a:rPr lang="sl-SI" altLang="sl-SI" dirty="0" smtClean="0">
                <a:solidFill>
                  <a:schemeClr val="tx1"/>
                </a:solidFill>
              </a:rPr>
              <a:t>-  KOLESARSKI IZPITI V DRUGIH DRŽAVAH</a:t>
            </a:r>
          </a:p>
          <a:p>
            <a:pPr marL="0" indent="0">
              <a:buNone/>
            </a:pPr>
            <a:r>
              <a:rPr lang="sl-SI" altLang="sl-SI" dirty="0" smtClean="0">
                <a:solidFill>
                  <a:schemeClr val="tx1"/>
                </a:solidFill>
              </a:rPr>
              <a:t>NIZOZEMSKA: </a:t>
            </a:r>
            <a:r>
              <a:rPr lang="sl-SI" dirty="0"/>
              <a:t>kolesarsko izobraževanje </a:t>
            </a:r>
            <a:r>
              <a:rPr lang="sl-SI" dirty="0" smtClean="0"/>
              <a:t>je </a:t>
            </a:r>
            <a:r>
              <a:rPr lang="sl-SI" b="1" dirty="0" smtClean="0"/>
              <a:t>obvezna </a:t>
            </a:r>
            <a:r>
              <a:rPr lang="sl-SI" b="1" dirty="0"/>
              <a:t>sestavina </a:t>
            </a:r>
            <a:r>
              <a:rPr lang="sl-SI" b="1" dirty="0" smtClean="0"/>
              <a:t>učnega </a:t>
            </a:r>
            <a:r>
              <a:rPr lang="sl-SI" b="1" dirty="0"/>
              <a:t>načrta </a:t>
            </a:r>
            <a:r>
              <a:rPr lang="sl-SI" dirty="0"/>
              <a:t>in se </a:t>
            </a:r>
            <a:r>
              <a:rPr lang="sl-SI" b="1" dirty="0"/>
              <a:t>zaključi s kolesarskim izpitom. </a:t>
            </a:r>
            <a:r>
              <a:rPr lang="sl-SI" dirty="0"/>
              <a:t>T</a:t>
            </a:r>
            <a:r>
              <a:rPr lang="sl-SI" dirty="0" smtClean="0"/>
              <a:t>eoretični </a:t>
            </a:r>
            <a:r>
              <a:rPr lang="sl-SI" dirty="0"/>
              <a:t>izpit obvezen, </a:t>
            </a:r>
            <a:r>
              <a:rPr lang="sl-SI" dirty="0" smtClean="0"/>
              <a:t>praktični </a:t>
            </a:r>
            <a:r>
              <a:rPr lang="sl-SI" dirty="0"/>
              <a:t>izpit po lastni presoji posamezne šole, pri čemer se približno 80 % običajno odloči, da ga </a:t>
            </a:r>
            <a:r>
              <a:rPr lang="sl-SI" dirty="0" smtClean="0"/>
              <a:t>vključi. </a:t>
            </a:r>
          </a:p>
          <a:p>
            <a:pPr marL="0" indent="0">
              <a:buNone/>
            </a:pPr>
            <a:r>
              <a:rPr lang="sl-SI" dirty="0" smtClean="0"/>
              <a:t>NEMČIJA: Ko </a:t>
            </a:r>
            <a:r>
              <a:rPr lang="sl-SI" b="1" dirty="0"/>
              <a:t>pridobijo diplomo o hoji</a:t>
            </a:r>
            <a:r>
              <a:rPr lang="sl-SI" dirty="0"/>
              <a:t>, </a:t>
            </a:r>
            <a:r>
              <a:rPr lang="sl-SI" dirty="0" smtClean="0"/>
              <a:t>se </a:t>
            </a:r>
            <a:r>
              <a:rPr lang="sl-SI" dirty="0"/>
              <a:t>učenci začnejo </a:t>
            </a:r>
            <a:r>
              <a:rPr lang="sl-SI" b="1" dirty="0"/>
              <a:t>pripravljati na kolesarski </a:t>
            </a:r>
            <a:r>
              <a:rPr lang="sl-SI" b="1" dirty="0" smtClean="0"/>
              <a:t>izpit</a:t>
            </a:r>
            <a:r>
              <a:rPr lang="sl-SI" dirty="0" smtClean="0"/>
              <a:t>. </a:t>
            </a:r>
            <a:r>
              <a:rPr lang="sl-SI" dirty="0"/>
              <a:t>P</a:t>
            </a:r>
            <a:r>
              <a:rPr lang="sl-SI" dirty="0" smtClean="0"/>
              <a:t>rometno </a:t>
            </a:r>
            <a:r>
              <a:rPr lang="sl-SI" dirty="0"/>
              <a:t>izobraževanje v šolah omogočajo specializirani učitelji, ki posredujejo teoretično znanje o cestnem izobraževanju.</a:t>
            </a:r>
            <a:endParaRPr lang="sl-SI" dirty="0" smtClean="0"/>
          </a:p>
          <a:p>
            <a:pPr marL="0" indent="0">
              <a:buNone/>
            </a:pPr>
            <a:r>
              <a:rPr lang="sl-SI" altLang="sl-SI" dirty="0" smtClean="0">
                <a:solidFill>
                  <a:schemeClr val="tx1"/>
                </a:solidFill>
              </a:rPr>
              <a:t>AVSTRIJA: </a:t>
            </a:r>
            <a:r>
              <a:rPr lang="sl-SI" altLang="sl-SI" dirty="0"/>
              <a:t>I</a:t>
            </a:r>
            <a:r>
              <a:rPr lang="sl-SI" dirty="0" smtClean="0"/>
              <a:t>zobraževanje </a:t>
            </a:r>
            <a:r>
              <a:rPr lang="sl-SI" dirty="0"/>
              <a:t>o varnosti v cestnem prometu </a:t>
            </a:r>
            <a:r>
              <a:rPr lang="sl-SI" dirty="0" smtClean="0"/>
              <a:t>je obvezna </a:t>
            </a:r>
            <a:r>
              <a:rPr lang="sl-SI" dirty="0"/>
              <a:t>sestavina za otroke, stare od 6 do 18 let. </a:t>
            </a:r>
            <a:r>
              <a:rPr lang="sl-SI" dirty="0" smtClean="0"/>
              <a:t>Strokovni delavci </a:t>
            </a:r>
            <a:r>
              <a:rPr lang="sl-SI" b="1" dirty="0" smtClean="0"/>
              <a:t>pripravijo otroke na </a:t>
            </a:r>
            <a:r>
              <a:rPr lang="sl-SI" b="1" dirty="0"/>
              <a:t>prostovoljni kolesarski izpit</a:t>
            </a:r>
            <a:r>
              <a:rPr lang="sl-SI" dirty="0"/>
              <a:t>. </a:t>
            </a:r>
            <a:r>
              <a:rPr lang="sl-SI" dirty="0" smtClean="0"/>
              <a:t>Otroci</a:t>
            </a:r>
            <a:r>
              <a:rPr lang="sl-SI" dirty="0"/>
              <a:t>, stari 10 let in več, </a:t>
            </a:r>
            <a:r>
              <a:rPr lang="sl-SI" dirty="0" smtClean="0"/>
              <a:t>imajo možnost </a:t>
            </a:r>
            <a:r>
              <a:rPr lang="sl-SI" dirty="0"/>
              <a:t>pridobiti kolesarsko izkaznico, ki jim omogoča samostojno kolesarjenje. Pridobitev te kartice vključuje uspešno opravljen prostovoljni kolesarski </a:t>
            </a:r>
            <a:r>
              <a:rPr lang="sl-SI" dirty="0" smtClean="0"/>
              <a:t>izpit, </a:t>
            </a:r>
            <a:r>
              <a:rPr lang="sl-SI" dirty="0"/>
              <a:t>ki je sestavljen iz teoretičnega pisnega dela in praktičnega dela, ki ga opravijo avstrijski policisti v dejanskem prometnem okolju. Med praktičnim preizkusom se otroci pod nadzorom učiteljev, prostovoljcev, policije in staršev premikajo po določeni poti, kar jim omogoča, da v varnem okolju pokažejo svoje spretnosti. Običajno avstrijski otroci opravljajo ta izpit pri 9 letih, običajno v četrtem razredu osnovne šole.</a:t>
            </a:r>
            <a:endParaRPr lang="sl-SI" altLang="sl-SI" dirty="0" smtClean="0">
              <a:solidFill>
                <a:schemeClr val="tx1"/>
              </a:solidFill>
            </a:endParaRPr>
          </a:p>
          <a:p>
            <a:pPr marL="0" indent="0">
              <a:buNone/>
            </a:pPr>
            <a:r>
              <a:rPr lang="sl-SI" altLang="sl-SI" sz="1900" i="1" dirty="0" smtClean="0">
                <a:solidFill>
                  <a:schemeClr val="tx1"/>
                </a:solidFill>
              </a:rPr>
              <a:t>VIR</a:t>
            </a:r>
            <a:r>
              <a:rPr lang="sl-SI" altLang="sl-SI" sz="1900" i="1" dirty="0">
                <a:solidFill>
                  <a:schemeClr val="tx1"/>
                </a:solidFill>
              </a:rPr>
              <a:t>: </a:t>
            </a:r>
            <a:r>
              <a:rPr lang="sl-SI" altLang="sl-SI" sz="1900" i="1" dirty="0">
                <a:solidFill>
                  <a:schemeClr val="tx1"/>
                </a:solidFill>
                <a:hlinkClick r:id="rId2"/>
              </a:rPr>
              <a:t>https://</a:t>
            </a:r>
            <a:r>
              <a:rPr lang="sl-SI" altLang="sl-SI" sz="1900" i="1" dirty="0" smtClean="0">
                <a:solidFill>
                  <a:schemeClr val="tx1"/>
                </a:solidFill>
                <a:hlinkClick r:id="rId2"/>
              </a:rPr>
              <a:t>encyclopedia.pub/entry/49965</a:t>
            </a:r>
            <a:r>
              <a:rPr lang="sl-SI" altLang="sl-SI" sz="1900" i="1" dirty="0" smtClean="0">
                <a:solidFill>
                  <a:schemeClr val="tx1"/>
                </a:solidFill>
              </a:rPr>
              <a:t>, podatki pridobljeni z dne, 8. 4. 2024</a:t>
            </a:r>
            <a:endParaRPr lang="sl-SI" altLang="sl-SI" sz="1900" i="1" dirty="0">
              <a:solidFill>
                <a:schemeClr val="tx1"/>
              </a:solidFill>
            </a:endParaRPr>
          </a:p>
          <a:p>
            <a:endParaRPr lang="sl-SI" altLang="sl-SI" dirty="0" smtClean="0">
              <a:solidFill>
                <a:srgbClr val="FF0000"/>
              </a:solidFill>
            </a:endParaRPr>
          </a:p>
        </p:txBody>
      </p:sp>
      <p:sp>
        <p:nvSpPr>
          <p:cNvPr id="4" name="Označba mesta noge 3"/>
          <p:cNvSpPr>
            <a:spLocks noGrp="1"/>
          </p:cNvSpPr>
          <p:nvPr>
            <p:ph type="ftr" sz="quarter" idx="11"/>
          </p:nvPr>
        </p:nvSpPr>
        <p:spPr>
          <a:xfrm>
            <a:off x="609601" y="6449339"/>
            <a:ext cx="7416800" cy="365125"/>
          </a:xfrm>
        </p:spPr>
        <p:txBody>
          <a:bodyPr/>
          <a:lstStyle/>
          <a:p>
            <a:r>
              <a:rPr lang="sl-SI" dirty="0" smtClean="0"/>
              <a:t>8. NACIONALNA KONFERENCA Trajnostna mobilnost v VIZ</a:t>
            </a:r>
            <a:r>
              <a:rPr lang="sv-SE" dirty="0" smtClean="0"/>
              <a:t>                                                            2023/24</a:t>
            </a:r>
            <a:endParaRPr lang="en-US" dirty="0"/>
          </a:p>
        </p:txBody>
      </p:sp>
    </p:spTree>
    <p:extLst>
      <p:ext uri="{BB962C8B-B14F-4D97-AF65-F5344CB8AC3E}">
        <p14:creationId xmlns:p14="http://schemas.microsoft.com/office/powerpoint/2010/main" val="2216186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slov 1"/>
          <p:cNvSpPr>
            <a:spLocks noGrp="1"/>
          </p:cNvSpPr>
          <p:nvPr>
            <p:ph type="title"/>
          </p:nvPr>
        </p:nvSpPr>
        <p:spPr>
          <a:xfrm>
            <a:off x="609601" y="512793"/>
            <a:ext cx="10373032" cy="819048"/>
          </a:xfrm>
        </p:spPr>
        <p:txBody>
          <a:bodyPr>
            <a:noAutofit/>
          </a:bodyPr>
          <a:lstStyle/>
          <a:p>
            <a:r>
              <a:rPr lang="sl-SI" altLang="sl-SI" sz="2400" dirty="0"/>
              <a:t>ŠOLA/VRTEC V PRIHODNJE</a:t>
            </a:r>
            <a:br>
              <a:rPr lang="sl-SI" altLang="sl-SI" sz="2400" dirty="0"/>
            </a:br>
            <a:r>
              <a:rPr lang="sl-SI" altLang="sl-SI" sz="2400" dirty="0"/>
              <a:t>Umetna inteligenca</a:t>
            </a:r>
            <a:r>
              <a:rPr lang="sl-SI" altLang="sl-SI" sz="2400" i="1" dirty="0"/>
              <a:t> pove…</a:t>
            </a:r>
          </a:p>
        </p:txBody>
      </p:sp>
      <p:sp>
        <p:nvSpPr>
          <p:cNvPr id="18435" name="Rectangle 2"/>
          <p:cNvSpPr>
            <a:spLocks noChangeArrowheads="1"/>
          </p:cNvSpPr>
          <p:nvPr/>
        </p:nvSpPr>
        <p:spPr bwMode="auto">
          <a:xfrm>
            <a:off x="9331582" y="6042789"/>
            <a:ext cx="2208212"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l-SI" altLang="sl-SI" sz="1600" dirty="0">
                <a:latin typeface="Calibri" panose="020F0502020204030204" pitchFamily="34" charset="0"/>
                <a:ea typeface="Malgun Gothic" panose="020B0503020000020004" pitchFamily="34" charset="-127"/>
                <a:cs typeface="Calibri" panose="020F0502020204030204" pitchFamily="34" charset="0"/>
                <a:hlinkClick r:id="rId3"/>
              </a:rPr>
              <a:t>https://chat.openai.com</a:t>
            </a:r>
            <a:endParaRPr lang="sl-SI" altLang="sl-SI" sz="800" dirty="0">
              <a:ea typeface="Malgun Gothic" panose="020B0503020000020004" pitchFamily="34" charset="-127"/>
              <a:cs typeface="Calibri" panose="020F0502020204030204" pitchFamily="34" charset="0"/>
            </a:endParaRPr>
          </a:p>
          <a:p>
            <a:pPr>
              <a:spcBef>
                <a:spcPct val="0"/>
              </a:spcBef>
              <a:buFontTx/>
              <a:buNone/>
            </a:pPr>
            <a:endParaRPr lang="sl-SI" altLang="sl-SI" sz="1800" dirty="0">
              <a:ea typeface="Malgun Gothic" panose="020B0503020000020004" pitchFamily="34" charset="-127"/>
              <a:cs typeface="Calibri" panose="020F0502020204030204" pitchFamily="34" charset="0"/>
            </a:endParaRPr>
          </a:p>
        </p:txBody>
      </p:sp>
      <p:sp>
        <p:nvSpPr>
          <p:cNvPr id="18437" name="Rectangle 3"/>
          <p:cNvSpPr>
            <a:spLocks noChangeArrowheads="1"/>
          </p:cNvSpPr>
          <p:nvPr/>
        </p:nvSpPr>
        <p:spPr bwMode="auto">
          <a:xfrm>
            <a:off x="2566989" y="5114409"/>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sl-SI" altLang="sl-SI" sz="1800"/>
          </a:p>
        </p:txBody>
      </p:sp>
      <p:sp>
        <p:nvSpPr>
          <p:cNvPr id="6" name="Označba mesta noge 3"/>
          <p:cNvSpPr>
            <a:spLocks noGrp="1"/>
          </p:cNvSpPr>
          <p:nvPr>
            <p:ph type="ftr" sz="quarter" idx="11"/>
          </p:nvPr>
        </p:nvSpPr>
        <p:spPr>
          <a:xfrm>
            <a:off x="609601" y="6449339"/>
            <a:ext cx="7416800" cy="365125"/>
          </a:xfrm>
        </p:spPr>
        <p:txBody>
          <a:bodyPr/>
          <a:lstStyle/>
          <a:p>
            <a:r>
              <a:rPr lang="sl-SI" dirty="0" smtClean="0"/>
              <a:t>8. NACIONALNA KONFERENCA Trajnostna mobilnost v VIZ</a:t>
            </a:r>
            <a:r>
              <a:rPr lang="sv-SE" dirty="0" smtClean="0"/>
              <a:t>                                                            2023/24</a:t>
            </a:r>
            <a:endParaRPr lang="en-US" dirty="0"/>
          </a:p>
        </p:txBody>
      </p:sp>
      <p:sp>
        <p:nvSpPr>
          <p:cNvPr id="3" name="Pravokotnik 2"/>
          <p:cNvSpPr/>
          <p:nvPr/>
        </p:nvSpPr>
        <p:spPr>
          <a:xfrm>
            <a:off x="516194" y="1572453"/>
            <a:ext cx="10815484" cy="1257908"/>
          </a:xfrm>
          <a:prstGeom prst="rect">
            <a:avLst/>
          </a:prstGeom>
        </p:spPr>
        <p:txBody>
          <a:bodyPr wrap="square">
            <a:spAutoFit/>
          </a:bodyPr>
          <a:lstStyle/>
          <a:p>
            <a:pPr>
              <a:lnSpc>
                <a:spcPct val="107000"/>
              </a:lnSpc>
              <a:spcAft>
                <a:spcPts val="1500"/>
              </a:spcAft>
            </a:pPr>
            <a:r>
              <a:rPr lang="sl-SI" sz="2400" dirty="0" err="1">
                <a:latin typeface="Segoe UI" panose="020B0502040204020203" pitchFamily="34" charset="0"/>
                <a:ea typeface="Times New Roman" panose="02020603050405020304" pitchFamily="18" charset="0"/>
                <a:cs typeface="Times New Roman" panose="02020603050405020304" pitchFamily="18" charset="0"/>
              </a:rPr>
              <a:t>Trajnostnost</a:t>
            </a:r>
            <a:r>
              <a:rPr lang="sl-SI" sz="2400" dirty="0">
                <a:latin typeface="Segoe UI" panose="020B0502040204020203" pitchFamily="34" charset="0"/>
                <a:ea typeface="Times New Roman" panose="02020603050405020304" pitchFamily="18" charset="0"/>
                <a:cs typeface="Times New Roman" panose="02020603050405020304" pitchFamily="18" charset="0"/>
              </a:rPr>
              <a:t> v vzgoji in izobraževanju je ključnega pomena za oblikovanje odgovornih državljanov in trajnostno naravnanih posameznikov. Tu je nekaj ključnih vidikov, ki jih je treba upoštevati:</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ravokotnik 3"/>
          <p:cNvSpPr/>
          <p:nvPr/>
        </p:nvSpPr>
        <p:spPr>
          <a:xfrm>
            <a:off x="516194" y="2972520"/>
            <a:ext cx="10687664" cy="3236207"/>
          </a:xfrm>
          <a:prstGeom prst="rect">
            <a:avLst/>
          </a:prstGeom>
        </p:spPr>
        <p:txBody>
          <a:bodyPr wrap="square">
            <a:spAutoFit/>
          </a:bodyPr>
          <a:lstStyle/>
          <a:p>
            <a:pPr marL="342900" lvl="0" indent="-342900">
              <a:lnSpc>
                <a:spcPct val="107000"/>
              </a:lnSpc>
              <a:spcAft>
                <a:spcPts val="0"/>
              </a:spcAft>
              <a:tabLst>
                <a:tab pos="457200" algn="l"/>
              </a:tabLst>
            </a:pPr>
            <a:r>
              <a:rPr lang="sl-SI" sz="2400" b="1" dirty="0">
                <a:ea typeface="Times New Roman" panose="02020603050405020304" pitchFamily="18" charset="0"/>
                <a:cs typeface="Times New Roman" panose="02020603050405020304" pitchFamily="18" charset="0"/>
              </a:rPr>
              <a:t>Vzgoja v vrednotah </a:t>
            </a:r>
            <a:r>
              <a:rPr lang="sl-SI" sz="2400" b="1" dirty="0" err="1" smtClean="0">
                <a:ea typeface="Times New Roman" panose="02020603050405020304" pitchFamily="18" charset="0"/>
                <a:cs typeface="Times New Roman" panose="02020603050405020304" pitchFamily="18" charset="0"/>
              </a:rPr>
              <a:t>trajnostnosti</a:t>
            </a:r>
            <a:endParaRPr lang="sl-SI" sz="2400" b="1" dirty="0" smtClean="0">
              <a:ea typeface="Times New Roman" panose="02020603050405020304" pitchFamily="18" charset="0"/>
              <a:cs typeface="Times New Roman" panose="02020603050405020304" pitchFamily="18" charset="0"/>
            </a:endParaRPr>
          </a:p>
          <a:p>
            <a:pPr marL="342900" lvl="0" indent="-342900">
              <a:lnSpc>
                <a:spcPct val="107000"/>
              </a:lnSpc>
              <a:spcAft>
                <a:spcPts val="0"/>
              </a:spcAft>
              <a:tabLst>
                <a:tab pos="457200" algn="l"/>
              </a:tabLst>
            </a:pPr>
            <a:r>
              <a:rPr lang="sl-SI" sz="2400" b="1" dirty="0" smtClean="0">
                <a:ea typeface="Times New Roman" panose="02020603050405020304" pitchFamily="18" charset="0"/>
                <a:cs typeface="Times New Roman" panose="02020603050405020304" pitchFamily="18" charset="0"/>
              </a:rPr>
              <a:t>Trajnostni </a:t>
            </a:r>
            <a:r>
              <a:rPr lang="sl-SI" sz="2400" b="1" dirty="0">
                <a:ea typeface="Times New Roman" panose="02020603050405020304" pitchFamily="18" charset="0"/>
                <a:cs typeface="Times New Roman" panose="02020603050405020304" pitchFamily="18" charset="0"/>
              </a:rPr>
              <a:t>učni </a:t>
            </a:r>
            <a:r>
              <a:rPr lang="sl-SI" sz="2400" b="1" dirty="0" smtClean="0">
                <a:ea typeface="Times New Roman" panose="02020603050405020304" pitchFamily="18" charset="0"/>
                <a:cs typeface="Times New Roman" panose="02020603050405020304" pitchFamily="18" charset="0"/>
              </a:rPr>
              <a:t>načrti</a:t>
            </a:r>
            <a:endParaRPr lang="sl-SI" sz="2400" dirty="0">
              <a:ea typeface="Times New Roman" panose="02020603050405020304" pitchFamily="18" charset="0"/>
              <a:cs typeface="Times New Roman" panose="02020603050405020304" pitchFamily="18" charset="0"/>
            </a:endParaRPr>
          </a:p>
          <a:p>
            <a:pPr marL="342900" lvl="0" indent="-342900">
              <a:lnSpc>
                <a:spcPct val="107000"/>
              </a:lnSpc>
              <a:spcAft>
                <a:spcPts val="0"/>
              </a:spcAft>
              <a:tabLst>
                <a:tab pos="457200" algn="l"/>
              </a:tabLst>
            </a:pPr>
            <a:r>
              <a:rPr lang="sl-SI" sz="2400" b="1" dirty="0" err="1" smtClean="0">
                <a:ea typeface="Times New Roman" panose="02020603050405020304" pitchFamily="18" charset="0"/>
                <a:cs typeface="Times New Roman" panose="02020603050405020304" pitchFamily="18" charset="0"/>
              </a:rPr>
              <a:t>Okoljske</a:t>
            </a:r>
            <a:r>
              <a:rPr lang="sl-SI" sz="2400" b="1" dirty="0" smtClean="0">
                <a:ea typeface="Times New Roman" panose="02020603050405020304" pitchFamily="18" charset="0"/>
                <a:cs typeface="Times New Roman" panose="02020603050405020304" pitchFamily="18" charset="0"/>
              </a:rPr>
              <a:t> </a:t>
            </a:r>
            <a:r>
              <a:rPr lang="sl-SI" sz="2400" b="1" dirty="0">
                <a:ea typeface="Times New Roman" panose="02020603050405020304" pitchFamily="18" charset="0"/>
                <a:cs typeface="Times New Roman" panose="02020603050405020304" pitchFamily="18" charset="0"/>
              </a:rPr>
              <a:t>pobude v izobraževalnih </a:t>
            </a:r>
            <a:r>
              <a:rPr lang="sl-SI" sz="2400" b="1" dirty="0" smtClean="0">
                <a:ea typeface="Times New Roman" panose="02020603050405020304" pitchFamily="18" charset="0"/>
                <a:cs typeface="Times New Roman" panose="02020603050405020304" pitchFamily="18" charset="0"/>
              </a:rPr>
              <a:t>ustanovah</a:t>
            </a:r>
          </a:p>
          <a:p>
            <a:pPr marL="342900" lvl="0" indent="-342900">
              <a:lnSpc>
                <a:spcPct val="107000"/>
              </a:lnSpc>
              <a:spcAft>
                <a:spcPts val="0"/>
              </a:spcAft>
              <a:tabLst>
                <a:tab pos="457200" algn="l"/>
              </a:tabLst>
            </a:pPr>
            <a:r>
              <a:rPr lang="sl-SI" sz="2400" b="1" dirty="0" smtClean="0">
                <a:ea typeface="Times New Roman" panose="02020603050405020304" pitchFamily="18" charset="0"/>
                <a:cs typeface="Times New Roman" panose="02020603050405020304" pitchFamily="18" charset="0"/>
              </a:rPr>
              <a:t>Prostovoljstvo </a:t>
            </a:r>
            <a:r>
              <a:rPr lang="sl-SI" sz="2400" b="1" dirty="0">
                <a:ea typeface="Times New Roman" panose="02020603050405020304" pitchFamily="18" charset="0"/>
                <a:cs typeface="Times New Roman" panose="02020603050405020304" pitchFamily="18" charset="0"/>
              </a:rPr>
              <a:t>in </a:t>
            </a:r>
            <a:r>
              <a:rPr lang="sl-SI" sz="2400" b="1" dirty="0" err="1">
                <a:ea typeface="Times New Roman" panose="02020603050405020304" pitchFamily="18" charset="0"/>
                <a:cs typeface="Times New Roman" panose="02020603050405020304" pitchFamily="18" charset="0"/>
              </a:rPr>
              <a:t>izvenšolske</a:t>
            </a:r>
            <a:r>
              <a:rPr lang="sl-SI" sz="2400" b="1" dirty="0">
                <a:ea typeface="Times New Roman" panose="02020603050405020304" pitchFamily="18" charset="0"/>
                <a:cs typeface="Times New Roman" panose="02020603050405020304" pitchFamily="18" charset="0"/>
              </a:rPr>
              <a:t> </a:t>
            </a:r>
            <a:r>
              <a:rPr lang="sl-SI" sz="2400" b="1" dirty="0" smtClean="0">
                <a:ea typeface="Times New Roman" panose="02020603050405020304" pitchFamily="18" charset="0"/>
                <a:cs typeface="Times New Roman" panose="02020603050405020304" pitchFamily="18" charset="0"/>
              </a:rPr>
              <a:t>dejavnosti</a:t>
            </a:r>
            <a:endParaRPr lang="sl-SI" sz="2400" dirty="0">
              <a:ea typeface="Calibri" panose="020F0502020204030204" pitchFamily="34" charset="0"/>
              <a:cs typeface="Times New Roman" panose="02020603050405020304" pitchFamily="18" charset="0"/>
            </a:endParaRPr>
          </a:p>
          <a:p>
            <a:pPr marL="342900" lvl="0" indent="-342900">
              <a:lnSpc>
                <a:spcPct val="107000"/>
              </a:lnSpc>
              <a:spcAft>
                <a:spcPts val="0"/>
              </a:spcAft>
              <a:tabLst>
                <a:tab pos="457200" algn="l"/>
              </a:tabLst>
            </a:pPr>
            <a:r>
              <a:rPr lang="sl-SI" sz="2400" b="1" dirty="0">
                <a:ea typeface="Times New Roman" panose="02020603050405020304" pitchFamily="18" charset="0"/>
                <a:cs typeface="Times New Roman" panose="02020603050405020304" pitchFamily="18" charset="0"/>
              </a:rPr>
              <a:t>Strokovni razvoj </a:t>
            </a:r>
            <a:r>
              <a:rPr lang="sl-SI" sz="2400" b="1" dirty="0" smtClean="0">
                <a:ea typeface="Times New Roman" panose="02020603050405020304" pitchFamily="18" charset="0"/>
                <a:cs typeface="Times New Roman" panose="02020603050405020304" pitchFamily="18" charset="0"/>
              </a:rPr>
              <a:t>učiteljev</a:t>
            </a:r>
          </a:p>
          <a:p>
            <a:pPr marL="342900" lvl="0" indent="-342900">
              <a:lnSpc>
                <a:spcPct val="107000"/>
              </a:lnSpc>
              <a:spcAft>
                <a:spcPts val="0"/>
              </a:spcAft>
              <a:tabLst>
                <a:tab pos="457200" algn="l"/>
              </a:tabLst>
            </a:pPr>
            <a:r>
              <a:rPr lang="sl-SI" sz="2400" dirty="0" smtClean="0">
                <a:ea typeface="Times New Roman" panose="02020603050405020304" pitchFamily="18" charset="0"/>
                <a:cs typeface="Times New Roman" panose="02020603050405020304" pitchFamily="18" charset="0"/>
              </a:rPr>
              <a:t>Z </a:t>
            </a:r>
            <a:r>
              <a:rPr lang="sl-SI" sz="2400" dirty="0">
                <a:ea typeface="Times New Roman" panose="02020603050405020304" pitchFamily="18" charset="0"/>
                <a:cs typeface="Times New Roman" panose="02020603050405020304" pitchFamily="18" charset="0"/>
              </a:rPr>
              <a:t>vzpostavitvijo trajnostnih praks v vzgoji in izobraževanju lahko </a:t>
            </a:r>
            <a:r>
              <a:rPr lang="sl-SI" sz="2400" dirty="0" smtClean="0">
                <a:ea typeface="Times New Roman" panose="02020603050405020304" pitchFamily="18" charset="0"/>
                <a:cs typeface="Times New Roman" panose="02020603050405020304" pitchFamily="18" charset="0"/>
              </a:rPr>
              <a:t>ustvarimo generacijo</a:t>
            </a:r>
            <a:r>
              <a:rPr lang="sl-SI" sz="2400" dirty="0">
                <a:ea typeface="Times New Roman" panose="02020603050405020304" pitchFamily="18" charset="0"/>
                <a:cs typeface="Times New Roman" panose="02020603050405020304" pitchFamily="18" charset="0"/>
              </a:rPr>
              <a:t>, ki bo bolje opremljena za soočanje z </a:t>
            </a:r>
            <a:r>
              <a:rPr lang="sl-SI" sz="2400" dirty="0" smtClean="0">
                <a:ea typeface="Times New Roman" panose="02020603050405020304" pitchFamily="18" charset="0"/>
                <a:cs typeface="Times New Roman" panose="02020603050405020304" pitchFamily="18" charset="0"/>
              </a:rPr>
              <a:t>izzivi prihodnosti </a:t>
            </a:r>
            <a:r>
              <a:rPr lang="sl-SI" sz="2400" dirty="0">
                <a:ea typeface="Times New Roman" panose="02020603050405020304" pitchFamily="18" charset="0"/>
                <a:cs typeface="Times New Roman" panose="02020603050405020304" pitchFamily="18" charset="0"/>
              </a:rPr>
              <a:t>in ki bo aktivno sodelovala pri gradnji bolj trajnostne </a:t>
            </a:r>
            <a:r>
              <a:rPr lang="sl-SI" sz="2400" dirty="0" smtClean="0">
                <a:ea typeface="Times New Roman" panose="02020603050405020304" pitchFamily="18" charset="0"/>
                <a:cs typeface="Times New Roman" panose="02020603050405020304" pitchFamily="18" charset="0"/>
              </a:rPr>
              <a:t>družbe.</a:t>
            </a:r>
            <a:endParaRPr lang="sl-SI"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832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slov 1">
            <a:extLst>
              <a:ext uri="{FF2B5EF4-FFF2-40B4-BE49-F238E27FC236}">
                <a16:creationId xmlns:a16="http://schemas.microsoft.com/office/drawing/2014/main" id="{E22968FD-CE18-9317-7D6D-E81BBF188602}"/>
              </a:ext>
            </a:extLst>
          </p:cNvPr>
          <p:cNvSpPr>
            <a:spLocks noGrp="1"/>
          </p:cNvSpPr>
          <p:nvPr>
            <p:ph type="title"/>
          </p:nvPr>
        </p:nvSpPr>
        <p:spPr>
          <a:xfrm>
            <a:off x="1102882" y="450967"/>
            <a:ext cx="11278587" cy="1143000"/>
          </a:xfrm>
        </p:spPr>
        <p:txBody>
          <a:bodyPr/>
          <a:lstStyle/>
          <a:p>
            <a:r>
              <a:rPr lang="sl-SI" altLang="sl-SI" sz="3200" dirty="0">
                <a:solidFill>
                  <a:srgbClr val="FF0000"/>
                </a:solidFill>
              </a:rPr>
              <a:t>Trajnostna mobilnost </a:t>
            </a:r>
            <a:r>
              <a:rPr lang="sl-SI" altLang="sl-SI" sz="3200" dirty="0"/>
              <a:t>kot del Agende 2030 ter vzgoje in izobraževanja za trajnostni </a:t>
            </a:r>
            <a:r>
              <a:rPr lang="sl-SI" altLang="sl-SI" sz="3200" dirty="0" smtClean="0"/>
              <a:t>razvoj (VITR)</a:t>
            </a:r>
            <a:endParaRPr lang="sl-SI" altLang="sl-SI" sz="3200" dirty="0"/>
          </a:p>
        </p:txBody>
      </p:sp>
      <p:pic>
        <p:nvPicPr>
          <p:cNvPr id="2" name="Slika 1"/>
          <p:cNvPicPr>
            <a:picLocks noChangeAspect="1"/>
          </p:cNvPicPr>
          <p:nvPr/>
        </p:nvPicPr>
        <p:blipFill>
          <a:blip r:embed="rId3"/>
          <a:stretch>
            <a:fillRect/>
          </a:stretch>
        </p:blipFill>
        <p:spPr>
          <a:xfrm>
            <a:off x="5651156" y="1622855"/>
            <a:ext cx="5654008" cy="3487072"/>
          </a:xfrm>
          <a:prstGeom prst="rect">
            <a:avLst/>
          </a:prstGeom>
        </p:spPr>
      </p:pic>
      <p:pic>
        <p:nvPicPr>
          <p:cNvPr id="11" name="Slika 10" descr="C:\Users\Lea Avguštin\Downloads\IMG_2081.jpg"/>
          <p:cNvPicPr/>
          <p:nvPr/>
        </p:nvPicPr>
        <p:blipFill rotWithShape="1">
          <a:blip r:embed="rId4">
            <a:extLst>
              <a:ext uri="{28A0092B-C50C-407E-A947-70E740481C1C}">
                <a14:useLocalDpi xmlns:a14="http://schemas.microsoft.com/office/drawing/2010/main" val="0"/>
              </a:ext>
            </a:extLst>
          </a:blip>
          <a:srcRect l="9368" r="7176"/>
          <a:stretch/>
        </p:blipFill>
        <p:spPr bwMode="auto">
          <a:xfrm>
            <a:off x="649801" y="1593967"/>
            <a:ext cx="4861313" cy="4938637"/>
          </a:xfrm>
          <a:prstGeom prst="rect">
            <a:avLst/>
          </a:prstGeom>
          <a:noFill/>
          <a:ln>
            <a:noFill/>
          </a:ln>
        </p:spPr>
      </p:pic>
      <p:sp>
        <p:nvSpPr>
          <p:cNvPr id="10" name="Pravokotnik 9"/>
          <p:cNvSpPr/>
          <p:nvPr/>
        </p:nvSpPr>
        <p:spPr>
          <a:xfrm>
            <a:off x="5420497" y="5375878"/>
            <a:ext cx="6606745" cy="923330"/>
          </a:xfrm>
          <a:prstGeom prst="rect">
            <a:avLst/>
          </a:prstGeom>
        </p:spPr>
        <p:txBody>
          <a:bodyPr wrap="square">
            <a:spAutoFit/>
          </a:bodyPr>
          <a:lstStyle/>
          <a:p>
            <a:pPr>
              <a:spcBef>
                <a:spcPct val="0"/>
              </a:spcBef>
              <a:buFontTx/>
              <a:buNone/>
            </a:pPr>
            <a:r>
              <a:rPr lang="sl-SI" altLang="sl-SI" b="1" dirty="0">
                <a:solidFill>
                  <a:srgbClr val="00B050"/>
                </a:solidFill>
              </a:rPr>
              <a:t>VITR je vseživljenjski, celostni in </a:t>
            </a:r>
            <a:r>
              <a:rPr lang="sl-SI" altLang="sl-SI" b="1" dirty="0" err="1">
                <a:solidFill>
                  <a:srgbClr val="00B050"/>
                </a:solidFill>
              </a:rPr>
              <a:t>transformativni</a:t>
            </a:r>
            <a:r>
              <a:rPr lang="sl-SI" altLang="sl-SI" b="1" dirty="0">
                <a:solidFill>
                  <a:srgbClr val="00B050"/>
                </a:solidFill>
              </a:rPr>
              <a:t> proces, ki vključuje učne vsebine in učne dosežke (</a:t>
            </a:r>
            <a:r>
              <a:rPr lang="sl-SI" altLang="sl-SI" b="1" dirty="0" err="1">
                <a:solidFill>
                  <a:srgbClr val="00B050"/>
                </a:solidFill>
              </a:rPr>
              <a:t>learning</a:t>
            </a:r>
            <a:r>
              <a:rPr lang="sl-SI" altLang="sl-SI" b="1" dirty="0">
                <a:solidFill>
                  <a:srgbClr val="00B050"/>
                </a:solidFill>
              </a:rPr>
              <a:t> </a:t>
            </a:r>
            <a:r>
              <a:rPr lang="sl-SI" altLang="sl-SI" b="1" dirty="0" err="1">
                <a:solidFill>
                  <a:srgbClr val="00B050"/>
                </a:solidFill>
              </a:rPr>
              <a:t>outcomes</a:t>
            </a:r>
            <a:r>
              <a:rPr lang="sl-SI" altLang="sl-SI" b="1" dirty="0" smtClean="0">
                <a:solidFill>
                  <a:srgbClr val="00B050"/>
                </a:solidFill>
              </a:rPr>
              <a:t>) ter </a:t>
            </a:r>
            <a:r>
              <a:rPr lang="sl-SI" altLang="sl-SI" b="1" dirty="0">
                <a:solidFill>
                  <a:srgbClr val="00B050"/>
                </a:solidFill>
              </a:rPr>
              <a:t>pedagoške </a:t>
            </a:r>
            <a:r>
              <a:rPr lang="sl-SI" altLang="sl-SI" b="1" dirty="0" smtClean="0">
                <a:solidFill>
                  <a:srgbClr val="00B050"/>
                </a:solidFill>
              </a:rPr>
              <a:t>pristope.  Posega v fizično, socialno in didaktično učno okolje.</a:t>
            </a:r>
            <a:endParaRPr lang="sl-SI" altLang="sl-SI" b="1" dirty="0">
              <a:solidFill>
                <a:srgbClr val="00B050"/>
              </a:solidFill>
            </a:endParaRPr>
          </a:p>
        </p:txBody>
      </p:sp>
    </p:spTree>
    <p:extLst>
      <p:ext uri="{BB962C8B-B14F-4D97-AF65-F5344CB8AC3E}">
        <p14:creationId xmlns:p14="http://schemas.microsoft.com/office/powerpoint/2010/main" val="20101334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3"/>
          <p:cNvPicPr>
            <a:picLocks noChangeAspect="1"/>
          </p:cNvPicPr>
          <p:nvPr/>
        </p:nvPicPr>
        <p:blipFill>
          <a:blip r:embed="rId3">
            <a:extLst>
              <a:ext uri="{28A0092B-C50C-407E-A947-70E740481C1C}">
                <a14:useLocalDpi xmlns:a14="http://schemas.microsoft.com/office/drawing/2010/main" val="0"/>
              </a:ext>
            </a:extLst>
          </a:blip>
          <a:srcRect r="4500"/>
          <a:stretch>
            <a:fillRect/>
          </a:stretch>
        </p:blipFill>
        <p:spPr bwMode="auto">
          <a:xfrm>
            <a:off x="641518" y="1444522"/>
            <a:ext cx="5199109" cy="3977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Slika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0078" y="1650573"/>
            <a:ext cx="6152477" cy="3565336"/>
          </a:xfrm>
          <a:prstGeom prst="rect">
            <a:avLst/>
          </a:prstGeom>
        </p:spPr>
      </p:pic>
    </p:spTree>
    <p:extLst>
      <p:ext uri="{BB962C8B-B14F-4D97-AF65-F5344CB8AC3E}">
        <p14:creationId xmlns:p14="http://schemas.microsoft.com/office/powerpoint/2010/main" val="2128074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 poster of a group of people&#10;&#10;Description automatically generated">
            <a:hlinkClick r:id="rId3"/>
            <a:extLst>
              <a:ext uri="{FF2B5EF4-FFF2-40B4-BE49-F238E27FC236}">
                <a16:creationId xmlns:a16="http://schemas.microsoft.com/office/drawing/2014/main" id="{F5E6F418-11B0-926E-9FC2-B9538ECED2F8}"/>
              </a:ext>
            </a:extLst>
          </p:cNvPr>
          <p:cNvPicPr>
            <a:picLocks noChangeAspect="1"/>
          </p:cNvPicPr>
          <p:nvPr/>
        </p:nvPicPr>
        <p:blipFill>
          <a:blip r:embed="rId4"/>
          <a:stretch>
            <a:fillRect/>
          </a:stretch>
        </p:blipFill>
        <p:spPr>
          <a:xfrm>
            <a:off x="576649" y="639234"/>
            <a:ext cx="4464908" cy="5531734"/>
          </a:xfrm>
          <a:prstGeom prst="rect">
            <a:avLst/>
          </a:prstGeom>
        </p:spPr>
      </p:pic>
      <p:pic>
        <p:nvPicPr>
          <p:cNvPr id="6" name="Picture 3" descr="A landscape with trees and mountains&#10;&#10;Description automatically generated">
            <a:hlinkClick r:id="rId5"/>
            <a:extLst>
              <a:ext uri="{FF2B5EF4-FFF2-40B4-BE49-F238E27FC236}">
                <a16:creationId xmlns:a16="http://schemas.microsoft.com/office/drawing/2014/main" id="{EE0FEBD3-FDF8-CD7B-97A6-22C12006C58E}"/>
              </a:ext>
            </a:extLst>
          </p:cNvPr>
          <p:cNvPicPr>
            <a:picLocks noChangeAspect="1"/>
          </p:cNvPicPr>
          <p:nvPr/>
        </p:nvPicPr>
        <p:blipFill>
          <a:blip r:embed="rId6"/>
          <a:stretch>
            <a:fillRect/>
          </a:stretch>
        </p:blipFill>
        <p:spPr>
          <a:xfrm>
            <a:off x="6071520" y="633926"/>
            <a:ext cx="3899765" cy="5541065"/>
          </a:xfrm>
          <a:prstGeom prst="rect">
            <a:avLst/>
          </a:prstGeom>
        </p:spPr>
      </p:pic>
    </p:spTree>
    <p:extLst>
      <p:ext uri="{BB962C8B-B14F-4D97-AF65-F5344CB8AC3E}">
        <p14:creationId xmlns:p14="http://schemas.microsoft.com/office/powerpoint/2010/main" val="36809156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1326292" y="510746"/>
            <a:ext cx="8794376" cy="1143000"/>
          </a:xfrm>
        </p:spPr>
        <p:txBody>
          <a:bodyPr>
            <a:normAutofit fontScale="90000"/>
          </a:bodyPr>
          <a:lstStyle/>
          <a:p>
            <a:r>
              <a:rPr lang="sl-SI" dirty="0">
                <a:latin typeface="+mn-lt"/>
              </a:rPr>
              <a:t>Priporočila sveta EU z o učenju za zeleni prehod in trajnostni razvoj</a:t>
            </a:r>
          </a:p>
        </p:txBody>
      </p:sp>
      <p:sp>
        <p:nvSpPr>
          <p:cNvPr id="5" name="Označba mesta vsebine 4"/>
          <p:cNvSpPr>
            <a:spLocks noGrp="1"/>
          </p:cNvSpPr>
          <p:nvPr>
            <p:ph idx="1"/>
          </p:nvPr>
        </p:nvSpPr>
        <p:spPr>
          <a:xfrm>
            <a:off x="571197" y="1752600"/>
            <a:ext cx="9549471" cy="4525963"/>
          </a:xfrm>
        </p:spPr>
        <p:txBody>
          <a:bodyPr/>
          <a:lstStyle/>
          <a:p>
            <a:pPr marL="0" indent="0">
              <a:buNone/>
            </a:pPr>
            <a:r>
              <a:rPr lang="sl-SI" sz="2000" dirty="0"/>
              <a:t>DRŽAVAM ČLANICAM PRIPOROČA, da: </a:t>
            </a:r>
            <a:endParaRPr lang="sl-SI" sz="2000" dirty="0" smtClean="0"/>
          </a:p>
          <a:p>
            <a:pPr marL="0" indent="0">
              <a:buNone/>
            </a:pPr>
            <a:endParaRPr lang="sl-SI" sz="2000" dirty="0"/>
          </a:p>
          <a:p>
            <a:pPr marL="0" indent="0">
              <a:buNone/>
            </a:pPr>
            <a:r>
              <a:rPr lang="sl-SI" sz="2000" dirty="0" smtClean="0"/>
              <a:t>1</a:t>
            </a:r>
            <a:r>
              <a:rPr lang="sl-SI" sz="2000" dirty="0"/>
              <a:t>. pospešijo in okrepijo prizadevanja v podporo sistemom izobraževanja in usposabljanja pri ukrepanju za zeleni prehod in trajnostni razvoj, da bodo imeli </a:t>
            </a:r>
            <a:r>
              <a:rPr lang="sl-SI" sz="2000" b="1" dirty="0">
                <a:solidFill>
                  <a:srgbClr val="00B050"/>
                </a:solidFill>
              </a:rPr>
              <a:t>učeči se vseh starosti in iz vseh okolij dostop do visokokakovostnega, pravičnega in vključujočega izobraževanja in usposabljanja o </a:t>
            </a:r>
            <a:r>
              <a:rPr lang="sl-SI" sz="2000" b="1" dirty="0" err="1">
                <a:solidFill>
                  <a:srgbClr val="00B050"/>
                </a:solidFill>
              </a:rPr>
              <a:t>trajnostnosti</a:t>
            </a:r>
            <a:r>
              <a:rPr lang="sl-SI" sz="2000" b="1" dirty="0">
                <a:solidFill>
                  <a:srgbClr val="00B050"/>
                </a:solidFill>
              </a:rPr>
              <a:t>, podnebnih spremembah, varstvu okolja in biotski raznovrstnosti</a:t>
            </a:r>
            <a:r>
              <a:rPr lang="sl-SI" sz="2000" dirty="0"/>
              <a:t>, pri čemer naj ustrezno upoštevajo </a:t>
            </a:r>
            <a:r>
              <a:rPr lang="sl-SI" sz="2000" dirty="0" err="1"/>
              <a:t>okoljske</a:t>
            </a:r>
            <a:r>
              <a:rPr lang="sl-SI" sz="2000" dirty="0"/>
              <a:t>, socialne in gospodarske vidike; </a:t>
            </a:r>
          </a:p>
          <a:p>
            <a:pPr marL="0" indent="0">
              <a:buNone/>
            </a:pPr>
            <a:r>
              <a:rPr lang="sl-SI" sz="2000" b="1" dirty="0">
                <a:solidFill>
                  <a:srgbClr val="00B050"/>
                </a:solidFill>
              </a:rPr>
              <a:t>2. učenje za zeleni prehod in trajnostni razvoj določijo za eno od prednostnih področij politik in programov izobraževanja in usposabljanja </a:t>
            </a:r>
            <a:r>
              <a:rPr lang="sl-SI" sz="2000" dirty="0"/>
              <a:t>…</a:t>
            </a:r>
          </a:p>
          <a:p>
            <a:pPr marL="0" indent="0">
              <a:buNone/>
            </a:pPr>
            <a:r>
              <a:rPr lang="sl-SI" sz="2000" dirty="0"/>
              <a:t>3. </a:t>
            </a:r>
            <a:r>
              <a:rPr lang="sl-SI" sz="2000" b="1" dirty="0">
                <a:solidFill>
                  <a:srgbClr val="00B050"/>
                </a:solidFill>
              </a:rPr>
              <a:t>izvajajo in nadalje razvijajo celosten in sodelovalni pristop k poučevanju in učenju za zeleni prehod in trajnostni razvoj</a:t>
            </a:r>
            <a:r>
              <a:rPr lang="sl-SI" sz="2000" dirty="0">
                <a:solidFill>
                  <a:srgbClr val="00B050"/>
                </a:solidFill>
              </a:rPr>
              <a:t>, </a:t>
            </a:r>
            <a:r>
              <a:rPr lang="sl-SI" sz="2000" dirty="0"/>
              <a:t>ki bo vključeval vse ustrezne strani v sistemu izobraževanja in usposabljanja ter deležnike iz drugih ustreznih sektorjev;</a:t>
            </a:r>
          </a:p>
          <a:p>
            <a:pPr marL="0" indent="0">
              <a:buNone/>
            </a:pPr>
            <a:endParaRPr lang="sl-SI" sz="2000" dirty="0"/>
          </a:p>
        </p:txBody>
      </p:sp>
    </p:spTree>
    <p:extLst>
      <p:ext uri="{BB962C8B-B14F-4D97-AF65-F5344CB8AC3E}">
        <p14:creationId xmlns:p14="http://schemas.microsoft.com/office/powerpoint/2010/main" val="1048627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vsebine 3"/>
          <p:cNvSpPr>
            <a:spLocks noGrp="1"/>
          </p:cNvSpPr>
          <p:nvPr>
            <p:ph idx="1"/>
          </p:nvPr>
        </p:nvSpPr>
        <p:spPr>
          <a:xfrm>
            <a:off x="477794" y="1721381"/>
            <a:ext cx="10972800" cy="3739425"/>
          </a:xfrm>
        </p:spPr>
        <p:txBody>
          <a:bodyPr>
            <a:normAutofit fontScale="92500"/>
          </a:bodyPr>
          <a:lstStyle/>
          <a:p>
            <a:pPr marL="0" indent="0">
              <a:buNone/>
            </a:pPr>
            <a:endParaRPr lang="sl-SI" dirty="0"/>
          </a:p>
          <a:p>
            <a:r>
              <a:rPr lang="sl-SI" b="1" dirty="0" err="1" smtClean="0"/>
              <a:t>Okoljsko</a:t>
            </a:r>
            <a:r>
              <a:rPr lang="sl-SI" b="1" dirty="0" smtClean="0"/>
              <a:t> </a:t>
            </a:r>
            <a:r>
              <a:rPr lang="sl-SI" b="1" dirty="0"/>
              <a:t>problematično je predvsem povečevanje tranzitnega cestnega prometa in splošne </a:t>
            </a:r>
            <a:r>
              <a:rPr lang="sl-SI" b="1" dirty="0" err="1"/>
              <a:t>netrajnostne</a:t>
            </a:r>
            <a:r>
              <a:rPr lang="sl-SI" b="1" dirty="0"/>
              <a:t> mobilnosti</a:t>
            </a:r>
            <a:r>
              <a:rPr lang="sl-SI" b="1" dirty="0" smtClean="0"/>
              <a:t>.</a:t>
            </a:r>
          </a:p>
          <a:p>
            <a:r>
              <a:rPr lang="sl-SI" dirty="0" smtClean="0"/>
              <a:t>Posebno </a:t>
            </a:r>
            <a:r>
              <a:rPr lang="sl-SI" dirty="0"/>
              <a:t>pozornost nameniti železniškemu prometu in ukrepom trajnostne mobilnosti</a:t>
            </a:r>
            <a:r>
              <a:rPr lang="sl-SI" dirty="0" smtClean="0"/>
              <a:t>.</a:t>
            </a:r>
          </a:p>
          <a:p>
            <a:r>
              <a:rPr lang="sl-SI" dirty="0"/>
              <a:t>Za izvajanje tega cilja bomo nadgradili obstoječo železniško infrastrukturo, razvijali kolesarsko in </a:t>
            </a:r>
            <a:r>
              <a:rPr lang="sl-SI" dirty="0" smtClean="0"/>
              <a:t>peš </a:t>
            </a:r>
            <a:r>
              <a:rPr lang="sl-SI" dirty="0"/>
              <a:t>infrastrukturo, razvijali integralni javni promet, spodbujali trajnostne oblike prevoza, izboljšali povezanost prostorskega in prometnega načrtovanja in razvijali podporno okolje za večjo učinkovitost in rabo alternativnih goriv v prometu</a:t>
            </a:r>
            <a:r>
              <a:rPr lang="sl-SI" dirty="0" smtClean="0"/>
              <a:t>.</a:t>
            </a:r>
          </a:p>
          <a:p>
            <a:r>
              <a:rPr lang="sl-SI" dirty="0"/>
              <a:t>Okvirni cilj Slovenije je tudi blažiti in zmanjševati </a:t>
            </a:r>
            <a:r>
              <a:rPr lang="sl-SI" dirty="0" err="1"/>
              <a:t>mobilnostno</a:t>
            </a:r>
            <a:r>
              <a:rPr lang="sl-SI" dirty="0"/>
              <a:t> revščino.</a:t>
            </a:r>
            <a:endParaRPr lang="sl-SI" dirty="0" smtClean="0"/>
          </a:p>
          <a:p>
            <a:endParaRPr lang="sl-SI" dirty="0"/>
          </a:p>
        </p:txBody>
      </p:sp>
      <p:sp>
        <p:nvSpPr>
          <p:cNvPr id="7" name="Naslov 2"/>
          <p:cNvSpPr>
            <a:spLocks noGrp="1"/>
          </p:cNvSpPr>
          <p:nvPr>
            <p:ph type="title"/>
          </p:nvPr>
        </p:nvSpPr>
        <p:spPr>
          <a:xfrm>
            <a:off x="269921" y="578381"/>
            <a:ext cx="11751012" cy="1143000"/>
          </a:xfrm>
        </p:spPr>
        <p:txBody>
          <a:bodyPr>
            <a:normAutofit fontScale="90000"/>
          </a:bodyPr>
          <a:lstStyle/>
          <a:p>
            <a:r>
              <a:rPr lang="sl-SI" dirty="0" smtClean="0"/>
              <a:t>Sprejetje zakonodaje EU za zmanjšanje  emisij toplogrednih plinov za vsaj 55% do 2030 – 9. 10. 2023               predlog NEPN 2024</a:t>
            </a:r>
            <a:endParaRPr lang="sl-SI" dirty="0"/>
          </a:p>
        </p:txBody>
      </p:sp>
      <p:sp>
        <p:nvSpPr>
          <p:cNvPr id="8" name="Desna puščica s črticami 7"/>
          <p:cNvSpPr/>
          <p:nvPr/>
        </p:nvSpPr>
        <p:spPr>
          <a:xfrm>
            <a:off x="5629861" y="1227702"/>
            <a:ext cx="1031131" cy="330740"/>
          </a:xfrm>
          <a:prstGeom prst="stripedRightArrow">
            <a:avLst/>
          </a:prstGeom>
          <a:solidFill>
            <a:srgbClr val="007C9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a:solidFill>
                <a:srgbClr val="007C92"/>
              </a:solidFill>
            </a:endParaRPr>
          </a:p>
        </p:txBody>
      </p:sp>
    </p:spTree>
    <p:extLst>
      <p:ext uri="{BB962C8B-B14F-4D97-AF65-F5344CB8AC3E}">
        <p14:creationId xmlns:p14="http://schemas.microsoft.com/office/powerpoint/2010/main" val="2866129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NEPN 2024</a:t>
            </a:r>
            <a:endParaRPr lang="sl-SI" dirty="0"/>
          </a:p>
        </p:txBody>
      </p:sp>
      <p:sp>
        <p:nvSpPr>
          <p:cNvPr id="3" name="Označba mesta vsebine 2"/>
          <p:cNvSpPr>
            <a:spLocks noGrp="1"/>
          </p:cNvSpPr>
          <p:nvPr>
            <p:ph idx="1"/>
          </p:nvPr>
        </p:nvSpPr>
        <p:spPr>
          <a:xfrm>
            <a:off x="361852" y="2364260"/>
            <a:ext cx="10972800" cy="3831636"/>
          </a:xfrm>
        </p:spPr>
        <p:txBody>
          <a:bodyPr>
            <a:normAutofit fontScale="92500" lnSpcReduction="10000"/>
          </a:bodyPr>
          <a:lstStyle/>
          <a:p>
            <a:r>
              <a:rPr lang="sl-SI" b="1" dirty="0" smtClean="0"/>
              <a:t>Zmanjšati </a:t>
            </a:r>
            <a:r>
              <a:rPr lang="sl-SI" b="1" dirty="0"/>
              <a:t>delež poti, opravljenih z avtomobilom kot </a:t>
            </a:r>
            <a:r>
              <a:rPr lang="sl-SI" b="1" dirty="0" smtClean="0"/>
              <a:t>voznik </a:t>
            </a:r>
            <a:r>
              <a:rPr lang="sl-SI" dirty="0"/>
              <a:t>s 55,8 % na 50 % do leta 2030 glede na leto 2021; </a:t>
            </a:r>
          </a:p>
          <a:p>
            <a:r>
              <a:rPr lang="sl-SI" b="1" dirty="0"/>
              <a:t>U</a:t>
            </a:r>
            <a:r>
              <a:rPr lang="sl-SI" b="1" dirty="0" smtClean="0"/>
              <a:t>staviti </a:t>
            </a:r>
            <a:r>
              <a:rPr lang="sl-SI" b="1" dirty="0"/>
              <a:t>rast števila potniških kilometrov z osebnimi vozili </a:t>
            </a:r>
            <a:r>
              <a:rPr lang="sl-SI" dirty="0"/>
              <a:t>(ohranitev stanja iz leta 2019) in zmanjšati delež s 93 % na 88 % do leta 2030 glede na leto 2021; </a:t>
            </a:r>
          </a:p>
          <a:p>
            <a:r>
              <a:rPr lang="sl-SI" b="1" dirty="0"/>
              <a:t>P</a:t>
            </a:r>
            <a:r>
              <a:rPr lang="sl-SI" b="1" dirty="0" smtClean="0"/>
              <a:t>ovečati </a:t>
            </a:r>
            <a:r>
              <a:rPr lang="sl-SI" b="1" dirty="0"/>
              <a:t>delež potniških kilometrov z javnim potniškim prometom </a:t>
            </a:r>
            <a:r>
              <a:rPr lang="sl-SI" dirty="0"/>
              <a:t>s 5 % na 8 % ter z aktivno mobilnostjo z 2 % na 3 % do leta 2030 glede na leto 2019</a:t>
            </a:r>
            <a:r>
              <a:rPr lang="sl-SI" dirty="0" smtClean="0"/>
              <a:t>.</a:t>
            </a:r>
          </a:p>
          <a:p>
            <a:r>
              <a:rPr lang="pl-PL" b="1" dirty="0" smtClean="0"/>
              <a:t>10 </a:t>
            </a:r>
            <a:r>
              <a:rPr lang="pl-PL" b="1" dirty="0"/>
              <a:t>% potnikov, ki uporabljajo kolo za pot do postaj in postajališč JPP </a:t>
            </a:r>
            <a:r>
              <a:rPr lang="pl-PL" dirty="0"/>
              <a:t>do leta 2030 </a:t>
            </a:r>
            <a:endParaRPr lang="pl-PL" dirty="0" smtClean="0"/>
          </a:p>
          <a:p>
            <a:r>
              <a:rPr lang="pl-PL" dirty="0" smtClean="0"/>
              <a:t>Do leta 2025 zagotoviti </a:t>
            </a:r>
            <a:r>
              <a:rPr lang="sl-SI" b="1" dirty="0" smtClean="0"/>
              <a:t>15 </a:t>
            </a:r>
            <a:r>
              <a:rPr lang="sl-SI" b="1" dirty="0"/>
              <a:t>% poti, opravljenih peš ali s kolesom </a:t>
            </a:r>
            <a:r>
              <a:rPr lang="sl-SI" dirty="0"/>
              <a:t>na delo (11 % leta 2021) </a:t>
            </a:r>
            <a:endParaRPr lang="sl-SI" dirty="0" smtClean="0"/>
          </a:p>
          <a:p>
            <a:r>
              <a:rPr lang="sl-SI" b="1" dirty="0" smtClean="0"/>
              <a:t>Podvojiti </a:t>
            </a:r>
            <a:r>
              <a:rPr lang="sl-SI" b="1" dirty="0"/>
              <a:t>število ljudi, ki kolesarijo najmanj 3-krat na teden na </a:t>
            </a:r>
            <a:r>
              <a:rPr lang="sl-SI" b="1" dirty="0" smtClean="0"/>
              <a:t>delo/v šolo do leta 2030.</a:t>
            </a:r>
          </a:p>
          <a:p>
            <a:r>
              <a:rPr lang="sl-SI" dirty="0"/>
              <a:t>Povečanje povprečne zasedenosti avtomobilov z 1,5 (2021) na 2 (2030</a:t>
            </a:r>
            <a:r>
              <a:rPr lang="sl-SI" dirty="0" smtClean="0"/>
              <a:t>).</a:t>
            </a:r>
          </a:p>
          <a:p>
            <a:endParaRPr lang="sl-SI" dirty="0"/>
          </a:p>
        </p:txBody>
      </p:sp>
      <p:pic>
        <p:nvPicPr>
          <p:cNvPr id="5" name="Slika 4"/>
          <p:cNvPicPr>
            <a:picLocks noChangeAspect="1"/>
          </p:cNvPicPr>
          <p:nvPr/>
        </p:nvPicPr>
        <p:blipFill rotWithShape="1">
          <a:blip r:embed="rId3"/>
          <a:srcRect l="50100" t="9877" r="860" b="2317"/>
          <a:stretch/>
        </p:blipFill>
        <p:spPr>
          <a:xfrm>
            <a:off x="9811265" y="512339"/>
            <a:ext cx="2100648" cy="1707844"/>
          </a:xfrm>
          <a:prstGeom prst="rect">
            <a:avLst/>
          </a:prstGeom>
        </p:spPr>
      </p:pic>
    </p:spTree>
    <p:extLst>
      <p:ext uri="{BB962C8B-B14F-4D97-AF65-F5344CB8AC3E}">
        <p14:creationId xmlns:p14="http://schemas.microsoft.com/office/powerpoint/2010/main" val="3419513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9217061" y="6073087"/>
            <a:ext cx="10972800" cy="3739425"/>
          </a:xfrm>
        </p:spPr>
        <p:txBody>
          <a:bodyPr>
            <a:normAutofit/>
          </a:bodyPr>
          <a:lstStyle/>
          <a:p>
            <a:pPr marL="0" indent="0">
              <a:buNone/>
            </a:pPr>
            <a:r>
              <a:rPr lang="sl-SI" sz="900" dirty="0"/>
              <a:t>https://www.mdpi.com/2071-1050/13/22/12918</a:t>
            </a:r>
          </a:p>
        </p:txBody>
      </p:sp>
      <p:pic>
        <p:nvPicPr>
          <p:cNvPr id="1026" name="Picture 2" descr="Sustainability 13 12918 g008"/>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372617" y="1219540"/>
            <a:ext cx="3501391" cy="3474889"/>
          </a:xfrm>
          <a:prstGeom prst="rect">
            <a:avLst/>
          </a:prstGeom>
          <a:noFill/>
          <a:extLst>
            <a:ext uri="{909E8E84-426E-40DD-AFC4-6F175D3DCCD1}">
              <a14:hiddenFill xmlns:a14="http://schemas.microsoft.com/office/drawing/2010/main">
                <a:solidFill>
                  <a:srgbClr val="FFFFFF"/>
                </a:solidFill>
              </a14:hiddenFill>
            </a:ext>
          </a:extLst>
        </p:spPr>
      </p:pic>
      <p:sp>
        <p:nvSpPr>
          <p:cNvPr id="4" name="PoljeZBesedilom 3"/>
          <p:cNvSpPr txBox="1"/>
          <p:nvPr/>
        </p:nvSpPr>
        <p:spPr>
          <a:xfrm>
            <a:off x="6032776" y="517116"/>
            <a:ext cx="5493835" cy="6555641"/>
          </a:xfrm>
          <a:prstGeom prst="rect">
            <a:avLst/>
          </a:prstGeom>
          <a:noFill/>
        </p:spPr>
        <p:txBody>
          <a:bodyPr wrap="square" rtlCol="0">
            <a:spAutoFit/>
          </a:bodyPr>
          <a:lstStyle/>
          <a:p>
            <a:r>
              <a:rPr lang="sl-SI" sz="2000" b="1" dirty="0">
                <a:solidFill>
                  <a:srgbClr val="007C92"/>
                </a:solidFill>
              </a:rPr>
              <a:t>TRAJNOSTNA MOBILNOST</a:t>
            </a:r>
          </a:p>
          <a:p>
            <a:endParaRPr lang="sl-SI" dirty="0"/>
          </a:p>
          <a:p>
            <a:pPr marL="285750" indent="-285750">
              <a:buFont typeface="Arial" panose="020B0604020202020204" pitchFamily="34" charset="0"/>
              <a:buChar char="•"/>
            </a:pPr>
            <a:r>
              <a:rPr lang="sl-SI" sz="2000" b="1" dirty="0">
                <a:solidFill>
                  <a:srgbClr val="007C92"/>
                </a:solidFill>
              </a:rPr>
              <a:t>Energetska </a:t>
            </a:r>
            <a:r>
              <a:rPr lang="sl-SI" sz="2000" b="1" dirty="0" err="1">
                <a:solidFill>
                  <a:srgbClr val="007C92"/>
                </a:solidFill>
              </a:rPr>
              <a:t>trajnostnost</a:t>
            </a:r>
            <a:endParaRPr lang="sl-SI" sz="2000" b="1" dirty="0">
              <a:solidFill>
                <a:srgbClr val="007C92"/>
              </a:solidFill>
            </a:endParaRPr>
          </a:p>
          <a:p>
            <a:r>
              <a:rPr lang="sl-SI" dirty="0"/>
              <a:t>	- zmanjšanje uvoza goriva</a:t>
            </a:r>
          </a:p>
          <a:p>
            <a:r>
              <a:rPr lang="sl-SI" dirty="0"/>
              <a:t>	- manjši stroški energije</a:t>
            </a:r>
          </a:p>
          <a:p>
            <a:r>
              <a:rPr lang="sl-SI" dirty="0"/>
              <a:t>	- raznolikost mešanice energetskih virov</a:t>
            </a:r>
          </a:p>
          <a:p>
            <a:pPr marL="285750" indent="-285750">
              <a:buFont typeface="Arial" panose="020B0604020202020204" pitchFamily="34" charset="0"/>
              <a:buChar char="•"/>
            </a:pPr>
            <a:r>
              <a:rPr lang="sl-SI" sz="2000" b="1" dirty="0">
                <a:solidFill>
                  <a:srgbClr val="007C92"/>
                </a:solidFill>
              </a:rPr>
              <a:t>Trajnostni življenjski slog</a:t>
            </a:r>
          </a:p>
          <a:p>
            <a:r>
              <a:rPr lang="sl-SI" dirty="0"/>
              <a:t>	- časovna učinkovitost</a:t>
            </a:r>
          </a:p>
          <a:p>
            <a:r>
              <a:rPr lang="sl-SI" dirty="0"/>
              <a:t>	- boljša varnost v cestnem prometu</a:t>
            </a:r>
          </a:p>
          <a:p>
            <a:r>
              <a:rPr lang="sl-SI" dirty="0"/>
              <a:t>	- manjše tveganje za zdravje</a:t>
            </a:r>
          </a:p>
          <a:p>
            <a:pPr marL="285750" indent="-285750">
              <a:buFont typeface="Arial" panose="020B0604020202020204" pitchFamily="34" charset="0"/>
              <a:buChar char="•"/>
            </a:pPr>
            <a:r>
              <a:rPr lang="sl-SI" sz="2000" b="1" dirty="0" err="1">
                <a:solidFill>
                  <a:srgbClr val="007C92"/>
                </a:solidFill>
              </a:rPr>
              <a:t>Okoljska</a:t>
            </a:r>
            <a:r>
              <a:rPr lang="sl-SI" sz="2000" b="1" dirty="0">
                <a:solidFill>
                  <a:srgbClr val="007C92"/>
                </a:solidFill>
              </a:rPr>
              <a:t> </a:t>
            </a:r>
            <a:r>
              <a:rPr lang="sl-SI" sz="2000" b="1" dirty="0" err="1">
                <a:solidFill>
                  <a:srgbClr val="007C92"/>
                </a:solidFill>
              </a:rPr>
              <a:t>trajnostnost</a:t>
            </a:r>
            <a:endParaRPr lang="sl-SI" sz="2000" b="1" dirty="0">
              <a:solidFill>
                <a:srgbClr val="007C92"/>
              </a:solidFill>
            </a:endParaRPr>
          </a:p>
          <a:p>
            <a:r>
              <a:rPr lang="sl-SI" dirty="0"/>
              <a:t>	- zmanjšano onesnaževanje zraka</a:t>
            </a:r>
          </a:p>
          <a:p>
            <a:r>
              <a:rPr lang="sl-SI" dirty="0"/>
              <a:t>	- upočasnjena degradacija tal</a:t>
            </a:r>
          </a:p>
          <a:p>
            <a:r>
              <a:rPr lang="sl-SI" dirty="0"/>
              <a:t>	- manjše onesnaževanje s hrupom</a:t>
            </a:r>
          </a:p>
          <a:p>
            <a:r>
              <a:rPr lang="sl-SI" dirty="0"/>
              <a:t>	- blažitev podnebnih sprememb</a:t>
            </a:r>
          </a:p>
          <a:p>
            <a:pPr marL="285750" indent="-285750">
              <a:buFont typeface="Arial" panose="020B0604020202020204" pitchFamily="34" charset="0"/>
              <a:buChar char="•"/>
            </a:pPr>
            <a:r>
              <a:rPr lang="sl-SI" sz="2000" b="1" dirty="0">
                <a:solidFill>
                  <a:srgbClr val="007C92"/>
                </a:solidFill>
              </a:rPr>
              <a:t>Gospodarska </a:t>
            </a:r>
            <a:r>
              <a:rPr lang="sl-SI" sz="2000" b="1" dirty="0" err="1">
                <a:solidFill>
                  <a:srgbClr val="007C92"/>
                </a:solidFill>
              </a:rPr>
              <a:t>trajnostnost</a:t>
            </a:r>
            <a:endParaRPr lang="sl-SI" sz="2000" b="1" dirty="0">
              <a:solidFill>
                <a:srgbClr val="007C92"/>
              </a:solidFill>
            </a:endParaRPr>
          </a:p>
          <a:p>
            <a:r>
              <a:rPr lang="sl-SI" dirty="0"/>
              <a:t>	- izboljšane zaposlitvene možnosti</a:t>
            </a:r>
          </a:p>
          <a:p>
            <a:r>
              <a:rPr lang="sl-SI" dirty="0"/>
              <a:t>	- naložbe</a:t>
            </a:r>
          </a:p>
          <a:p>
            <a:r>
              <a:rPr lang="sl-SI" dirty="0"/>
              <a:t>	- ustvarjanje dodane vrednosti</a:t>
            </a:r>
          </a:p>
          <a:p>
            <a:pPr marL="742950" lvl="1" indent="-285750">
              <a:buFontTx/>
              <a:buChar char="-"/>
            </a:pPr>
            <a:endParaRPr lang="sl-SI" dirty="0"/>
          </a:p>
          <a:p>
            <a:endParaRPr lang="sl-SI" dirty="0"/>
          </a:p>
          <a:p>
            <a:pPr marL="285750" indent="-285750">
              <a:buFont typeface="Arial" panose="020B0604020202020204" pitchFamily="34" charset="0"/>
              <a:buChar char="•"/>
            </a:pPr>
            <a:endParaRPr lang="sl-SI" dirty="0"/>
          </a:p>
          <a:p>
            <a:pPr marL="285750" indent="-285750">
              <a:buFont typeface="Arial" panose="020B0604020202020204" pitchFamily="34" charset="0"/>
              <a:buChar char="•"/>
            </a:pPr>
            <a:endParaRPr lang="sl-SI" dirty="0"/>
          </a:p>
        </p:txBody>
      </p:sp>
      <p:sp>
        <p:nvSpPr>
          <p:cNvPr id="2" name="TextBox 1">
            <a:extLst>
              <a:ext uri="{FF2B5EF4-FFF2-40B4-BE49-F238E27FC236}">
                <a16:creationId xmlns:a16="http://schemas.microsoft.com/office/drawing/2014/main" id="{042A9E83-0CBE-0F4B-1E74-2DDA6E498945}"/>
              </a:ext>
            </a:extLst>
          </p:cNvPr>
          <p:cNvSpPr txBox="1"/>
          <p:nvPr/>
        </p:nvSpPr>
        <p:spPr>
          <a:xfrm>
            <a:off x="244680" y="5031757"/>
            <a:ext cx="586250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2400" dirty="0">
                <a:solidFill>
                  <a:srgbClr val="404040"/>
                </a:solidFill>
                <a:cs typeface="Calibri"/>
              </a:rPr>
              <a:t>Trajnostna mobilnost je tista, ki je hkrati </a:t>
            </a:r>
            <a:r>
              <a:rPr lang="sl-SI" sz="2400" dirty="0" err="1">
                <a:solidFill>
                  <a:srgbClr val="00B050"/>
                </a:solidFill>
                <a:cs typeface="Calibri"/>
              </a:rPr>
              <a:t>okoljsko</a:t>
            </a:r>
            <a:r>
              <a:rPr lang="sl-SI" sz="2400" dirty="0">
                <a:solidFill>
                  <a:srgbClr val="00B050"/>
                </a:solidFill>
                <a:cs typeface="Calibri"/>
              </a:rPr>
              <a:t> sprejemljiva, socialno pravična in spodbuja razvoj gospodarstva.</a:t>
            </a:r>
            <a:endParaRPr lang="en-US" dirty="0"/>
          </a:p>
        </p:txBody>
      </p:sp>
    </p:spTree>
    <p:extLst>
      <p:ext uri="{BB962C8B-B14F-4D97-AF65-F5344CB8AC3E}">
        <p14:creationId xmlns:p14="http://schemas.microsoft.com/office/powerpoint/2010/main" val="2998516950"/>
      </p:ext>
    </p:extLst>
  </p:cSld>
  <p:clrMapOvr>
    <a:masterClrMapping/>
  </p:clrMapOvr>
</p:sld>
</file>

<file path=ppt/theme/theme1.xml><?xml version="1.0" encoding="utf-8"?>
<a:theme xmlns:a="http://schemas.openxmlformats.org/drawingml/2006/main" name="Default Theme">
  <a:themeElements>
    <a:clrScheme name="zrss124">
      <a:dk1>
        <a:srgbClr val="000000"/>
      </a:dk1>
      <a:lt1>
        <a:srgbClr val="FFFFFF"/>
      </a:lt1>
      <a:dk2>
        <a:srgbClr val="007C92"/>
      </a:dk2>
      <a:lt2>
        <a:srgbClr val="EAE8E3"/>
      </a:lt2>
      <a:accent1>
        <a:srgbClr val="0086A8"/>
      </a:accent1>
      <a:accent2>
        <a:srgbClr val="00C0B5"/>
      </a:accent2>
      <a:accent3>
        <a:srgbClr val="FF5C3E"/>
      </a:accent3>
      <a:accent4>
        <a:srgbClr val="FF9300"/>
      </a:accent4>
      <a:accent5>
        <a:srgbClr val="003C4C"/>
      </a:accent5>
      <a:accent6>
        <a:srgbClr val="006C79"/>
      </a:accent6>
      <a:hlink>
        <a:srgbClr val="00C8FF"/>
      </a:hlink>
      <a:folHlink>
        <a:srgbClr val="00D3B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EFD872FC88F9C4CA1C6FC9BAD856030" ma:contentTypeVersion="3" ma:contentTypeDescription="Ustvari nov dokument." ma:contentTypeScope="" ma:versionID="e5f4e7c07bfb48397754bd6a39043dc9">
  <xsd:schema xmlns:xsd="http://www.w3.org/2001/XMLSchema" xmlns:xs="http://www.w3.org/2001/XMLSchema" xmlns:p="http://schemas.microsoft.com/office/2006/metadata/properties" xmlns:ns2="4bdc3898-abba-4f5a-9f37-4254e73c0245" targetNamespace="http://schemas.microsoft.com/office/2006/metadata/properties" ma:root="true" ma:fieldsID="15ff76193bff5268a21b448686247992" ns2:_="">
    <xsd:import namespace="4bdc3898-abba-4f5a-9f37-4254e73c0245"/>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dc3898-abba-4f5a-9f37-4254e73c02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C277D3-C094-443E-9F3B-4EDE203207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dc3898-abba-4f5a-9f37-4254e73c02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75AB41-B409-49D0-8953-8CF346BD2201}">
  <ds:schemaRefs>
    <ds:schemaRef ds:uri="http://schemas.openxmlformats.org/package/2006/metadata/core-properties"/>
    <ds:schemaRef ds:uri="http://purl.org/dc/dcmitype/"/>
    <ds:schemaRef ds:uri="4bdc3898-abba-4f5a-9f37-4254e73c0245"/>
    <ds:schemaRef ds:uri="http://purl.org/dc/elements/1.1/"/>
    <ds:schemaRef ds:uri="http://schemas.microsoft.com/office/2006/documentManagement/types"/>
    <ds:schemaRef ds:uri="http://purl.org/dc/terms/"/>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64711AC7-F40C-4390-A975-03055E443A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2743</TotalTime>
  <Words>3052</Words>
  <Application>Microsoft Office PowerPoint</Application>
  <PresentationFormat>Širokozaslonsko</PresentationFormat>
  <Paragraphs>213</Paragraphs>
  <Slides>23</Slides>
  <Notes>13</Notes>
  <HiddenSlides>0</HiddenSlides>
  <MMClips>0</MMClips>
  <ScaleCrop>false</ScaleCrop>
  <HeadingPairs>
    <vt:vector size="6" baseType="variant">
      <vt:variant>
        <vt:lpstr>Uporabljene pisave</vt:lpstr>
      </vt:variant>
      <vt:variant>
        <vt:i4>7</vt:i4>
      </vt:variant>
      <vt:variant>
        <vt:lpstr>Tema</vt:lpstr>
      </vt:variant>
      <vt:variant>
        <vt:i4>1</vt:i4>
      </vt:variant>
      <vt:variant>
        <vt:lpstr>Naslovi diapozitivov</vt:lpstr>
      </vt:variant>
      <vt:variant>
        <vt:i4>23</vt:i4>
      </vt:variant>
    </vt:vector>
  </HeadingPairs>
  <TitlesOfParts>
    <vt:vector size="31" baseType="lpstr">
      <vt:lpstr>Malgun Gothic</vt:lpstr>
      <vt:lpstr>Arial</vt:lpstr>
      <vt:lpstr>Arial Narrow</vt:lpstr>
      <vt:lpstr>Calibri</vt:lpstr>
      <vt:lpstr>Segoe UI</vt:lpstr>
      <vt:lpstr>Symbol</vt:lpstr>
      <vt:lpstr>Times New Roman</vt:lpstr>
      <vt:lpstr>Default Theme</vt:lpstr>
      <vt:lpstr>   </vt:lpstr>
      <vt:lpstr>PLENARNO PREDAVANJE</vt:lpstr>
      <vt:lpstr>Trajnostna mobilnost kot del Agende 2030 ter vzgoje in izobraževanja za trajnostni razvoj (VITR)</vt:lpstr>
      <vt:lpstr>PowerPointova predstavitev</vt:lpstr>
      <vt:lpstr>PowerPointova predstavitev</vt:lpstr>
      <vt:lpstr>Priporočila sveta EU z o učenju za zeleni prehod in trajnostni razvoj</vt:lpstr>
      <vt:lpstr>Sprejetje zakonodaje EU za zmanjšanje  emisij toplogrednih plinov za vsaj 55% do 2030 – 9. 10. 2023               predlog NEPN 2024</vt:lpstr>
      <vt:lpstr>NEPN 2024</vt:lpstr>
      <vt:lpstr>PowerPointova predstavitev</vt:lpstr>
      <vt:lpstr>PowerPointova predstavitev</vt:lpstr>
      <vt:lpstr>Skupni cilji</vt:lpstr>
      <vt:lpstr>PowerPointova predstavitev</vt:lpstr>
      <vt:lpstr>PowerPointova predstavitev</vt:lpstr>
      <vt:lpstr>TRAJNOSTNA MOBILNOST IN IZOBRAŽEVANJE ZA TRAJNOSTNI RAZVOJ V VIZ</vt:lpstr>
      <vt:lpstr>5 KLJUČNIH NAČEL</vt:lpstr>
      <vt:lpstr>KAZALNIKI URESNIČEVANJA STRATEGIJE NA RAVNI VIZ</vt:lpstr>
      <vt:lpstr>TRAJNOSTNA MOBILNOST V VRTCU</vt:lpstr>
      <vt:lpstr>TRAJNOSTNA MOBILNOST PODROČJE RAZŠIRJENEGA PROGRAMA V OŠ    Kurikulum za razširjeni program osnovne šole</vt:lpstr>
      <vt:lpstr>TRIJE SKLOPI PODROČJA GIBANJE IN ZDRAVJE ZA DOBRO TEELSNO IN DUŠEVNO POČUTJE</vt:lpstr>
      <vt:lpstr>PREDMETNIK RaP            Vir: Kurikulum za razširjeni program osnovne šole</vt:lpstr>
      <vt:lpstr>PREDMETNIK RaP            Vir: Kurikulum za razširjeni program osnovne šole</vt:lpstr>
      <vt:lpstr>KOLESARSKI IZPITI V OŠ</vt:lpstr>
      <vt:lpstr>ŠOLA/VRTEC V PRIHODNJE Umetna inteligenca pove…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Naslov prezentacije</dc:title>
  <dc:creator>Microsoft Office User</dc:creator>
  <cp:lastModifiedBy>Marta Novak</cp:lastModifiedBy>
  <cp:revision>253</cp:revision>
  <cp:lastPrinted>2024-04-07T20:02:31Z</cp:lastPrinted>
  <dcterms:created xsi:type="dcterms:W3CDTF">2023-01-05T09:10:29Z</dcterms:created>
  <dcterms:modified xsi:type="dcterms:W3CDTF">2024-04-08T19:10:34Z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0x0101008EFD872FC88F9C4CA1C6FC9BAD856030</vt:lpwstr>
  </property>
  <property fmtid="{D5CDD505-2E9C-101B-9397-08002B2CF9AE}" pid="3" name="MediaServiceImageTags">
    <vt:lpwstr/>
  </property>
</Properties>
</file>