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3"/>
  </p:notesMasterIdLst>
  <p:sldIdLst>
    <p:sldId id="256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</p:sldIdLst>
  <p:sldSz cx="9144000" cy="5143500" type="screen16x9"/>
  <p:notesSz cx="6858000" cy="9144000"/>
  <p:embeddedFontLst>
    <p:embeddedFont>
      <p:font typeface="Baloo 2" panose="020B0604020202020204" charset="-18"/>
      <p:regular r:id="rId14"/>
      <p:bold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Daytona Light" panose="020B0604020202020204" charset="0"/>
      <p:regular r:id="rId20"/>
      <p:italic r:id="rId21"/>
    </p:embeddedFont>
    <p:embeddedFont>
      <p:font typeface="Handlee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40">
          <p15:clr>
            <a:srgbClr val="9AA0A6"/>
          </p15:clr>
        </p15:guide>
        <p15:guide id="2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agana Kojic" initials="DK" lastIdx="4" clrIdx="0">
    <p:extLst>
      <p:ext uri="{19B8F6BF-5375-455C-9EA6-DF929625EA0E}">
        <p15:presenceInfo xmlns:p15="http://schemas.microsoft.com/office/powerpoint/2012/main" userId="fd9a4bca755468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C56EEE-4135-4C07-9B27-503C2004BA33}">
  <a:tblStyle styleId="{32C56EEE-4135-4C07-9B27-503C2004BA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" y="326"/>
      </p:cViewPr>
      <p:guideLst>
        <p:guide orient="horz" pos="540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982fdd2a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982fdd2a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982fdd2aa0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982fdd2aa0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75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98f63dd44f_0_1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98f63dd44f_0_1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33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8f63dd44f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98f63dd44f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98f63dd44f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98f63dd44f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98f63dd44f_0_1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98f63dd44f_0_1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982fdd2aa0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982fdd2aa0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534e1b0d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534e1b0d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noProof="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982fdd2aa0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982fdd2aa0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6495" y="-1807790"/>
            <a:ext cx="10481321" cy="9800984"/>
            <a:chOff x="-796495" y="-1807790"/>
            <a:chExt cx="10481321" cy="9800984"/>
          </a:xfrm>
        </p:grpSpPr>
        <p:sp>
          <p:nvSpPr>
            <p:cNvPr id="10" name="Google Shape;10;p2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914450" y="1446281"/>
            <a:ext cx="5429400" cy="2615641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371600" y="916025"/>
            <a:ext cx="6534000" cy="352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1923900" y="1458125"/>
            <a:ext cx="5429400" cy="24384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11700" y="1847850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311700" y="2929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7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80068" y="-186893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6214164" y="-1823707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8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4985180" y="4261282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7862207" y="3200517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1405836" y="-1652257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796495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2689914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2689918" y="4000975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5128387" y="1822059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8026909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2580238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4768883" y="4000975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8026909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2580238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006045" y="1669659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3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727042" y="2778284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1921170" y="-351950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5"/>
          <p:cNvSpPr/>
          <p:nvPr/>
        </p:nvSpPr>
        <p:spPr>
          <a:xfrm rot="1398376">
            <a:off x="4242552" y="2849135"/>
            <a:ext cx="3618141" cy="4553442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flipH="1">
            <a:off x="4768883" y="71768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796495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7"/>
          <p:cNvSpPr/>
          <p:nvPr/>
        </p:nvSpPr>
        <p:spPr>
          <a:xfrm>
            <a:off x="-577157" y="4300868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7"/>
          <p:cNvSpPr/>
          <p:nvPr/>
        </p:nvSpPr>
        <p:spPr>
          <a:xfrm>
            <a:off x="5128387" y="-1807790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796495" y="-1807790"/>
            <a:ext cx="10481321" cy="9800984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558370" y="-1779215"/>
            <a:ext cx="10481321" cy="9800984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3147118" y="4327957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6214164" y="-1823707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148" name="Google Shape;148;p16"/>
          <p:cNvGrpSpPr/>
          <p:nvPr/>
        </p:nvGrpSpPr>
        <p:grpSpPr>
          <a:xfrm flipH="1">
            <a:off x="4104238" y="614206"/>
            <a:ext cx="5580588" cy="7302788"/>
            <a:chOff x="-796495" y="614206"/>
            <a:chExt cx="5580588" cy="7302788"/>
          </a:xfrm>
        </p:grpSpPr>
        <p:sp>
          <p:nvSpPr>
            <p:cNvPr id="149" name="Google Shape;149;p16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165914" y="33635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6"/>
          <p:cNvSpPr/>
          <p:nvPr/>
        </p:nvSpPr>
        <p:spPr>
          <a:xfrm rot="10800000" flipH="1">
            <a:off x="-382952" y="-187331"/>
            <a:ext cx="2031454" cy="1635128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61" r:id="rId8"/>
    <p:sldLayoutId id="2147483662" r:id="rId9"/>
    <p:sldLayoutId id="2147483664" r:id="rId10"/>
    <p:sldLayoutId id="2147483665" r:id="rId11"/>
    <p:sldLayoutId id="2147483668" r:id="rId12"/>
    <p:sldLayoutId id="2147483669" r:id="rId13"/>
    <p:sldLayoutId id="2147483670" r:id="rId14"/>
    <p:sldLayoutId id="214748367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morske.si/2019/03/31/tolminska-korita-so-spet-odprta-za-obiskovalc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google.com/site/nejclamper11/tolmin" TargetMode="External"/><Relationship Id="rId3" Type="http://schemas.openxmlformats.org/officeDocument/2006/relationships/hyperlink" Target="https://sl.wikipedia.org/wiki/Ob%C4%8Dina_Tolmin" TargetMode="External"/><Relationship Id="rId7" Type="http://schemas.openxmlformats.org/officeDocument/2006/relationships/hyperlink" Target="https://the-slovenia.com/sl/slovenija/kam-na-izlet/kam-na-izlet-tolmi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primorske.si/2019/03/31/tolminska-korita-so-spet-odprta-za-obiskovalce" TargetMode="External"/><Relationship Id="rId5" Type="http://schemas.openxmlformats.org/officeDocument/2006/relationships/hyperlink" Target="https://repozitorij.uni-lj.si/Dokument.php?lang=slv&amp;id=108563" TargetMode="External"/><Relationship Id="rId4" Type="http://schemas.openxmlformats.org/officeDocument/2006/relationships/hyperlink" Target="https://kraji.eu/slovenija/tolminska_korita_zadlaska_dantejeva_jama/photos/slo" TargetMode="External"/><Relationship Id="rId9" Type="http://schemas.openxmlformats.org/officeDocument/2006/relationships/hyperlink" Target="https://www.stat.si/obcine/sl/Municip/Index/18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Ob%C4%8Dina_Tolmi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raji.eu/slovenija/tolminska_korita_zadlaska_dantejeva_jama/photos/sl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zitorij.uni-lj.si/Dokument.php?lang=slv&amp;id=10856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morske.si/2019/03/31/tolminska-korita-so-spet-odprta-za-obiskovalc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-slovenia.com/sl/slovenija/kam-na-izlet/kam-na-izlet-tolmi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nejclamper11/tolmi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.si/obcine/sl/Municip/Index/18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>
            <a:spLocks noGrp="1"/>
          </p:cNvSpPr>
          <p:nvPr>
            <p:ph type="ctrTitle"/>
          </p:nvPr>
        </p:nvSpPr>
        <p:spPr>
          <a:xfrm>
            <a:off x="311700" y="1847850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Century Gothic" panose="020B0502020202020204" pitchFamily="34" charset="0"/>
                <a:cs typeface="Iskoola Pota" panose="020B0604020202020204" pitchFamily="34" charset="0"/>
              </a:rPr>
              <a:t>TOLMIN</a:t>
            </a:r>
            <a:endParaRPr sz="6600" dirty="0">
              <a:latin typeface="Century Gothic" panose="020B0502020202020204" pitchFamily="34" charset="0"/>
              <a:cs typeface="Iskoola Pota" panose="020B0604020202020204" pitchFamily="34" charset="0"/>
            </a:endParaRPr>
          </a:p>
        </p:txBody>
      </p:sp>
      <p:sp>
        <p:nvSpPr>
          <p:cNvPr id="227" name="Google Shape;227;p30"/>
          <p:cNvSpPr txBox="1">
            <a:spLocks noGrp="1"/>
          </p:cNvSpPr>
          <p:nvPr>
            <p:ph type="subTitle" idx="1"/>
          </p:nvPr>
        </p:nvSpPr>
        <p:spPr>
          <a:xfrm>
            <a:off x="311700" y="2929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ANA PAPEŽ IN DRAGANA KOJIĆ</a:t>
            </a:r>
            <a:endParaRPr dirty="0"/>
          </a:p>
        </p:txBody>
      </p:sp>
      <p:grpSp>
        <p:nvGrpSpPr>
          <p:cNvPr id="228" name="Google Shape;228;p30"/>
          <p:cNvGrpSpPr/>
          <p:nvPr/>
        </p:nvGrpSpPr>
        <p:grpSpPr>
          <a:xfrm>
            <a:off x="6115071" y="29561"/>
            <a:ext cx="3774524" cy="1979829"/>
            <a:chOff x="6797960" y="203729"/>
            <a:chExt cx="3774524" cy="1979829"/>
          </a:xfrm>
        </p:grpSpPr>
        <p:sp>
          <p:nvSpPr>
            <p:cNvPr id="229" name="Google Shape;229;p30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30"/>
          <p:cNvGrpSpPr/>
          <p:nvPr/>
        </p:nvGrpSpPr>
        <p:grpSpPr>
          <a:xfrm>
            <a:off x="-1108618" y="1618243"/>
            <a:ext cx="3393304" cy="1796989"/>
            <a:chOff x="-1085827" y="927365"/>
            <a:chExt cx="3393304" cy="1796989"/>
          </a:xfrm>
        </p:grpSpPr>
        <p:sp>
          <p:nvSpPr>
            <p:cNvPr id="236" name="Google Shape;236;p30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0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30"/>
          <p:cNvGrpSpPr/>
          <p:nvPr/>
        </p:nvGrpSpPr>
        <p:grpSpPr>
          <a:xfrm>
            <a:off x="4381228" y="3624072"/>
            <a:ext cx="3081549" cy="1994761"/>
            <a:chOff x="3476322" y="3871854"/>
            <a:chExt cx="3081549" cy="1994761"/>
          </a:xfrm>
        </p:grpSpPr>
        <p:sp>
          <p:nvSpPr>
            <p:cNvPr id="251" name="Google Shape;251;p30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0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0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0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0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0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0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0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30"/>
          <p:cNvGrpSpPr/>
          <p:nvPr/>
        </p:nvGrpSpPr>
        <p:grpSpPr>
          <a:xfrm rot="658051">
            <a:off x="710157" y="3845971"/>
            <a:ext cx="1748567" cy="1517857"/>
            <a:chOff x="972034" y="4038077"/>
            <a:chExt cx="1579697" cy="1371393"/>
          </a:xfrm>
        </p:grpSpPr>
        <p:sp>
          <p:nvSpPr>
            <p:cNvPr id="271" name="Google Shape;271;p30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3" name="Google Shape;273;p30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274" name="Google Shape;274;p30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0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0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0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, ki vsebuje besede drevo, zunanje, narava, ljudje&#10;&#10;Opis je samodejno ustvarjen">
            <a:hlinkClick r:id="rId3"/>
            <a:extLst>
              <a:ext uri="{FF2B5EF4-FFF2-40B4-BE49-F238E27FC236}">
                <a16:creationId xmlns:a16="http://schemas.microsoft.com/office/drawing/2014/main" id="{4ABC3EB9-7573-4421-B9A6-5A11D420A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521" y="1095112"/>
            <a:ext cx="4427571" cy="3322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35" name="Google Shape;935;p39"/>
          <p:cNvGrpSpPr/>
          <p:nvPr/>
        </p:nvGrpSpPr>
        <p:grpSpPr>
          <a:xfrm flipH="1">
            <a:off x="4139798" y="-662585"/>
            <a:ext cx="3393304" cy="1796989"/>
            <a:chOff x="-1085827" y="927365"/>
            <a:chExt cx="3393304" cy="1796989"/>
          </a:xfrm>
        </p:grpSpPr>
        <p:sp>
          <p:nvSpPr>
            <p:cNvPr id="936" name="Google Shape;936;p39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0" name="Google Shape;950;p39"/>
          <p:cNvGrpSpPr/>
          <p:nvPr/>
        </p:nvGrpSpPr>
        <p:grpSpPr>
          <a:xfrm rot="4863287">
            <a:off x="7217130" y="3687562"/>
            <a:ext cx="3081744" cy="1994888"/>
            <a:chOff x="3476322" y="3871854"/>
            <a:chExt cx="3081549" cy="1994761"/>
          </a:xfrm>
        </p:grpSpPr>
        <p:sp>
          <p:nvSpPr>
            <p:cNvPr id="951" name="Google Shape;951;p39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9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9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9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9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" name="Google Shape;970;p39"/>
          <p:cNvGrpSpPr/>
          <p:nvPr/>
        </p:nvGrpSpPr>
        <p:grpSpPr>
          <a:xfrm rot="2213250">
            <a:off x="-667701" y="4263964"/>
            <a:ext cx="1748535" cy="1517775"/>
            <a:chOff x="972034" y="4038077"/>
            <a:chExt cx="1579697" cy="1371393"/>
          </a:xfrm>
        </p:grpSpPr>
        <p:sp>
          <p:nvSpPr>
            <p:cNvPr id="971" name="Google Shape;971;p39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9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3" name="Google Shape;973;p39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974" name="Google Shape;974;p39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9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9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9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Pravokotnik 1">
            <a:extLst>
              <a:ext uri="{FF2B5EF4-FFF2-40B4-BE49-F238E27FC236}">
                <a16:creationId xmlns:a16="http://schemas.microsoft.com/office/drawing/2014/main" id="{E13E1189-6C0F-4555-BF58-B148D4BED8A9}"/>
              </a:ext>
            </a:extLst>
          </p:cNvPr>
          <p:cNvSpPr/>
          <p:nvPr/>
        </p:nvSpPr>
        <p:spPr>
          <a:xfrm>
            <a:off x="533101" y="858053"/>
            <a:ext cx="3706888" cy="3756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932" name="Google Shape;932;p39"/>
          <p:cNvSpPr txBox="1">
            <a:spLocks noGrp="1"/>
          </p:cNvSpPr>
          <p:nvPr>
            <p:ph type="title"/>
          </p:nvPr>
        </p:nvSpPr>
        <p:spPr>
          <a:xfrm>
            <a:off x="757496" y="1260145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 Gothic" panose="020B0502020202020204" pitchFamily="34" charset="0"/>
              </a:rPr>
              <a:t>GOSPODARSTVO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60A3B4F-81E3-4718-B13B-2816F697571B}"/>
              </a:ext>
            </a:extLst>
          </p:cNvPr>
          <p:cNvSpPr txBox="1"/>
          <p:nvPr/>
        </p:nvSpPr>
        <p:spPr>
          <a:xfrm>
            <a:off x="741882" y="1929925"/>
            <a:ext cx="3338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600" dirty="0">
                <a:latin typeface="Daytona Light" panose="020B0304030503040204" pitchFamily="34" charset="0"/>
              </a:rPr>
              <a:t>Skromno kmetijstvo, zlasti živinoreja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600" dirty="0">
                <a:latin typeface="Daytona Light" panose="020B0304030503040204" pitchFamily="34" charset="0"/>
              </a:rPr>
              <a:t>Planiška paša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600" dirty="0">
                <a:latin typeface="Daytona Light" panose="020B0304030503040204" pitchFamily="34" charset="0"/>
              </a:rPr>
              <a:t>Elektro in lesna industrija, gradbeništvo, obrti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600" dirty="0">
                <a:latin typeface="Daytona Light" panose="020B0304030503040204" pitchFamily="34" charset="0"/>
              </a:rPr>
              <a:t>Turizem</a:t>
            </a:r>
          </a:p>
        </p:txBody>
      </p:sp>
      <p:sp>
        <p:nvSpPr>
          <p:cNvPr id="52" name="PoljeZBesedilom 51">
            <a:extLst>
              <a:ext uri="{FF2B5EF4-FFF2-40B4-BE49-F238E27FC236}">
                <a16:creationId xmlns:a16="http://schemas.microsoft.com/office/drawing/2014/main" id="{D47DB354-9E28-49BC-8B56-0416B92F920D}"/>
              </a:ext>
            </a:extLst>
          </p:cNvPr>
          <p:cNvSpPr txBox="1"/>
          <p:nvPr/>
        </p:nvSpPr>
        <p:spPr>
          <a:xfrm>
            <a:off x="8294550" y="751336"/>
            <a:ext cx="1001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aytona Light" panose="020B0304030503040204" pitchFamily="34" charset="0"/>
              </a:rPr>
              <a:t>SLIKA 8</a:t>
            </a:r>
            <a:endParaRPr lang="en-SI" sz="1200" dirty="0">
              <a:latin typeface="Daytona Light" panose="020B0304030503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36"/>
          <p:cNvGrpSpPr/>
          <p:nvPr/>
        </p:nvGrpSpPr>
        <p:grpSpPr>
          <a:xfrm rot="-6148709">
            <a:off x="7559350" y="12619"/>
            <a:ext cx="3081937" cy="1995012"/>
            <a:chOff x="3476322" y="3871854"/>
            <a:chExt cx="3081549" cy="1994761"/>
          </a:xfrm>
        </p:grpSpPr>
        <p:sp>
          <p:nvSpPr>
            <p:cNvPr id="673" name="Google Shape;673;p36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36"/>
          <p:cNvGrpSpPr/>
          <p:nvPr/>
        </p:nvGrpSpPr>
        <p:grpSpPr>
          <a:xfrm rot="7055680">
            <a:off x="-1525327" y="4281757"/>
            <a:ext cx="2987262" cy="1711751"/>
            <a:chOff x="6797960" y="203729"/>
            <a:chExt cx="3774524" cy="1979829"/>
          </a:xfrm>
        </p:grpSpPr>
        <p:sp>
          <p:nvSpPr>
            <p:cNvPr id="693" name="Google Shape;693;p36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9" name="Google Shape;699;p36"/>
          <p:cNvGrpSpPr/>
          <p:nvPr/>
        </p:nvGrpSpPr>
        <p:grpSpPr>
          <a:xfrm rot="9932064">
            <a:off x="-440550" y="-87064"/>
            <a:ext cx="1748552" cy="1517716"/>
            <a:chOff x="972034" y="4038077"/>
            <a:chExt cx="1579697" cy="1371393"/>
          </a:xfrm>
        </p:grpSpPr>
        <p:sp>
          <p:nvSpPr>
            <p:cNvPr id="700" name="Google Shape;700;p36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2" name="Google Shape;702;p36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703" name="Google Shape;703;p36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6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6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6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Pravokotnik 3">
            <a:extLst>
              <a:ext uri="{FF2B5EF4-FFF2-40B4-BE49-F238E27FC236}">
                <a16:creationId xmlns:a16="http://schemas.microsoft.com/office/drawing/2014/main" id="{B59EBBA9-8597-4F69-871E-5EA4A1AB2E5E}"/>
              </a:ext>
            </a:extLst>
          </p:cNvPr>
          <p:cNvSpPr/>
          <p:nvPr/>
        </p:nvSpPr>
        <p:spPr>
          <a:xfrm>
            <a:off x="961204" y="720630"/>
            <a:ext cx="7551169" cy="37054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BF437F0-C2AD-4D3A-8F3B-9B44C2E8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99" y="1311577"/>
            <a:ext cx="7708200" cy="463200"/>
          </a:xfrm>
        </p:spPr>
        <p:txBody>
          <a:bodyPr/>
          <a:lstStyle/>
          <a:p>
            <a:r>
              <a:rPr lang="en-US" sz="3600" dirty="0">
                <a:latin typeface="Century Gothic" panose="020B0502020202020204" pitchFamily="34" charset="0"/>
              </a:rPr>
              <a:t>VIRI</a:t>
            </a:r>
            <a:endParaRPr lang="en-SI" sz="3600" dirty="0">
              <a:latin typeface="Century Gothic" panose="020B0502020202020204" pitchFamily="34" charset="0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CF3F885-D356-49CA-8958-789215D0CA51}"/>
              </a:ext>
            </a:extLst>
          </p:cNvPr>
          <p:cNvSpPr txBox="1"/>
          <p:nvPr/>
        </p:nvSpPr>
        <p:spPr>
          <a:xfrm>
            <a:off x="1129173" y="1779243"/>
            <a:ext cx="74981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Daytona Light" panose="020B0304030503040204" pitchFamily="34" charset="0"/>
              </a:rPr>
              <a:t>SLIKA 1 - </a:t>
            </a:r>
            <a:r>
              <a:rPr lang="en-SI" altLang="en-SI" sz="1200" dirty="0">
                <a:solidFill>
                  <a:srgbClr val="1155CC"/>
                </a:solidFill>
                <a:latin typeface="Daytona Light" panose="020B0304030503040204" pitchFamily="34" charset="0"/>
                <a:cs typeface="Arial" panose="020B0604020202020204" pitchFamily="34" charset="0"/>
                <a:hlinkClick r:id="rId3"/>
              </a:rPr>
              <a:t>https://sl.wikipedia.org/wiki/Ob%C4%8Dina_Tolmin</a:t>
            </a:r>
            <a:r>
              <a:rPr lang="en-SI" altLang="en-SI" dirty="0">
                <a:solidFill>
                  <a:schemeClr val="tx1"/>
                </a:solidFill>
                <a:latin typeface="Daytona Light" panose="020B0304030503040204" pitchFamily="34" charset="0"/>
              </a:rPr>
              <a:t> </a:t>
            </a:r>
            <a:endParaRPr lang="de-DE" sz="1800" dirty="0">
              <a:latin typeface="Daytona Light" panose="020B0304030503040204" pitchFamily="34" charset="0"/>
            </a:endParaRPr>
          </a:p>
          <a:p>
            <a:r>
              <a:rPr lang="de-DE" sz="1800" dirty="0">
                <a:latin typeface="Daytona Light" panose="020B0304030503040204" pitchFamily="34" charset="0"/>
              </a:rPr>
              <a:t>SLIKA 2 - </a:t>
            </a:r>
            <a:r>
              <a:rPr lang="en-SI" altLang="en-SI" sz="1200" dirty="0">
                <a:solidFill>
                  <a:srgbClr val="1155CC"/>
                </a:solidFill>
                <a:latin typeface="Daytona Light" panose="020B0304030503040204" pitchFamily="34" charset="0"/>
                <a:cs typeface="Arial" panose="020B0604020202020204" pitchFamily="34" charset="0"/>
                <a:hlinkClick r:id="rId4"/>
              </a:rPr>
              <a:t>https://kraji.eu/slovenija/tolminska_korita_zadlaska_dantejeva_jama/photos/slo</a:t>
            </a:r>
            <a:r>
              <a:rPr lang="en-SI" altLang="en-SI" sz="1200" dirty="0">
                <a:solidFill>
                  <a:schemeClr val="tx1"/>
                </a:solidFill>
                <a:latin typeface="Daytona Light" panose="020B0304030503040204" pitchFamily="34" charset="0"/>
              </a:rPr>
              <a:t> </a:t>
            </a:r>
            <a:endParaRPr lang="de-DE" sz="1800" dirty="0">
              <a:latin typeface="Daytona Light" panose="020B0304030503040204" pitchFamily="34" charset="0"/>
            </a:endParaRPr>
          </a:p>
          <a:p>
            <a:r>
              <a:rPr lang="de-DE" sz="1800" dirty="0">
                <a:latin typeface="Daytona Light" panose="020B0304030503040204" pitchFamily="34" charset="0"/>
              </a:rPr>
              <a:t>SLIKA 3 - </a:t>
            </a:r>
            <a:r>
              <a:rPr lang="en-SI" altLang="en-SI" sz="1200" dirty="0">
                <a:solidFill>
                  <a:srgbClr val="1155CC"/>
                </a:solidFill>
                <a:latin typeface="Daytona Light" panose="020B0304030503040204" pitchFamily="34" charset="0"/>
                <a:cs typeface="Arial" panose="020B0604020202020204" pitchFamily="34" charset="0"/>
                <a:hlinkClick r:id="rId5"/>
              </a:rPr>
              <a:t>https://repozitorij.uni-lj.si/Dokument.php?lang=slv&amp;id=108563</a:t>
            </a:r>
            <a:r>
              <a:rPr lang="en-SI" altLang="en-SI" sz="1200" dirty="0">
                <a:solidFill>
                  <a:schemeClr val="tx1"/>
                </a:solidFill>
                <a:latin typeface="Daytona Light" panose="020B0304030503040204" pitchFamily="34" charset="0"/>
              </a:rPr>
              <a:t> </a:t>
            </a:r>
            <a:r>
              <a:rPr lang="de-DE" sz="1800" dirty="0">
                <a:latin typeface="Daytona Light" panose="020B0304030503040204" pitchFamily="34" charset="0"/>
              </a:rPr>
              <a:t>  </a:t>
            </a:r>
          </a:p>
          <a:p>
            <a:r>
              <a:rPr lang="de-DE" sz="1800" dirty="0">
                <a:latin typeface="Daytona Light" panose="020B0304030503040204" pitchFamily="34" charset="0"/>
              </a:rPr>
              <a:t>SLIKA 4 - </a:t>
            </a:r>
            <a:r>
              <a:rPr lang="en-SI" altLang="en-SI" sz="1200" dirty="0">
                <a:solidFill>
                  <a:srgbClr val="1155CC"/>
                </a:solidFill>
                <a:latin typeface="Daytona Light" panose="020B0304030503040204" pitchFamily="34" charset="0"/>
                <a:cs typeface="Arial" panose="020B0604020202020204" pitchFamily="34" charset="0"/>
                <a:hlinkClick r:id="rId6"/>
              </a:rPr>
              <a:t>http://www.primorske.si/2019/03/31/tolminska-korita-so-spet-odprta-za-obiskovalce</a:t>
            </a:r>
            <a:r>
              <a:rPr lang="en-SI" altLang="en-SI" sz="1200" dirty="0">
                <a:solidFill>
                  <a:schemeClr val="tx1"/>
                </a:solidFill>
                <a:latin typeface="Daytona Light" panose="020B0304030503040204" pitchFamily="34" charset="0"/>
              </a:rPr>
              <a:t> </a:t>
            </a:r>
            <a:endParaRPr lang="de-DE" sz="1800" dirty="0">
              <a:latin typeface="Daytona Light" panose="020B0304030503040204" pitchFamily="34" charset="0"/>
            </a:endParaRPr>
          </a:p>
          <a:p>
            <a:r>
              <a:rPr lang="de-DE" sz="1800" dirty="0">
                <a:latin typeface="Daytona Light" panose="020B0304030503040204" pitchFamily="34" charset="0"/>
              </a:rPr>
              <a:t>SLIKA 5 - </a:t>
            </a:r>
            <a:r>
              <a:rPr lang="en-SI" altLang="en-SI" sz="1200" dirty="0">
                <a:solidFill>
                  <a:srgbClr val="1155CC"/>
                </a:solidFill>
                <a:latin typeface="Daytona Light" panose="020B0304030503040204" pitchFamily="34" charset="0"/>
                <a:cs typeface="Arial" panose="020B0604020202020204" pitchFamily="34" charset="0"/>
                <a:hlinkClick r:id="rId7"/>
              </a:rPr>
              <a:t>https://the-slovenia.com/sl/slovenija/kam-na-izlet/kam-na-izlet-tolmin/</a:t>
            </a:r>
            <a:r>
              <a:rPr lang="en-SI" altLang="en-SI" sz="1200" dirty="0">
                <a:solidFill>
                  <a:schemeClr val="tx1"/>
                </a:solidFill>
                <a:latin typeface="Daytona Light" panose="020B0304030503040204" pitchFamily="34" charset="0"/>
              </a:rPr>
              <a:t> </a:t>
            </a:r>
            <a:endParaRPr lang="de-DE" sz="1800" dirty="0">
              <a:latin typeface="Daytona Light" panose="020B0304030503040204" pitchFamily="34" charset="0"/>
            </a:endParaRPr>
          </a:p>
          <a:p>
            <a:r>
              <a:rPr lang="de-DE" sz="1800" dirty="0">
                <a:latin typeface="Daytona Light" panose="020B0304030503040204" pitchFamily="34" charset="0"/>
              </a:rPr>
              <a:t>SLIKA 6 - </a:t>
            </a:r>
            <a:r>
              <a:rPr lang="en-SI" altLang="en-SI" sz="1200" dirty="0">
                <a:solidFill>
                  <a:srgbClr val="1155CC"/>
                </a:solidFill>
                <a:latin typeface="Daytona Light" panose="020B0304030503040204" pitchFamily="34" charset="0"/>
                <a:cs typeface="Arial" panose="020B0604020202020204" pitchFamily="34" charset="0"/>
                <a:hlinkClick r:id="rId8"/>
              </a:rPr>
              <a:t>https://sites.google.com/site/nejclamper11/tolmin</a:t>
            </a:r>
            <a:r>
              <a:rPr lang="en-SI" altLang="en-SI" sz="1200" dirty="0">
                <a:solidFill>
                  <a:schemeClr val="tx1"/>
                </a:solidFill>
                <a:latin typeface="Daytona Light" panose="020B0304030503040204" pitchFamily="34" charset="0"/>
              </a:rPr>
              <a:t> </a:t>
            </a:r>
            <a:r>
              <a:rPr lang="en-US" altLang="en-SI" sz="1200" dirty="0">
                <a:solidFill>
                  <a:schemeClr val="tx1"/>
                </a:solidFill>
                <a:latin typeface="Daytona Light" panose="020B0304030503040204" pitchFamily="34" charset="0"/>
              </a:rPr>
              <a:t> </a:t>
            </a:r>
            <a:endParaRPr lang="de-DE" sz="1800" dirty="0">
              <a:latin typeface="Daytona Light" panose="020B0304030503040204" pitchFamily="34" charset="0"/>
            </a:endParaRPr>
          </a:p>
          <a:p>
            <a:r>
              <a:rPr lang="de-DE" sz="1800" dirty="0">
                <a:latin typeface="Daytona Light" panose="020B0304030503040204" pitchFamily="34" charset="0"/>
              </a:rPr>
              <a:t>SLIKA 7 – </a:t>
            </a:r>
            <a:r>
              <a:rPr lang="en-SI" altLang="en-SI" sz="1200" dirty="0">
                <a:solidFill>
                  <a:srgbClr val="1155CC"/>
                </a:solidFill>
                <a:latin typeface="Daytona Light" panose="020B0304030503040204" pitchFamily="34" charset="0"/>
                <a:cs typeface="Arial" panose="020B0604020202020204" pitchFamily="34" charset="0"/>
                <a:hlinkClick r:id="rId9"/>
              </a:rPr>
              <a:t>https://www.stat.si/obcine/sl/Municip/Index/183</a:t>
            </a:r>
            <a:r>
              <a:rPr lang="en-SI" altLang="en-SI" sz="1200" dirty="0">
                <a:solidFill>
                  <a:schemeClr val="tx1"/>
                </a:solidFill>
                <a:latin typeface="Daytona Light" panose="020B0304030503040204" pitchFamily="34" charset="0"/>
              </a:rPr>
              <a:t> </a:t>
            </a:r>
            <a:endParaRPr lang="de-DE" sz="1800" dirty="0">
              <a:latin typeface="Daytona Light" panose="020B0304030503040204" pitchFamily="34" charset="0"/>
            </a:endParaRPr>
          </a:p>
          <a:p>
            <a:r>
              <a:rPr lang="de-DE" sz="1800" dirty="0">
                <a:latin typeface="Daytona Light" panose="020B0304030503040204" pitchFamily="34" charset="0"/>
              </a:rPr>
              <a:t>SLIKA 8 - </a:t>
            </a:r>
            <a:r>
              <a:rPr lang="en-SI" altLang="en-SI" sz="1200" dirty="0">
                <a:solidFill>
                  <a:srgbClr val="1155CC"/>
                </a:solidFill>
                <a:latin typeface="Daytona Light" panose="020B0304030503040204" pitchFamily="34" charset="0"/>
                <a:cs typeface="Arial" panose="020B0604020202020204" pitchFamily="34" charset="0"/>
                <a:hlinkClick r:id="rId6"/>
              </a:rPr>
              <a:t>http://www.primorske.si/2019/03/31/tolminska-korita-so-spet-odprta-za-obiskovalce</a:t>
            </a:r>
            <a:r>
              <a:rPr lang="en-SI" altLang="en-SI" sz="1200" dirty="0">
                <a:solidFill>
                  <a:schemeClr val="tx1"/>
                </a:solidFill>
                <a:latin typeface="Daytona Light" panose="020B0304030503040204" pitchFamily="34" charset="0"/>
              </a:rPr>
              <a:t> </a:t>
            </a:r>
          </a:p>
          <a:p>
            <a:br>
              <a:rPr lang="de-DE" sz="1800" dirty="0"/>
            </a:br>
            <a:endParaRPr lang="de-DE" b="0" i="0" dirty="0">
              <a:solidFill>
                <a:srgbClr val="222222"/>
              </a:solidFill>
              <a:effectLst/>
              <a:latin typeface="Daytona Light" panose="020B0304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50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6648BCAF-1495-4857-B0E7-A2F3359F341C}"/>
              </a:ext>
            </a:extLst>
          </p:cNvPr>
          <p:cNvSpPr/>
          <p:nvPr/>
        </p:nvSpPr>
        <p:spPr>
          <a:xfrm>
            <a:off x="627455" y="760047"/>
            <a:ext cx="8033563" cy="3886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587" name="Google Shape;587;p35"/>
          <p:cNvSpPr txBox="1">
            <a:spLocks noGrp="1"/>
          </p:cNvSpPr>
          <p:nvPr>
            <p:ph type="title"/>
          </p:nvPr>
        </p:nvSpPr>
        <p:spPr>
          <a:xfrm>
            <a:off x="-1622928" y="1097066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entury Gothic" panose="020B0502020202020204" pitchFamily="34" charset="0"/>
              </a:rPr>
              <a:t>LEGA</a:t>
            </a:r>
            <a:endParaRPr sz="3600" dirty="0">
              <a:latin typeface="Century Gothic" panose="020B0502020202020204" pitchFamily="34" charset="0"/>
            </a:endParaRPr>
          </a:p>
        </p:txBody>
      </p:sp>
      <p:grpSp>
        <p:nvGrpSpPr>
          <p:cNvPr id="589" name="Google Shape;589;p35"/>
          <p:cNvGrpSpPr/>
          <p:nvPr/>
        </p:nvGrpSpPr>
        <p:grpSpPr>
          <a:xfrm rot="3846528">
            <a:off x="-638191" y="2955967"/>
            <a:ext cx="3081806" cy="1994928"/>
            <a:chOff x="3476322" y="3871854"/>
            <a:chExt cx="3081549" cy="1994761"/>
          </a:xfrm>
        </p:grpSpPr>
        <p:sp>
          <p:nvSpPr>
            <p:cNvPr id="590" name="Google Shape;590;p35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35"/>
          <p:cNvGrpSpPr/>
          <p:nvPr/>
        </p:nvGrpSpPr>
        <p:grpSpPr>
          <a:xfrm rot="-263056">
            <a:off x="6952825" y="-174658"/>
            <a:ext cx="2987218" cy="1711912"/>
            <a:chOff x="6797960" y="203729"/>
            <a:chExt cx="3774524" cy="1979829"/>
          </a:xfrm>
        </p:grpSpPr>
        <p:sp>
          <p:nvSpPr>
            <p:cNvPr id="610" name="Google Shape;610;p35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Slika 5" descr="Slika, ki vsebuje besede besedilo&#10;&#10;Opis je samodejno ustvarjen">
            <a:hlinkClick r:id="rId3"/>
            <a:extLst>
              <a:ext uri="{FF2B5EF4-FFF2-40B4-BE49-F238E27FC236}">
                <a16:creationId xmlns:a16="http://schemas.microsoft.com/office/drawing/2014/main" id="{66EBA32E-FBF9-499D-9DAF-10E32CBC4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99" y="1225111"/>
            <a:ext cx="4678506" cy="3056624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1854A4A-9E3D-469A-862B-20492C64DEFC}"/>
              </a:ext>
            </a:extLst>
          </p:cNvPr>
          <p:cNvSpPr txBox="1"/>
          <p:nvPr/>
        </p:nvSpPr>
        <p:spPr>
          <a:xfrm>
            <a:off x="7675514" y="4308481"/>
            <a:ext cx="1001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aytona Light" panose="020B0304030503040204" pitchFamily="34" charset="0"/>
              </a:rPr>
              <a:t>SLIKA 1</a:t>
            </a:r>
            <a:endParaRPr lang="en-SI" sz="1200" dirty="0">
              <a:latin typeface="Daytona Light" panose="020B0304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7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9BDA599A-FD4D-45B6-AFC7-244D09B60087}"/>
              </a:ext>
            </a:extLst>
          </p:cNvPr>
          <p:cNvSpPr/>
          <p:nvPr/>
        </p:nvSpPr>
        <p:spPr>
          <a:xfrm>
            <a:off x="1161881" y="586039"/>
            <a:ext cx="7535058" cy="4185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23" name="Google Shape;323;p32"/>
          <p:cNvSpPr txBox="1">
            <a:spLocks noGrp="1"/>
          </p:cNvSpPr>
          <p:nvPr>
            <p:ph type="title"/>
          </p:nvPr>
        </p:nvSpPr>
        <p:spPr>
          <a:xfrm>
            <a:off x="1087873" y="101187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entury Gothic" panose="020B0502020202020204" pitchFamily="34" charset="0"/>
              </a:rPr>
              <a:t>RELIEFNE IN GEOLOŠKE ZNAČILNOSTI</a:t>
            </a:r>
            <a:endParaRPr sz="3200" dirty="0">
              <a:latin typeface="Century Gothic" panose="020B0502020202020204" pitchFamily="34" charset="0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6892017" y="3384174"/>
            <a:ext cx="3081810" cy="1994930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261032" y="3738353"/>
            <a:ext cx="1748535" cy="1517775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15976784">
            <a:off x="-971373" y="-525301"/>
            <a:ext cx="3774778" cy="1979962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2894F50-F51E-4919-9860-2089019F0F15}"/>
              </a:ext>
            </a:extLst>
          </p:cNvPr>
          <p:cNvSpPr txBox="1"/>
          <p:nvPr/>
        </p:nvSpPr>
        <p:spPr>
          <a:xfrm>
            <a:off x="2004717" y="1482622"/>
            <a:ext cx="5524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sl-SI" sz="2000" dirty="0">
                <a:latin typeface="Daytona Light" panose="020B0604020202020204" pitchFamily="34" charset="0"/>
              </a:rPr>
              <a:t>Razgiban relief</a:t>
            </a:r>
            <a:r>
              <a:rPr lang="en-US" sz="2000" dirty="0">
                <a:latin typeface="Daytona Light" panose="020B0604020202020204" pitchFamily="34" charset="0"/>
              </a:rPr>
              <a:t>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sl-SI" sz="2000" dirty="0">
                <a:latin typeface="Daytona Light" panose="020B0604020202020204" pitchFamily="34" charset="0"/>
              </a:rPr>
              <a:t>Rečni, ledeniški in kraški tip reliefa</a:t>
            </a:r>
          </a:p>
        </p:txBody>
      </p:sp>
      <p:pic>
        <p:nvPicPr>
          <p:cNvPr id="5" name="Slika 4" descr="Slika, ki vsebuje besede kamen, drevo, zunanje, gora&#10;&#10;Opis je samodejno ustvarjen">
            <a:hlinkClick r:id="rId3"/>
            <a:extLst>
              <a:ext uri="{FF2B5EF4-FFF2-40B4-BE49-F238E27FC236}">
                <a16:creationId xmlns:a16="http://schemas.microsoft.com/office/drawing/2014/main" id="{26B5A03B-3083-4E4D-A622-EADD0D86D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949" y="2344173"/>
            <a:ext cx="2992718" cy="224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437BE7F-2225-47F1-8FC6-55FF5A26CC36}"/>
              </a:ext>
            </a:extLst>
          </p:cNvPr>
          <p:cNvSpPr txBox="1"/>
          <p:nvPr/>
        </p:nvSpPr>
        <p:spPr>
          <a:xfrm rot="16200000">
            <a:off x="1736027" y="3031540"/>
            <a:ext cx="1833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de-DE" b="0" i="0" dirty="0" err="1">
                <a:solidFill>
                  <a:srgbClr val="222222"/>
                </a:solidFill>
                <a:effectLst/>
                <a:latin typeface="Daytona Light" panose="020B0304030503040204" pitchFamily="34" charset="0"/>
              </a:rPr>
              <a:t>Tolminska</a:t>
            </a:r>
            <a:r>
              <a:rPr lang="de-DE" b="0" i="0" dirty="0">
                <a:solidFill>
                  <a:srgbClr val="222222"/>
                </a:solidFill>
                <a:effectLst/>
                <a:latin typeface="Daytona Light" panose="020B0304030503040204" pitchFamily="34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Daytona Light" panose="020B0304030503040204" pitchFamily="34" charset="0"/>
              </a:rPr>
              <a:t>korita</a:t>
            </a:r>
            <a:endParaRPr lang="de-DE" b="0" i="0" dirty="0">
              <a:solidFill>
                <a:srgbClr val="222222"/>
              </a:solidFill>
              <a:effectLst/>
              <a:latin typeface="Daytona Light" panose="020B0304030503040204" pitchFamily="34" charset="0"/>
            </a:endParaRPr>
          </a:p>
          <a:p>
            <a:br>
              <a:rPr lang="de-DE" dirty="0"/>
            </a:br>
            <a:endParaRPr lang="en-SI" dirty="0"/>
          </a:p>
        </p:txBody>
      </p:sp>
      <p:sp>
        <p:nvSpPr>
          <p:cNvPr id="44" name="PoljeZBesedilom 43">
            <a:extLst>
              <a:ext uri="{FF2B5EF4-FFF2-40B4-BE49-F238E27FC236}">
                <a16:creationId xmlns:a16="http://schemas.microsoft.com/office/drawing/2014/main" id="{3D271FE2-B5A1-4CAD-AC4A-67B953989F2B}"/>
              </a:ext>
            </a:extLst>
          </p:cNvPr>
          <p:cNvSpPr txBox="1"/>
          <p:nvPr/>
        </p:nvSpPr>
        <p:spPr>
          <a:xfrm>
            <a:off x="5893730" y="4380826"/>
            <a:ext cx="1001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aytona Light" panose="020B0304030503040204" pitchFamily="34" charset="0"/>
              </a:rPr>
              <a:t>SLIKA 2</a:t>
            </a:r>
            <a:endParaRPr lang="en-SI" sz="1200" dirty="0">
              <a:latin typeface="Daytona Light" panose="020B0304030503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A8B7ECE8-2207-497E-A6C0-43F7B1D21AA9}"/>
              </a:ext>
            </a:extLst>
          </p:cNvPr>
          <p:cNvSpPr/>
          <p:nvPr/>
        </p:nvSpPr>
        <p:spPr>
          <a:xfrm>
            <a:off x="965369" y="880458"/>
            <a:ext cx="7409061" cy="3836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411" name="Google Shape;411;p33"/>
          <p:cNvSpPr txBox="1">
            <a:spLocks noGrp="1"/>
          </p:cNvSpPr>
          <p:nvPr>
            <p:ph type="title"/>
          </p:nvPr>
        </p:nvSpPr>
        <p:spPr>
          <a:xfrm>
            <a:off x="746439" y="1329077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entury Gothic" panose="020B0502020202020204" pitchFamily="34" charset="0"/>
              </a:rPr>
              <a:t>PODNEBJE</a:t>
            </a:r>
            <a:endParaRPr sz="3600" dirty="0">
              <a:latin typeface="Century Gothic" panose="020B0502020202020204" pitchFamily="34" charset="0"/>
            </a:endParaRPr>
          </a:p>
        </p:txBody>
      </p:sp>
      <p:grpSp>
        <p:nvGrpSpPr>
          <p:cNvPr id="415" name="Google Shape;415;p33"/>
          <p:cNvGrpSpPr/>
          <p:nvPr/>
        </p:nvGrpSpPr>
        <p:grpSpPr>
          <a:xfrm rot="-5838800">
            <a:off x="-457165" y="220322"/>
            <a:ext cx="3081658" cy="1994832"/>
            <a:chOff x="3476322" y="3871854"/>
            <a:chExt cx="3081549" cy="1994761"/>
          </a:xfrm>
        </p:grpSpPr>
        <p:sp>
          <p:nvSpPr>
            <p:cNvPr id="416" name="Google Shape;416;p33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Slika 3">
            <a:hlinkClick r:id="rId3"/>
            <a:extLst>
              <a:ext uri="{FF2B5EF4-FFF2-40B4-BE49-F238E27FC236}">
                <a16:creationId xmlns:a16="http://schemas.microsoft.com/office/drawing/2014/main" id="{6E7B4E72-BEB9-40E1-87A4-99274A3966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477" y="1984127"/>
            <a:ext cx="4064523" cy="2377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904FB7F-3ADC-41A2-9AAB-6F289DA6508A}"/>
              </a:ext>
            </a:extLst>
          </p:cNvPr>
          <p:cNvSpPr txBox="1"/>
          <p:nvPr/>
        </p:nvSpPr>
        <p:spPr>
          <a:xfrm>
            <a:off x="965369" y="2215401"/>
            <a:ext cx="3112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600" dirty="0">
                <a:latin typeface="Daytona Light" panose="020B0304030503040204" pitchFamily="34" charset="0"/>
              </a:rPr>
              <a:t>SUBMEDITERANSKO PODNEBJE (po dolini Soče navzgor, približno do Tolmina)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600" dirty="0">
                <a:latin typeface="Daytona Light" panose="020B0304030503040204" pitchFamily="34" charset="0"/>
              </a:rPr>
              <a:t>ZMERNO CELINSKO PODNEBJE (v vzhodnem delu občine Tolminu)</a:t>
            </a:r>
          </a:p>
        </p:txBody>
      </p:sp>
      <p:grpSp>
        <p:nvGrpSpPr>
          <p:cNvPr id="435" name="Google Shape;435;p33"/>
          <p:cNvGrpSpPr/>
          <p:nvPr/>
        </p:nvGrpSpPr>
        <p:grpSpPr>
          <a:xfrm rot="8781107">
            <a:off x="6057712" y="2951683"/>
            <a:ext cx="3774696" cy="1979919"/>
            <a:chOff x="6797960" y="203729"/>
            <a:chExt cx="3774524" cy="1979829"/>
          </a:xfrm>
        </p:grpSpPr>
        <p:sp>
          <p:nvSpPr>
            <p:cNvPr id="436" name="Google Shape;436;p33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7724AE67-7B27-44F9-981F-428529550BAB}"/>
              </a:ext>
            </a:extLst>
          </p:cNvPr>
          <p:cNvSpPr txBox="1"/>
          <p:nvPr/>
        </p:nvSpPr>
        <p:spPr>
          <a:xfrm>
            <a:off x="7468040" y="1572845"/>
            <a:ext cx="1001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aytona Light" panose="020B0304030503040204" pitchFamily="34" charset="0"/>
              </a:rPr>
              <a:t>SLIKA 3</a:t>
            </a:r>
            <a:endParaRPr lang="en-SI" sz="1200" dirty="0">
              <a:latin typeface="Daytona Light" panose="020B0304030503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34"/>
          <p:cNvGrpSpPr/>
          <p:nvPr/>
        </p:nvGrpSpPr>
        <p:grpSpPr>
          <a:xfrm flipH="1">
            <a:off x="4139798" y="-834035"/>
            <a:ext cx="3393304" cy="1796989"/>
            <a:chOff x="-1085827" y="927365"/>
            <a:chExt cx="3393304" cy="1796989"/>
          </a:xfrm>
        </p:grpSpPr>
        <p:sp>
          <p:nvSpPr>
            <p:cNvPr id="516" name="Google Shape;516;p34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4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4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34"/>
          <p:cNvGrpSpPr/>
          <p:nvPr/>
        </p:nvGrpSpPr>
        <p:grpSpPr>
          <a:xfrm>
            <a:off x="7350497" y="4286679"/>
            <a:ext cx="3081549" cy="1994761"/>
            <a:chOff x="3476322" y="3871854"/>
            <a:chExt cx="3081549" cy="1994761"/>
          </a:xfrm>
        </p:grpSpPr>
        <p:sp>
          <p:nvSpPr>
            <p:cNvPr id="531" name="Google Shape;531;p34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34"/>
          <p:cNvGrpSpPr/>
          <p:nvPr/>
        </p:nvGrpSpPr>
        <p:grpSpPr>
          <a:xfrm rot="2213250">
            <a:off x="-86676" y="4197289"/>
            <a:ext cx="1748535" cy="1517775"/>
            <a:chOff x="972034" y="4038077"/>
            <a:chExt cx="1579697" cy="1371393"/>
          </a:xfrm>
        </p:grpSpPr>
        <p:sp>
          <p:nvSpPr>
            <p:cNvPr id="551" name="Google Shape;551;p34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" name="Google Shape;553;p34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554" name="Google Shape;554;p34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4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4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4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8" name="Google Shape;558;p34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559" name="Google Shape;559;p34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Pravokotnik 1">
            <a:extLst>
              <a:ext uri="{FF2B5EF4-FFF2-40B4-BE49-F238E27FC236}">
                <a16:creationId xmlns:a16="http://schemas.microsoft.com/office/drawing/2014/main" id="{6224550E-3B28-42CA-AEBA-084387293B6C}"/>
              </a:ext>
            </a:extLst>
          </p:cNvPr>
          <p:cNvSpPr/>
          <p:nvPr/>
        </p:nvSpPr>
        <p:spPr>
          <a:xfrm>
            <a:off x="894994" y="977605"/>
            <a:ext cx="4450817" cy="34167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511" name="Google Shape;511;p34"/>
          <p:cNvSpPr txBox="1">
            <a:spLocks noGrp="1"/>
          </p:cNvSpPr>
          <p:nvPr>
            <p:ph type="title"/>
          </p:nvPr>
        </p:nvSpPr>
        <p:spPr>
          <a:xfrm>
            <a:off x="2509208" y="1254142"/>
            <a:ext cx="4632586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entury Gothic" panose="020B0502020202020204" pitchFamily="34" charset="0"/>
              </a:rPr>
              <a:t>PRST</a:t>
            </a:r>
            <a:endParaRPr sz="3600" dirty="0">
              <a:latin typeface="Century Gothic" panose="020B0502020202020204" pitchFamily="34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068A32D-415D-493B-80B2-A7F5AA44610B}"/>
              </a:ext>
            </a:extLst>
          </p:cNvPr>
          <p:cNvSpPr txBox="1"/>
          <p:nvPr/>
        </p:nvSpPr>
        <p:spPr>
          <a:xfrm>
            <a:off x="1098169" y="1790380"/>
            <a:ext cx="3998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600" dirty="0">
                <a:latin typeface="Daytona Light" panose="020B0304030503040204" pitchFamily="34" charset="0"/>
              </a:rPr>
              <a:t>KARBONATNE KAMNINE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600" dirty="0">
                <a:latin typeface="Daytona Light" panose="020B0304030503040204" pitchFamily="34" charset="0"/>
              </a:rPr>
              <a:t>POKARBONATNA PRST</a:t>
            </a:r>
          </a:p>
          <a:p>
            <a:r>
              <a:rPr lang="sl-SI" sz="1600" dirty="0">
                <a:latin typeface="Daytona Light" panose="020B0304030503040204" pitchFamily="34" charset="0"/>
              </a:rPr>
              <a:t>    (različne debeline)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5"/>
          <p:cNvGrpSpPr/>
          <p:nvPr/>
        </p:nvGrpSpPr>
        <p:grpSpPr>
          <a:xfrm rot="-263056">
            <a:off x="6968193" y="-477498"/>
            <a:ext cx="2987218" cy="1711912"/>
            <a:chOff x="6797960" y="203729"/>
            <a:chExt cx="3774524" cy="1979829"/>
          </a:xfrm>
        </p:grpSpPr>
        <p:sp>
          <p:nvSpPr>
            <p:cNvPr id="610" name="Google Shape;610;p35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Pravokotnik 1">
            <a:extLst>
              <a:ext uri="{FF2B5EF4-FFF2-40B4-BE49-F238E27FC236}">
                <a16:creationId xmlns:a16="http://schemas.microsoft.com/office/drawing/2014/main" id="{6648BCAF-1495-4857-B0E7-A2F3359F341C}"/>
              </a:ext>
            </a:extLst>
          </p:cNvPr>
          <p:cNvSpPr/>
          <p:nvPr/>
        </p:nvSpPr>
        <p:spPr>
          <a:xfrm>
            <a:off x="391097" y="1147316"/>
            <a:ext cx="3669397" cy="3241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587" name="Google Shape;587;p35"/>
          <p:cNvSpPr txBox="1">
            <a:spLocks noGrp="1"/>
          </p:cNvSpPr>
          <p:nvPr>
            <p:ph type="title"/>
          </p:nvPr>
        </p:nvSpPr>
        <p:spPr>
          <a:xfrm>
            <a:off x="-1445283" y="1470781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entury Gothic" panose="020B0502020202020204" pitchFamily="34" charset="0"/>
              </a:rPr>
              <a:t>RASTJE</a:t>
            </a:r>
            <a:endParaRPr sz="3600" dirty="0">
              <a:latin typeface="Century Gothic" panose="020B0502020202020204" pitchFamily="34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46E59C8-CAA1-47C3-89F6-5CF7C32059B9}"/>
              </a:ext>
            </a:extLst>
          </p:cNvPr>
          <p:cNvSpPr txBox="1"/>
          <p:nvPr/>
        </p:nvSpPr>
        <p:spPr>
          <a:xfrm>
            <a:off x="435059" y="2071539"/>
            <a:ext cx="3511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600" dirty="0">
                <a:latin typeface="Daytona Light" panose="020B0304030503040204" pitchFamily="34" charset="0"/>
              </a:rPr>
              <a:t>PRISOJNA POBOČJA: bukev, beli gaber, veliki jesen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600" dirty="0">
                <a:latin typeface="Daytona Light" panose="020B0304030503040204" pitchFamily="34" charset="0"/>
              </a:rPr>
              <a:t>OSOJNA POBOČJA: bukev gozd, smreka, m</a:t>
            </a:r>
            <a:r>
              <a:rPr lang="en-US" sz="1600" dirty="0">
                <a:latin typeface="Daytona Light" panose="020B0304030503040204" pitchFamily="34" charset="0"/>
              </a:rPr>
              <a:t>a</a:t>
            </a:r>
            <a:r>
              <a:rPr lang="sl-SI" sz="1600" dirty="0" err="1">
                <a:latin typeface="Daytona Light" panose="020B0304030503040204" pitchFamily="34" charset="0"/>
              </a:rPr>
              <a:t>cesen</a:t>
            </a:r>
            <a:r>
              <a:rPr lang="sl-SI" sz="1600" dirty="0">
                <a:latin typeface="Daytona Light" panose="020B0304030503040204" pitchFamily="34" charset="0"/>
              </a:rPr>
              <a:t>…</a:t>
            </a:r>
          </a:p>
        </p:txBody>
      </p:sp>
      <p:pic>
        <p:nvPicPr>
          <p:cNvPr id="5" name="Slika 4" descr="Slika, ki vsebuje besede gora, zunanje, trava, nebo&#10;&#10;Opis je samodejno ustvarjen">
            <a:hlinkClick r:id="rId3"/>
            <a:extLst>
              <a:ext uri="{FF2B5EF4-FFF2-40B4-BE49-F238E27FC236}">
                <a16:creationId xmlns:a16="http://schemas.microsoft.com/office/drawing/2014/main" id="{83CF742F-0F99-48A3-90B6-F8E911A77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544" y="1453823"/>
            <a:ext cx="4289525" cy="2784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89" name="Google Shape;589;p35"/>
          <p:cNvGrpSpPr/>
          <p:nvPr/>
        </p:nvGrpSpPr>
        <p:grpSpPr>
          <a:xfrm rot="3846528">
            <a:off x="-1546979" y="3286381"/>
            <a:ext cx="3081806" cy="1994928"/>
            <a:chOff x="3476322" y="3871854"/>
            <a:chExt cx="3081549" cy="1994761"/>
          </a:xfrm>
        </p:grpSpPr>
        <p:sp>
          <p:nvSpPr>
            <p:cNvPr id="590" name="Google Shape;590;p35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65D3CE8F-E689-4A5C-97A9-29EC9B2A782F}"/>
              </a:ext>
            </a:extLst>
          </p:cNvPr>
          <p:cNvSpPr txBox="1"/>
          <p:nvPr/>
        </p:nvSpPr>
        <p:spPr>
          <a:xfrm>
            <a:off x="8023472" y="4322376"/>
            <a:ext cx="1001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aytona Light" panose="020B0304030503040204" pitchFamily="34" charset="0"/>
              </a:rPr>
              <a:t>SLIKA 4</a:t>
            </a:r>
            <a:endParaRPr lang="en-SI" sz="1200" dirty="0">
              <a:latin typeface="Daytona Light" panose="020B0304030503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36"/>
          <p:cNvGrpSpPr/>
          <p:nvPr/>
        </p:nvGrpSpPr>
        <p:grpSpPr>
          <a:xfrm rot="-6148709">
            <a:off x="7559350" y="12619"/>
            <a:ext cx="3081937" cy="1995012"/>
            <a:chOff x="3476322" y="3871854"/>
            <a:chExt cx="3081549" cy="1994761"/>
          </a:xfrm>
        </p:grpSpPr>
        <p:sp>
          <p:nvSpPr>
            <p:cNvPr id="673" name="Google Shape;673;p36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36"/>
          <p:cNvGrpSpPr/>
          <p:nvPr/>
        </p:nvGrpSpPr>
        <p:grpSpPr>
          <a:xfrm rot="7055680">
            <a:off x="-1525327" y="4281757"/>
            <a:ext cx="2987262" cy="1711751"/>
            <a:chOff x="6797960" y="203729"/>
            <a:chExt cx="3774524" cy="1979829"/>
          </a:xfrm>
        </p:grpSpPr>
        <p:sp>
          <p:nvSpPr>
            <p:cNvPr id="693" name="Google Shape;693;p36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9" name="Google Shape;699;p36"/>
          <p:cNvGrpSpPr/>
          <p:nvPr/>
        </p:nvGrpSpPr>
        <p:grpSpPr>
          <a:xfrm rot="9932064">
            <a:off x="-440550" y="-87064"/>
            <a:ext cx="1748552" cy="1517716"/>
            <a:chOff x="972034" y="4038077"/>
            <a:chExt cx="1579697" cy="1371393"/>
          </a:xfrm>
        </p:grpSpPr>
        <p:sp>
          <p:nvSpPr>
            <p:cNvPr id="700" name="Google Shape;700;p36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2" name="Google Shape;702;p36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703" name="Google Shape;703;p36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6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6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6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Pravokotnik 3">
            <a:extLst>
              <a:ext uri="{FF2B5EF4-FFF2-40B4-BE49-F238E27FC236}">
                <a16:creationId xmlns:a16="http://schemas.microsoft.com/office/drawing/2014/main" id="{B59EBBA9-8597-4F69-871E-5EA4A1AB2E5E}"/>
              </a:ext>
            </a:extLst>
          </p:cNvPr>
          <p:cNvSpPr/>
          <p:nvPr/>
        </p:nvSpPr>
        <p:spPr>
          <a:xfrm>
            <a:off x="1172501" y="972365"/>
            <a:ext cx="3558209" cy="3353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BF437F0-C2AD-4D3A-8F3B-9B44C2E8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2495" y="1342429"/>
            <a:ext cx="7708200" cy="463200"/>
          </a:xfrm>
        </p:spPr>
        <p:txBody>
          <a:bodyPr/>
          <a:lstStyle/>
          <a:p>
            <a:r>
              <a:rPr lang="en-US" sz="3600" dirty="0">
                <a:latin typeface="Century Gothic" panose="020B0502020202020204" pitchFamily="34" charset="0"/>
              </a:rPr>
              <a:t>VODOVJE</a:t>
            </a:r>
            <a:endParaRPr lang="en-SI" sz="3600" dirty="0">
              <a:latin typeface="Century Gothic" panose="020B0502020202020204" pitchFamily="34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343C297-0270-4BD1-9FF1-469DDB28401E}"/>
              </a:ext>
            </a:extLst>
          </p:cNvPr>
          <p:cNvSpPr txBox="1"/>
          <p:nvPr/>
        </p:nvSpPr>
        <p:spPr>
          <a:xfrm>
            <a:off x="1397060" y="1875136"/>
            <a:ext cx="3122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800" dirty="0">
                <a:latin typeface="Daytona Light" panose="020B0304030503040204" pitchFamily="34" charset="0"/>
              </a:rPr>
              <a:t>SOČA = glavna rečna žila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800" dirty="0">
                <a:latin typeface="Daytona Light" panose="020B0304030503040204" pitchFamily="34" charset="0"/>
              </a:rPr>
              <a:t>Hitra in velika nihanja vodostaja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800" dirty="0">
                <a:latin typeface="Daytona Light" panose="020B0304030503040204" pitchFamily="34" charset="0"/>
              </a:rPr>
              <a:t>Občasne hude poplave</a:t>
            </a:r>
          </a:p>
        </p:txBody>
      </p:sp>
      <p:pic>
        <p:nvPicPr>
          <p:cNvPr id="10" name="Slika 9" descr="SLIKA 5">
            <a:hlinkClick r:id="rId3"/>
            <a:extLst>
              <a:ext uri="{FF2B5EF4-FFF2-40B4-BE49-F238E27FC236}">
                <a16:creationId xmlns:a16="http://schemas.microsoft.com/office/drawing/2014/main" id="{370A90FF-5B0E-4BB0-9AAD-08319F91D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638" y="451500"/>
            <a:ext cx="2931841" cy="4395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PoljeZBesedilom 45">
            <a:extLst>
              <a:ext uri="{FF2B5EF4-FFF2-40B4-BE49-F238E27FC236}">
                <a16:creationId xmlns:a16="http://schemas.microsoft.com/office/drawing/2014/main" id="{79D0066B-2E3F-4097-BA75-5AA923A6C548}"/>
              </a:ext>
            </a:extLst>
          </p:cNvPr>
          <p:cNvSpPr txBox="1"/>
          <p:nvPr/>
        </p:nvSpPr>
        <p:spPr>
          <a:xfrm>
            <a:off x="8207896" y="4604242"/>
            <a:ext cx="1001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aytona Light" panose="020B0304030503040204" pitchFamily="34" charset="0"/>
              </a:rPr>
              <a:t>SLIKA 5</a:t>
            </a:r>
            <a:endParaRPr lang="en-SI" sz="1200" dirty="0">
              <a:latin typeface="Daytona Light" panose="020B0304030503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37"/>
          <p:cNvGrpSpPr/>
          <p:nvPr/>
        </p:nvGrpSpPr>
        <p:grpSpPr>
          <a:xfrm rot="-785732">
            <a:off x="6523652" y="-558533"/>
            <a:ext cx="3081886" cy="1994979"/>
            <a:chOff x="3476322" y="3871854"/>
            <a:chExt cx="3081549" cy="1994761"/>
          </a:xfrm>
        </p:grpSpPr>
        <p:sp>
          <p:nvSpPr>
            <p:cNvPr id="801" name="Google Shape;801;p37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Pravokotnik 1">
            <a:extLst>
              <a:ext uri="{FF2B5EF4-FFF2-40B4-BE49-F238E27FC236}">
                <a16:creationId xmlns:a16="http://schemas.microsoft.com/office/drawing/2014/main" id="{CB7F9FF5-9300-4722-A57C-88B863F4C9B1}"/>
              </a:ext>
            </a:extLst>
          </p:cNvPr>
          <p:cNvSpPr/>
          <p:nvPr/>
        </p:nvSpPr>
        <p:spPr>
          <a:xfrm>
            <a:off x="713238" y="1010356"/>
            <a:ext cx="3074430" cy="3663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69" name="Google Shape;769;p37"/>
          <p:cNvSpPr txBox="1">
            <a:spLocks noGrp="1"/>
          </p:cNvSpPr>
          <p:nvPr>
            <p:ph type="title"/>
          </p:nvPr>
        </p:nvSpPr>
        <p:spPr>
          <a:xfrm>
            <a:off x="-1603647" y="1267569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 Gothic" panose="020B0502020202020204" pitchFamily="34" charset="0"/>
              </a:rPr>
              <a:t>NASELJA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51FFEC1-1178-47DE-A8AD-34A5E0D52C59}"/>
              </a:ext>
            </a:extLst>
          </p:cNvPr>
          <p:cNvSpPr txBox="1"/>
          <p:nvPr/>
        </p:nvSpPr>
        <p:spPr>
          <a:xfrm>
            <a:off x="753612" y="1925016"/>
            <a:ext cx="3074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1800" dirty="0">
                <a:latin typeface="Daytona Light" panose="020B0304030503040204" pitchFamily="34" charset="0"/>
              </a:rPr>
              <a:t>Razložena naselja, gručaste vasi in zaselki </a:t>
            </a:r>
          </a:p>
        </p:txBody>
      </p:sp>
      <p:grpSp>
        <p:nvGrpSpPr>
          <p:cNvPr id="820" name="Google Shape;820;p37"/>
          <p:cNvGrpSpPr/>
          <p:nvPr/>
        </p:nvGrpSpPr>
        <p:grpSpPr>
          <a:xfrm rot="7055680">
            <a:off x="-1385602" y="3858832"/>
            <a:ext cx="2987262" cy="1711751"/>
            <a:chOff x="6797960" y="203729"/>
            <a:chExt cx="3774524" cy="1979829"/>
          </a:xfrm>
        </p:grpSpPr>
        <p:sp>
          <p:nvSpPr>
            <p:cNvPr id="821" name="Google Shape;821;p37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Slika 4" descr="Slika, ki vsebuje besede gora, zunanje, narava, trava&#10;&#10;Opis je samodejno ustvarjen">
            <a:hlinkClick r:id="rId3"/>
            <a:extLst>
              <a:ext uri="{FF2B5EF4-FFF2-40B4-BE49-F238E27FC236}">
                <a16:creationId xmlns:a16="http://schemas.microsoft.com/office/drawing/2014/main" id="{37E0C55A-7070-4B61-AB87-D158C9076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778" y="1267569"/>
            <a:ext cx="4112239" cy="308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27" name="Google Shape;827;p37"/>
          <p:cNvGrpSpPr/>
          <p:nvPr/>
        </p:nvGrpSpPr>
        <p:grpSpPr>
          <a:xfrm rot="2120130">
            <a:off x="7996262" y="3756743"/>
            <a:ext cx="1748593" cy="1517747"/>
            <a:chOff x="972034" y="4038077"/>
            <a:chExt cx="1579697" cy="1371393"/>
          </a:xfrm>
        </p:grpSpPr>
        <p:sp>
          <p:nvSpPr>
            <p:cNvPr id="828" name="Google Shape;828;p37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0" name="Google Shape;830;p37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831" name="Google Shape;831;p37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7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7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7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PoljeZBesedilom 40">
            <a:extLst>
              <a:ext uri="{FF2B5EF4-FFF2-40B4-BE49-F238E27FC236}">
                <a16:creationId xmlns:a16="http://schemas.microsoft.com/office/drawing/2014/main" id="{6EEC7035-DFA7-46E7-A9FE-2832089C126C}"/>
              </a:ext>
            </a:extLst>
          </p:cNvPr>
          <p:cNvSpPr txBox="1"/>
          <p:nvPr/>
        </p:nvSpPr>
        <p:spPr>
          <a:xfrm>
            <a:off x="7114045" y="4400971"/>
            <a:ext cx="1001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aytona Light" panose="020B0304030503040204" pitchFamily="34" charset="0"/>
              </a:rPr>
              <a:t>SLIKA 6</a:t>
            </a:r>
            <a:endParaRPr lang="en-SI" sz="1200" dirty="0">
              <a:latin typeface="Daytona Light" panose="020B0304030503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7711599C-8B8C-480E-82C8-E71D5AD25960}"/>
              </a:ext>
            </a:extLst>
          </p:cNvPr>
          <p:cNvSpPr/>
          <p:nvPr/>
        </p:nvSpPr>
        <p:spPr>
          <a:xfrm>
            <a:off x="663869" y="504588"/>
            <a:ext cx="4512659" cy="42880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39" name="Google Shape;839;p38"/>
          <p:cNvSpPr txBox="1">
            <a:spLocks noGrp="1"/>
          </p:cNvSpPr>
          <p:nvPr>
            <p:ph type="title"/>
          </p:nvPr>
        </p:nvSpPr>
        <p:spPr>
          <a:xfrm>
            <a:off x="-672980" y="1101488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 Gothic" panose="020B0502020202020204" pitchFamily="34" charset="0"/>
              </a:rPr>
              <a:t>PREBIVALSTVO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16FD17A0-C300-46D8-9B05-388EE28849C6}"/>
              </a:ext>
            </a:extLst>
          </p:cNvPr>
          <p:cNvSpPr txBox="1"/>
          <p:nvPr/>
        </p:nvSpPr>
        <p:spPr>
          <a:xfrm>
            <a:off x="1101818" y="1533293"/>
            <a:ext cx="36367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2000" dirty="0">
                <a:latin typeface="Daytona Light" panose="020B0304030503040204" pitchFamily="34" charset="0"/>
              </a:rPr>
              <a:t>Prebivalstvo se v večini </a:t>
            </a:r>
            <a:r>
              <a:rPr lang="sl-SI" sz="2000" dirty="0" err="1">
                <a:latin typeface="Daytona Light" panose="020B0304030503040204" pitchFamily="34" charset="0"/>
              </a:rPr>
              <a:t>nasel</a:t>
            </a:r>
            <a:r>
              <a:rPr lang="en-US" sz="2000" dirty="0" err="1">
                <a:latin typeface="Daytona Light" panose="020B0304030503040204" pitchFamily="34" charset="0"/>
              </a:rPr>
              <a:t>i</a:t>
            </a:r>
            <a:r>
              <a:rPr lang="sl-SI" sz="2000" dirty="0">
                <a:latin typeface="Daytona Light" panose="020B0304030503040204" pitchFamily="34" charset="0"/>
              </a:rPr>
              <a:t>j zmanjšuje.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2000" dirty="0">
                <a:latin typeface="Daytona Light" panose="020B0304030503040204" pitchFamily="34" charset="0"/>
              </a:rPr>
              <a:t>Postaja vedno starejše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l-SI" sz="2000" dirty="0">
                <a:latin typeface="Daytona Light" panose="020B0304030503040204" pitchFamily="34" charset="0"/>
              </a:rPr>
              <a:t>Povprečna starost prebivalcev 46,6 leta</a:t>
            </a:r>
          </a:p>
          <a:p>
            <a:endParaRPr lang="sl-SI" sz="1800" dirty="0">
              <a:latin typeface="Daytona Light" panose="020B0304030503040204" pitchFamily="34" charset="0"/>
            </a:endParaRPr>
          </a:p>
          <a:p>
            <a:r>
              <a:rPr lang="sl-SI" sz="1800" dirty="0">
                <a:latin typeface="Daytona Light" panose="020B0304030503040204" pitchFamily="34" charset="0"/>
              </a:rPr>
              <a:t>Naravni prirast na 1000 prebivalcev v občini Tolmin je bil negative (leto 2019)</a:t>
            </a:r>
          </a:p>
        </p:txBody>
      </p:sp>
      <p:grpSp>
        <p:nvGrpSpPr>
          <p:cNvPr id="913" name="Google Shape;913;p38"/>
          <p:cNvGrpSpPr/>
          <p:nvPr/>
        </p:nvGrpSpPr>
        <p:grpSpPr>
          <a:xfrm rot="-7926131">
            <a:off x="-1092600" y="-816533"/>
            <a:ext cx="3774778" cy="1979962"/>
            <a:chOff x="6797960" y="203729"/>
            <a:chExt cx="3774524" cy="1979829"/>
          </a:xfrm>
        </p:grpSpPr>
        <p:sp>
          <p:nvSpPr>
            <p:cNvPr id="914" name="Google Shape;914;p38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Slika 4">
            <a:hlinkClick r:id="rId3"/>
            <a:extLst>
              <a:ext uri="{FF2B5EF4-FFF2-40B4-BE49-F238E27FC236}">
                <a16:creationId xmlns:a16="http://schemas.microsoft.com/office/drawing/2014/main" id="{D7437FD8-C4BD-4A15-8DF8-750729D8D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299" y="891438"/>
            <a:ext cx="3188732" cy="3540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20" name="Google Shape;920;p38"/>
          <p:cNvGrpSpPr/>
          <p:nvPr/>
        </p:nvGrpSpPr>
        <p:grpSpPr>
          <a:xfrm rot="-1736730">
            <a:off x="7761984" y="-520328"/>
            <a:ext cx="1748519" cy="1517833"/>
            <a:chOff x="972034" y="4038077"/>
            <a:chExt cx="1579697" cy="1371393"/>
          </a:xfrm>
        </p:grpSpPr>
        <p:sp>
          <p:nvSpPr>
            <p:cNvPr id="921" name="Google Shape;921;p38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3" name="Google Shape;923;p38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924" name="Google Shape;924;p38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8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8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8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3" name="Google Shape;893;p38"/>
          <p:cNvGrpSpPr/>
          <p:nvPr/>
        </p:nvGrpSpPr>
        <p:grpSpPr>
          <a:xfrm rot="-2358670" flipH="1">
            <a:off x="7393206" y="3958838"/>
            <a:ext cx="3081881" cy="1994976"/>
            <a:chOff x="3476322" y="3871854"/>
            <a:chExt cx="3081549" cy="1994761"/>
          </a:xfrm>
        </p:grpSpPr>
        <p:sp>
          <p:nvSpPr>
            <p:cNvPr id="894" name="Google Shape;894;p38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8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PoljeZBesedilom 40">
            <a:extLst>
              <a:ext uri="{FF2B5EF4-FFF2-40B4-BE49-F238E27FC236}">
                <a16:creationId xmlns:a16="http://schemas.microsoft.com/office/drawing/2014/main" id="{05264765-49EF-4879-A1CC-1C6DFCEC41BA}"/>
              </a:ext>
            </a:extLst>
          </p:cNvPr>
          <p:cNvSpPr txBox="1"/>
          <p:nvPr/>
        </p:nvSpPr>
        <p:spPr>
          <a:xfrm>
            <a:off x="5452306" y="4531862"/>
            <a:ext cx="1001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Daytona Light" panose="020B0304030503040204" pitchFamily="34" charset="0"/>
              </a:rPr>
              <a:t>SLIKA 7</a:t>
            </a:r>
            <a:endParaRPr lang="en-SI" sz="1200" dirty="0">
              <a:latin typeface="Daytona Light" panose="020B0304030503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69597"/>
      </a:accent1>
      <a:accent2>
        <a:srgbClr val="B5CED6"/>
      </a:accent2>
      <a:accent3>
        <a:srgbClr val="FF7477"/>
      </a:accent3>
      <a:accent4>
        <a:srgbClr val="45A1B6"/>
      </a:accent4>
      <a:accent5>
        <a:srgbClr val="CEB5B7"/>
      </a:accent5>
      <a:accent6>
        <a:srgbClr val="FFD2D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314</Words>
  <Application>Microsoft Office PowerPoint</Application>
  <PresentationFormat>Diaprojekcija na zaslonu (16:9)</PresentationFormat>
  <Paragraphs>53</Paragraphs>
  <Slides>11</Slides>
  <Notes>11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9" baseType="lpstr">
      <vt:lpstr>Handlee</vt:lpstr>
      <vt:lpstr>Arial</vt:lpstr>
      <vt:lpstr>Courier New</vt:lpstr>
      <vt:lpstr>Century Gothic</vt:lpstr>
      <vt:lpstr>Daytona Light</vt:lpstr>
      <vt:lpstr>Baloo 2</vt:lpstr>
      <vt:lpstr>Iskoola Pota</vt:lpstr>
      <vt:lpstr>Trity Lesson Plan by Slidesgo</vt:lpstr>
      <vt:lpstr>TOLMIN</vt:lpstr>
      <vt:lpstr>LEGA</vt:lpstr>
      <vt:lpstr>RELIEFNE IN GEOLOŠKE ZNAČILNOSTI</vt:lpstr>
      <vt:lpstr>PODNEBJE</vt:lpstr>
      <vt:lpstr>PRST</vt:lpstr>
      <vt:lpstr>RASTJE</vt:lpstr>
      <vt:lpstr>VODOVJE</vt:lpstr>
      <vt:lpstr>NASELJA</vt:lpstr>
      <vt:lpstr>PREBIVALSTVO</vt:lpstr>
      <vt:lpstr>GOSPODARSTVO</vt:lpstr>
      <vt:lpstr>VIRI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TOLMIN</dc:title>
  <dc:creator>Dragana Kojic</dc:creator>
  <cp:lastModifiedBy>Katja Jakoš</cp:lastModifiedBy>
  <cp:revision>24</cp:revision>
  <dcterms:modified xsi:type="dcterms:W3CDTF">2021-05-06T19:42:10Z</dcterms:modified>
</cp:coreProperties>
</file>