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2" r:id="rId2"/>
    <p:sldId id="299" r:id="rId3"/>
    <p:sldId id="300" r:id="rId4"/>
    <p:sldId id="301" r:id="rId5"/>
    <p:sldId id="303" r:id="rId6"/>
    <p:sldId id="264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7" r:id="rId16"/>
    <p:sldId id="286" r:id="rId17"/>
  </p:sldIdLst>
  <p:sldSz cx="9144000" cy="6858000" type="screen4x3"/>
  <p:notesSz cx="7099300" cy="102346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335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C20ADE7-D1A5-44D8-8832-7B1FED004E5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25A44C6-3ADB-47C2-8207-46E35D59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Ideja o izdelavi serije</a:t>
            </a:r>
            <a:r>
              <a:rPr lang="sl-SI" baseline="0" dirty="0" smtClean="0"/>
              <a:t> spletnih filmčkov za mlade z namenom promocije zdravja ustreza sodobnim trendom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32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Cilj programa je spodbujati zdrav življenjski</a:t>
            </a:r>
            <a:r>
              <a:rPr lang="sl-SI" baseline="0" dirty="0" smtClean="0"/>
              <a:t> slog ter preprečiti uporabo drog in s tem povezana </a:t>
            </a:r>
            <a:r>
              <a:rPr lang="sl-SI" baseline="0" dirty="0" err="1" smtClean="0"/>
              <a:t>tveganja.Da</a:t>
            </a:r>
            <a:r>
              <a:rPr lang="sl-SI" baseline="0" dirty="0" smtClean="0"/>
              <a:t> bi dosegli ta cilj, smo kot osnovo programa izbrali model življenjskih veščin.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7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Izboljšanje informacij:</a:t>
            </a:r>
            <a:r>
              <a:rPr lang="sl-SI" baseline="0" dirty="0" smtClean="0"/>
              <a:t> mladi imajo dostop do številnih informacij, vendar ta program ponuja točne informacije o </a:t>
            </a:r>
          </a:p>
          <a:p>
            <a:r>
              <a:rPr lang="sl-SI" baseline="0" dirty="0" smtClean="0"/>
              <a:t>                                 drogah in tveganjih …. Gre za informacije, ki jih učenci/dijaki lahko uporabijo in ne le </a:t>
            </a:r>
          </a:p>
          <a:p>
            <a:r>
              <a:rPr lang="sl-SI" baseline="0" dirty="0" smtClean="0"/>
              <a:t>		skladiščijo.</a:t>
            </a:r>
          </a:p>
          <a:p>
            <a:r>
              <a:rPr lang="sl-SI" baseline="0" dirty="0" smtClean="0"/>
              <a:t>Spodbujanje razvoja zdravih stališč:</a:t>
            </a:r>
          </a:p>
          <a:p>
            <a:r>
              <a:rPr lang="sl-SI" baseline="0" dirty="0" smtClean="0"/>
              <a:t>	omogočiti jim, da bodo njihove sprejete odločitve bolj zdrave.</a:t>
            </a:r>
          </a:p>
          <a:p>
            <a:r>
              <a:rPr lang="sl-SI" baseline="0" dirty="0" smtClean="0"/>
              <a:t>Razvoj življenjskih veščin:</a:t>
            </a:r>
          </a:p>
          <a:p>
            <a:r>
              <a:rPr lang="sl-SI" baseline="0" dirty="0" smtClean="0"/>
              <a:t>	razvoj ž.v. bo okrepil samozavest in spodbujal razvoj veščin za spopadanje z izzivi, kot sta pritisk </a:t>
            </a:r>
          </a:p>
          <a:p>
            <a:r>
              <a:rPr lang="sl-SI" baseline="0" dirty="0" smtClean="0"/>
              <a:t>	vrstnikov in socialni vpliv.</a:t>
            </a:r>
          </a:p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99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Obstaja ogromno raziskav, ki potrjujejo učinkovitost interaktivnih učnih metod.</a:t>
            </a:r>
            <a:r>
              <a:rPr lang="sl-SI" baseline="0" dirty="0" smtClean="0"/>
              <a:t> V program so tako vključene aktivne učne strategije, kot so ----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54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63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/>
          <p:cNvSpPr txBox="1">
            <a:spLocks noChangeArrowheads="1"/>
          </p:cNvSpPr>
          <p:nvPr userDrawn="1"/>
        </p:nvSpPr>
        <p:spPr bwMode="auto">
          <a:xfrm>
            <a:off x="3755154" y="6495147"/>
            <a:ext cx="16257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000" b="0" dirty="0" smtClean="0">
                <a:solidFill>
                  <a:srgbClr val="333333"/>
                </a:solidFill>
              </a:rPr>
              <a:t>www.boysandgirlsplus.eu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688"/>
            <a:ext cx="9144000" cy="5760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9759"/>
            <a:ext cx="9144000" cy="106502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620688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rgbClr val="610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Title, Verdana 24 bold (color: 97,1,0)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50" y="1297166"/>
            <a:ext cx="7886700" cy="48736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Text, Verdana 16 (color: 51,51,51)</a:t>
            </a:r>
          </a:p>
          <a:p>
            <a:pPr lvl="1"/>
            <a:r>
              <a:rPr lang="en-US" dirty="0" smtClean="0"/>
              <a:t>Second level, Verdana 14</a:t>
            </a:r>
          </a:p>
          <a:p>
            <a:pPr lvl="2"/>
            <a:r>
              <a:rPr lang="en-US" dirty="0" smtClean="0"/>
              <a:t>Third level, Verdana 12</a:t>
            </a:r>
          </a:p>
          <a:p>
            <a:pPr lvl="3"/>
            <a:r>
              <a:rPr lang="en-US" dirty="0" smtClean="0"/>
              <a:t>Fourth level, Verdana 12</a:t>
            </a:r>
          </a:p>
          <a:p>
            <a:pPr lvl="4"/>
            <a:r>
              <a:rPr lang="en-US" dirty="0" smtClean="0"/>
              <a:t>Fifth level, Verdana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12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5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cid:image002.png@01D362AC.D6D33820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utrip.si/" TargetMode="External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://www.preventivna-platforma.s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utrip.si/" TargetMode="External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://www.preventivna-platforma.s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cid:image002.png@01D362AC.D6D33820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2325636"/>
            <a:ext cx="8280920" cy="1783947"/>
          </a:xfrm>
        </p:spPr>
        <p:txBody>
          <a:bodyPr/>
          <a:lstStyle/>
          <a:p>
            <a:pPr eaLnBrk="1" hangingPunct="1"/>
            <a:r>
              <a:rPr lang="sl-SI" altLang="sl-SI" sz="3300" b="1" dirty="0"/>
              <a:t>Krepitev zagovorniških veščin </a:t>
            </a:r>
            <a:r>
              <a:rPr lang="sl-SI" altLang="sl-SI" sz="3300" b="1" dirty="0" smtClean="0"/>
              <a:t>za </a:t>
            </a:r>
            <a:r>
              <a:rPr lang="sl-SI" altLang="sl-SI" sz="3300" b="1" dirty="0"/>
              <a:t>zdravo šolsko okolje </a:t>
            </a:r>
            <a:r>
              <a:rPr lang="sl-SI" altLang="sl-SI" sz="3300" b="1" dirty="0" smtClean="0"/>
              <a:t>&amp; zdrave odločitve</a:t>
            </a:r>
            <a:r>
              <a:rPr lang="sl-SI" altLang="sl-SI" sz="3600" b="1" dirty="0" smtClean="0"/>
              <a:t/>
            </a:r>
            <a:br>
              <a:rPr lang="sl-SI" altLang="sl-SI" sz="3600" b="1" dirty="0" smtClean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100" b="1" dirty="0" smtClean="0"/>
              <a:t/>
            </a:r>
            <a:br>
              <a:rPr lang="sl-SI" altLang="sl-SI" sz="100" b="1" dirty="0" smtClean="0"/>
            </a:br>
            <a:r>
              <a:rPr lang="sl-SI" altLang="sl-SI" sz="100" b="1" dirty="0"/>
              <a:t/>
            </a:r>
            <a:br>
              <a:rPr lang="sl-SI" altLang="sl-SI" sz="100" b="1" dirty="0"/>
            </a:br>
            <a:r>
              <a:rPr lang="sl-SI" altLang="sl-SI" sz="2400" dirty="0" smtClean="0"/>
              <a:t>Posvet „Od varne k trajnostni mobilnosti v vzgoji in izobraževanju“ (Bled, 28.11.2018)</a:t>
            </a:r>
            <a:endParaRPr lang="sl-SI" altLang="sl-SI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3156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2400" dirty="0" smtClean="0"/>
              <a:t>Vladka </a:t>
            </a:r>
            <a:r>
              <a:rPr lang="sl-SI" altLang="sl-SI" sz="2400" dirty="0" err="1" smtClean="0"/>
              <a:t>Tonica</a:t>
            </a:r>
            <a:r>
              <a:rPr lang="sl-SI" altLang="sl-SI" sz="2400" dirty="0" smtClean="0"/>
              <a:t>, Inštitut „Utrip“</a:t>
            </a:r>
          </a:p>
          <a:p>
            <a:pPr eaLnBrk="1" hangingPunct="1"/>
            <a:r>
              <a:rPr lang="sl-SI" altLang="sl-SI" sz="2400" dirty="0" smtClean="0">
                <a:hlinkClick r:id="rId2"/>
              </a:rPr>
              <a:t>info@institut-utrip.si</a:t>
            </a:r>
            <a:r>
              <a:rPr lang="sl-SI" altLang="sl-SI" sz="2400" dirty="0" smtClean="0"/>
              <a:t> </a:t>
            </a:r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77" y="659738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0672"/>
            <a:ext cx="1188132" cy="15275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88" y="681634"/>
            <a:ext cx="1452659" cy="11441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572" y="4137289"/>
            <a:ext cx="1731181" cy="13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564" y="692695"/>
            <a:ext cx="7886700" cy="432048"/>
          </a:xfrm>
        </p:spPr>
        <p:txBody>
          <a:bodyPr/>
          <a:lstStyle/>
          <a:p>
            <a:r>
              <a:rPr lang="sl-SI" dirty="0" smtClean="0"/>
              <a:t>Interaktivno učenje            smiselno učenje </a:t>
            </a: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4283968" y="834702"/>
            <a:ext cx="792088" cy="1897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5" y="1340768"/>
            <a:ext cx="5814514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331640" y="5265204"/>
            <a:ext cx="5616624" cy="12311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„</a:t>
            </a:r>
            <a:r>
              <a:rPr lang="sl-SI" sz="2800" b="1" dirty="0" smtClean="0"/>
              <a:t>Kar slišim, pozabim. Kar vidim, razumem. Kar naredim, znam.“ </a:t>
            </a:r>
            <a:r>
              <a:rPr lang="sl-SI" dirty="0" smtClean="0"/>
              <a:t>(Konfucij)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3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0"/>
          </p:nvPr>
        </p:nvSpPr>
        <p:spPr>
          <a:xfrm>
            <a:off x="611560" y="296652"/>
            <a:ext cx="5724636" cy="4873625"/>
          </a:xfrm>
        </p:spPr>
        <p:txBody>
          <a:bodyPr/>
          <a:lstStyle/>
          <a:p>
            <a:endParaRPr lang="sl-SI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800" b="1" i="1" u="sng" dirty="0" smtClean="0">
                <a:solidFill>
                  <a:schemeClr val="tx1"/>
                </a:solidFill>
              </a:rPr>
              <a:t>Aktivne učne strategije</a:t>
            </a:r>
            <a:r>
              <a:rPr lang="sl-SI" sz="18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sl-SI" sz="1800" b="1" dirty="0" smtClean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Skupinska razprava</a:t>
            </a:r>
          </a:p>
          <a:p>
            <a:r>
              <a:rPr lang="sl-SI" sz="2400" b="1" dirty="0">
                <a:solidFill>
                  <a:schemeClr val="tx1"/>
                </a:solidFill>
              </a:rPr>
              <a:t>R</a:t>
            </a:r>
            <a:r>
              <a:rPr lang="sl-SI" sz="2400" b="1" dirty="0" smtClean="0">
                <a:solidFill>
                  <a:schemeClr val="tx1"/>
                </a:solidFill>
              </a:rPr>
              <a:t>eševanje problemov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Učenje na primerih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Igre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Delo v skupinah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Učenje pod vodstvom učencev/dijakov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2600908"/>
            <a:ext cx="1872208" cy="29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0658" y="710163"/>
            <a:ext cx="7886700" cy="432048"/>
          </a:xfrm>
        </p:spPr>
        <p:txBody>
          <a:bodyPr/>
          <a:lstStyle/>
          <a:p>
            <a:r>
              <a:rPr lang="sl-SI" sz="2800" dirty="0" smtClean="0"/>
              <a:t>Program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05322" y="2292438"/>
            <a:ext cx="19442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Cilj</a:t>
            </a:r>
            <a:endParaRPr lang="sl-SI" sz="2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860032" y="2142460"/>
            <a:ext cx="3810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Preprečiti uporabo drog oz. posledice uporabe le-teh </a:t>
            </a:r>
            <a:r>
              <a:rPr lang="sl-SI" dirty="0" smtClean="0"/>
              <a:t>(vključno z </a:t>
            </a:r>
            <a:r>
              <a:rPr lang="sl-SI" b="1" dirty="0" smtClean="0"/>
              <a:t>alkoholom &amp; tobakom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95535" y="3660590"/>
            <a:ext cx="33123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Ciljna populacija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854156" y="3691367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Najstniki, stari med 13 in 19 let</a:t>
            </a:r>
          </a:p>
          <a:p>
            <a:r>
              <a:rPr lang="sl-SI" dirty="0" smtClean="0"/>
              <a:t>(</a:t>
            </a:r>
            <a:r>
              <a:rPr lang="sl-SI" b="1" dirty="0" smtClean="0"/>
              <a:t>priporočamo</a:t>
            </a:r>
            <a:r>
              <a:rPr lang="sl-SI" dirty="0" smtClean="0"/>
              <a:t>: 1. in 2. letnik SŠ)</a:t>
            </a:r>
            <a:endParaRPr lang="sl-SI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915816" y="2523270"/>
            <a:ext cx="1512168" cy="0"/>
          </a:xfrm>
          <a:prstGeom prst="straightConnector1">
            <a:avLst/>
          </a:prstGeom>
          <a:ln w="25400">
            <a:solidFill>
              <a:srgbClr val="FEC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3973532" y="3891422"/>
            <a:ext cx="720080" cy="0"/>
          </a:xfrm>
          <a:prstGeom prst="straightConnector1">
            <a:avLst/>
          </a:prstGeom>
          <a:ln w="25400">
            <a:solidFill>
              <a:srgbClr val="FEC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50" y="-135599"/>
            <a:ext cx="1331356" cy="15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773502" y="5140436"/>
            <a:ext cx="25564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Izvajalci</a:t>
            </a:r>
            <a:endParaRPr lang="sl-SI" sz="2400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458642" y="5171213"/>
            <a:ext cx="440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Učitelji / svetovalni delavci (OŠ/</a:t>
            </a:r>
            <a:r>
              <a:rPr lang="sl-SI" sz="2000" b="1" dirty="0" smtClean="0"/>
              <a:t>SŠ</a:t>
            </a:r>
            <a:r>
              <a:rPr lang="sl-SI" sz="2000" dirty="0" smtClean="0"/>
              <a:t>) </a:t>
            </a:r>
            <a:endParaRPr lang="sl-SI" sz="2000" dirty="0"/>
          </a:p>
        </p:txBody>
      </p:sp>
      <p:cxnSp>
        <p:nvCxnSpPr>
          <p:cNvPr id="14" name="Raven puščični povezovalnik 13"/>
          <p:cNvCxnSpPr/>
          <p:nvPr/>
        </p:nvCxnSpPr>
        <p:spPr>
          <a:xfrm>
            <a:off x="3563888" y="5373216"/>
            <a:ext cx="720080" cy="0"/>
          </a:xfrm>
          <a:prstGeom prst="straightConnector1">
            <a:avLst/>
          </a:prstGeom>
          <a:ln w="25400">
            <a:solidFill>
              <a:srgbClr val="FEC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432048"/>
          </a:xfrm>
        </p:spPr>
        <p:txBody>
          <a:bodyPr/>
          <a:lstStyle/>
          <a:p>
            <a:r>
              <a:rPr lang="sl-SI" dirty="0" smtClean="0"/>
              <a:t>Serije spletnih filmčkov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l-SI" sz="2000" dirty="0" smtClean="0">
              <a:solidFill>
                <a:srgbClr val="610100"/>
              </a:solidFill>
            </a:endParaRPr>
          </a:p>
          <a:p>
            <a:endParaRPr lang="sl-SI" sz="2000" dirty="0" smtClean="0">
              <a:solidFill>
                <a:srgbClr val="610100"/>
              </a:solidFill>
            </a:endParaRPr>
          </a:p>
          <a:p>
            <a:r>
              <a:rPr lang="sl-SI" sz="2800" dirty="0" smtClean="0">
                <a:solidFill>
                  <a:srgbClr val="610100"/>
                </a:solidFill>
              </a:rPr>
              <a:t>25 epizod</a:t>
            </a:r>
          </a:p>
          <a:p>
            <a:r>
              <a:rPr lang="sl-SI" sz="2800" dirty="0" smtClean="0">
                <a:solidFill>
                  <a:srgbClr val="610100"/>
                </a:solidFill>
              </a:rPr>
              <a:t>Črno-bel slog. Barva se uporablja samo za prikaz prihodnosti posameznih likov (poudarjamo pripoved in čustva).</a:t>
            </a:r>
          </a:p>
          <a:p>
            <a:r>
              <a:rPr lang="sl-SI" sz="2800" dirty="0" smtClean="0">
                <a:solidFill>
                  <a:srgbClr val="610100"/>
                </a:solidFill>
              </a:rPr>
              <a:t>Dialog – vizualen (prevod/podnapisi niso potrebni).</a:t>
            </a:r>
          </a:p>
          <a:p>
            <a:pPr marL="0" indent="0">
              <a:buNone/>
            </a:pPr>
            <a:endParaRPr lang="sl-SI" sz="2000" dirty="0">
              <a:solidFill>
                <a:srgbClr val="6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0"/>
          </p:nvPr>
        </p:nvSpPr>
        <p:spPr>
          <a:xfrm>
            <a:off x="719572" y="1592796"/>
            <a:ext cx="7886700" cy="4873625"/>
          </a:xfrm>
        </p:spPr>
        <p:txBody>
          <a:bodyPr/>
          <a:lstStyle/>
          <a:p>
            <a:r>
              <a:rPr lang="sl-SI" sz="2400" b="1" dirty="0">
                <a:solidFill>
                  <a:srgbClr val="610100"/>
                </a:solidFill>
              </a:rPr>
              <a:t>Minimalni paket programa</a:t>
            </a:r>
            <a:r>
              <a:rPr lang="sl-SI" sz="2000" dirty="0"/>
              <a:t>: </a:t>
            </a:r>
            <a:r>
              <a:rPr lang="sl-SI" sz="2000" u="sng" dirty="0"/>
              <a:t>enote 1, 2 in 6 </a:t>
            </a:r>
            <a:r>
              <a:rPr lang="sl-SI" sz="2000" dirty="0"/>
              <a:t>(dejavnost 1 in 2 v vsaki enoti). Zahtevan čas: 3 dni, 45 minut za posamezno enoto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400" b="1" dirty="0">
                <a:solidFill>
                  <a:srgbClr val="610100"/>
                </a:solidFill>
              </a:rPr>
              <a:t>Celoten program</a:t>
            </a:r>
            <a:r>
              <a:rPr lang="sl-SI" sz="2000" dirty="0"/>
              <a:t>: Vse </a:t>
            </a:r>
            <a:r>
              <a:rPr lang="sl-SI" sz="2000" dirty="0" smtClean="0"/>
              <a:t>enote (1-6), </a:t>
            </a:r>
            <a:r>
              <a:rPr lang="sl-SI" sz="2000" dirty="0"/>
              <a:t>vse </a:t>
            </a:r>
            <a:r>
              <a:rPr lang="sl-SI" sz="2000" dirty="0" smtClean="0"/>
              <a:t>aktivnosti (6 enot x 4 aktivnosti). </a:t>
            </a:r>
            <a:r>
              <a:rPr lang="sl-SI" sz="2000" dirty="0"/>
              <a:t>Zahtevan čas: 6 dni, 135 minut za posamezno enoto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400" b="1" dirty="0">
                <a:solidFill>
                  <a:srgbClr val="610100"/>
                </a:solidFill>
              </a:rPr>
              <a:t>Program srednjega obsega</a:t>
            </a:r>
            <a:r>
              <a:rPr lang="sl-SI" sz="2000" dirty="0"/>
              <a:t>: Vse enote, izbrane aktivnosti, ki ne zahtevajo izpostavljenosti udeležencev. Zahtevan čas: 6 dni, 90 minut za posamezno enoto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432048"/>
          </a:xfrm>
        </p:spPr>
        <p:txBody>
          <a:bodyPr/>
          <a:lstStyle/>
          <a:p>
            <a:r>
              <a:rPr lang="sl-SI" dirty="0" smtClean="0">
                <a:solidFill>
                  <a:srgbClr val="0000FF"/>
                </a:solidFill>
              </a:rPr>
              <a:t>Program je za šole BREZPLAČEN !!!</a:t>
            </a:r>
            <a:endParaRPr lang="sl-SI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432048"/>
          </a:xfrm>
        </p:spPr>
        <p:txBody>
          <a:bodyPr/>
          <a:lstStyle/>
          <a:p>
            <a:r>
              <a:rPr lang="sl-SI" dirty="0" smtClean="0"/>
              <a:t>Več informacij: PRIROČNIK </a:t>
            </a:r>
            <a:r>
              <a:rPr lang="sl-SI" sz="1600" dirty="0" smtClean="0"/>
              <a:t>(</a:t>
            </a:r>
            <a:r>
              <a:rPr lang="sl-SI" sz="1600" dirty="0" smtClean="0">
                <a:hlinkClick r:id="rId2"/>
              </a:rPr>
              <a:t>info@institut-utrip.si</a:t>
            </a:r>
            <a:r>
              <a:rPr lang="sl-SI" sz="1600" dirty="0" smtClean="0"/>
              <a:t>) 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256076" y="3212976"/>
            <a:ext cx="2822693" cy="22679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52" y="1196752"/>
            <a:ext cx="3237450" cy="46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Kontaktni podatki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Matej Košir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Inštitut za raziskave in razvoj „Utrip“</a:t>
            </a:r>
          </a:p>
          <a:p>
            <a:pPr marL="0" indent="0">
              <a:buNone/>
            </a:pPr>
            <a:r>
              <a:rPr lang="sl-SI" sz="2400" dirty="0" smtClean="0"/>
              <a:t>Trubarjeva cesta 13, 1290 Grosuplje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Telefon: (031) 880-520</a:t>
            </a:r>
          </a:p>
          <a:p>
            <a:pPr marL="0" indent="0">
              <a:buNone/>
            </a:pPr>
            <a:r>
              <a:rPr lang="sl-SI" sz="2400" dirty="0" smtClean="0"/>
              <a:t>E-pošta: </a:t>
            </a:r>
            <a:r>
              <a:rPr lang="sl-SI" sz="2400" dirty="0" smtClean="0">
                <a:hlinkClick r:id="rId2"/>
              </a:rPr>
              <a:t>info@institut-utrip.si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r>
              <a:rPr lang="sl-SI" sz="2400" dirty="0" smtClean="0"/>
              <a:t>Splet: </a:t>
            </a:r>
            <a:r>
              <a:rPr lang="sl-SI" sz="2400" dirty="0" smtClean="0">
                <a:hlinkClick r:id="rId3"/>
              </a:rPr>
              <a:t>www.institut-utrip.si</a:t>
            </a:r>
            <a:r>
              <a:rPr lang="sl-SI" sz="2400" dirty="0" smtClean="0"/>
              <a:t> in </a:t>
            </a:r>
            <a:r>
              <a:rPr lang="sl-SI" sz="2400" dirty="0" smtClean="0">
                <a:hlinkClick r:id="rId4"/>
              </a:rPr>
              <a:t>www.preventivna-platforma.si</a:t>
            </a:r>
            <a:endParaRPr lang="sl-SI" sz="24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2000" dirty="0" smtClean="0"/>
              <a:t>Program podpira Ministrstvo za zdravje  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600200"/>
            <a:ext cx="2587514" cy="20380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85184"/>
            <a:ext cx="2873698" cy="7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dirty="0" smtClean="0"/>
              <a:t>Ključne informacije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8142" y="1700808"/>
            <a:ext cx="8229600" cy="3384723"/>
          </a:xfrm>
        </p:spPr>
        <p:txBody>
          <a:bodyPr/>
          <a:lstStyle/>
          <a:p>
            <a:pPr>
              <a:defRPr/>
            </a:pPr>
            <a:r>
              <a:rPr lang="sl-SI" sz="2000" dirty="0" smtClean="0"/>
              <a:t>Izvajalec: </a:t>
            </a:r>
            <a:r>
              <a:rPr lang="sl-SI" sz="2000" dirty="0" smtClean="0">
                <a:solidFill>
                  <a:srgbClr val="0000FF"/>
                </a:solidFill>
              </a:rPr>
              <a:t>Inštitut </a:t>
            </a:r>
            <a:r>
              <a:rPr lang="sl-SI" sz="2000" dirty="0">
                <a:solidFill>
                  <a:srgbClr val="0000FF"/>
                </a:solidFill>
              </a:rPr>
              <a:t>za raziskave in razvoj »Utrip«</a:t>
            </a:r>
          </a:p>
          <a:p>
            <a:pPr>
              <a:defRPr/>
            </a:pPr>
            <a:endParaRPr lang="sl-SI" sz="2000" dirty="0"/>
          </a:p>
          <a:p>
            <a:pPr>
              <a:defRPr/>
            </a:pPr>
            <a:r>
              <a:rPr lang="sl-SI" sz="2000" dirty="0"/>
              <a:t>Št. ur: </a:t>
            </a:r>
            <a:r>
              <a:rPr lang="sl-SI" sz="2000" dirty="0" smtClean="0">
                <a:solidFill>
                  <a:srgbClr val="FF0000"/>
                </a:solidFill>
              </a:rPr>
              <a:t>1 </a:t>
            </a:r>
            <a:r>
              <a:rPr lang="sl-SI" sz="2000" dirty="0">
                <a:solidFill>
                  <a:srgbClr val="FF0000"/>
                </a:solidFill>
              </a:rPr>
              <a:t>x 4 ure + praktično delo</a:t>
            </a:r>
            <a:r>
              <a:rPr lang="sl-SI" sz="2000" dirty="0"/>
              <a:t> </a:t>
            </a:r>
            <a:r>
              <a:rPr lang="sl-SI" sz="2000" dirty="0" smtClean="0"/>
              <a:t>                                            (</a:t>
            </a:r>
            <a:r>
              <a:rPr lang="sl-SI" sz="2000" dirty="0"/>
              <a:t>priprava, izvedba in ovrednotenje zagovorniških akcij)</a:t>
            </a:r>
          </a:p>
          <a:p>
            <a:pPr>
              <a:defRPr/>
            </a:pPr>
            <a:endParaRPr lang="sl-SI" sz="2000" dirty="0"/>
          </a:p>
          <a:p>
            <a:pPr>
              <a:defRPr/>
            </a:pPr>
            <a:r>
              <a:rPr lang="sl-SI" sz="2000" dirty="0"/>
              <a:t>Št. udeležencev: </a:t>
            </a:r>
            <a:r>
              <a:rPr lang="sl-SI" sz="2000" dirty="0" smtClean="0">
                <a:solidFill>
                  <a:srgbClr val="FF0000"/>
                </a:solidFill>
              </a:rPr>
              <a:t>največ </a:t>
            </a:r>
            <a:r>
              <a:rPr lang="sl-SI" sz="2000" dirty="0">
                <a:solidFill>
                  <a:srgbClr val="FF0000"/>
                </a:solidFill>
              </a:rPr>
              <a:t>15 </a:t>
            </a:r>
            <a:r>
              <a:rPr lang="sl-SI" sz="2000" dirty="0"/>
              <a:t>na posamezno delavnico </a:t>
            </a:r>
            <a:r>
              <a:rPr lang="sl-SI" sz="2000" dirty="0" smtClean="0"/>
              <a:t>                    (</a:t>
            </a:r>
            <a:r>
              <a:rPr lang="sl-SI" sz="2000" dirty="0"/>
              <a:t>ob večjem interesu lahko izvedemo več delavnic)</a:t>
            </a:r>
          </a:p>
          <a:p>
            <a:pPr>
              <a:defRPr/>
            </a:pPr>
            <a:endParaRPr lang="sl-SI" sz="2000" dirty="0"/>
          </a:p>
          <a:p>
            <a:pPr>
              <a:defRPr/>
            </a:pPr>
            <a:r>
              <a:rPr lang="sl-SI" sz="2000" dirty="0"/>
              <a:t>Ciljna </a:t>
            </a:r>
            <a:r>
              <a:rPr lang="sl-SI" sz="2000" dirty="0" smtClean="0"/>
              <a:t>skupina: dijaki/dijakinje </a:t>
            </a:r>
            <a:r>
              <a:rPr lang="sl-SI" sz="2000" dirty="0"/>
              <a:t>srednjih šol</a:t>
            </a:r>
          </a:p>
          <a:p>
            <a:pPr>
              <a:defRPr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1957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Cilji </a:t>
            </a:r>
            <a:r>
              <a:rPr lang="sl-SI" b="1" dirty="0" smtClean="0"/>
              <a:t>delavnice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je </a:t>
            </a:r>
            <a:r>
              <a:rPr lang="sl-SI" sz="2400" dirty="0"/>
              <a:t>razviti </a:t>
            </a:r>
            <a:r>
              <a:rPr lang="sl-SI" sz="2400" dirty="0" smtClean="0"/>
              <a:t>&amp; </a:t>
            </a:r>
            <a:r>
              <a:rPr lang="sl-SI" sz="2400" dirty="0"/>
              <a:t>okrepiti zagovorniške veščine na področju </a:t>
            </a:r>
            <a:r>
              <a:rPr lang="sl-SI" sz="2400" dirty="0">
                <a:solidFill>
                  <a:srgbClr val="0000FF"/>
                </a:solidFill>
              </a:rPr>
              <a:t>varne mobilnosti, preventive in javnega zdravja</a:t>
            </a:r>
            <a:r>
              <a:rPr lang="sl-SI" sz="2400" dirty="0"/>
              <a:t>, da bi povečali praktično usposobljenost dijakov/dijakinj in posledično njihov vpliv na </a:t>
            </a:r>
            <a:r>
              <a:rPr lang="sl-SI" sz="2400" dirty="0">
                <a:solidFill>
                  <a:srgbClr val="FF0000"/>
                </a:solidFill>
              </a:rPr>
              <a:t>oblikovanje varne in zdrave (šolske) politike in učinkovitih ukrepov</a:t>
            </a:r>
            <a:r>
              <a:rPr lang="sl-SI" sz="2400" dirty="0"/>
              <a:t>, ki temeljijo na dokazih o učinkovitosti. </a:t>
            </a:r>
            <a:endParaRPr lang="sl-SI" sz="2400" dirty="0" smtClean="0"/>
          </a:p>
          <a:p>
            <a:r>
              <a:rPr lang="sl-SI" sz="2400" dirty="0" smtClean="0"/>
              <a:t>S </a:t>
            </a:r>
            <a:r>
              <a:rPr lang="sl-SI" sz="2400" dirty="0"/>
              <a:t>pridobljenimi veščinami bodo dijaki/dijakinje usposobljeni za </a:t>
            </a:r>
            <a:r>
              <a:rPr lang="sl-SI" sz="2400" dirty="0">
                <a:solidFill>
                  <a:srgbClr val="0000FF"/>
                </a:solidFill>
              </a:rPr>
              <a:t>aktivno zagovorništvo </a:t>
            </a:r>
            <a:r>
              <a:rPr lang="sl-SI" sz="2400" dirty="0"/>
              <a:t>tudi kasneje v življenju (izven šole).</a:t>
            </a:r>
          </a:p>
        </p:txBody>
      </p:sp>
    </p:spTree>
    <p:extLst>
      <p:ext uri="{BB962C8B-B14F-4D97-AF65-F5344CB8AC3E}">
        <p14:creationId xmlns:p14="http://schemas.microsoft.com/office/powerpoint/2010/main" val="76491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Ključne teme delavnice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Kaj </a:t>
            </a:r>
            <a:r>
              <a:rPr lang="sl-SI" sz="2800" dirty="0"/>
              <a:t>je zagovorništvo? (definicije, namen in cilji)</a:t>
            </a:r>
          </a:p>
          <a:p>
            <a:r>
              <a:rPr lang="sl-SI" sz="2800" dirty="0" smtClean="0"/>
              <a:t>Izgradnja </a:t>
            </a:r>
            <a:r>
              <a:rPr lang="sl-SI" sz="2800" dirty="0"/>
              <a:t>učinkovite koalicije za zagovorništvo </a:t>
            </a:r>
            <a:r>
              <a:rPr lang="sl-SI" sz="2800" dirty="0" smtClean="0"/>
              <a:t>     (</a:t>
            </a:r>
            <a:r>
              <a:rPr lang="sl-SI" sz="2800" dirty="0"/>
              <a:t>znotraj ali izven šole)</a:t>
            </a:r>
          </a:p>
          <a:p>
            <a:r>
              <a:rPr lang="sl-SI" sz="2800" dirty="0" smtClean="0"/>
              <a:t>Medijsko </a:t>
            </a:r>
            <a:r>
              <a:rPr lang="sl-SI" sz="2800" dirty="0"/>
              <a:t>zagovarjanje / razvoj učinkovitega </a:t>
            </a:r>
            <a:r>
              <a:rPr lang="sl-SI" sz="2800" dirty="0" smtClean="0"/>
              <a:t>   medijskega </a:t>
            </a:r>
            <a:r>
              <a:rPr lang="sl-SI" sz="2800" dirty="0"/>
              <a:t>načrta</a:t>
            </a:r>
          </a:p>
          <a:p>
            <a:r>
              <a:rPr lang="sl-SI" sz="2800" dirty="0" smtClean="0"/>
              <a:t>Skupinsko </a:t>
            </a:r>
            <a:r>
              <a:rPr lang="sl-SI" sz="2800" dirty="0"/>
              <a:t>delo (priprava načrta zagovarjanja)</a:t>
            </a:r>
          </a:p>
          <a:p>
            <a:r>
              <a:rPr lang="sl-SI" sz="2800" dirty="0" smtClean="0"/>
              <a:t>Vprašanja </a:t>
            </a:r>
            <a:r>
              <a:rPr lang="sl-SI" sz="2800" dirty="0"/>
              <a:t>in razprava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4740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Kontaktni podatki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Matej Košir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Inštitut za raziskave in razvoj „Utrip“</a:t>
            </a:r>
          </a:p>
          <a:p>
            <a:pPr marL="0" indent="0">
              <a:buNone/>
            </a:pPr>
            <a:r>
              <a:rPr lang="sl-SI" sz="2400" dirty="0" smtClean="0"/>
              <a:t>Trubarjeva cesta 13, 1290 Grosuplje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Telefon: (031) 880-520</a:t>
            </a:r>
          </a:p>
          <a:p>
            <a:pPr marL="0" indent="0">
              <a:buNone/>
            </a:pPr>
            <a:r>
              <a:rPr lang="sl-SI" sz="2400" dirty="0" smtClean="0"/>
              <a:t>E-pošta: </a:t>
            </a:r>
            <a:r>
              <a:rPr lang="sl-SI" sz="2400" dirty="0" smtClean="0">
                <a:hlinkClick r:id="rId2"/>
              </a:rPr>
              <a:t>info@institut-utrip.si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r>
              <a:rPr lang="sl-SI" sz="2400" dirty="0" smtClean="0"/>
              <a:t>Splet: </a:t>
            </a:r>
            <a:r>
              <a:rPr lang="sl-SI" sz="2400" dirty="0" smtClean="0">
                <a:hlinkClick r:id="rId3"/>
              </a:rPr>
              <a:t>www.institut-utrip.si</a:t>
            </a:r>
            <a:r>
              <a:rPr lang="sl-SI" sz="2400" dirty="0" smtClean="0"/>
              <a:t> in </a:t>
            </a:r>
            <a:r>
              <a:rPr lang="sl-SI" sz="2400" dirty="0" smtClean="0">
                <a:hlinkClick r:id="rId4"/>
              </a:rPr>
              <a:t>www.preventivna-platforma.si</a:t>
            </a:r>
            <a:endParaRPr lang="sl-SI" sz="24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2000" dirty="0" smtClean="0"/>
              <a:t>Program podpira Ministrstvo za zdravje  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600200"/>
            <a:ext cx="2587514" cy="20380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85184"/>
            <a:ext cx="2873698" cy="7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2152854"/>
            <a:ext cx="8280920" cy="178394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Šolski preventivni program </a:t>
            </a:r>
            <a:br>
              <a:rPr lang="sl-SI" altLang="sl-SI" sz="3600" b="1" dirty="0"/>
            </a:br>
            <a:r>
              <a:rPr lang="sl-SI" altLang="sl-SI" sz="3600" b="1" dirty="0"/>
              <a:t>„</a:t>
            </a:r>
            <a:r>
              <a:rPr lang="sl-SI" altLang="sl-SI" sz="3600" b="1" dirty="0" err="1"/>
              <a:t>Boys</a:t>
            </a:r>
            <a:r>
              <a:rPr lang="sl-SI" altLang="sl-SI" sz="3600" b="1" dirty="0"/>
              <a:t> &amp; </a:t>
            </a:r>
            <a:r>
              <a:rPr lang="sl-SI" altLang="sl-SI" sz="3600" b="1" dirty="0" err="1"/>
              <a:t>Girls</a:t>
            </a:r>
            <a:r>
              <a:rPr lang="sl-SI" altLang="sl-SI" sz="3600" b="1" dirty="0"/>
              <a:t> Plus“ za srednje šole</a:t>
            </a:r>
            <a:br>
              <a:rPr lang="sl-SI" altLang="sl-SI" sz="3600" b="1" dirty="0"/>
            </a:br>
            <a:r>
              <a:rPr lang="sl-SI" altLang="sl-SI" sz="1800" b="1" dirty="0"/>
              <a:t/>
            </a:r>
            <a:br>
              <a:rPr lang="sl-SI" altLang="sl-SI" sz="1800" b="1" dirty="0"/>
            </a:br>
            <a:r>
              <a:rPr lang="sl-SI" altLang="sl-SI" sz="2400" dirty="0"/>
              <a:t>Posvet </a:t>
            </a:r>
            <a:r>
              <a:rPr lang="sl-SI" altLang="sl-SI" sz="2400" dirty="0" smtClean="0"/>
              <a:t>„Od </a:t>
            </a:r>
            <a:r>
              <a:rPr lang="sl-SI" altLang="sl-SI" sz="2400" dirty="0"/>
              <a:t>varne k trajnostni mobilnosti v vzgoji in </a:t>
            </a:r>
            <a:r>
              <a:rPr lang="sl-SI" altLang="sl-SI" sz="2400" dirty="0" smtClean="0"/>
              <a:t>izobraževanju“ (Bled, 28.11.2018)</a:t>
            </a:r>
            <a:endParaRPr lang="sl-SI" altLang="sl-SI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3156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2400" dirty="0" smtClean="0"/>
              <a:t>Vladka </a:t>
            </a:r>
            <a:r>
              <a:rPr lang="sl-SI" altLang="sl-SI" sz="2400" dirty="0" err="1" smtClean="0"/>
              <a:t>Tonica</a:t>
            </a:r>
            <a:r>
              <a:rPr lang="sl-SI" altLang="sl-SI" sz="2400" dirty="0" smtClean="0"/>
              <a:t>, Inštitut „Utrip“</a:t>
            </a:r>
          </a:p>
          <a:p>
            <a:pPr eaLnBrk="1" hangingPunct="1"/>
            <a:r>
              <a:rPr lang="sl-SI" altLang="sl-SI" sz="2400" dirty="0" smtClean="0">
                <a:hlinkClick r:id="rId2"/>
              </a:rPr>
              <a:t>info@institut-utrip.si</a:t>
            </a:r>
            <a:r>
              <a:rPr lang="sl-SI" altLang="sl-SI" sz="2400" dirty="0" smtClean="0"/>
              <a:t> </a:t>
            </a:r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77" y="659738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0672"/>
            <a:ext cx="1188132" cy="15275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88" y="681634"/>
            <a:ext cx="1452659" cy="11441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572" y="4137289"/>
            <a:ext cx="1731181" cy="139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432048"/>
          </a:xfrm>
        </p:spPr>
        <p:txBody>
          <a:bodyPr/>
          <a:lstStyle/>
          <a:p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Boys </a:t>
            </a:r>
            <a:r>
              <a:rPr lang="sl-SI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&amp;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 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Girls Plus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628650" y="1484784"/>
            <a:ext cx="8011802" cy="4037935"/>
          </a:xfrm>
        </p:spPr>
        <p:txBody>
          <a:bodyPr/>
          <a:lstStyle/>
          <a:p>
            <a:r>
              <a:rPr lang="sl-SI" sz="2000" dirty="0" smtClean="0">
                <a:solidFill>
                  <a:srgbClr val="610100"/>
                </a:solidFill>
              </a:rPr>
              <a:t>Program „</a:t>
            </a:r>
            <a:r>
              <a:rPr lang="sl-SI" sz="2000" dirty="0" err="1" smtClean="0">
                <a:solidFill>
                  <a:srgbClr val="610100"/>
                </a:solidFill>
              </a:rPr>
              <a:t>Boys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err="1" smtClean="0">
                <a:solidFill>
                  <a:srgbClr val="610100"/>
                </a:solidFill>
              </a:rPr>
              <a:t>and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err="1" smtClean="0">
                <a:solidFill>
                  <a:srgbClr val="610100"/>
                </a:solidFill>
              </a:rPr>
              <a:t>Girls</a:t>
            </a:r>
            <a:r>
              <a:rPr lang="sl-SI" sz="2000" dirty="0" smtClean="0">
                <a:solidFill>
                  <a:srgbClr val="610100"/>
                </a:solidFill>
              </a:rPr>
              <a:t> Plus“ je nastal na osnovi serije spletnih filmčkov (do mladih dostopamo prek sodobnih tehnologij, npr. YouTube).</a:t>
            </a:r>
          </a:p>
          <a:p>
            <a:r>
              <a:rPr lang="sl-SI" sz="2000" dirty="0" smtClean="0">
                <a:solidFill>
                  <a:srgbClr val="610100"/>
                </a:solidFill>
              </a:rPr>
              <a:t>70% najstnikov med 13. in 16. letom si vsak dan ogleda vsaj en spletni video posnetek („</a:t>
            </a:r>
            <a:r>
              <a:rPr lang="sl-SI" sz="2000" dirty="0" err="1" smtClean="0">
                <a:solidFill>
                  <a:srgbClr val="610100"/>
                </a:solidFill>
              </a:rPr>
              <a:t>Net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err="1" smtClean="0">
                <a:solidFill>
                  <a:srgbClr val="610100"/>
                </a:solidFill>
              </a:rPr>
              <a:t>Children</a:t>
            </a:r>
            <a:r>
              <a:rPr lang="sl-SI" sz="2000" dirty="0" smtClean="0">
                <a:solidFill>
                  <a:srgbClr val="610100"/>
                </a:solidFill>
              </a:rPr>
              <a:t> Go </a:t>
            </a:r>
            <a:r>
              <a:rPr lang="sl-SI" sz="2000" dirty="0" err="1" smtClean="0">
                <a:solidFill>
                  <a:srgbClr val="610100"/>
                </a:solidFill>
              </a:rPr>
              <a:t>Mobile</a:t>
            </a:r>
            <a:r>
              <a:rPr lang="sl-SI" sz="2000" dirty="0" smtClean="0">
                <a:solidFill>
                  <a:srgbClr val="610100"/>
                </a:solidFill>
              </a:rPr>
              <a:t>“).</a:t>
            </a:r>
          </a:p>
          <a:p>
            <a:endParaRPr lang="sl-SI" sz="1800" dirty="0" smtClean="0">
              <a:solidFill>
                <a:srgbClr val="6101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23" y="3137074"/>
            <a:ext cx="2608332" cy="26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60" y="3320988"/>
            <a:ext cx="2825367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Pedagoški okvir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l-SI" sz="2000" u="sng" dirty="0" smtClean="0"/>
              <a:t>Model življenjskih veščin</a:t>
            </a:r>
            <a:r>
              <a:rPr lang="sl-SI" sz="2000" dirty="0" smtClean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Botvin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733978"/>
            <a:ext cx="1433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12" y="1880828"/>
            <a:ext cx="1275886" cy="14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880828"/>
            <a:ext cx="1640361" cy="14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90" y="3730694"/>
            <a:ext cx="1684293" cy="15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1" y="1880828"/>
            <a:ext cx="1409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564" y="651159"/>
            <a:ext cx="7886700" cy="432048"/>
          </a:xfrm>
        </p:spPr>
        <p:txBody>
          <a:bodyPr/>
          <a:lstStyle/>
          <a:p>
            <a:r>
              <a:rPr lang="sl-SI" dirty="0" smtClean="0"/>
              <a:t>Program temelji na 3 stebrih: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2282101"/>
            <a:ext cx="3456384" cy="461665"/>
          </a:xfrm>
          <a:prstGeom prst="rect">
            <a:avLst/>
          </a:prstGeom>
          <a:solidFill>
            <a:srgbClr val="FEC00F"/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Izboljšanje informacij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275856" y="3938572"/>
            <a:ext cx="2921035" cy="1200329"/>
          </a:xfrm>
          <a:prstGeom prst="rect">
            <a:avLst/>
          </a:prstGeom>
          <a:solidFill>
            <a:srgbClr val="FEC00F"/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Spodbujanje razvoja zdravih stališč</a:t>
            </a:r>
            <a:endParaRPr lang="sl-SI" sz="2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44108" y="2278013"/>
            <a:ext cx="3347864" cy="830997"/>
          </a:xfrm>
          <a:prstGeom prst="rect">
            <a:avLst/>
          </a:prstGeom>
          <a:solidFill>
            <a:srgbClr val="FEC00F"/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Razvoj življenjskih veščin</a:t>
            </a:r>
            <a:endParaRPr lang="sl-SI" sz="2400" b="1" dirty="0"/>
          </a:p>
        </p:txBody>
      </p:sp>
      <p:sp>
        <p:nvSpPr>
          <p:cNvPr id="8" name="Puščica dol 7"/>
          <p:cNvSpPr/>
          <p:nvPr/>
        </p:nvSpPr>
        <p:spPr>
          <a:xfrm>
            <a:off x="1835696" y="1412776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7218040" y="1411089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>
            <a:off x="4439552" y="2512933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0" y="3638623"/>
            <a:ext cx="1933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670</Words>
  <Application>Microsoft Office PowerPoint</Application>
  <PresentationFormat>Diaprojekcija na zaslonu (4:3)</PresentationFormat>
  <Paragraphs>102</Paragraphs>
  <Slides>16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Undergrunge Tornado Demo</vt:lpstr>
      <vt:lpstr>Verdana</vt:lpstr>
      <vt:lpstr>Default Design</vt:lpstr>
      <vt:lpstr>Krepitev zagovorniških veščin za zdravo šolsko okolje &amp; zdrave odločitve                    Posvet „Od varne k trajnostni mobilnosti v vzgoji in izobraževanju“ (Bled, 28.11.2018)</vt:lpstr>
      <vt:lpstr>Ključne informacije</vt:lpstr>
      <vt:lpstr>Cilji delavnice </vt:lpstr>
      <vt:lpstr>Ključne teme delavnice</vt:lpstr>
      <vt:lpstr>Kontaktni podatki</vt:lpstr>
      <vt:lpstr>Šolski preventivni program  „Boys &amp; Girls Plus“ za srednje šole  Posvet „Od varne k trajnostni mobilnosti v vzgoji in izobraževanju“ (Bled, 28.11.2018)</vt:lpstr>
      <vt:lpstr>Boys &amp; Girls Plus</vt:lpstr>
      <vt:lpstr>Pedagoški okvir</vt:lpstr>
      <vt:lpstr>Program temelji na 3 stebrih:</vt:lpstr>
      <vt:lpstr>Interaktivno učenje            smiselno učenje </vt:lpstr>
      <vt:lpstr>PowerPointova predstavitev</vt:lpstr>
      <vt:lpstr>Program</vt:lpstr>
      <vt:lpstr>Serije spletnih filmčkov</vt:lpstr>
      <vt:lpstr>Program je za šole BREZPLAČEN !!!</vt:lpstr>
      <vt:lpstr>Več informacij: PRIROČNIK (info@institut-utrip.si) </vt:lpstr>
      <vt:lpstr>Kontaktni podatki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Marta Novak</cp:lastModifiedBy>
  <cp:revision>80</cp:revision>
  <cp:lastPrinted>2018-07-09T22:58:13Z</cp:lastPrinted>
  <dcterms:created xsi:type="dcterms:W3CDTF">2005-07-03T15:02:30Z</dcterms:created>
  <dcterms:modified xsi:type="dcterms:W3CDTF">2018-11-27T14:36:24Z</dcterms:modified>
</cp:coreProperties>
</file>