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4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</p:sldIdLst>
  <p:sldSz cx="9144000" cy="6858000" type="screen4x3"/>
  <p:notesSz cx="6797675" cy="9928225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9DBE02A-0C3D-498A-BC1F-805495455E9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53018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E61-447D-4A9D-A923-0B60244667D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3795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2538A-9BB6-440A-B99C-7A46041E134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6413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BE240-801E-40EE-B5CB-AF4EB55C7F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7291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D37BB-232F-47E3-BA66-AF67A818993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4885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C4A4-6D7F-4FF1-B7EF-AC7A234D8C6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942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E126-9D6B-4B23-B089-23AE7FB0099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6840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C468F-4F98-40D6-949F-E74FBA4EC08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3362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5FDF-D939-4D1B-A2BC-399D43C5B5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7651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20C99-8D50-4968-ACA5-57BD9B35CDD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6064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6B38-2FCF-405B-91D1-264A3E5A374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8362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7E73-9388-44C8-86B1-80201F72593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996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1_noga_druga_stra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9625"/>
            <a:ext cx="91440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cycle_pic"/>
          <p:cNvPicPr>
            <a:picLocks noChangeAspect="1" noChangeArrowheads="1"/>
          </p:cNvPicPr>
          <p:nvPr userDrawn="1"/>
        </p:nvPicPr>
        <p:blipFill>
          <a:blip r:embed="rId14">
            <a:lum bright="82000"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200"/>
            <a:ext cx="9144000" cy="608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EA9A968-EEFE-4A7E-B1E4-FAC6A48A8F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cid:image002.png@01D362AC.D6D3382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cid:image002.png@01D362AC.D6D33820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3017" y="2485965"/>
            <a:ext cx="7772400" cy="1783947"/>
          </a:xfrm>
        </p:spPr>
        <p:txBody>
          <a:bodyPr/>
          <a:lstStyle/>
          <a:p>
            <a:pPr eaLnBrk="1" hangingPunct="1"/>
            <a:r>
              <a:rPr lang="pl-PL" altLang="sl-SI" sz="4000" b="1" dirty="0" smtClean="0"/>
              <a:t>A JE VOŽNJA 10 KM/H NAD OMEJITVIJO RES NEVARNA?</a:t>
            </a:r>
            <a:br>
              <a:rPr lang="pl-PL" altLang="sl-SI" sz="4000" b="1" dirty="0" smtClean="0"/>
            </a:br>
            <a:r>
              <a:rPr lang="pl-PL" altLang="sl-SI" sz="4000" b="1" dirty="0" smtClean="0"/>
              <a:t/>
            </a:r>
            <a:br>
              <a:rPr lang="pl-PL" altLang="sl-SI" sz="4000" b="1" dirty="0" smtClean="0"/>
            </a:br>
            <a:r>
              <a:rPr lang="pl-PL" altLang="sl-SI" sz="3200" b="1" dirty="0" smtClean="0"/>
              <a:t>PREDSTAVITEV DELAVNICE</a:t>
            </a:r>
            <a:endParaRPr lang="sl-SI" altLang="sl-SI" sz="3200" b="1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pPr eaLnBrk="1" hangingPunct="1"/>
            <a:r>
              <a:rPr lang="sl-SI" altLang="sl-SI" sz="2000" dirty="0" err="1" smtClean="0"/>
              <a:t>NERVteh</a:t>
            </a:r>
            <a:r>
              <a:rPr lang="sl-SI" altLang="sl-SI" sz="2000" dirty="0" smtClean="0"/>
              <a:t>, raziskave in razvoj</a:t>
            </a:r>
          </a:p>
          <a:p>
            <a:pPr eaLnBrk="1" hangingPunct="1"/>
            <a:r>
              <a:rPr lang="sl-SI" altLang="sl-SI" sz="2000" dirty="0" smtClean="0"/>
              <a:t>Matej Vengust, prof. dr. Jaka Sodnik</a:t>
            </a:r>
          </a:p>
        </p:txBody>
      </p:sp>
      <p:pic>
        <p:nvPicPr>
          <p:cNvPr id="3077" name="image2.jpg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37" y="933370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3078" name="Slika 4" descr="http://intranetmizs/PublishingImages/MIZS_slo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922638"/>
            <a:ext cx="2857500" cy="59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9888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04" y="392202"/>
            <a:ext cx="1188132" cy="1527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 smtClean="0"/>
              <a:t>Nevarnost prehitre vožnje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525962"/>
          </a:xfrm>
        </p:spPr>
        <p:txBody>
          <a:bodyPr/>
          <a:lstStyle/>
          <a:p>
            <a:pPr>
              <a:defRPr/>
            </a:pPr>
            <a:endParaRPr lang="sl-SI" dirty="0" smtClean="0"/>
          </a:p>
          <a:p>
            <a:r>
              <a:rPr lang="sl-SI" sz="2400" b="1" dirty="0" smtClean="0"/>
              <a:t>Daljši </a:t>
            </a:r>
            <a:r>
              <a:rPr lang="sl-SI" sz="2400" b="1" dirty="0"/>
              <a:t>zavorni </a:t>
            </a:r>
            <a:r>
              <a:rPr lang="sl-SI" sz="2400" b="1" dirty="0" smtClean="0"/>
              <a:t>čas</a:t>
            </a:r>
            <a:endParaRPr lang="sl-SI" sz="2400" b="1" dirty="0"/>
          </a:p>
          <a:p>
            <a:r>
              <a:rPr lang="sl-SI" sz="2400" b="1" dirty="0" smtClean="0"/>
              <a:t>Zmanjšana </a:t>
            </a:r>
            <a:r>
              <a:rPr lang="sl-SI" sz="2400" b="1" dirty="0"/>
              <a:t>varnostna </a:t>
            </a:r>
            <a:r>
              <a:rPr lang="sl-SI" sz="2400" b="1" dirty="0" smtClean="0"/>
              <a:t>razdalja</a:t>
            </a:r>
          </a:p>
          <a:p>
            <a:r>
              <a:rPr lang="sl-SI" sz="2400" b="1" dirty="0" smtClean="0"/>
              <a:t>Skrajšan čas ukrepanja </a:t>
            </a:r>
          </a:p>
          <a:p>
            <a:endParaRPr lang="sl-SI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Cilji delavnice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 smtClean="0"/>
              <a:t>Prek </a:t>
            </a:r>
            <a:r>
              <a:rPr lang="sl-SI" sz="2400" b="1" dirty="0"/>
              <a:t>praktičnega poskusa prikazati posledice neupoštevanja cestno-prometnih predpisov: vožnja nad dovoljene omejitve hitrosti, vožnja v slabših vremenskih razmer (megla in dež), ter vožnja okrog šol  </a:t>
            </a:r>
          </a:p>
          <a:p>
            <a:pPr lvl="0"/>
            <a:r>
              <a:rPr lang="sl-SI" sz="2400" b="1" dirty="0" smtClean="0"/>
              <a:t>Povečati </a:t>
            </a:r>
            <a:r>
              <a:rPr lang="sl-SI" sz="2400" b="1" dirty="0"/>
              <a:t>ozaveščenost mladih, da z upoštevanjem cestno-prometnih prepisov odpravimo (ali vsaj občutno zmanjšamo) možnosti prometnih nesreč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22683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Potek delavnice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b="1" dirty="0" smtClean="0"/>
              <a:t>Predstavitev – Teorija, statistične podatke in primeri</a:t>
            </a:r>
          </a:p>
          <a:p>
            <a:r>
              <a:rPr lang="sl-SI" sz="2400" b="1" dirty="0" smtClean="0"/>
              <a:t>Praktična delavnica v simulatorju vožnje - Dijaki bodo tudi sami preizkusili vožnjo s predpisano hitrostjo ter vožnjo 10 km/h hitreje v različnih prometnih </a:t>
            </a:r>
            <a:r>
              <a:rPr lang="sl-SI" sz="2400" b="1" dirty="0" smtClean="0"/>
              <a:t>situacijah</a:t>
            </a:r>
            <a:endParaRPr lang="sl-SI" sz="2400" b="1" dirty="0" smtClean="0"/>
          </a:p>
          <a:p>
            <a:r>
              <a:rPr lang="sl-SI" sz="2400" b="1" dirty="0" smtClean="0"/>
              <a:t>Primerjava rezultatov vožnje v obeh primerih – zavorni čas, število prekrškov, število prometnih nesreč</a:t>
            </a:r>
          </a:p>
          <a:p>
            <a:r>
              <a:rPr lang="sl-SI" sz="2400" b="1" dirty="0" smtClean="0"/>
              <a:t>Interpretacija rezultatov 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1033314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3017" y="2485965"/>
            <a:ext cx="7772400" cy="1783947"/>
          </a:xfrm>
        </p:spPr>
        <p:txBody>
          <a:bodyPr/>
          <a:lstStyle/>
          <a:p>
            <a:pPr eaLnBrk="1" hangingPunct="1"/>
            <a:r>
              <a:rPr lang="pl-PL" altLang="sl-SI" sz="4000" b="1" dirty="0" smtClean="0"/>
              <a:t>UPORABA MOBILNIH NAPRAV </a:t>
            </a:r>
            <a:r>
              <a:rPr lang="pl-PL" altLang="sl-SI" sz="4000" b="1" smtClean="0"/>
              <a:t>MED VOŽNJO</a:t>
            </a:r>
            <a:br>
              <a:rPr lang="pl-PL" altLang="sl-SI" sz="4000" b="1" smtClean="0"/>
            </a:br>
            <a:r>
              <a:rPr lang="pl-PL" altLang="sl-SI" sz="4000" b="1" dirty="0" smtClean="0"/>
              <a:t/>
            </a:r>
            <a:br>
              <a:rPr lang="pl-PL" altLang="sl-SI" sz="4000" b="1" dirty="0" smtClean="0"/>
            </a:br>
            <a:r>
              <a:rPr lang="pl-PL" altLang="sl-SI" sz="3200" b="1" dirty="0" smtClean="0"/>
              <a:t>PREDSTAVITEV DELAVNICE</a:t>
            </a:r>
            <a:endParaRPr lang="sl-SI" altLang="sl-SI" sz="3200" b="1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pPr eaLnBrk="1" hangingPunct="1"/>
            <a:r>
              <a:rPr lang="sl-SI" altLang="sl-SI" sz="2000" dirty="0" err="1" smtClean="0"/>
              <a:t>NERVteh</a:t>
            </a:r>
            <a:r>
              <a:rPr lang="sl-SI" altLang="sl-SI" sz="2000" dirty="0" smtClean="0"/>
              <a:t>, raziskave in razvoj</a:t>
            </a:r>
          </a:p>
          <a:p>
            <a:pPr eaLnBrk="1" hangingPunct="1"/>
            <a:r>
              <a:rPr lang="sl-SI" altLang="sl-SI" sz="2000" dirty="0" smtClean="0"/>
              <a:t>Matej Vengust, prof. dr. Jaka Sodnik</a:t>
            </a:r>
          </a:p>
        </p:txBody>
      </p:sp>
      <p:pic>
        <p:nvPicPr>
          <p:cNvPr id="3077" name="image2.jpg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37" y="933370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3078" name="Slika 4" descr="http://intranetmizs/PublishingImages/MIZS_slo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922638"/>
            <a:ext cx="2857500" cy="59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9888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04" y="392202"/>
            <a:ext cx="1188132" cy="152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47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 smtClean="0"/>
              <a:t>Nevarnost uporabe mobilnih naprav med vožnjo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525962"/>
          </a:xfrm>
        </p:spPr>
        <p:txBody>
          <a:bodyPr/>
          <a:lstStyle/>
          <a:p>
            <a:pPr>
              <a:defRPr/>
            </a:pPr>
            <a:endParaRPr lang="sl-SI" dirty="0" smtClean="0"/>
          </a:p>
          <a:p>
            <a:r>
              <a:rPr lang="sl-SI" sz="2400" b="1" dirty="0"/>
              <a:t>S</a:t>
            </a:r>
            <a:r>
              <a:rPr lang="sl-SI" sz="2400" b="1" dirty="0" smtClean="0"/>
              <a:t>labši </a:t>
            </a:r>
            <a:r>
              <a:rPr lang="sl-SI" sz="2400" b="1" dirty="0"/>
              <a:t>reakcijski čas voznika </a:t>
            </a:r>
            <a:endParaRPr lang="sl-SI" sz="2400" b="1" dirty="0" smtClean="0"/>
          </a:p>
          <a:p>
            <a:r>
              <a:rPr lang="sl-SI" sz="2400" b="1" dirty="0" smtClean="0"/>
              <a:t>Počasnejše </a:t>
            </a:r>
            <a:r>
              <a:rPr lang="sl-SI" sz="2400" b="1" dirty="0"/>
              <a:t>zaznavanje prometne signalizacije in reagiranje </a:t>
            </a:r>
            <a:r>
              <a:rPr lang="sl-SI" sz="2400" b="1" dirty="0" smtClean="0"/>
              <a:t>nanjo</a:t>
            </a:r>
            <a:endParaRPr lang="sl-SI" sz="2400" b="1" dirty="0"/>
          </a:p>
          <a:p>
            <a:r>
              <a:rPr lang="sl-SI" sz="2400" b="1" dirty="0"/>
              <a:t>D</a:t>
            </a:r>
            <a:r>
              <a:rPr lang="sl-SI" sz="2400" b="1" dirty="0" smtClean="0"/>
              <a:t>aljši </a:t>
            </a:r>
            <a:r>
              <a:rPr lang="sl-SI" sz="2400" b="1" dirty="0"/>
              <a:t>zavorni </a:t>
            </a:r>
            <a:r>
              <a:rPr lang="sl-SI" sz="2400" b="1" dirty="0" smtClean="0"/>
              <a:t>čas</a:t>
            </a:r>
            <a:endParaRPr lang="sl-SI" sz="2400" b="1" dirty="0"/>
          </a:p>
          <a:p>
            <a:r>
              <a:rPr lang="sl-SI" sz="2400" b="1" dirty="0"/>
              <a:t>Z</a:t>
            </a:r>
            <a:r>
              <a:rPr lang="sl-SI" sz="2400" b="1" dirty="0" smtClean="0"/>
              <a:t>manjšano </a:t>
            </a:r>
            <a:r>
              <a:rPr lang="sl-SI" sz="2400" b="1" dirty="0"/>
              <a:t>zaznavanje okolice in </a:t>
            </a:r>
            <a:r>
              <a:rPr lang="sl-SI" sz="2400" b="1" dirty="0" smtClean="0"/>
              <a:t>prometa</a:t>
            </a:r>
            <a:endParaRPr lang="sl-SI" sz="2400" b="1" dirty="0"/>
          </a:p>
          <a:p>
            <a:r>
              <a:rPr lang="sl-SI" sz="2400" b="1" dirty="0"/>
              <a:t>Z</a:t>
            </a:r>
            <a:r>
              <a:rPr lang="sl-SI" sz="2400" b="1" dirty="0" smtClean="0"/>
              <a:t>manjšana </a:t>
            </a:r>
            <a:r>
              <a:rPr lang="sl-SI" sz="2400" b="1" dirty="0"/>
              <a:t>varnostna </a:t>
            </a:r>
            <a:r>
              <a:rPr lang="sl-SI" sz="2400" b="1" dirty="0" smtClean="0"/>
              <a:t>razdalja</a:t>
            </a:r>
          </a:p>
          <a:p>
            <a:r>
              <a:rPr lang="sl-SI" sz="2400" b="1" dirty="0" smtClean="0"/>
              <a:t>50% večja verjetnost za prometno nesrečo</a:t>
            </a:r>
          </a:p>
        </p:txBody>
      </p:sp>
    </p:spTree>
    <p:extLst>
      <p:ext uri="{BB962C8B-B14F-4D97-AF65-F5344CB8AC3E}">
        <p14:creationId xmlns:p14="http://schemas.microsoft.com/office/powerpoint/2010/main" val="224711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Cilji delavnice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/>
              <a:t>Prikazati nevarnost uporabe mobilnih naprav med vožnjo  </a:t>
            </a:r>
          </a:p>
          <a:p>
            <a:pPr lvl="0"/>
            <a:r>
              <a:rPr lang="sl-SI" sz="2400" b="1" dirty="0"/>
              <a:t>Prek praktičnega poskusa prikazati možne posledice uporabe mobilnih naprav med vožnjo (za voznike, sovoznike in pešce)</a:t>
            </a:r>
          </a:p>
          <a:p>
            <a:pPr lvl="0"/>
            <a:r>
              <a:rPr lang="sl-SI" sz="2400" b="1" dirty="0"/>
              <a:t>Povečati ozaveščenost mladih, da je uporaba prostoročnega telefoniranja prav tako nevarna kot uporaba klasičnega telefona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55189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Potek delavnice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b="1" dirty="0" smtClean="0"/>
              <a:t>Predstavitev – Teorija, statistične podatke in primeri</a:t>
            </a:r>
          </a:p>
          <a:p>
            <a:r>
              <a:rPr lang="sl-SI" sz="2400" b="1" dirty="0" smtClean="0"/>
              <a:t>Praktična delavnica v simulatorju vožnje - Dijaki bodo tudi sami preizkusili vožnjo brez in z uporabo mobilne naprave (klic, sms, prostoročno telefoniranje)</a:t>
            </a:r>
          </a:p>
          <a:p>
            <a:r>
              <a:rPr lang="sl-SI" sz="2400" b="1" dirty="0" smtClean="0"/>
              <a:t>Primerjava rezultatov vožnje brez in z mobilno napravo – Reakcijski časi, pozornost, uspešnost vožnje, število prekrškov</a:t>
            </a:r>
          </a:p>
          <a:p>
            <a:r>
              <a:rPr lang="sl-SI" sz="2400" b="1" dirty="0" smtClean="0"/>
              <a:t>Interpretacija rezultatov 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3032875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88" y="476672"/>
            <a:ext cx="7437016" cy="4958010"/>
          </a:xfrm>
        </p:spPr>
      </p:pic>
    </p:spTree>
    <p:extLst>
      <p:ext uri="{BB962C8B-B14F-4D97-AF65-F5344CB8AC3E}">
        <p14:creationId xmlns:p14="http://schemas.microsoft.com/office/powerpoint/2010/main" val="12458644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2148</TotalTime>
  <Words>293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A JE VOŽNJA 10 KM/H NAD OMEJITVIJO RES NEVARNA?  PREDSTAVITEV DELAVNICE</vt:lpstr>
      <vt:lpstr>Nevarnost prehitre vožnje</vt:lpstr>
      <vt:lpstr>Cilji delavnice</vt:lpstr>
      <vt:lpstr>Potek delavnice</vt:lpstr>
      <vt:lpstr>UPORABA MOBILNIH NAPRAV MED VOŽNJO  PREDSTAVITEV DELAVNICE</vt:lpstr>
      <vt:lpstr>Nevarnost uporabe mobilnih naprav med vožnjo</vt:lpstr>
      <vt:lpstr>Cilji delavnice</vt:lpstr>
      <vt:lpstr>Potek delavnice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TEORETIČNI DEL KOLESARSKEGA IZPITA (20 ur)</dc:title>
  <dc:creator>Joze Strmec</dc:creator>
  <cp:lastModifiedBy>Kristina</cp:lastModifiedBy>
  <cp:revision>79</cp:revision>
  <cp:lastPrinted>2018-01-15T13:43:20Z</cp:lastPrinted>
  <dcterms:created xsi:type="dcterms:W3CDTF">2005-07-03T15:02:30Z</dcterms:created>
  <dcterms:modified xsi:type="dcterms:W3CDTF">2018-01-17T14:04:43Z</dcterms:modified>
</cp:coreProperties>
</file>