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58" r:id="rId4"/>
    <p:sldId id="259" r:id="rId5"/>
    <p:sldId id="260" r:id="rId6"/>
    <p:sldId id="261" r:id="rId7"/>
    <p:sldId id="262" r:id="rId8"/>
    <p:sldId id="264" r:id="rId9"/>
    <p:sldId id="265"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3" d="100"/>
          <a:sy n="53" d="100"/>
        </p:scale>
        <p:origin x="86" y="53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sl-SI"/>
              <a:t>Kliknite, če želite urediti slog naslova matrice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t>5/12/2021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18446903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5/12/2021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483580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sl-SI"/>
              <a:t>Kliknite, če želite urediti slog naslova matrice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5/12/2021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23707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Content Placeholder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5/12/2021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865790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sl-SI"/>
              <a:t>Kliknite, če želite urediti slog naslova matrice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7" name="Date Placeholder 6"/>
          <p:cNvSpPr>
            <a:spLocks noGrp="1"/>
          </p:cNvSpPr>
          <p:nvPr>
            <p:ph type="dt" sz="half" idx="10"/>
          </p:nvPr>
        </p:nvSpPr>
        <p:spPr/>
        <p:txBody>
          <a:bodyPr/>
          <a:lstStyle/>
          <a:p>
            <a:fld id="{1160EA64-D806-43AC-9DF2-F8C432F32B4C}" type="datetimeFigureOut">
              <a:rPr lang="en-US" smtClean="0"/>
              <a:t>5/12/2021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28632592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smtClean="0"/>
              <a:t>5/12/2021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857812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Content Placeholder 3"/>
          <p:cNvSpPr>
            <a:spLocks noGrp="1"/>
          </p:cNvSpPr>
          <p:nvPr>
            <p:ph sz="half" idx="2"/>
          </p:nvPr>
        </p:nvSpPr>
        <p:spPr>
          <a:xfrm>
            <a:off x="1583436" y="3143250"/>
            <a:ext cx="4270248" cy="2596776"/>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7" name="Date Placeholder 6"/>
          <p:cNvSpPr>
            <a:spLocks noGrp="1"/>
          </p:cNvSpPr>
          <p:nvPr>
            <p:ph type="dt" sz="half" idx="10"/>
          </p:nvPr>
        </p:nvSpPr>
        <p:spPr/>
        <p:txBody>
          <a:bodyPr/>
          <a:lstStyle/>
          <a:p>
            <a:fld id="{1160EA64-D806-43AC-9DF2-F8C432F32B4C}" type="datetimeFigureOut">
              <a:rPr lang="en-US" smtClean="0"/>
              <a:t>5/12/2021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
        <p:nvSpPr>
          <p:cNvPr id="10" name="Title 9"/>
          <p:cNvSpPr>
            <a:spLocks noGrp="1"/>
          </p:cNvSpPr>
          <p:nvPr>
            <p:ph type="title"/>
          </p:nvPr>
        </p:nvSpPr>
        <p:spPr/>
        <p:txBody>
          <a:bodyPr/>
          <a:lstStyle/>
          <a:p>
            <a:r>
              <a:rPr lang="sl-SI"/>
              <a:t>Kliknite, če želite urediti slog naslova matrice</a:t>
            </a:r>
            <a:endParaRPr lang="en-US" dirty="0"/>
          </a:p>
        </p:txBody>
      </p:sp>
    </p:spTree>
    <p:extLst>
      <p:ext uri="{BB962C8B-B14F-4D97-AF65-F5344CB8AC3E}">
        <p14:creationId xmlns:p14="http://schemas.microsoft.com/office/powerpoint/2010/main" val="129804196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5/12/2021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70744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5/12/2021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586312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sl-SI"/>
              <a:t>Kliknite, če želite urediti slog naslova matrice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9" name="Date Placeholder 8"/>
          <p:cNvSpPr>
            <a:spLocks noGrp="1"/>
          </p:cNvSpPr>
          <p:nvPr>
            <p:ph type="dt" sz="half" idx="10"/>
          </p:nvPr>
        </p:nvSpPr>
        <p:spPr/>
        <p:txBody>
          <a:bodyPr/>
          <a:lstStyle/>
          <a:p>
            <a:fld id="{D1BE4249-C0D0-4B06-8692-E8BB871AF643}" type="datetimeFigureOut">
              <a:rPr lang="en-US" smtClean="0"/>
              <a:t>5/12/2021</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502989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sl-SI"/>
              <a:t>Kliknite, če želite urediti slog naslova matrice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a:t>Kliknite ikono, če želite dodati sliko</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smtClean="0"/>
              <a:t>5/12/2021</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826469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sl-SI"/>
              <a:t>Kliknite, če želite urediti slog naslova matrice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smtClean="0"/>
              <a:t>5/12/2021</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09943077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hyperlink" Target="https://www.mojaobcina.si/kobarid/novice/cestitke-ob-obcinskem-prazniku.html" TargetMode="External"/><Relationship Id="rId13" Type="http://schemas.openxmlformats.org/officeDocument/2006/relationships/hyperlink" Target="https://www.hikuk.com/si/slovenija/goriska/obcina-idrija/idrija/lokacije/cerkev-sv-antona-padovanskega-30202182-AD3D-54B7-83F4-DF4EB9AE44FF/" TargetMode="External"/><Relationship Id="rId18" Type="http://schemas.openxmlformats.org/officeDocument/2006/relationships/hyperlink" Target="https://sl.wikipedia.org/wiki/Kobari%C5%A1ki_muzej" TargetMode="External"/><Relationship Id="rId3" Type="http://schemas.openxmlformats.org/officeDocument/2006/relationships/hyperlink" Target="https://siol.net/trendi/potovanja/najbolj-gostoljubni-kraji-na-svetu-med-njimi-tudi-malo-slovensko-mesto-video-516506" TargetMode="External"/><Relationship Id="rId7" Type="http://schemas.openxmlformats.org/officeDocument/2006/relationships/hyperlink" Target="https://sl.wikipedia.org/wiki/%C4%8Cude%C5%BE_pri_Kobaridu" TargetMode="External"/><Relationship Id="rId12" Type="http://schemas.openxmlformats.org/officeDocument/2006/relationships/hyperlink" Target="https://www.soca-valley.com/sl/znamenitosti/dediscina/spomeniki-in-utrdbe/2018010911575928/tonocov-grad/" TargetMode="External"/><Relationship Id="rId17" Type="http://schemas.openxmlformats.org/officeDocument/2006/relationships/hyperlink" Target="https://www.soca-valley.com/sl/znamenitosti/prva-svetovna-vojna/kobariski-muzej/" TargetMode="External"/><Relationship Id="rId2" Type="http://schemas.openxmlformats.org/officeDocument/2006/relationships/hyperlink" Target="https://sl.wikipedia.org/wiki/Kobarid" TargetMode="External"/><Relationship Id="rId16" Type="http://schemas.openxmlformats.org/officeDocument/2006/relationships/hyperlink" Target="https://sl.wikipedia.org/wiki/Slap_Kozjak" TargetMode="External"/><Relationship Id="rId1" Type="http://schemas.openxmlformats.org/officeDocument/2006/relationships/slideLayout" Target="../slideLayouts/slideLayout2.xml"/><Relationship Id="rId6" Type="http://schemas.openxmlformats.org/officeDocument/2006/relationships/hyperlink" Target="https://www.primorske.si/plus/7-val/cudez-pri-kobaridu-je-osupnil-zmagovalce-in-poraze" TargetMode="External"/><Relationship Id="rId11" Type="http://schemas.openxmlformats.org/officeDocument/2006/relationships/hyperlink" Target="https://www.zelenaslovenija.si/nc5934/mleko-iz-ekoloskega-posestva-bogata-v-bovcu" TargetMode="External"/><Relationship Id="rId5" Type="http://schemas.openxmlformats.org/officeDocument/2006/relationships/hyperlink" Target="https://sl.wikipedia.org/wiki/Ob%C4%8Dina_Kobarid" TargetMode="External"/><Relationship Id="rId15" Type="http://schemas.openxmlformats.org/officeDocument/2006/relationships/hyperlink" Target="https://sl.wikipedia.org/wiki/Napoleonov_most_%C4%8Dez_Nadi%C5%BEo" TargetMode="External"/><Relationship Id="rId10" Type="http://schemas.openxmlformats.org/officeDocument/2006/relationships/hyperlink" Target="https://www.mlekarna-planika.si/" TargetMode="External"/><Relationship Id="rId4" Type="http://schemas.openxmlformats.org/officeDocument/2006/relationships/hyperlink" Target="https://www.sloveniaholidays.com/kobarid/" TargetMode="External"/><Relationship Id="rId9" Type="http://schemas.openxmlformats.org/officeDocument/2006/relationships/hyperlink" Target="http://www.dlib.si/details/URN:NBN:SI:IMG-M68TIDMW" TargetMode="External"/><Relationship Id="rId14" Type="http://schemas.openxmlformats.org/officeDocument/2006/relationships/hyperlink" Target="http://www.tol-muzej.si/razstave/stalne-razstave/od-planine-do-planik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034EB74-6E6F-4851-B76C-FFF1245CED55}"/>
              </a:ext>
            </a:extLst>
          </p:cNvPr>
          <p:cNvSpPr>
            <a:spLocks noGrp="1"/>
          </p:cNvSpPr>
          <p:nvPr>
            <p:ph type="ctrTitle"/>
          </p:nvPr>
        </p:nvSpPr>
        <p:spPr/>
        <p:txBody>
          <a:bodyPr>
            <a:normAutofit/>
          </a:bodyPr>
          <a:lstStyle/>
          <a:p>
            <a:r>
              <a:rPr lang="sl-SI" sz="5400" dirty="0"/>
              <a:t>KOBARID</a:t>
            </a:r>
            <a:endParaRPr lang="en-SI" sz="5400" dirty="0"/>
          </a:p>
        </p:txBody>
      </p:sp>
      <p:sp>
        <p:nvSpPr>
          <p:cNvPr id="3" name="Podnaslov 2">
            <a:extLst>
              <a:ext uri="{FF2B5EF4-FFF2-40B4-BE49-F238E27FC236}">
                <a16:creationId xmlns:a16="http://schemas.microsoft.com/office/drawing/2014/main" id="{958C01A3-3AFA-4DEB-9500-34B3A0431D71}"/>
              </a:ext>
            </a:extLst>
          </p:cNvPr>
          <p:cNvSpPr>
            <a:spLocks noGrp="1"/>
          </p:cNvSpPr>
          <p:nvPr>
            <p:ph type="subTitle" idx="1"/>
          </p:nvPr>
        </p:nvSpPr>
        <p:spPr>
          <a:xfrm>
            <a:off x="2695194" y="4447712"/>
            <a:ext cx="6801612" cy="1144725"/>
          </a:xfrm>
        </p:spPr>
        <p:txBody>
          <a:bodyPr>
            <a:normAutofit/>
          </a:bodyPr>
          <a:lstStyle/>
          <a:p>
            <a:r>
              <a:rPr lang="sl-SI" sz="2400" dirty="0"/>
              <a:t>MOJCA KLEMENČIČ, LANA LAVRIČ 2.A</a:t>
            </a:r>
            <a:endParaRPr lang="en-SI" sz="2400" dirty="0"/>
          </a:p>
        </p:txBody>
      </p:sp>
    </p:spTree>
    <p:extLst>
      <p:ext uri="{BB962C8B-B14F-4D97-AF65-F5344CB8AC3E}">
        <p14:creationId xmlns:p14="http://schemas.microsoft.com/office/powerpoint/2010/main" val="3257416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a:extLst>
              <a:ext uri="{FF2B5EF4-FFF2-40B4-BE49-F238E27FC236}">
                <a16:creationId xmlns:a16="http://schemas.microsoft.com/office/drawing/2014/main" id="{ECBBCC0D-189A-4A0A-984D-F3D09C94CCB7}"/>
              </a:ext>
            </a:extLst>
          </p:cNvPr>
          <p:cNvSpPr>
            <a:spLocks noGrp="1"/>
          </p:cNvSpPr>
          <p:nvPr>
            <p:ph type="title"/>
          </p:nvPr>
        </p:nvSpPr>
        <p:spPr>
          <a:xfrm>
            <a:off x="769620" y="804672"/>
            <a:ext cx="4486656" cy="1141497"/>
          </a:xfrm>
        </p:spPr>
        <p:txBody>
          <a:bodyPr/>
          <a:lstStyle/>
          <a:p>
            <a:r>
              <a:rPr lang="sl-SI" dirty="0"/>
              <a:t>OSNOVNO</a:t>
            </a:r>
            <a:endParaRPr lang="en-SI" dirty="0"/>
          </a:p>
        </p:txBody>
      </p:sp>
      <p:pic>
        <p:nvPicPr>
          <p:cNvPr id="9" name="Označba mesta vsebine 8">
            <a:extLst>
              <a:ext uri="{FF2B5EF4-FFF2-40B4-BE49-F238E27FC236}">
                <a16:creationId xmlns:a16="http://schemas.microsoft.com/office/drawing/2014/main" id="{FC9FAAE4-0911-4803-9E4D-80D0C34D6ABE}"/>
              </a:ext>
            </a:extLst>
          </p:cNvPr>
          <p:cNvPicPr>
            <a:picLocks noGrp="1" noChangeAspect="1"/>
          </p:cNvPicPr>
          <p:nvPr>
            <p:ph idx="1"/>
          </p:nvPr>
        </p:nvPicPr>
        <p:blipFill>
          <a:blip r:embed="rId2"/>
          <a:stretch>
            <a:fillRect/>
          </a:stretch>
        </p:blipFill>
        <p:spPr>
          <a:xfrm>
            <a:off x="6725693" y="3332292"/>
            <a:ext cx="4918568" cy="3131598"/>
          </a:xfrm>
          <a:prstGeom prst="rect">
            <a:avLst/>
          </a:prstGeom>
        </p:spPr>
      </p:pic>
      <p:sp>
        <p:nvSpPr>
          <p:cNvPr id="5" name="Označba mesta besedila 4">
            <a:extLst>
              <a:ext uri="{FF2B5EF4-FFF2-40B4-BE49-F238E27FC236}">
                <a16:creationId xmlns:a16="http://schemas.microsoft.com/office/drawing/2014/main" id="{D5280A9A-E7FA-487A-BF4B-8AFEB9EE8E0C}"/>
              </a:ext>
            </a:extLst>
          </p:cNvPr>
          <p:cNvSpPr>
            <a:spLocks noGrp="1"/>
          </p:cNvSpPr>
          <p:nvPr>
            <p:ph type="body" sz="half" idx="2"/>
          </p:nvPr>
        </p:nvSpPr>
        <p:spPr>
          <a:xfrm>
            <a:off x="769620" y="2331982"/>
            <a:ext cx="4388306" cy="2194036"/>
          </a:xfrm>
        </p:spPr>
        <p:txBody>
          <a:bodyPr>
            <a:normAutofit/>
          </a:bodyPr>
          <a:lstStyle/>
          <a:p>
            <a:pPr marL="342900" indent="-342900" algn="l">
              <a:buClrTx/>
              <a:buFont typeface="Arial" panose="020B0604020202020204" pitchFamily="34" charset="0"/>
              <a:buChar char="•"/>
            </a:pPr>
            <a:r>
              <a:rPr lang="sl-SI" sz="2000" dirty="0"/>
              <a:t>Kobarid je mesto in sedež istoimenske občine v Sloveniji. Leži na visoki terasi na desnem bregu Soče ob vznožju Gradiča (309 m) ali Griča sv. Antona.</a:t>
            </a:r>
          </a:p>
          <a:p>
            <a:endParaRPr lang="en-SI" dirty="0"/>
          </a:p>
        </p:txBody>
      </p:sp>
      <p:pic>
        <p:nvPicPr>
          <p:cNvPr id="6" name="Slika 5">
            <a:extLst>
              <a:ext uri="{FF2B5EF4-FFF2-40B4-BE49-F238E27FC236}">
                <a16:creationId xmlns:a16="http://schemas.microsoft.com/office/drawing/2014/main" id="{56544EBE-4598-4C9C-946B-77EB9733CD4B}"/>
              </a:ext>
            </a:extLst>
          </p:cNvPr>
          <p:cNvPicPr>
            <a:picLocks noChangeAspect="1"/>
          </p:cNvPicPr>
          <p:nvPr/>
        </p:nvPicPr>
        <p:blipFill>
          <a:blip r:embed="rId3"/>
          <a:stretch>
            <a:fillRect/>
          </a:stretch>
        </p:blipFill>
        <p:spPr>
          <a:xfrm>
            <a:off x="6743510" y="297402"/>
            <a:ext cx="4918568" cy="2773280"/>
          </a:xfrm>
          <a:prstGeom prst="rect">
            <a:avLst/>
          </a:prstGeom>
        </p:spPr>
      </p:pic>
      <p:sp>
        <p:nvSpPr>
          <p:cNvPr id="2" name="PoljeZBesedilom 1">
            <a:extLst>
              <a:ext uri="{FF2B5EF4-FFF2-40B4-BE49-F238E27FC236}">
                <a16:creationId xmlns:a16="http://schemas.microsoft.com/office/drawing/2014/main" id="{9E2E83FD-3139-4CF6-B9C0-D169D8285622}"/>
              </a:ext>
            </a:extLst>
          </p:cNvPr>
          <p:cNvSpPr txBox="1"/>
          <p:nvPr/>
        </p:nvSpPr>
        <p:spPr>
          <a:xfrm>
            <a:off x="11007809" y="3070682"/>
            <a:ext cx="829141" cy="261610"/>
          </a:xfrm>
          <a:prstGeom prst="rect">
            <a:avLst/>
          </a:prstGeom>
          <a:noFill/>
        </p:spPr>
        <p:txBody>
          <a:bodyPr wrap="square" rtlCol="0">
            <a:spAutoFit/>
          </a:bodyPr>
          <a:lstStyle/>
          <a:p>
            <a:r>
              <a:rPr lang="sl-SI" sz="1100" dirty="0"/>
              <a:t>SLIKA 1</a:t>
            </a:r>
            <a:endParaRPr lang="en-SI" sz="1100" dirty="0"/>
          </a:p>
        </p:txBody>
      </p:sp>
      <p:sp>
        <p:nvSpPr>
          <p:cNvPr id="3" name="PoljeZBesedilom 2">
            <a:extLst>
              <a:ext uri="{FF2B5EF4-FFF2-40B4-BE49-F238E27FC236}">
                <a16:creationId xmlns:a16="http://schemas.microsoft.com/office/drawing/2014/main" id="{CFA334E2-1C36-4888-BDA6-CFCDB12A261E}"/>
              </a:ext>
            </a:extLst>
          </p:cNvPr>
          <p:cNvSpPr txBox="1"/>
          <p:nvPr/>
        </p:nvSpPr>
        <p:spPr>
          <a:xfrm>
            <a:off x="10994724" y="6429793"/>
            <a:ext cx="649537" cy="261610"/>
          </a:xfrm>
          <a:prstGeom prst="rect">
            <a:avLst/>
          </a:prstGeom>
          <a:noFill/>
        </p:spPr>
        <p:txBody>
          <a:bodyPr wrap="none" rtlCol="0">
            <a:spAutoFit/>
          </a:bodyPr>
          <a:lstStyle/>
          <a:p>
            <a:r>
              <a:rPr lang="sl-SI" sz="1100" dirty="0"/>
              <a:t>SLIKA 2</a:t>
            </a:r>
            <a:endParaRPr lang="en-SI" sz="1100" dirty="0"/>
          </a:p>
        </p:txBody>
      </p:sp>
    </p:spTree>
    <p:extLst>
      <p:ext uri="{BB962C8B-B14F-4D97-AF65-F5344CB8AC3E}">
        <p14:creationId xmlns:p14="http://schemas.microsoft.com/office/powerpoint/2010/main" val="1584458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7C787B0-8634-4AF9-8DAE-27948EC836BC}"/>
              </a:ext>
            </a:extLst>
          </p:cNvPr>
          <p:cNvSpPr>
            <a:spLocks noGrp="1"/>
          </p:cNvSpPr>
          <p:nvPr>
            <p:ph type="title"/>
          </p:nvPr>
        </p:nvSpPr>
        <p:spPr>
          <a:xfrm>
            <a:off x="769620" y="804672"/>
            <a:ext cx="4486656" cy="1141497"/>
          </a:xfrm>
        </p:spPr>
        <p:txBody>
          <a:bodyPr>
            <a:normAutofit/>
          </a:bodyPr>
          <a:lstStyle/>
          <a:p>
            <a:r>
              <a:rPr lang="sl-SI" dirty="0"/>
              <a:t>GEOGRAFSKE ZNAČILNOSTI</a:t>
            </a:r>
            <a:endParaRPr lang="en-SI" dirty="0"/>
          </a:p>
        </p:txBody>
      </p:sp>
      <p:pic>
        <p:nvPicPr>
          <p:cNvPr id="5" name="Označba mesta vsebine 4">
            <a:extLst>
              <a:ext uri="{FF2B5EF4-FFF2-40B4-BE49-F238E27FC236}">
                <a16:creationId xmlns:a16="http://schemas.microsoft.com/office/drawing/2014/main" id="{7ED0354C-ED09-463D-A861-3538102D1BF8}"/>
              </a:ext>
            </a:extLst>
          </p:cNvPr>
          <p:cNvPicPr>
            <a:picLocks noGrp="1" noChangeAspect="1"/>
          </p:cNvPicPr>
          <p:nvPr>
            <p:ph idx="1"/>
          </p:nvPr>
        </p:nvPicPr>
        <p:blipFill>
          <a:blip r:embed="rId2"/>
          <a:stretch>
            <a:fillRect/>
          </a:stretch>
        </p:blipFill>
        <p:spPr>
          <a:xfrm>
            <a:off x="7335909" y="2038991"/>
            <a:ext cx="4255377" cy="2780017"/>
          </a:xfrm>
          <a:prstGeom prst="rect">
            <a:avLst/>
          </a:prstGeom>
        </p:spPr>
      </p:pic>
      <p:sp>
        <p:nvSpPr>
          <p:cNvPr id="4" name="Označba mesta besedila 3">
            <a:extLst>
              <a:ext uri="{FF2B5EF4-FFF2-40B4-BE49-F238E27FC236}">
                <a16:creationId xmlns:a16="http://schemas.microsoft.com/office/drawing/2014/main" id="{E0FAE2F8-3525-49C1-9191-69E7CAB62C7B}"/>
              </a:ext>
            </a:extLst>
          </p:cNvPr>
          <p:cNvSpPr>
            <a:spLocks noGrp="1"/>
          </p:cNvSpPr>
          <p:nvPr>
            <p:ph type="body" sz="half" idx="2"/>
          </p:nvPr>
        </p:nvSpPr>
        <p:spPr>
          <a:xfrm>
            <a:off x="769619" y="2331981"/>
            <a:ext cx="4486656" cy="4095451"/>
          </a:xfrm>
        </p:spPr>
        <p:txBody>
          <a:bodyPr>
            <a:normAutofit/>
          </a:bodyPr>
          <a:lstStyle/>
          <a:p>
            <a:pPr marL="285750" indent="-285750" algn="l">
              <a:buClrTx/>
              <a:buFont typeface="Arial" panose="020B0604020202020204" pitchFamily="34" charset="0"/>
              <a:buChar char="•"/>
            </a:pPr>
            <a:r>
              <a:rPr lang="sl-SI" sz="2000" dirty="0"/>
              <a:t>Kobariška kotlina je razširjen del soške doline, ki je nastala na mestu, kjer reka Soča zapusti visoki alpski svet in se dolina združi s </a:t>
            </a:r>
            <a:r>
              <a:rPr lang="sl-SI" sz="2000" dirty="0" err="1"/>
              <a:t>Stárijskim</a:t>
            </a:r>
            <a:r>
              <a:rPr lang="sl-SI" sz="2000" dirty="0"/>
              <a:t> podoljem. Na zahod se povezuje s Čedadom in Vidmom v Furlanijo, na sever preko prelaza Predel v Trbiž, na jug pa z Novo Gorico.</a:t>
            </a:r>
          </a:p>
          <a:p>
            <a:pPr marL="285750" indent="-285750" algn="l">
              <a:buClrTx/>
              <a:buFont typeface="Arial" panose="020B0604020202020204" pitchFamily="34" charset="0"/>
              <a:buChar char="•"/>
            </a:pPr>
            <a:r>
              <a:rPr lang="sl-SI" sz="2000" dirty="0"/>
              <a:t>Ima značilno gručasto podobo, hiše so nadstropne, kobariškega tipa s pridihom sredozemske arhitekture. </a:t>
            </a:r>
          </a:p>
          <a:p>
            <a:pPr algn="just">
              <a:buClrTx/>
            </a:pPr>
            <a:endParaRPr lang="en-SI" dirty="0"/>
          </a:p>
        </p:txBody>
      </p:sp>
      <p:sp>
        <p:nvSpPr>
          <p:cNvPr id="3" name="PoljeZBesedilom 2">
            <a:extLst>
              <a:ext uri="{FF2B5EF4-FFF2-40B4-BE49-F238E27FC236}">
                <a16:creationId xmlns:a16="http://schemas.microsoft.com/office/drawing/2014/main" id="{56F96FBB-902F-40A4-ADAB-308D84E97D1D}"/>
              </a:ext>
            </a:extLst>
          </p:cNvPr>
          <p:cNvSpPr txBox="1"/>
          <p:nvPr/>
        </p:nvSpPr>
        <p:spPr>
          <a:xfrm>
            <a:off x="10306974" y="4688203"/>
            <a:ext cx="683581" cy="261610"/>
          </a:xfrm>
          <a:prstGeom prst="rect">
            <a:avLst/>
          </a:prstGeom>
          <a:noFill/>
        </p:spPr>
        <p:txBody>
          <a:bodyPr wrap="square" rtlCol="0">
            <a:spAutoFit/>
          </a:bodyPr>
          <a:lstStyle/>
          <a:p>
            <a:r>
              <a:rPr lang="sl-SI" sz="1100" dirty="0"/>
              <a:t>SLIKA 3</a:t>
            </a:r>
            <a:endParaRPr lang="en-SI" sz="1100" dirty="0"/>
          </a:p>
        </p:txBody>
      </p:sp>
    </p:spTree>
    <p:extLst>
      <p:ext uri="{BB962C8B-B14F-4D97-AF65-F5344CB8AC3E}">
        <p14:creationId xmlns:p14="http://schemas.microsoft.com/office/powerpoint/2010/main" val="1598118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4107E6C-1030-4796-BF50-013AC4C2FB12}"/>
              </a:ext>
            </a:extLst>
          </p:cNvPr>
          <p:cNvSpPr>
            <a:spLocks noGrp="1"/>
          </p:cNvSpPr>
          <p:nvPr>
            <p:ph type="title"/>
          </p:nvPr>
        </p:nvSpPr>
        <p:spPr>
          <a:xfrm>
            <a:off x="769620" y="804672"/>
            <a:ext cx="4486656" cy="1141497"/>
          </a:xfrm>
        </p:spPr>
        <p:txBody>
          <a:bodyPr/>
          <a:lstStyle/>
          <a:p>
            <a:r>
              <a:rPr lang="sl-SI" dirty="0"/>
              <a:t>Zgodovina</a:t>
            </a:r>
            <a:endParaRPr lang="en-SI" dirty="0"/>
          </a:p>
        </p:txBody>
      </p:sp>
      <p:pic>
        <p:nvPicPr>
          <p:cNvPr id="5" name="Označba mesta vsebine 4">
            <a:extLst>
              <a:ext uri="{FF2B5EF4-FFF2-40B4-BE49-F238E27FC236}">
                <a16:creationId xmlns:a16="http://schemas.microsoft.com/office/drawing/2014/main" id="{D614362A-5026-487C-8A42-7AA40B88E3F5}"/>
              </a:ext>
            </a:extLst>
          </p:cNvPr>
          <p:cNvPicPr>
            <a:picLocks noGrp="1" noChangeAspect="1"/>
          </p:cNvPicPr>
          <p:nvPr>
            <p:ph idx="1"/>
          </p:nvPr>
        </p:nvPicPr>
        <p:blipFill>
          <a:blip r:embed="rId2"/>
          <a:stretch>
            <a:fillRect/>
          </a:stretch>
        </p:blipFill>
        <p:spPr>
          <a:xfrm>
            <a:off x="7068649" y="410406"/>
            <a:ext cx="4168645" cy="2591229"/>
          </a:xfrm>
          <a:prstGeom prst="rect">
            <a:avLst/>
          </a:prstGeom>
        </p:spPr>
      </p:pic>
      <p:sp>
        <p:nvSpPr>
          <p:cNvPr id="4" name="Označba mesta besedila 3">
            <a:extLst>
              <a:ext uri="{FF2B5EF4-FFF2-40B4-BE49-F238E27FC236}">
                <a16:creationId xmlns:a16="http://schemas.microsoft.com/office/drawing/2014/main" id="{44998A87-893A-4CDD-B2FD-A3F31CABED03}"/>
              </a:ext>
            </a:extLst>
          </p:cNvPr>
          <p:cNvSpPr>
            <a:spLocks noGrp="1"/>
          </p:cNvSpPr>
          <p:nvPr>
            <p:ph type="body" sz="half" idx="2"/>
          </p:nvPr>
        </p:nvSpPr>
        <p:spPr>
          <a:xfrm>
            <a:off x="769620" y="2077375"/>
            <a:ext cx="4486656" cy="4527611"/>
          </a:xfrm>
        </p:spPr>
        <p:txBody>
          <a:bodyPr>
            <a:normAutofit fontScale="77500" lnSpcReduction="20000"/>
          </a:bodyPr>
          <a:lstStyle/>
          <a:p>
            <a:pPr marL="342900" indent="-342900" algn="just">
              <a:buClrTx/>
              <a:buFont typeface="Arial" panose="020B0604020202020204" pitchFamily="34" charset="0"/>
              <a:buChar char="•"/>
            </a:pPr>
            <a:r>
              <a:rPr lang="sl-SI" sz="1900" dirty="0"/>
              <a:t>Kobarid je prepoznaven predvsem po soški fronti in njenem zaključku, imenovanem Čudež pri Kobaridu. </a:t>
            </a:r>
          </a:p>
          <a:p>
            <a:pPr marL="342900" indent="-342900" algn="just">
              <a:buClrTx/>
              <a:buFont typeface="Arial" panose="020B0604020202020204" pitchFamily="34" charset="0"/>
              <a:buChar char="•"/>
            </a:pPr>
            <a:r>
              <a:rPr lang="sl-SI" sz="1900" dirty="0"/>
              <a:t>Potekala je bitka med Italijo in Avstro-Ogrsko ter Nemčijo. V njej je sodelovalo veliko vojakov različnih narodov.</a:t>
            </a:r>
          </a:p>
          <a:p>
            <a:pPr marL="342900" indent="-342900" algn="just">
              <a:buClrTx/>
              <a:buFont typeface="Arial" panose="020B0604020202020204" pitchFamily="34" charset="0"/>
              <a:buChar char="•"/>
            </a:pPr>
            <a:r>
              <a:rPr lang="sl-SI" sz="1900" dirty="0"/>
              <a:t>Pomembna je tudi zaradi uspešnega napada s kemičnim orožjem pri Bovcu. Oktobra 1917 so Nemci in Avstrijci v 12. ofenzivi prodrli italijanske položaje pri Bovcu (napad s klorom) in Tolminu ter potiskali Italijane proti Kobaridu in pozneje globoko v Italijo, vse do reke Piave.</a:t>
            </a:r>
          </a:p>
          <a:p>
            <a:pPr marL="342900" indent="-342900" algn="just">
              <a:buClrTx/>
              <a:buFont typeface="Arial" panose="020B0604020202020204" pitchFamily="34" charset="0"/>
              <a:buChar char="•"/>
            </a:pPr>
            <a:r>
              <a:rPr lang="sl-SI" sz="1900" dirty="0"/>
              <a:t>V času druge svetovne vojne je Kobarid postal sedež Kobariške republike, ki so jo razglasili 10. septembra 1943 le dva dni po kapitulaciji Italije.</a:t>
            </a:r>
          </a:p>
          <a:p>
            <a:pPr marL="342900" indent="-342900" algn="just">
              <a:buClrTx/>
              <a:buFont typeface="Arial" panose="020B0604020202020204" pitchFamily="34" charset="0"/>
              <a:buChar char="•"/>
            </a:pPr>
            <a:r>
              <a:rPr lang="sl-SI" sz="1900" dirty="0"/>
              <a:t>Republika je pokrivala območje od potoka Boka na severu, Beneško Slovenijo do Mosta na zahodu, okolico Kobarida, ter višje ležeče predele desnega brega reke Soče do Goriških Brd na jugu. Obstajala je do 1. novembra 1943, ko je Kobarid zasedla nemška vojska.</a:t>
            </a:r>
          </a:p>
          <a:p>
            <a:endParaRPr lang="en-SI" dirty="0"/>
          </a:p>
        </p:txBody>
      </p:sp>
      <p:pic>
        <p:nvPicPr>
          <p:cNvPr id="6" name="Slika 5">
            <a:extLst>
              <a:ext uri="{FF2B5EF4-FFF2-40B4-BE49-F238E27FC236}">
                <a16:creationId xmlns:a16="http://schemas.microsoft.com/office/drawing/2014/main" id="{03D8DA5D-5C81-4327-99C9-164CDB3C3BBD}"/>
              </a:ext>
            </a:extLst>
          </p:cNvPr>
          <p:cNvPicPr>
            <a:picLocks noChangeAspect="1"/>
          </p:cNvPicPr>
          <p:nvPr/>
        </p:nvPicPr>
        <p:blipFill>
          <a:blip r:embed="rId3"/>
          <a:stretch>
            <a:fillRect/>
          </a:stretch>
        </p:blipFill>
        <p:spPr>
          <a:xfrm>
            <a:off x="7219332" y="3429000"/>
            <a:ext cx="3867281" cy="2993920"/>
          </a:xfrm>
          <a:prstGeom prst="rect">
            <a:avLst/>
          </a:prstGeom>
        </p:spPr>
      </p:pic>
      <p:sp>
        <p:nvSpPr>
          <p:cNvPr id="3" name="PoljeZBesedilom 2">
            <a:extLst>
              <a:ext uri="{FF2B5EF4-FFF2-40B4-BE49-F238E27FC236}">
                <a16:creationId xmlns:a16="http://schemas.microsoft.com/office/drawing/2014/main" id="{39989B39-1885-4CD3-9CD6-A0568DCBAF00}"/>
              </a:ext>
            </a:extLst>
          </p:cNvPr>
          <p:cNvSpPr txBox="1"/>
          <p:nvPr/>
        </p:nvSpPr>
        <p:spPr>
          <a:xfrm>
            <a:off x="10546432" y="3001635"/>
            <a:ext cx="690862" cy="261610"/>
          </a:xfrm>
          <a:prstGeom prst="rect">
            <a:avLst/>
          </a:prstGeom>
          <a:noFill/>
        </p:spPr>
        <p:txBody>
          <a:bodyPr wrap="square" rtlCol="0">
            <a:spAutoFit/>
          </a:bodyPr>
          <a:lstStyle/>
          <a:p>
            <a:r>
              <a:rPr lang="sl-SI" sz="1100" dirty="0"/>
              <a:t>SLIKA 4</a:t>
            </a:r>
            <a:endParaRPr lang="en-SI" sz="1100" dirty="0"/>
          </a:p>
        </p:txBody>
      </p:sp>
      <p:sp>
        <p:nvSpPr>
          <p:cNvPr id="7" name="PoljeZBesedilom 6">
            <a:extLst>
              <a:ext uri="{FF2B5EF4-FFF2-40B4-BE49-F238E27FC236}">
                <a16:creationId xmlns:a16="http://schemas.microsoft.com/office/drawing/2014/main" id="{691733A8-F9C8-40FB-B88F-09F0D966C0F4}"/>
              </a:ext>
            </a:extLst>
          </p:cNvPr>
          <p:cNvSpPr txBox="1"/>
          <p:nvPr/>
        </p:nvSpPr>
        <p:spPr>
          <a:xfrm>
            <a:off x="10385277" y="6447594"/>
            <a:ext cx="690862" cy="261610"/>
          </a:xfrm>
          <a:prstGeom prst="rect">
            <a:avLst/>
          </a:prstGeom>
          <a:noFill/>
        </p:spPr>
        <p:txBody>
          <a:bodyPr wrap="square" rtlCol="0">
            <a:spAutoFit/>
          </a:bodyPr>
          <a:lstStyle/>
          <a:p>
            <a:r>
              <a:rPr lang="sl-SI" sz="1100" dirty="0"/>
              <a:t>SLIKA 5</a:t>
            </a:r>
            <a:endParaRPr lang="en-SI" sz="1100" dirty="0"/>
          </a:p>
        </p:txBody>
      </p:sp>
    </p:spTree>
    <p:extLst>
      <p:ext uri="{BB962C8B-B14F-4D97-AF65-F5344CB8AC3E}">
        <p14:creationId xmlns:p14="http://schemas.microsoft.com/office/powerpoint/2010/main" val="73408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990DEB5-E54D-4E04-BF56-D2E74DCC8C9C}"/>
              </a:ext>
            </a:extLst>
          </p:cNvPr>
          <p:cNvSpPr>
            <a:spLocks noGrp="1"/>
          </p:cNvSpPr>
          <p:nvPr>
            <p:ph type="title"/>
          </p:nvPr>
        </p:nvSpPr>
        <p:spPr>
          <a:xfrm>
            <a:off x="769620" y="804672"/>
            <a:ext cx="4486656" cy="1141497"/>
          </a:xfrm>
        </p:spPr>
        <p:txBody>
          <a:bodyPr/>
          <a:lstStyle/>
          <a:p>
            <a:r>
              <a:rPr lang="sl-SI" dirty="0"/>
              <a:t>Pomembne osebnosti</a:t>
            </a:r>
            <a:endParaRPr lang="en-SI" dirty="0"/>
          </a:p>
        </p:txBody>
      </p:sp>
      <p:pic>
        <p:nvPicPr>
          <p:cNvPr id="5" name="Označba mesta vsebine 4">
            <a:extLst>
              <a:ext uri="{FF2B5EF4-FFF2-40B4-BE49-F238E27FC236}">
                <a16:creationId xmlns:a16="http://schemas.microsoft.com/office/drawing/2014/main" id="{A0CC2ADC-5374-4CC9-BB19-763F48F67C87}"/>
              </a:ext>
            </a:extLst>
          </p:cNvPr>
          <p:cNvPicPr>
            <a:picLocks noGrp="1" noChangeAspect="1"/>
          </p:cNvPicPr>
          <p:nvPr>
            <p:ph idx="1"/>
          </p:nvPr>
        </p:nvPicPr>
        <p:blipFill>
          <a:blip r:embed="rId2"/>
          <a:stretch>
            <a:fillRect/>
          </a:stretch>
        </p:blipFill>
        <p:spPr>
          <a:xfrm>
            <a:off x="6704906" y="1795097"/>
            <a:ext cx="2188654" cy="3286029"/>
          </a:xfrm>
          <a:prstGeom prst="rect">
            <a:avLst/>
          </a:prstGeom>
        </p:spPr>
      </p:pic>
      <p:sp>
        <p:nvSpPr>
          <p:cNvPr id="4" name="Označba mesta besedila 3">
            <a:extLst>
              <a:ext uri="{FF2B5EF4-FFF2-40B4-BE49-F238E27FC236}">
                <a16:creationId xmlns:a16="http://schemas.microsoft.com/office/drawing/2014/main" id="{30FB61FB-3DC9-497F-9CE8-AA7D6BA4B909}"/>
              </a:ext>
            </a:extLst>
          </p:cNvPr>
          <p:cNvSpPr>
            <a:spLocks noGrp="1"/>
          </p:cNvSpPr>
          <p:nvPr>
            <p:ph type="body" sz="half" idx="2"/>
          </p:nvPr>
        </p:nvSpPr>
        <p:spPr>
          <a:xfrm>
            <a:off x="769620" y="2331981"/>
            <a:ext cx="4486655" cy="3385237"/>
          </a:xfrm>
        </p:spPr>
        <p:txBody>
          <a:bodyPr>
            <a:normAutofit/>
          </a:bodyPr>
          <a:lstStyle/>
          <a:p>
            <a:pPr marL="285750" indent="-285750" algn="just">
              <a:buClrTx/>
              <a:buFont typeface="Arial" panose="020B0604020202020204" pitchFamily="34" charset="0"/>
              <a:buChar char="•"/>
            </a:pPr>
            <a:r>
              <a:rPr lang="sl-SI" sz="1800" dirty="0"/>
              <a:t>Od leta 1868 do 1873 je v Kobaridu živel Simon Gregorčič, ki je leta 1871 ustanovil čitalnico. Na trgu sredi naselja stoji spomenik, ki ga je naredil Jakob Savinšek.</a:t>
            </a:r>
          </a:p>
          <a:p>
            <a:pPr marL="285750" indent="-285750" algn="just">
              <a:buClrTx/>
              <a:buFont typeface="Arial" panose="020B0604020202020204" pitchFamily="34" charset="0"/>
              <a:buChar char="•"/>
            </a:pPr>
            <a:r>
              <a:rPr lang="sl-SI" sz="1800" dirty="0"/>
              <a:t> V Kobaridu je deloval tudi Henrik Tuma, ki je imel leta 1897 velik političen shod, politično pa se je udejstvoval tudi v letih 1919 do 1921.</a:t>
            </a:r>
          </a:p>
          <a:p>
            <a:endParaRPr lang="en-SI" dirty="0"/>
          </a:p>
        </p:txBody>
      </p:sp>
      <p:pic>
        <p:nvPicPr>
          <p:cNvPr id="6" name="Slika 5">
            <a:extLst>
              <a:ext uri="{FF2B5EF4-FFF2-40B4-BE49-F238E27FC236}">
                <a16:creationId xmlns:a16="http://schemas.microsoft.com/office/drawing/2014/main" id="{3F0EDAD3-BD64-4CCA-9B36-21C7AE620383}"/>
              </a:ext>
            </a:extLst>
          </p:cNvPr>
          <p:cNvPicPr>
            <a:picLocks noChangeAspect="1"/>
          </p:cNvPicPr>
          <p:nvPr/>
        </p:nvPicPr>
        <p:blipFill>
          <a:blip r:embed="rId3"/>
          <a:stretch>
            <a:fillRect/>
          </a:stretch>
        </p:blipFill>
        <p:spPr>
          <a:xfrm>
            <a:off x="9446071" y="1795097"/>
            <a:ext cx="2213040" cy="3279932"/>
          </a:xfrm>
          <a:prstGeom prst="rect">
            <a:avLst/>
          </a:prstGeom>
        </p:spPr>
      </p:pic>
      <p:sp>
        <p:nvSpPr>
          <p:cNvPr id="3" name="PoljeZBesedilom 2">
            <a:extLst>
              <a:ext uri="{FF2B5EF4-FFF2-40B4-BE49-F238E27FC236}">
                <a16:creationId xmlns:a16="http://schemas.microsoft.com/office/drawing/2014/main" id="{9E10CF3B-D03A-4395-B736-1D1F28E0557F}"/>
              </a:ext>
            </a:extLst>
          </p:cNvPr>
          <p:cNvSpPr txBox="1"/>
          <p:nvPr/>
        </p:nvSpPr>
        <p:spPr>
          <a:xfrm>
            <a:off x="8220722" y="5075029"/>
            <a:ext cx="672838" cy="261610"/>
          </a:xfrm>
          <a:prstGeom prst="rect">
            <a:avLst/>
          </a:prstGeom>
          <a:noFill/>
        </p:spPr>
        <p:txBody>
          <a:bodyPr wrap="square" rtlCol="0">
            <a:spAutoFit/>
          </a:bodyPr>
          <a:lstStyle/>
          <a:p>
            <a:r>
              <a:rPr lang="sl-SI" sz="1100" dirty="0"/>
              <a:t>SLIKA 6</a:t>
            </a:r>
            <a:endParaRPr lang="en-SI" sz="1100" dirty="0"/>
          </a:p>
        </p:txBody>
      </p:sp>
      <p:sp>
        <p:nvSpPr>
          <p:cNvPr id="7" name="PoljeZBesedilom 6">
            <a:extLst>
              <a:ext uri="{FF2B5EF4-FFF2-40B4-BE49-F238E27FC236}">
                <a16:creationId xmlns:a16="http://schemas.microsoft.com/office/drawing/2014/main" id="{CE7ACF7E-94D1-4F4A-A30A-C356806002EB}"/>
              </a:ext>
            </a:extLst>
          </p:cNvPr>
          <p:cNvSpPr txBox="1"/>
          <p:nvPr/>
        </p:nvSpPr>
        <p:spPr>
          <a:xfrm>
            <a:off x="10948897" y="5075029"/>
            <a:ext cx="710214" cy="261610"/>
          </a:xfrm>
          <a:prstGeom prst="rect">
            <a:avLst/>
          </a:prstGeom>
          <a:noFill/>
        </p:spPr>
        <p:txBody>
          <a:bodyPr wrap="square" rtlCol="0">
            <a:spAutoFit/>
          </a:bodyPr>
          <a:lstStyle/>
          <a:p>
            <a:r>
              <a:rPr lang="sl-SI" sz="1100" dirty="0"/>
              <a:t>SLIKA 7</a:t>
            </a:r>
            <a:endParaRPr lang="en-SI" sz="1100" dirty="0"/>
          </a:p>
        </p:txBody>
      </p:sp>
    </p:spTree>
    <p:extLst>
      <p:ext uri="{BB962C8B-B14F-4D97-AF65-F5344CB8AC3E}">
        <p14:creationId xmlns:p14="http://schemas.microsoft.com/office/powerpoint/2010/main" val="2768502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98B2A1B-E5EF-412F-8E47-04B277A49FAA}"/>
              </a:ext>
            </a:extLst>
          </p:cNvPr>
          <p:cNvSpPr>
            <a:spLocks noGrp="1"/>
          </p:cNvSpPr>
          <p:nvPr>
            <p:ph type="title"/>
          </p:nvPr>
        </p:nvSpPr>
        <p:spPr>
          <a:xfrm>
            <a:off x="769620" y="804672"/>
            <a:ext cx="4486656" cy="1141497"/>
          </a:xfrm>
        </p:spPr>
        <p:txBody>
          <a:bodyPr/>
          <a:lstStyle/>
          <a:p>
            <a:r>
              <a:rPr lang="sl-SI" dirty="0"/>
              <a:t>Gospodarstvo</a:t>
            </a:r>
            <a:endParaRPr lang="en-SI" dirty="0"/>
          </a:p>
        </p:txBody>
      </p:sp>
      <p:pic>
        <p:nvPicPr>
          <p:cNvPr id="5" name="Označba mesta vsebine 4">
            <a:extLst>
              <a:ext uri="{FF2B5EF4-FFF2-40B4-BE49-F238E27FC236}">
                <a16:creationId xmlns:a16="http://schemas.microsoft.com/office/drawing/2014/main" id="{F59DB53D-3D93-4BF3-A614-519B26DDFC9C}"/>
              </a:ext>
            </a:extLst>
          </p:cNvPr>
          <p:cNvPicPr>
            <a:picLocks noGrp="1" noChangeAspect="1"/>
          </p:cNvPicPr>
          <p:nvPr>
            <p:ph idx="1"/>
          </p:nvPr>
        </p:nvPicPr>
        <p:blipFill>
          <a:blip r:embed="rId2"/>
          <a:stretch>
            <a:fillRect/>
          </a:stretch>
        </p:blipFill>
        <p:spPr>
          <a:xfrm>
            <a:off x="7926933" y="804672"/>
            <a:ext cx="2883658" cy="1274174"/>
          </a:xfrm>
          <a:prstGeom prst="rect">
            <a:avLst/>
          </a:prstGeom>
        </p:spPr>
      </p:pic>
      <p:sp>
        <p:nvSpPr>
          <p:cNvPr id="4" name="Označba mesta besedila 3">
            <a:extLst>
              <a:ext uri="{FF2B5EF4-FFF2-40B4-BE49-F238E27FC236}">
                <a16:creationId xmlns:a16="http://schemas.microsoft.com/office/drawing/2014/main" id="{73AF0840-A6F1-4944-8590-86CDFF06DE7C}"/>
              </a:ext>
            </a:extLst>
          </p:cNvPr>
          <p:cNvSpPr>
            <a:spLocks noGrp="1"/>
          </p:cNvSpPr>
          <p:nvPr>
            <p:ph type="body" sz="half" idx="2"/>
          </p:nvPr>
        </p:nvSpPr>
        <p:spPr>
          <a:xfrm>
            <a:off x="769620" y="2331982"/>
            <a:ext cx="4486656" cy="3864632"/>
          </a:xfrm>
        </p:spPr>
        <p:txBody>
          <a:bodyPr>
            <a:normAutofit fontScale="85000" lnSpcReduction="20000"/>
          </a:bodyPr>
          <a:lstStyle/>
          <a:p>
            <a:pPr marL="342900" indent="-342900" algn="just">
              <a:buClrTx/>
              <a:buFont typeface="Arial" panose="020B0604020202020204" pitchFamily="34" charset="0"/>
              <a:buChar char="•"/>
            </a:pPr>
            <a:r>
              <a:rPr lang="sl-SI" sz="2000" dirty="0"/>
              <a:t>Kobarid je v drugi polovici 20. stoletja pričel razvijati industrijo. </a:t>
            </a:r>
          </a:p>
          <a:p>
            <a:pPr marL="342900" indent="-342900" algn="just">
              <a:buClrTx/>
              <a:buFont typeface="Arial" panose="020B0604020202020204" pitchFamily="34" charset="0"/>
              <a:buChar char="•"/>
            </a:pPr>
            <a:r>
              <a:rPr lang="sl-SI" sz="2000" dirty="0"/>
              <a:t>Najprej so leta 1947 obnovili opekarno, ki je stala na območju Kobariškega Blata. </a:t>
            </a:r>
          </a:p>
          <a:p>
            <a:pPr marL="342900" indent="-342900" algn="just">
              <a:buClrTx/>
              <a:buFont typeface="Arial" panose="020B0604020202020204" pitchFamily="34" charset="0"/>
              <a:buChar char="•"/>
            </a:pPr>
            <a:r>
              <a:rPr lang="sl-SI" sz="2000" dirty="0"/>
              <a:t>V letih 1954 do 1965 so imeli mizarsko podjetje in žago.</a:t>
            </a:r>
          </a:p>
          <a:p>
            <a:pPr marL="342900" indent="-342900" algn="just">
              <a:buClrTx/>
              <a:buFont typeface="Arial" panose="020B0604020202020204" pitchFamily="34" charset="0"/>
              <a:buChar char="•"/>
            </a:pPr>
            <a:r>
              <a:rPr lang="sl-SI" sz="2000" dirty="0"/>
              <a:t> Leta 1951 je bila odprta tovarna igel TIK Kobarid, ki deluje še danes. </a:t>
            </a:r>
          </a:p>
          <a:p>
            <a:pPr marL="342900" indent="-342900" algn="just">
              <a:buClrTx/>
              <a:buFont typeface="Arial" panose="020B0604020202020204" pitchFamily="34" charset="0"/>
              <a:buChar char="•"/>
            </a:pPr>
            <a:r>
              <a:rPr lang="sl-SI" sz="2000" dirty="0"/>
              <a:t>V letu 1955 je bila ustanovljena mlekarna in sirarna, ki pod imenom PLANIKA deluje tudi še sedaj. </a:t>
            </a:r>
          </a:p>
          <a:p>
            <a:pPr marL="342900" indent="-342900" algn="just">
              <a:buClrTx/>
              <a:buFont typeface="Arial" panose="020B0604020202020204" pitchFamily="34" charset="0"/>
              <a:buChar char="•"/>
            </a:pPr>
            <a:r>
              <a:rPr lang="sl-SI" sz="2000" dirty="0"/>
              <a:t>Danes se ljudje ukvarjajo s terciarno dejavnostjo, mnogo jih dela v turizmu in gostinstvu. Na delo pa hodijo tudi v sosednjo Italijo</a:t>
            </a:r>
          </a:p>
          <a:p>
            <a:endParaRPr lang="en-SI" dirty="0"/>
          </a:p>
        </p:txBody>
      </p:sp>
      <p:pic>
        <p:nvPicPr>
          <p:cNvPr id="6" name="Slika 5">
            <a:extLst>
              <a:ext uri="{FF2B5EF4-FFF2-40B4-BE49-F238E27FC236}">
                <a16:creationId xmlns:a16="http://schemas.microsoft.com/office/drawing/2014/main" id="{079BBFDA-B47A-4B59-B56C-F9EFED78931D}"/>
              </a:ext>
            </a:extLst>
          </p:cNvPr>
          <p:cNvPicPr>
            <a:picLocks noChangeAspect="1"/>
          </p:cNvPicPr>
          <p:nvPr/>
        </p:nvPicPr>
        <p:blipFill>
          <a:blip r:embed="rId3"/>
          <a:stretch>
            <a:fillRect/>
          </a:stretch>
        </p:blipFill>
        <p:spPr>
          <a:xfrm>
            <a:off x="6935726" y="2745692"/>
            <a:ext cx="4866072" cy="3440313"/>
          </a:xfrm>
          <a:prstGeom prst="rect">
            <a:avLst/>
          </a:prstGeom>
        </p:spPr>
      </p:pic>
      <p:sp>
        <p:nvSpPr>
          <p:cNvPr id="3" name="PoljeZBesedilom 2">
            <a:extLst>
              <a:ext uri="{FF2B5EF4-FFF2-40B4-BE49-F238E27FC236}">
                <a16:creationId xmlns:a16="http://schemas.microsoft.com/office/drawing/2014/main" id="{9FA1E27F-EF27-458D-BFF0-267B0AC9C73E}"/>
              </a:ext>
            </a:extLst>
          </p:cNvPr>
          <p:cNvSpPr txBox="1"/>
          <p:nvPr/>
        </p:nvSpPr>
        <p:spPr>
          <a:xfrm>
            <a:off x="10085033" y="2070372"/>
            <a:ext cx="725558" cy="261610"/>
          </a:xfrm>
          <a:prstGeom prst="rect">
            <a:avLst/>
          </a:prstGeom>
          <a:noFill/>
        </p:spPr>
        <p:txBody>
          <a:bodyPr wrap="square" rtlCol="0">
            <a:spAutoFit/>
          </a:bodyPr>
          <a:lstStyle/>
          <a:p>
            <a:r>
              <a:rPr lang="sl-SI" sz="1100" dirty="0"/>
              <a:t>SLIKA 8</a:t>
            </a:r>
            <a:endParaRPr lang="en-SI" sz="1100" dirty="0"/>
          </a:p>
        </p:txBody>
      </p:sp>
      <p:sp>
        <p:nvSpPr>
          <p:cNvPr id="7" name="PoljeZBesedilom 6">
            <a:extLst>
              <a:ext uri="{FF2B5EF4-FFF2-40B4-BE49-F238E27FC236}">
                <a16:creationId xmlns:a16="http://schemas.microsoft.com/office/drawing/2014/main" id="{245CD061-C18A-4988-93DD-A4858463583F}"/>
              </a:ext>
            </a:extLst>
          </p:cNvPr>
          <p:cNvSpPr txBox="1"/>
          <p:nvPr/>
        </p:nvSpPr>
        <p:spPr>
          <a:xfrm>
            <a:off x="11127095" y="6196614"/>
            <a:ext cx="674703" cy="261610"/>
          </a:xfrm>
          <a:prstGeom prst="rect">
            <a:avLst/>
          </a:prstGeom>
          <a:noFill/>
        </p:spPr>
        <p:txBody>
          <a:bodyPr wrap="square" rtlCol="0">
            <a:spAutoFit/>
          </a:bodyPr>
          <a:lstStyle/>
          <a:p>
            <a:r>
              <a:rPr lang="sl-SI" sz="1100" dirty="0"/>
              <a:t>SLIKA 9</a:t>
            </a:r>
            <a:endParaRPr lang="en-SI" sz="1100" dirty="0"/>
          </a:p>
        </p:txBody>
      </p:sp>
    </p:spTree>
    <p:extLst>
      <p:ext uri="{BB962C8B-B14F-4D97-AF65-F5344CB8AC3E}">
        <p14:creationId xmlns:p14="http://schemas.microsoft.com/office/powerpoint/2010/main" val="2605103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45C96B6-6F27-4086-8503-FD8D48E049A6}"/>
              </a:ext>
            </a:extLst>
          </p:cNvPr>
          <p:cNvSpPr>
            <a:spLocks noGrp="1"/>
          </p:cNvSpPr>
          <p:nvPr>
            <p:ph type="title"/>
          </p:nvPr>
        </p:nvSpPr>
        <p:spPr>
          <a:xfrm>
            <a:off x="805131" y="781254"/>
            <a:ext cx="4486656" cy="1141497"/>
          </a:xfrm>
        </p:spPr>
        <p:txBody>
          <a:bodyPr/>
          <a:lstStyle/>
          <a:p>
            <a:r>
              <a:rPr lang="sl-SI" dirty="0"/>
              <a:t>Turizem</a:t>
            </a:r>
            <a:endParaRPr lang="en-SI" dirty="0"/>
          </a:p>
        </p:txBody>
      </p:sp>
      <p:pic>
        <p:nvPicPr>
          <p:cNvPr id="5" name="Označba mesta vsebine 4">
            <a:extLst>
              <a:ext uri="{FF2B5EF4-FFF2-40B4-BE49-F238E27FC236}">
                <a16:creationId xmlns:a16="http://schemas.microsoft.com/office/drawing/2014/main" id="{640013C4-6FDE-4E49-99CB-B00258EE8A8D}"/>
              </a:ext>
            </a:extLst>
          </p:cNvPr>
          <p:cNvPicPr>
            <a:picLocks noGrp="1" noChangeAspect="1"/>
          </p:cNvPicPr>
          <p:nvPr>
            <p:ph idx="1"/>
          </p:nvPr>
        </p:nvPicPr>
        <p:blipFill>
          <a:blip r:embed="rId2"/>
          <a:stretch>
            <a:fillRect/>
          </a:stretch>
        </p:blipFill>
        <p:spPr>
          <a:xfrm>
            <a:off x="7583275" y="260238"/>
            <a:ext cx="2882976" cy="1919581"/>
          </a:xfrm>
          <a:prstGeom prst="rect">
            <a:avLst/>
          </a:prstGeom>
        </p:spPr>
      </p:pic>
      <p:sp>
        <p:nvSpPr>
          <p:cNvPr id="4" name="Označba mesta besedila 3">
            <a:extLst>
              <a:ext uri="{FF2B5EF4-FFF2-40B4-BE49-F238E27FC236}">
                <a16:creationId xmlns:a16="http://schemas.microsoft.com/office/drawing/2014/main" id="{3F1912DD-58E3-41EA-9C91-B17140465FBA}"/>
              </a:ext>
            </a:extLst>
          </p:cNvPr>
          <p:cNvSpPr>
            <a:spLocks noGrp="1"/>
          </p:cNvSpPr>
          <p:nvPr>
            <p:ph type="body" sz="half" idx="2"/>
          </p:nvPr>
        </p:nvSpPr>
        <p:spPr>
          <a:xfrm>
            <a:off x="805131" y="2179819"/>
            <a:ext cx="4486656" cy="4549455"/>
          </a:xfrm>
        </p:spPr>
        <p:txBody>
          <a:bodyPr>
            <a:normAutofit/>
          </a:bodyPr>
          <a:lstStyle/>
          <a:p>
            <a:pPr marL="285750" indent="-285750" algn="just">
              <a:buClrTx/>
              <a:buFont typeface="Arial" panose="020B0604020202020204" pitchFamily="34" charset="0"/>
              <a:buChar char="•"/>
            </a:pPr>
            <a:r>
              <a:rPr lang="sl-SI" sz="1600" dirty="0"/>
              <a:t>Naravne znamenitosti kot so slap Kozjak, gore Krn, Matajur in Stol ter čiste vode Nadiže in mrzle Soče so za turizem najbolj atraktivne. V okolici je obilo planinskih in zgodovinskih pohodnih poti.</a:t>
            </a:r>
          </a:p>
          <a:p>
            <a:pPr algn="just">
              <a:lnSpc>
                <a:spcPct val="60000"/>
              </a:lnSpc>
              <a:buClrTx/>
            </a:pPr>
            <a:r>
              <a:rPr lang="sl-SI" sz="1600" dirty="0"/>
              <a:t>Za turizem so pomembni tudi:</a:t>
            </a:r>
          </a:p>
          <a:p>
            <a:pPr marL="285750" indent="-285750" algn="just">
              <a:lnSpc>
                <a:spcPct val="60000"/>
              </a:lnSpc>
              <a:buClrTx/>
              <a:buFont typeface="Arial" panose="020B0604020202020204" pitchFamily="34" charset="0"/>
              <a:buChar char="•"/>
            </a:pPr>
            <a:r>
              <a:rPr lang="sl-SI" sz="1600" dirty="0"/>
              <a:t>svetovno znani Kobariški muzej z eksponati iz prve svetovne vojne;</a:t>
            </a:r>
          </a:p>
          <a:p>
            <a:pPr marL="285750" indent="-285750" algn="just">
              <a:lnSpc>
                <a:spcPct val="60000"/>
              </a:lnSpc>
              <a:buClrTx/>
              <a:buFont typeface="Arial" panose="020B0604020202020204" pitchFamily="34" charset="0"/>
              <a:buChar char="•"/>
            </a:pPr>
            <a:r>
              <a:rPr lang="sl-SI" sz="1600" dirty="0"/>
              <a:t>italijanska kostnica na sv. Antona</a:t>
            </a:r>
          </a:p>
          <a:p>
            <a:pPr marL="285750" indent="-285750" algn="just">
              <a:lnSpc>
                <a:spcPct val="60000"/>
              </a:lnSpc>
              <a:buClrTx/>
              <a:buFont typeface="Arial" panose="020B0604020202020204" pitchFamily="34" charset="0"/>
              <a:buChar char="•"/>
            </a:pPr>
            <a:r>
              <a:rPr lang="sl-SI" sz="1600" dirty="0"/>
              <a:t>arheološki najdišči </a:t>
            </a:r>
            <a:r>
              <a:rPr lang="sl-SI" sz="1600" dirty="0" err="1"/>
              <a:t>Tonovcov</a:t>
            </a:r>
            <a:r>
              <a:rPr lang="sl-SI" sz="1600" dirty="0"/>
              <a:t> grad in Gradič</a:t>
            </a:r>
          </a:p>
          <a:p>
            <a:pPr marL="285750" indent="-285750" algn="just">
              <a:lnSpc>
                <a:spcPct val="60000"/>
              </a:lnSpc>
              <a:buClrTx/>
              <a:buFont typeface="Arial" panose="020B0604020202020204" pitchFamily="34" charset="0"/>
              <a:buChar char="•"/>
            </a:pPr>
            <a:r>
              <a:rPr lang="sl-SI" sz="1600" dirty="0"/>
              <a:t>muzej "Od planine do Planike", posvečen razvoju mlekarstva in sirarstva</a:t>
            </a:r>
          </a:p>
          <a:p>
            <a:pPr marL="285750" indent="-285750" algn="just">
              <a:lnSpc>
                <a:spcPct val="60000"/>
              </a:lnSpc>
              <a:buClrTx/>
              <a:buFont typeface="Arial" panose="020B0604020202020204" pitchFamily="34" charset="0"/>
              <a:buChar char="•"/>
            </a:pPr>
            <a:r>
              <a:rPr lang="sl-SI" sz="1600" dirty="0"/>
              <a:t>Napoleonov most preko Nadiže</a:t>
            </a:r>
          </a:p>
          <a:p>
            <a:pPr marL="285750" indent="-285750" algn="just">
              <a:lnSpc>
                <a:spcPct val="60000"/>
              </a:lnSpc>
              <a:buClrTx/>
              <a:buFont typeface="Arial" panose="020B0604020202020204" pitchFamily="34" charset="0"/>
              <a:buChar char="•"/>
            </a:pPr>
            <a:r>
              <a:rPr lang="sl-SI" sz="1600" dirty="0"/>
              <a:t>Slap Kozjak</a:t>
            </a:r>
          </a:p>
          <a:p>
            <a:pPr marL="285750" indent="-285750" algn="just">
              <a:lnSpc>
                <a:spcPct val="60000"/>
              </a:lnSpc>
              <a:buClrTx/>
              <a:buFont typeface="Arial" panose="020B0604020202020204" pitchFamily="34" charset="0"/>
              <a:buChar char="•"/>
            </a:pPr>
            <a:r>
              <a:rPr lang="sl-SI" sz="1600" dirty="0"/>
              <a:t>cerkev sv. Antona Padovanskega na Gradiču, ki je bila posvečena leta 1696</a:t>
            </a:r>
          </a:p>
          <a:p>
            <a:pPr marL="285750" indent="-285750" algn="just">
              <a:lnSpc>
                <a:spcPct val="60000"/>
              </a:lnSpc>
              <a:buClrTx/>
              <a:buFont typeface="Arial" panose="020B0604020202020204" pitchFamily="34" charset="0"/>
              <a:buChar char="•"/>
            </a:pPr>
            <a:r>
              <a:rPr lang="sl-SI" sz="1600" dirty="0"/>
              <a:t>župnijska cerkev Marijinega vnebovzetja, zgrajena v 17.stoletju</a:t>
            </a:r>
            <a:endParaRPr lang="en-SI" sz="1600" dirty="0"/>
          </a:p>
        </p:txBody>
      </p:sp>
      <p:pic>
        <p:nvPicPr>
          <p:cNvPr id="6" name="Slika 5">
            <a:extLst>
              <a:ext uri="{FF2B5EF4-FFF2-40B4-BE49-F238E27FC236}">
                <a16:creationId xmlns:a16="http://schemas.microsoft.com/office/drawing/2014/main" id="{232F4704-A75A-4C75-A30A-F1001FA82CC3}"/>
              </a:ext>
            </a:extLst>
          </p:cNvPr>
          <p:cNvPicPr>
            <a:picLocks noChangeAspect="1"/>
          </p:cNvPicPr>
          <p:nvPr/>
        </p:nvPicPr>
        <p:blipFill>
          <a:blip r:embed="rId3"/>
          <a:stretch>
            <a:fillRect/>
          </a:stretch>
        </p:blipFill>
        <p:spPr>
          <a:xfrm>
            <a:off x="7815138" y="4609427"/>
            <a:ext cx="2651113" cy="1988335"/>
          </a:xfrm>
          <a:prstGeom prst="rect">
            <a:avLst/>
          </a:prstGeom>
        </p:spPr>
      </p:pic>
      <p:pic>
        <p:nvPicPr>
          <p:cNvPr id="7" name="Slika 6">
            <a:extLst>
              <a:ext uri="{FF2B5EF4-FFF2-40B4-BE49-F238E27FC236}">
                <a16:creationId xmlns:a16="http://schemas.microsoft.com/office/drawing/2014/main" id="{DE62E964-61E5-483F-85C9-91C323E73E74}"/>
              </a:ext>
            </a:extLst>
          </p:cNvPr>
          <p:cNvPicPr>
            <a:picLocks noChangeAspect="1"/>
          </p:cNvPicPr>
          <p:nvPr/>
        </p:nvPicPr>
        <p:blipFill>
          <a:blip r:embed="rId4"/>
          <a:stretch>
            <a:fillRect/>
          </a:stretch>
        </p:blipFill>
        <p:spPr>
          <a:xfrm>
            <a:off x="8792100" y="2400455"/>
            <a:ext cx="3064215" cy="1988335"/>
          </a:xfrm>
          <a:prstGeom prst="rect">
            <a:avLst/>
          </a:prstGeom>
        </p:spPr>
      </p:pic>
      <p:pic>
        <p:nvPicPr>
          <p:cNvPr id="8" name="Slika 7">
            <a:extLst>
              <a:ext uri="{FF2B5EF4-FFF2-40B4-BE49-F238E27FC236}">
                <a16:creationId xmlns:a16="http://schemas.microsoft.com/office/drawing/2014/main" id="{A0F58843-45CC-4D45-94E0-E5799DF54091}"/>
              </a:ext>
            </a:extLst>
          </p:cNvPr>
          <p:cNvPicPr>
            <a:picLocks noChangeAspect="1"/>
          </p:cNvPicPr>
          <p:nvPr/>
        </p:nvPicPr>
        <p:blipFill rotWithShape="1">
          <a:blip r:embed="rId5"/>
          <a:srcRect l="12770" b="24660"/>
          <a:stretch/>
        </p:blipFill>
        <p:spPr>
          <a:xfrm>
            <a:off x="6429814" y="2263093"/>
            <a:ext cx="1965156" cy="2263060"/>
          </a:xfrm>
          <a:prstGeom prst="rect">
            <a:avLst/>
          </a:prstGeom>
        </p:spPr>
      </p:pic>
      <p:sp>
        <p:nvSpPr>
          <p:cNvPr id="3" name="PoljeZBesedilom 2">
            <a:extLst>
              <a:ext uri="{FF2B5EF4-FFF2-40B4-BE49-F238E27FC236}">
                <a16:creationId xmlns:a16="http://schemas.microsoft.com/office/drawing/2014/main" id="{96866289-239B-4BB7-AF0B-D7508B4B9456}"/>
              </a:ext>
            </a:extLst>
          </p:cNvPr>
          <p:cNvSpPr txBox="1"/>
          <p:nvPr/>
        </p:nvSpPr>
        <p:spPr>
          <a:xfrm>
            <a:off x="10466251" y="1922751"/>
            <a:ext cx="769176" cy="261610"/>
          </a:xfrm>
          <a:prstGeom prst="rect">
            <a:avLst/>
          </a:prstGeom>
          <a:noFill/>
        </p:spPr>
        <p:txBody>
          <a:bodyPr wrap="square" rtlCol="0">
            <a:spAutoFit/>
          </a:bodyPr>
          <a:lstStyle/>
          <a:p>
            <a:r>
              <a:rPr lang="sl-SI" sz="1100" dirty="0"/>
              <a:t>SLIKA 10</a:t>
            </a:r>
            <a:endParaRPr lang="en-SI" sz="1100" dirty="0"/>
          </a:p>
        </p:txBody>
      </p:sp>
      <p:sp>
        <p:nvSpPr>
          <p:cNvPr id="9" name="PoljeZBesedilom 8">
            <a:extLst>
              <a:ext uri="{FF2B5EF4-FFF2-40B4-BE49-F238E27FC236}">
                <a16:creationId xmlns:a16="http://schemas.microsoft.com/office/drawing/2014/main" id="{C61D0437-6AE0-40E7-B59A-75A8A0985C7C}"/>
              </a:ext>
            </a:extLst>
          </p:cNvPr>
          <p:cNvSpPr txBox="1"/>
          <p:nvPr/>
        </p:nvSpPr>
        <p:spPr>
          <a:xfrm>
            <a:off x="6396249" y="4526153"/>
            <a:ext cx="849875" cy="261610"/>
          </a:xfrm>
          <a:prstGeom prst="rect">
            <a:avLst/>
          </a:prstGeom>
          <a:noFill/>
        </p:spPr>
        <p:txBody>
          <a:bodyPr wrap="square" rtlCol="0">
            <a:spAutoFit/>
          </a:bodyPr>
          <a:lstStyle/>
          <a:p>
            <a:r>
              <a:rPr lang="sl-SI" sz="1100" dirty="0"/>
              <a:t>SLIKA 11</a:t>
            </a:r>
            <a:endParaRPr lang="en-SI" sz="1100" dirty="0"/>
          </a:p>
        </p:txBody>
      </p:sp>
      <p:sp>
        <p:nvSpPr>
          <p:cNvPr id="10" name="PoljeZBesedilom 9">
            <a:extLst>
              <a:ext uri="{FF2B5EF4-FFF2-40B4-BE49-F238E27FC236}">
                <a16:creationId xmlns:a16="http://schemas.microsoft.com/office/drawing/2014/main" id="{7CD067BF-9A82-4EB5-831D-B52E1631F01B}"/>
              </a:ext>
            </a:extLst>
          </p:cNvPr>
          <p:cNvSpPr txBox="1"/>
          <p:nvPr/>
        </p:nvSpPr>
        <p:spPr>
          <a:xfrm>
            <a:off x="11101713" y="4353248"/>
            <a:ext cx="754602" cy="261610"/>
          </a:xfrm>
          <a:prstGeom prst="rect">
            <a:avLst/>
          </a:prstGeom>
          <a:noFill/>
        </p:spPr>
        <p:txBody>
          <a:bodyPr wrap="square" rtlCol="0">
            <a:spAutoFit/>
          </a:bodyPr>
          <a:lstStyle/>
          <a:p>
            <a:r>
              <a:rPr lang="sl-SI" sz="1100" dirty="0"/>
              <a:t>SLIKA 12</a:t>
            </a:r>
            <a:endParaRPr lang="en-SI" sz="1100" dirty="0"/>
          </a:p>
        </p:txBody>
      </p:sp>
      <p:sp>
        <p:nvSpPr>
          <p:cNvPr id="11" name="PoljeZBesedilom 10">
            <a:extLst>
              <a:ext uri="{FF2B5EF4-FFF2-40B4-BE49-F238E27FC236}">
                <a16:creationId xmlns:a16="http://schemas.microsoft.com/office/drawing/2014/main" id="{BCE29AF9-A07F-4717-9495-21D3F72606E2}"/>
              </a:ext>
            </a:extLst>
          </p:cNvPr>
          <p:cNvSpPr txBox="1"/>
          <p:nvPr/>
        </p:nvSpPr>
        <p:spPr>
          <a:xfrm>
            <a:off x="10466251" y="6336152"/>
            <a:ext cx="840197" cy="261610"/>
          </a:xfrm>
          <a:prstGeom prst="rect">
            <a:avLst/>
          </a:prstGeom>
          <a:noFill/>
        </p:spPr>
        <p:txBody>
          <a:bodyPr wrap="square" rtlCol="0">
            <a:spAutoFit/>
          </a:bodyPr>
          <a:lstStyle/>
          <a:p>
            <a:r>
              <a:rPr lang="sl-SI" sz="1100" dirty="0"/>
              <a:t>SLIKA 13</a:t>
            </a:r>
            <a:endParaRPr lang="en-SI" sz="1100" dirty="0"/>
          </a:p>
        </p:txBody>
      </p:sp>
    </p:spTree>
    <p:extLst>
      <p:ext uri="{BB962C8B-B14F-4D97-AF65-F5344CB8AC3E}">
        <p14:creationId xmlns:p14="http://schemas.microsoft.com/office/powerpoint/2010/main" val="1390713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B1B090F-1D57-46F0-9DAD-0BEC8FD6BA65}"/>
              </a:ext>
            </a:extLst>
          </p:cNvPr>
          <p:cNvSpPr>
            <a:spLocks noGrp="1"/>
          </p:cNvSpPr>
          <p:nvPr>
            <p:ph type="title"/>
          </p:nvPr>
        </p:nvSpPr>
        <p:spPr>
          <a:xfrm>
            <a:off x="769620" y="804672"/>
            <a:ext cx="4486656" cy="1141497"/>
          </a:xfrm>
        </p:spPr>
        <p:txBody>
          <a:bodyPr/>
          <a:lstStyle/>
          <a:p>
            <a:r>
              <a:rPr lang="sl-SI" dirty="0"/>
              <a:t>Kobariški muzej</a:t>
            </a:r>
            <a:endParaRPr lang="en-SI" dirty="0"/>
          </a:p>
        </p:txBody>
      </p:sp>
      <p:pic>
        <p:nvPicPr>
          <p:cNvPr id="5" name="Označba mesta vsebine 4">
            <a:extLst>
              <a:ext uri="{FF2B5EF4-FFF2-40B4-BE49-F238E27FC236}">
                <a16:creationId xmlns:a16="http://schemas.microsoft.com/office/drawing/2014/main" id="{5A476249-E44D-4B49-8661-1ACF17B43498}"/>
              </a:ext>
            </a:extLst>
          </p:cNvPr>
          <p:cNvPicPr>
            <a:picLocks noGrp="1" noChangeAspect="1"/>
          </p:cNvPicPr>
          <p:nvPr>
            <p:ph idx="1"/>
          </p:nvPr>
        </p:nvPicPr>
        <p:blipFill>
          <a:blip r:embed="rId2"/>
          <a:stretch>
            <a:fillRect/>
          </a:stretch>
        </p:blipFill>
        <p:spPr>
          <a:xfrm>
            <a:off x="7238616" y="484095"/>
            <a:ext cx="3855548" cy="2890405"/>
          </a:xfrm>
          <a:prstGeom prst="rect">
            <a:avLst/>
          </a:prstGeom>
        </p:spPr>
      </p:pic>
      <p:sp>
        <p:nvSpPr>
          <p:cNvPr id="4" name="Označba mesta besedila 3">
            <a:extLst>
              <a:ext uri="{FF2B5EF4-FFF2-40B4-BE49-F238E27FC236}">
                <a16:creationId xmlns:a16="http://schemas.microsoft.com/office/drawing/2014/main" id="{DF60E8FB-DBA6-4610-88B4-7C7B97A7C8A7}"/>
              </a:ext>
            </a:extLst>
          </p:cNvPr>
          <p:cNvSpPr>
            <a:spLocks noGrp="1"/>
          </p:cNvSpPr>
          <p:nvPr>
            <p:ph type="body" sz="half" idx="2"/>
          </p:nvPr>
        </p:nvSpPr>
        <p:spPr>
          <a:xfrm>
            <a:off x="769620" y="2026025"/>
            <a:ext cx="4486656" cy="4733364"/>
          </a:xfrm>
        </p:spPr>
        <p:txBody>
          <a:bodyPr>
            <a:normAutofit fontScale="92500" lnSpcReduction="20000"/>
          </a:bodyPr>
          <a:lstStyle/>
          <a:p>
            <a:pPr marL="285750" indent="-285750" algn="just">
              <a:lnSpc>
                <a:spcPct val="120000"/>
              </a:lnSpc>
              <a:buClrTx/>
              <a:buFont typeface="Arial" panose="020B0604020202020204" pitchFamily="34" charset="0"/>
              <a:buChar char="•"/>
            </a:pPr>
            <a:r>
              <a:rPr lang="sl-SI" dirty="0"/>
              <a:t>Ustanovljen je bil leta 1990 z namenom ohranjanja, raziskovanja in predstavljanja prve svetovne vojne, še posebno soške fronte.</a:t>
            </a:r>
          </a:p>
          <a:p>
            <a:pPr marL="285750" indent="-285750" algn="just">
              <a:lnSpc>
                <a:spcPct val="120000"/>
              </a:lnSpc>
              <a:buClrTx/>
              <a:buFont typeface="Arial" panose="020B0604020202020204" pitchFamily="34" charset="0"/>
              <a:buChar char="•"/>
            </a:pPr>
            <a:r>
              <a:rPr lang="sl-SI" dirty="0"/>
              <a:t>Odprtje muzeja je bilo 20. oktobra 1990, ki se nahaja v prostorih nekdanjega Mašerovega kmečkega dvorca. V muzeju je podrobno predstavljena 12. soška bitka (čudež pri Kobaridu). V muzeju je predstavljeno življenje na bojišču in v zaledju.</a:t>
            </a:r>
          </a:p>
          <a:p>
            <a:pPr marL="285750" indent="-285750" algn="just">
              <a:lnSpc>
                <a:spcPct val="120000"/>
              </a:lnSpc>
              <a:buClrTx/>
              <a:buFont typeface="Arial" panose="020B0604020202020204" pitchFamily="34" charset="0"/>
              <a:buChar char="•"/>
            </a:pPr>
            <a:r>
              <a:rPr lang="sl-SI" dirty="0"/>
              <a:t>Pred muzejem sta postavljena top in granata. Na hodniku v pritličju je nekaj spomenikov padlih avstro-ogrskih in italijanskih vojakov na soškem bojišču. V muzeju je predstavljena tudi maketa bližnjih vrhov, na katerih so označene žičnice, pešpoti, mulatjere in meja med Avstro-Ogrsko in Italijo. Predstavljene so tudi grozote prve svetovne vojne.</a:t>
            </a:r>
          </a:p>
          <a:p>
            <a:pPr marL="285750" indent="-285750" algn="just">
              <a:lnSpc>
                <a:spcPct val="120000"/>
              </a:lnSpc>
              <a:buClrTx/>
              <a:buFont typeface="Arial" panose="020B0604020202020204" pitchFamily="34" charset="0"/>
              <a:buChar char="•"/>
            </a:pPr>
            <a:r>
              <a:rPr lang="sl-SI" dirty="0"/>
              <a:t>Razstavljena je tudi večja zbirka orožja; pištole, puške, granate, idr. V muzeju se nahaja tudi </a:t>
            </a:r>
            <a:r>
              <a:rPr lang="sl-SI" dirty="0" err="1"/>
              <a:t>multivizijska</a:t>
            </a:r>
            <a:r>
              <a:rPr lang="sl-SI" dirty="0"/>
              <a:t> soba, kjer je na ogled krajši film, ki predstavlja soško fronto in bolj natančno opisuje dvanajsto soško bitko.</a:t>
            </a:r>
          </a:p>
          <a:p>
            <a:endParaRPr lang="en-SI" dirty="0"/>
          </a:p>
        </p:txBody>
      </p:sp>
      <p:pic>
        <p:nvPicPr>
          <p:cNvPr id="6" name="Slika 5">
            <a:extLst>
              <a:ext uri="{FF2B5EF4-FFF2-40B4-BE49-F238E27FC236}">
                <a16:creationId xmlns:a16="http://schemas.microsoft.com/office/drawing/2014/main" id="{7F385B91-4244-4561-907E-415AC5E3A0BD}"/>
              </a:ext>
            </a:extLst>
          </p:cNvPr>
          <p:cNvPicPr>
            <a:picLocks noChangeAspect="1"/>
          </p:cNvPicPr>
          <p:nvPr/>
        </p:nvPicPr>
        <p:blipFill>
          <a:blip r:embed="rId3"/>
          <a:stretch>
            <a:fillRect/>
          </a:stretch>
        </p:blipFill>
        <p:spPr>
          <a:xfrm>
            <a:off x="7238616" y="3805426"/>
            <a:ext cx="3855548" cy="2568479"/>
          </a:xfrm>
          <a:prstGeom prst="rect">
            <a:avLst/>
          </a:prstGeom>
        </p:spPr>
      </p:pic>
      <p:sp>
        <p:nvSpPr>
          <p:cNvPr id="3" name="PoljeZBesedilom 2">
            <a:extLst>
              <a:ext uri="{FF2B5EF4-FFF2-40B4-BE49-F238E27FC236}">
                <a16:creationId xmlns:a16="http://schemas.microsoft.com/office/drawing/2014/main" id="{CEA3BB88-7AA9-4F49-A905-619316A7B80F}"/>
              </a:ext>
            </a:extLst>
          </p:cNvPr>
          <p:cNvSpPr txBox="1"/>
          <p:nvPr/>
        </p:nvSpPr>
        <p:spPr>
          <a:xfrm>
            <a:off x="10381027" y="3374500"/>
            <a:ext cx="713137" cy="261610"/>
          </a:xfrm>
          <a:prstGeom prst="rect">
            <a:avLst/>
          </a:prstGeom>
          <a:noFill/>
        </p:spPr>
        <p:txBody>
          <a:bodyPr wrap="square" rtlCol="0">
            <a:spAutoFit/>
          </a:bodyPr>
          <a:lstStyle/>
          <a:p>
            <a:r>
              <a:rPr lang="sl-SI" sz="1100" dirty="0"/>
              <a:t>SLIKA 15</a:t>
            </a:r>
            <a:endParaRPr lang="en-SI" sz="1100" dirty="0"/>
          </a:p>
        </p:txBody>
      </p:sp>
      <p:sp>
        <p:nvSpPr>
          <p:cNvPr id="7" name="PoljeZBesedilom 6">
            <a:extLst>
              <a:ext uri="{FF2B5EF4-FFF2-40B4-BE49-F238E27FC236}">
                <a16:creationId xmlns:a16="http://schemas.microsoft.com/office/drawing/2014/main" id="{5C935B53-CB2A-4DC2-88D7-A37C4565A8B5}"/>
              </a:ext>
            </a:extLst>
          </p:cNvPr>
          <p:cNvSpPr txBox="1"/>
          <p:nvPr/>
        </p:nvSpPr>
        <p:spPr>
          <a:xfrm>
            <a:off x="10381027" y="6373905"/>
            <a:ext cx="713137" cy="261610"/>
          </a:xfrm>
          <a:prstGeom prst="rect">
            <a:avLst/>
          </a:prstGeom>
          <a:noFill/>
        </p:spPr>
        <p:txBody>
          <a:bodyPr wrap="square" rtlCol="0">
            <a:spAutoFit/>
          </a:bodyPr>
          <a:lstStyle/>
          <a:p>
            <a:r>
              <a:rPr lang="sl-SI" sz="1100" dirty="0"/>
              <a:t>SLIKA 16</a:t>
            </a:r>
            <a:endParaRPr lang="en-SI" sz="1100" dirty="0"/>
          </a:p>
        </p:txBody>
      </p:sp>
    </p:spTree>
    <p:extLst>
      <p:ext uri="{BB962C8B-B14F-4D97-AF65-F5344CB8AC3E}">
        <p14:creationId xmlns:p14="http://schemas.microsoft.com/office/powerpoint/2010/main" val="2430114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6512335-5598-494F-85C6-0EEBE131D3C8}"/>
              </a:ext>
            </a:extLst>
          </p:cNvPr>
          <p:cNvSpPr>
            <a:spLocks noGrp="1"/>
          </p:cNvSpPr>
          <p:nvPr>
            <p:ph type="title"/>
          </p:nvPr>
        </p:nvSpPr>
        <p:spPr>
          <a:xfrm>
            <a:off x="2231136" y="754602"/>
            <a:ext cx="7729728" cy="630315"/>
          </a:xfrm>
        </p:spPr>
        <p:txBody>
          <a:bodyPr>
            <a:normAutofit fontScale="90000"/>
          </a:bodyPr>
          <a:lstStyle/>
          <a:p>
            <a:r>
              <a:rPr lang="sl-SI" dirty="0"/>
              <a:t>VIRI</a:t>
            </a:r>
            <a:endParaRPr lang="en-SI" dirty="0"/>
          </a:p>
        </p:txBody>
      </p:sp>
      <p:sp>
        <p:nvSpPr>
          <p:cNvPr id="3" name="Označba mesta vsebine 2">
            <a:extLst>
              <a:ext uri="{FF2B5EF4-FFF2-40B4-BE49-F238E27FC236}">
                <a16:creationId xmlns:a16="http://schemas.microsoft.com/office/drawing/2014/main" id="{4B554DA0-0F24-40BD-9035-69A6C5E94823}"/>
              </a:ext>
            </a:extLst>
          </p:cNvPr>
          <p:cNvSpPr>
            <a:spLocks noGrp="1"/>
          </p:cNvSpPr>
          <p:nvPr>
            <p:ph idx="1"/>
          </p:nvPr>
        </p:nvSpPr>
        <p:spPr>
          <a:xfrm>
            <a:off x="2317072" y="1580225"/>
            <a:ext cx="7643791" cy="4856085"/>
          </a:xfrm>
        </p:spPr>
        <p:txBody>
          <a:bodyPr>
            <a:normAutofit fontScale="92500" lnSpcReduction="10000"/>
          </a:bodyPr>
          <a:lstStyle/>
          <a:p>
            <a:r>
              <a:rPr lang="sl-SI" dirty="0"/>
              <a:t>BESEDILO: </a:t>
            </a:r>
            <a:r>
              <a:rPr lang="sl-SI" dirty="0">
                <a:hlinkClick r:id="rId2"/>
              </a:rPr>
              <a:t>https://sl.wikipedia.org/wiki/Kobarid</a:t>
            </a:r>
            <a:r>
              <a:rPr lang="sl-SI" dirty="0"/>
              <a:t> </a:t>
            </a:r>
          </a:p>
          <a:p>
            <a:r>
              <a:rPr lang="sl-SI" sz="1100" dirty="0"/>
              <a:t>SLIKA 1: </a:t>
            </a:r>
            <a:r>
              <a:rPr lang="sl-SI" sz="1100" dirty="0">
                <a:hlinkClick r:id="rId3"/>
              </a:rPr>
              <a:t>https://siol.net/trendi/potovanja/najbolj-gostoljubni-kraji-na-svetu-med-njimi-tudi-malo-slovensko-mesto-video-516506</a:t>
            </a:r>
            <a:r>
              <a:rPr lang="sl-SI" sz="1100" dirty="0"/>
              <a:t> </a:t>
            </a:r>
          </a:p>
          <a:p>
            <a:r>
              <a:rPr lang="sl-SI" sz="1100" dirty="0"/>
              <a:t>SLIKA 2: </a:t>
            </a:r>
            <a:r>
              <a:rPr lang="sl-SI" sz="1100" dirty="0">
                <a:hlinkClick r:id="rId4"/>
              </a:rPr>
              <a:t>https://www.sloveniaholidays.com/kobarid/</a:t>
            </a:r>
            <a:r>
              <a:rPr lang="sl-SI" sz="1100" dirty="0"/>
              <a:t> </a:t>
            </a:r>
          </a:p>
          <a:p>
            <a:r>
              <a:rPr lang="sl-SI" sz="1100" dirty="0"/>
              <a:t>SLIKA 3: </a:t>
            </a:r>
            <a:r>
              <a:rPr lang="sl-SI" sz="1100" dirty="0">
                <a:hlinkClick r:id="rId5"/>
              </a:rPr>
              <a:t>https://sl.wikipedia.org/wiki/Ob%C4%8Dina_Kobarid</a:t>
            </a:r>
            <a:r>
              <a:rPr lang="sl-SI" sz="1100" dirty="0"/>
              <a:t> </a:t>
            </a:r>
          </a:p>
          <a:p>
            <a:r>
              <a:rPr lang="sl-SI" sz="1100" dirty="0"/>
              <a:t>SLIKA 4: </a:t>
            </a:r>
            <a:r>
              <a:rPr lang="sl-SI" sz="1100" dirty="0">
                <a:hlinkClick r:id="rId6"/>
              </a:rPr>
              <a:t>https://www.primorske.si/plus/7-val/cudez-pri-kobaridu-je-osupnil-zmagovalce-in-poraze</a:t>
            </a:r>
            <a:r>
              <a:rPr lang="sl-SI" sz="1100" dirty="0"/>
              <a:t> </a:t>
            </a:r>
          </a:p>
          <a:p>
            <a:r>
              <a:rPr lang="sl-SI" sz="1100" dirty="0"/>
              <a:t>SLIKA 5: </a:t>
            </a:r>
            <a:r>
              <a:rPr lang="sl-SI" sz="1100" dirty="0">
                <a:hlinkClick r:id="rId7"/>
              </a:rPr>
              <a:t>https://sl.wikipedia.org/wiki/%C4%8Cude%C5%BE_pri_Kobaridu</a:t>
            </a:r>
            <a:r>
              <a:rPr lang="sl-SI" sz="1100" dirty="0"/>
              <a:t> </a:t>
            </a:r>
          </a:p>
          <a:p>
            <a:r>
              <a:rPr lang="sl-SI" sz="1100" dirty="0"/>
              <a:t>SLIKA 6: </a:t>
            </a:r>
            <a:r>
              <a:rPr lang="sl-SI" sz="1100" dirty="0">
                <a:hlinkClick r:id="rId8"/>
              </a:rPr>
              <a:t>https://www.mojaobcina.si/kobarid/novice/cestitke-ob-obcinskem-prazniku.html</a:t>
            </a:r>
            <a:r>
              <a:rPr lang="sl-SI" sz="1100" dirty="0"/>
              <a:t> </a:t>
            </a:r>
          </a:p>
          <a:p>
            <a:r>
              <a:rPr lang="sl-SI" sz="1100" dirty="0"/>
              <a:t>SLIKA 7: </a:t>
            </a:r>
            <a:r>
              <a:rPr lang="sl-SI" sz="1100" dirty="0">
                <a:hlinkClick r:id="rId9"/>
              </a:rPr>
              <a:t>http://www.dlib.si/details/URN:NBN:SI:IMG-M68TIDMW</a:t>
            </a:r>
            <a:r>
              <a:rPr lang="sl-SI" sz="1100" dirty="0"/>
              <a:t> </a:t>
            </a:r>
          </a:p>
          <a:p>
            <a:r>
              <a:rPr lang="sl-SI" sz="1100" dirty="0"/>
              <a:t>SLIKA 8: </a:t>
            </a:r>
            <a:r>
              <a:rPr lang="sl-SI" sz="1100" dirty="0">
                <a:hlinkClick r:id="rId10"/>
              </a:rPr>
              <a:t>https://www.mlekarna-planika.si/</a:t>
            </a:r>
            <a:r>
              <a:rPr lang="sl-SI" sz="1100" dirty="0"/>
              <a:t> </a:t>
            </a:r>
          </a:p>
          <a:p>
            <a:r>
              <a:rPr lang="sl-SI" sz="1100" dirty="0"/>
              <a:t>SLIKA 9: </a:t>
            </a:r>
            <a:r>
              <a:rPr lang="sl-SI" sz="1100" dirty="0">
                <a:hlinkClick r:id="rId11"/>
              </a:rPr>
              <a:t>https://www.zelenaslovenija.si/nc5934/mleko-iz-ekoloskega-posestva-bogata-v-bovcu</a:t>
            </a:r>
            <a:r>
              <a:rPr lang="sl-SI" sz="1100" dirty="0"/>
              <a:t> </a:t>
            </a:r>
          </a:p>
          <a:p>
            <a:r>
              <a:rPr lang="sl-SI" sz="1100" dirty="0"/>
              <a:t>SLIKA 10: </a:t>
            </a:r>
            <a:r>
              <a:rPr lang="sl-SI" sz="1100" dirty="0">
                <a:hlinkClick r:id="rId12"/>
              </a:rPr>
              <a:t>https://www.soca-valley.com/sl/znamenitosti/dediscina/spomeniki-in-utrdbe/2018010911575928/tonocov-grad/</a:t>
            </a:r>
            <a:r>
              <a:rPr lang="sl-SI" sz="1100" dirty="0"/>
              <a:t> </a:t>
            </a:r>
          </a:p>
          <a:p>
            <a:r>
              <a:rPr lang="sl-SI" sz="1100" dirty="0"/>
              <a:t>SLIKA 11: </a:t>
            </a:r>
            <a:r>
              <a:rPr lang="sl-SI" sz="1100" dirty="0">
                <a:hlinkClick r:id="rId13"/>
              </a:rPr>
              <a:t>https://www.hikuk.com/si/slovenija/goriska/obcina-idrija/idrija/lokacije/cerkev-sv-antona-padovanskega-30202182-AD3D-54B7-83F4-DF4EB9AE44FF/</a:t>
            </a:r>
            <a:r>
              <a:rPr lang="sl-SI" sz="1100" dirty="0"/>
              <a:t> </a:t>
            </a:r>
          </a:p>
          <a:p>
            <a:r>
              <a:rPr lang="sl-SI" sz="1100" dirty="0"/>
              <a:t>SLIKA 12: </a:t>
            </a:r>
            <a:r>
              <a:rPr lang="sl-SI" sz="1100" dirty="0">
                <a:hlinkClick r:id="rId14"/>
              </a:rPr>
              <a:t>http://www.tol-muzej.si/razstave/stalne-razstave/od-planine-do-planike</a:t>
            </a:r>
            <a:r>
              <a:rPr lang="sl-SI" sz="1100" dirty="0"/>
              <a:t> </a:t>
            </a:r>
          </a:p>
          <a:p>
            <a:r>
              <a:rPr lang="sl-SI" sz="1100" dirty="0"/>
              <a:t>SLIKA 13: </a:t>
            </a:r>
            <a:r>
              <a:rPr lang="sl-SI" sz="1100" dirty="0">
                <a:hlinkClick r:id="rId15"/>
              </a:rPr>
              <a:t>https://sl.wikipedia.org/wiki/Napoleonov_most_%C4%8Dez_Nadi%C5%BEo</a:t>
            </a:r>
            <a:r>
              <a:rPr lang="sl-SI" sz="1100" dirty="0"/>
              <a:t> </a:t>
            </a:r>
          </a:p>
          <a:p>
            <a:r>
              <a:rPr lang="sl-SI" sz="1100" dirty="0"/>
              <a:t>SLIKA 14: </a:t>
            </a:r>
            <a:r>
              <a:rPr lang="sl-SI" sz="1100" dirty="0">
                <a:hlinkClick r:id="rId16"/>
              </a:rPr>
              <a:t>https://sl.wikipedia.org/wiki/Slap_Kozjak</a:t>
            </a:r>
            <a:r>
              <a:rPr lang="sl-SI" sz="1100" dirty="0"/>
              <a:t> </a:t>
            </a:r>
          </a:p>
          <a:p>
            <a:r>
              <a:rPr lang="sl-SI" sz="1100" dirty="0"/>
              <a:t>SLIKA 15: </a:t>
            </a:r>
            <a:r>
              <a:rPr lang="sl-SI" sz="1100" dirty="0">
                <a:hlinkClick r:id="rId17"/>
              </a:rPr>
              <a:t>https://www.soca-valley.com/sl/znamenitosti/prva-svetovna-vojna/kobariski-muzej/</a:t>
            </a:r>
            <a:r>
              <a:rPr lang="sl-SI" sz="1100" dirty="0"/>
              <a:t> </a:t>
            </a:r>
          </a:p>
          <a:p>
            <a:r>
              <a:rPr lang="sl-SI" sz="1100" dirty="0"/>
              <a:t>SLIKA 16: </a:t>
            </a:r>
            <a:r>
              <a:rPr lang="sl-SI" sz="1100" dirty="0">
                <a:hlinkClick r:id="rId18"/>
              </a:rPr>
              <a:t>https://sl.wikipedia.org/wiki/Kobari%C5%A1ki_muzej</a:t>
            </a:r>
            <a:r>
              <a:rPr lang="sl-SI" sz="1100" dirty="0"/>
              <a:t> </a:t>
            </a:r>
            <a:endParaRPr lang="en-SI" sz="1100" dirty="0"/>
          </a:p>
        </p:txBody>
      </p:sp>
    </p:spTree>
    <p:extLst>
      <p:ext uri="{BB962C8B-B14F-4D97-AF65-F5344CB8AC3E}">
        <p14:creationId xmlns:p14="http://schemas.microsoft.com/office/powerpoint/2010/main" val="2558704206"/>
      </p:ext>
    </p:extLst>
  </p:cSld>
  <p:clrMapOvr>
    <a:masterClrMapping/>
  </p:clrMapOvr>
</p:sld>
</file>

<file path=ppt/theme/theme1.xml><?xml version="1.0" encoding="utf-8"?>
<a:theme xmlns:a="http://schemas.openxmlformats.org/drawingml/2006/main" name="Paket">
  <a:themeElements>
    <a:clrScheme name="Paket">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ke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ket">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TM10001115[[fn=Paket]]</Template>
  <TotalTime>139</TotalTime>
  <Words>1051</Words>
  <Application>Microsoft Office PowerPoint</Application>
  <PresentationFormat>Širokozaslonsko</PresentationFormat>
  <Paragraphs>72</Paragraphs>
  <Slides>9</Slides>
  <Notes>0</Notes>
  <HiddenSlides>0</HiddenSlides>
  <MMClips>0</MMClips>
  <ScaleCrop>false</ScaleCrop>
  <HeadingPairs>
    <vt:vector size="6" baseType="variant">
      <vt:variant>
        <vt:lpstr>Uporabljene pisave</vt:lpstr>
      </vt:variant>
      <vt:variant>
        <vt:i4>2</vt:i4>
      </vt:variant>
      <vt:variant>
        <vt:lpstr>Tema</vt:lpstr>
      </vt:variant>
      <vt:variant>
        <vt:i4>1</vt:i4>
      </vt:variant>
      <vt:variant>
        <vt:lpstr>Naslovi diapozitivov</vt:lpstr>
      </vt:variant>
      <vt:variant>
        <vt:i4>9</vt:i4>
      </vt:variant>
    </vt:vector>
  </HeadingPairs>
  <TitlesOfParts>
    <vt:vector size="12" baseType="lpstr">
      <vt:lpstr>Arial</vt:lpstr>
      <vt:lpstr>Gill Sans MT</vt:lpstr>
      <vt:lpstr>Paket</vt:lpstr>
      <vt:lpstr>KOBARID</vt:lpstr>
      <vt:lpstr>OSNOVNO</vt:lpstr>
      <vt:lpstr>GEOGRAFSKE ZNAČILNOSTI</vt:lpstr>
      <vt:lpstr>Zgodovina</vt:lpstr>
      <vt:lpstr>Pomembne osebnosti</vt:lpstr>
      <vt:lpstr>Gospodarstvo</vt:lpstr>
      <vt:lpstr>Turizem</vt:lpstr>
      <vt:lpstr>Kobariški muzej</vt:lpstr>
      <vt:lpstr>VIRI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KOBARID</dc:title>
  <dc:creator>Mojca Klemenčič</dc:creator>
  <cp:lastModifiedBy>Katja Jakoš</cp:lastModifiedBy>
  <cp:revision>14</cp:revision>
  <dcterms:created xsi:type="dcterms:W3CDTF">2021-04-08T16:21:27Z</dcterms:created>
  <dcterms:modified xsi:type="dcterms:W3CDTF">2021-05-12T10:42:29Z</dcterms:modified>
</cp:coreProperties>
</file>