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262" r:id="rId3"/>
    <p:sldId id="265" r:id="rId4"/>
    <p:sldId id="264" r:id="rId5"/>
    <p:sldId id="266" r:id="rId6"/>
    <p:sldId id="261" r:id="rId7"/>
    <p:sldId id="258" r:id="rId8"/>
    <p:sldId id="268" r:id="rId9"/>
    <p:sldId id="286" r:id="rId10"/>
    <p:sldId id="269" r:id="rId11"/>
    <p:sldId id="305" r:id="rId12"/>
    <p:sldId id="306" r:id="rId13"/>
    <p:sldId id="284" r:id="rId14"/>
    <p:sldId id="270" r:id="rId15"/>
    <p:sldId id="276" r:id="rId16"/>
    <p:sldId id="271" r:id="rId17"/>
    <p:sldId id="273" r:id="rId18"/>
    <p:sldId id="299" r:id="rId19"/>
    <p:sldId id="304" r:id="rId20"/>
    <p:sldId id="307" r:id="rId21"/>
    <p:sldId id="285" r:id="rId22"/>
    <p:sldId id="259" r:id="rId23"/>
    <p:sldId id="288" r:id="rId24"/>
    <p:sldId id="303" r:id="rId25"/>
    <p:sldId id="301" r:id="rId26"/>
    <p:sldId id="302" r:id="rId27"/>
    <p:sldId id="289" r:id="rId28"/>
    <p:sldId id="275" r:id="rId29"/>
    <p:sldId id="278" r:id="rId30"/>
    <p:sldId id="287" r:id="rId31"/>
    <p:sldId id="272" r:id="rId32"/>
    <p:sldId id="263" r:id="rId33"/>
    <p:sldId id="277" r:id="rId34"/>
    <p:sldId id="282" r:id="rId35"/>
    <p:sldId id="290" r:id="rId36"/>
    <p:sldId id="291" r:id="rId37"/>
    <p:sldId id="292" r:id="rId38"/>
    <p:sldId id="295" r:id="rId39"/>
    <p:sldId id="297" r:id="rId40"/>
    <p:sldId id="293" r:id="rId41"/>
    <p:sldId id="294" r:id="rId42"/>
    <p:sldId id="296" r:id="rId43"/>
    <p:sldId id="298" r:id="rId44"/>
    <p:sldId id="300" r:id="rId45"/>
    <p:sldId id="281" r:id="rId46"/>
    <p:sldId id="280" r:id="rId47"/>
    <p:sldId id="274" r:id="rId48"/>
  </p:sldIdLst>
  <p:sldSz cx="9144000" cy="6858000" type="screen4x3"/>
  <p:notesSz cx="6797675" cy="9874250"/>
  <p:defaultTextStyle>
    <a:defPPr>
      <a:defRPr lang="sl-SI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572" autoAdjust="0"/>
  </p:normalViewPr>
  <p:slideViewPr>
    <p:cSldViewPr>
      <p:cViewPr varScale="1">
        <p:scale>
          <a:sx n="64" d="100"/>
          <a:sy n="64" d="100"/>
        </p:scale>
        <p:origin x="156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ov_delovni_lis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2FE-4C1D-9CED-DF4FE8027058}"/>
              </c:ext>
            </c:extLst>
          </c:dPt>
          <c:dPt>
            <c:idx val="1"/>
            <c:bubble3D val="0"/>
            <c:spPr>
              <a:solidFill>
                <a:schemeClr val="accent1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2FE-4C1D-9CED-DF4FE8027058}"/>
              </c:ext>
            </c:extLst>
          </c:dPt>
          <c:dPt>
            <c:idx val="2"/>
            <c:bubble3D val="0"/>
            <c:spPr>
              <a:solidFill>
                <a:schemeClr val="accent1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2FE-4C1D-9CED-DF4FE8027058}"/>
              </c:ext>
            </c:extLst>
          </c:dPt>
          <c:dPt>
            <c:idx val="3"/>
            <c:bubble3D val="0"/>
            <c:spPr>
              <a:solidFill>
                <a:schemeClr val="accent1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2FE-4C1D-9CED-DF4FE802705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PEŠ</c:v>
                </c:pt>
                <c:pt idx="1">
                  <c:v>KOLO</c:v>
                </c:pt>
                <c:pt idx="2">
                  <c:v>JPP</c:v>
                </c:pt>
                <c:pt idx="3">
                  <c:v>AVTO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26</c:v>
                </c:pt>
                <c:pt idx="1">
                  <c:v>3</c:v>
                </c:pt>
                <c:pt idx="2">
                  <c:v>29</c:v>
                </c:pt>
                <c:pt idx="3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2FE-4C1D-9CED-DF4FE8027058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2001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hoja</c:v>
                </c:pt>
                <c:pt idx="1">
                  <c:v>kolo</c:v>
                </c:pt>
                <c:pt idx="2">
                  <c:v>avtobus</c:v>
                </c:pt>
                <c:pt idx="3">
                  <c:v>avto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55</c:v>
                </c:pt>
                <c:pt idx="1">
                  <c:v>0</c:v>
                </c:pt>
                <c:pt idx="2">
                  <c:v>22</c:v>
                </c:pt>
                <c:pt idx="3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C5-45A1-B606-0B5D4CCB365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hoja</c:v>
                </c:pt>
                <c:pt idx="1">
                  <c:v>kolo</c:v>
                </c:pt>
                <c:pt idx="2">
                  <c:v>avtobus</c:v>
                </c:pt>
                <c:pt idx="3">
                  <c:v>avto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27</c:v>
                </c:pt>
                <c:pt idx="1">
                  <c:v>2</c:v>
                </c:pt>
                <c:pt idx="2">
                  <c:v>24</c:v>
                </c:pt>
                <c:pt idx="3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C5-45A1-B606-0B5D4CCB36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3023504"/>
        <c:axId val="153024288"/>
      </c:barChart>
      <c:catAx>
        <c:axId val="153023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53024288"/>
        <c:crosses val="autoZero"/>
        <c:auto val="1"/>
        <c:lblAlgn val="ctr"/>
        <c:lblOffset val="100"/>
        <c:noMultiLvlLbl val="0"/>
      </c:catAx>
      <c:valAx>
        <c:axId val="153024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53023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sl-S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94A6BBE-E810-4BDE-B127-C01F03982283}" type="slidenum">
              <a:rPr lang="sl-SI" altLang="en-US"/>
              <a:pPr/>
              <a:t>‹#›</a:t>
            </a:fld>
            <a:endParaRPr lang="sl-SI" altLang="en-US"/>
          </a:p>
        </p:txBody>
      </p:sp>
    </p:spTree>
    <p:extLst>
      <p:ext uri="{BB962C8B-B14F-4D97-AF65-F5344CB8AC3E}">
        <p14:creationId xmlns:p14="http://schemas.microsoft.com/office/powerpoint/2010/main" val="31261672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41363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691063"/>
            <a:ext cx="54387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noProof="0" smtClean="0"/>
              <a:t>Click to edit Master text styles</a:t>
            </a:r>
          </a:p>
          <a:p>
            <a:pPr lvl="1"/>
            <a:r>
              <a:rPr lang="sl-SI" noProof="0" smtClean="0"/>
              <a:t>Second level</a:t>
            </a:r>
          </a:p>
          <a:p>
            <a:pPr lvl="2"/>
            <a:r>
              <a:rPr lang="sl-SI" noProof="0" smtClean="0"/>
              <a:t>Third level</a:t>
            </a:r>
          </a:p>
          <a:p>
            <a:pPr lvl="3"/>
            <a:r>
              <a:rPr lang="sl-SI" noProof="0" smtClean="0"/>
              <a:t>Fourth level</a:t>
            </a:r>
          </a:p>
          <a:p>
            <a:pPr lvl="4"/>
            <a:r>
              <a:rPr lang="sl-SI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5027724-D2AC-4780-8DDF-2B76281336DE}" type="slidenum">
              <a:rPr lang="sl-SI" altLang="en-US"/>
              <a:pPr/>
              <a:t>‹#›</a:t>
            </a:fld>
            <a:endParaRPr lang="sl-SI" altLang="en-US"/>
          </a:p>
        </p:txBody>
      </p:sp>
    </p:spTree>
    <p:extLst>
      <p:ext uri="{BB962C8B-B14F-4D97-AF65-F5344CB8AC3E}">
        <p14:creationId xmlns:p14="http://schemas.microsoft.com/office/powerpoint/2010/main" val="27434406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V </a:t>
            </a:r>
            <a:r>
              <a:rPr lang="en-US" dirty="0" err="1" smtClean="0"/>
              <a:t>predavanju</a:t>
            </a:r>
            <a:r>
              <a:rPr lang="en-US" dirty="0" smtClean="0"/>
              <a:t> </a:t>
            </a:r>
            <a:r>
              <a:rPr lang="en-US" dirty="0" err="1" smtClean="0"/>
              <a:t>bom</a:t>
            </a:r>
            <a:r>
              <a:rPr lang="en-US" dirty="0" smtClean="0"/>
              <a:t> </a:t>
            </a:r>
            <a:r>
              <a:rPr lang="en-US" dirty="0" err="1" smtClean="0"/>
              <a:t>predstavil</a:t>
            </a:r>
            <a:r>
              <a:rPr lang="en-US" dirty="0" smtClean="0"/>
              <a:t> </a:t>
            </a:r>
            <a:r>
              <a:rPr lang="en-US" dirty="0" err="1" smtClean="0"/>
              <a:t>pomen</a:t>
            </a:r>
            <a:r>
              <a:rPr lang="en-US" dirty="0" smtClean="0"/>
              <a:t> </a:t>
            </a:r>
            <a:r>
              <a:rPr lang="en-US" dirty="0" err="1" smtClean="0"/>
              <a:t>aktivnega</a:t>
            </a:r>
            <a:r>
              <a:rPr lang="en-US" dirty="0" smtClean="0"/>
              <a:t> </a:t>
            </a:r>
            <a:r>
              <a:rPr lang="en-US" dirty="0" err="1" smtClean="0"/>
              <a:t>prihoda</a:t>
            </a:r>
            <a:r>
              <a:rPr lang="en-US" dirty="0" smtClean="0"/>
              <a:t> v </a:t>
            </a:r>
            <a:r>
              <a:rPr lang="en-US" dirty="0" err="1" smtClean="0"/>
              <a:t>šolo</a:t>
            </a:r>
            <a:r>
              <a:rPr lang="en-US" dirty="0" smtClean="0"/>
              <a:t> </a:t>
            </a:r>
            <a:r>
              <a:rPr lang="en-US" dirty="0" err="1" smtClean="0"/>
              <a:t>tako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učence</a:t>
            </a:r>
            <a:r>
              <a:rPr lang="en-US" dirty="0" smtClean="0"/>
              <a:t>, </a:t>
            </a:r>
            <a:r>
              <a:rPr lang="en-US" dirty="0" err="1" smtClean="0"/>
              <a:t>kot</a:t>
            </a:r>
            <a:r>
              <a:rPr lang="en-US" dirty="0" smtClean="0"/>
              <a:t> </a:t>
            </a:r>
            <a:r>
              <a:rPr lang="en-US" dirty="0" err="1" smtClean="0"/>
              <a:t>tudi</a:t>
            </a:r>
            <a:r>
              <a:rPr lang="en-US" dirty="0" smtClean="0"/>
              <a:t>  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starše</a:t>
            </a:r>
            <a:r>
              <a:rPr lang="en-US" dirty="0" smtClean="0"/>
              <a:t> in </a:t>
            </a:r>
            <a:r>
              <a:rPr lang="en-US" dirty="0" err="1" smtClean="0"/>
              <a:t>učitelje</a:t>
            </a:r>
            <a:r>
              <a:rPr lang="en-US" dirty="0" smtClean="0"/>
              <a:t>. </a:t>
            </a:r>
            <a:r>
              <a:rPr lang="en-US" dirty="0" err="1" smtClean="0"/>
              <a:t>Predstavil</a:t>
            </a:r>
            <a:r>
              <a:rPr lang="en-US" dirty="0" smtClean="0"/>
              <a:t> </a:t>
            </a:r>
            <a:r>
              <a:rPr lang="en-US" dirty="0" err="1" smtClean="0"/>
              <a:t>bom</a:t>
            </a:r>
            <a:r>
              <a:rPr lang="en-US" dirty="0" smtClean="0"/>
              <a:t> </a:t>
            </a:r>
            <a:r>
              <a:rPr lang="en-US" dirty="0" err="1" smtClean="0"/>
              <a:t>zaskrbljujoč</a:t>
            </a:r>
            <a:r>
              <a:rPr lang="en-US" dirty="0" smtClean="0"/>
              <a:t> trend </a:t>
            </a:r>
            <a:r>
              <a:rPr lang="en-US" dirty="0" err="1" smtClean="0"/>
              <a:t>rasti</a:t>
            </a:r>
            <a:r>
              <a:rPr lang="en-US" dirty="0" smtClean="0"/>
              <a:t> </a:t>
            </a:r>
            <a:r>
              <a:rPr lang="en-US" dirty="0" err="1" smtClean="0"/>
              <a:t>deleža</a:t>
            </a:r>
            <a:r>
              <a:rPr lang="en-US" dirty="0" smtClean="0"/>
              <a:t> </a:t>
            </a:r>
            <a:r>
              <a:rPr lang="en-US" dirty="0" err="1" smtClean="0"/>
              <a:t>otrok</a:t>
            </a:r>
            <a:r>
              <a:rPr lang="en-US" dirty="0" smtClean="0"/>
              <a:t>, </a:t>
            </a:r>
            <a:r>
              <a:rPr lang="en-US" dirty="0" err="1" smtClean="0"/>
              <a:t>ki</a:t>
            </a:r>
            <a:r>
              <a:rPr lang="en-US" dirty="0" smtClean="0"/>
              <a:t> </a:t>
            </a:r>
            <a:r>
              <a:rPr lang="en-US" dirty="0" err="1" smtClean="0"/>
              <a:t>jih</a:t>
            </a:r>
            <a:r>
              <a:rPr lang="en-US" dirty="0" smtClean="0"/>
              <a:t> v </a:t>
            </a:r>
            <a:r>
              <a:rPr lang="en-US" dirty="0" err="1" smtClean="0"/>
              <a:t>šolo</a:t>
            </a:r>
            <a:r>
              <a:rPr lang="en-US" dirty="0" smtClean="0"/>
              <a:t> </a:t>
            </a:r>
            <a:r>
              <a:rPr lang="en-US" dirty="0" err="1" smtClean="0"/>
              <a:t>pripeljejo</a:t>
            </a:r>
            <a:r>
              <a:rPr lang="en-US" dirty="0" smtClean="0"/>
              <a:t> </a:t>
            </a:r>
            <a:r>
              <a:rPr lang="en-US" dirty="0" err="1" smtClean="0"/>
              <a:t>starši</a:t>
            </a:r>
            <a:r>
              <a:rPr lang="en-US" dirty="0" smtClean="0"/>
              <a:t> z </a:t>
            </a:r>
            <a:r>
              <a:rPr lang="en-US" dirty="0" err="1" smtClean="0"/>
              <a:t>avtomobili</a:t>
            </a:r>
            <a:r>
              <a:rPr lang="en-US" dirty="0" smtClean="0"/>
              <a:t> in </a:t>
            </a:r>
            <a:r>
              <a:rPr lang="en-US" dirty="0" err="1" smtClean="0"/>
              <a:t>posledic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zdravje</a:t>
            </a:r>
            <a:r>
              <a:rPr lang="en-US" dirty="0" smtClean="0"/>
              <a:t>, </a:t>
            </a:r>
            <a:r>
              <a:rPr lang="en-US" dirty="0" err="1" smtClean="0"/>
              <a:t>varnost</a:t>
            </a:r>
            <a:r>
              <a:rPr lang="en-US" dirty="0" smtClean="0"/>
              <a:t>, </a:t>
            </a:r>
            <a:r>
              <a:rPr lang="en-US" dirty="0" err="1" smtClean="0"/>
              <a:t>uspešnost</a:t>
            </a:r>
            <a:r>
              <a:rPr lang="en-US" dirty="0" smtClean="0"/>
              <a:t> </a:t>
            </a:r>
            <a:r>
              <a:rPr lang="en-US" dirty="0" err="1" smtClean="0"/>
              <a:t>učencev</a:t>
            </a:r>
            <a:r>
              <a:rPr lang="en-US" dirty="0" smtClean="0"/>
              <a:t>. </a:t>
            </a:r>
            <a:r>
              <a:rPr lang="en-US" dirty="0" err="1" smtClean="0"/>
              <a:t>Predstavljeni</a:t>
            </a:r>
            <a:r>
              <a:rPr lang="en-US" dirty="0" smtClean="0"/>
              <a:t> </a:t>
            </a:r>
            <a:r>
              <a:rPr lang="en-US" dirty="0" err="1" smtClean="0"/>
              <a:t>bodo</a:t>
            </a:r>
            <a:r>
              <a:rPr lang="en-US" dirty="0" smtClean="0"/>
              <a:t> </a:t>
            </a:r>
            <a:r>
              <a:rPr lang="en-US" dirty="0" err="1" smtClean="0"/>
              <a:t>razlogi</a:t>
            </a:r>
            <a:r>
              <a:rPr lang="en-US" dirty="0" smtClean="0"/>
              <a:t> the </a:t>
            </a:r>
            <a:r>
              <a:rPr lang="en-US" dirty="0" err="1" smtClean="0"/>
              <a:t>procesov</a:t>
            </a:r>
            <a:r>
              <a:rPr lang="en-US" dirty="0" smtClean="0"/>
              <a:t> in </a:t>
            </a:r>
            <a:r>
              <a:rPr lang="en-US" dirty="0" err="1" smtClean="0"/>
              <a:t>predlagane</a:t>
            </a:r>
            <a:r>
              <a:rPr lang="en-US" dirty="0" smtClean="0"/>
              <a:t> </a:t>
            </a:r>
            <a:r>
              <a:rPr lang="en-US" dirty="0" err="1" smtClean="0"/>
              <a:t>nekatere</a:t>
            </a:r>
            <a:r>
              <a:rPr lang="en-US" dirty="0" smtClean="0"/>
              <a:t> </a:t>
            </a:r>
            <a:r>
              <a:rPr lang="en-US" dirty="0" err="1" smtClean="0"/>
              <a:t>rešitve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povečanje</a:t>
            </a:r>
            <a:r>
              <a:rPr lang="en-US" dirty="0" smtClean="0"/>
              <a:t> </a:t>
            </a:r>
            <a:r>
              <a:rPr lang="en-US" dirty="0" err="1" smtClean="0"/>
              <a:t>deleža</a:t>
            </a:r>
            <a:r>
              <a:rPr lang="en-US" dirty="0" smtClean="0"/>
              <a:t> </a:t>
            </a:r>
            <a:r>
              <a:rPr lang="en-US" dirty="0" err="1" smtClean="0"/>
              <a:t>učencev</a:t>
            </a:r>
            <a:r>
              <a:rPr lang="en-US" dirty="0" smtClean="0"/>
              <a:t>, </a:t>
            </a:r>
            <a:r>
              <a:rPr lang="en-US" dirty="0" err="1" smtClean="0"/>
              <a:t>ki</a:t>
            </a:r>
            <a:r>
              <a:rPr lang="en-US" dirty="0" smtClean="0"/>
              <a:t> </a:t>
            </a:r>
            <a:r>
              <a:rPr lang="en-US" dirty="0" err="1" smtClean="0"/>
              <a:t>prihajajo</a:t>
            </a:r>
            <a:r>
              <a:rPr lang="en-US" dirty="0" smtClean="0"/>
              <a:t> v </a:t>
            </a:r>
            <a:r>
              <a:rPr lang="en-US" dirty="0" err="1" smtClean="0"/>
              <a:t>šolo</a:t>
            </a:r>
            <a:r>
              <a:rPr lang="en-US" dirty="0" smtClean="0"/>
              <a:t> </a:t>
            </a:r>
            <a:r>
              <a:rPr lang="en-US" dirty="0" err="1" smtClean="0"/>
              <a:t>peš</a:t>
            </a:r>
            <a:r>
              <a:rPr lang="en-US" dirty="0" smtClean="0"/>
              <a:t> </a:t>
            </a:r>
            <a:r>
              <a:rPr lang="en-US" dirty="0" err="1" smtClean="0"/>
              <a:t>ali</a:t>
            </a:r>
            <a:r>
              <a:rPr lang="en-US" dirty="0" smtClean="0"/>
              <a:t> s </a:t>
            </a:r>
            <a:r>
              <a:rPr lang="en-US" dirty="0" err="1" smtClean="0"/>
              <a:t>kolesi</a:t>
            </a:r>
            <a:r>
              <a:rPr lang="en-US" dirty="0" smtClean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27724-D2AC-4780-8DDF-2B76281336DE}" type="slidenum">
              <a:rPr lang="sl-SI" altLang="en-US" smtClean="0"/>
              <a:pPr/>
              <a:t>1</a:t>
            </a:fld>
            <a:endParaRPr lang="sl-SI" altLang="en-US"/>
          </a:p>
        </p:txBody>
      </p:sp>
    </p:spTree>
    <p:extLst>
      <p:ext uri="{BB962C8B-B14F-4D97-AF65-F5344CB8AC3E}">
        <p14:creationId xmlns:p14="http://schemas.microsoft.com/office/powerpoint/2010/main" val="324463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l-SI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V </a:t>
            </a:r>
            <a:r>
              <a:rPr lang="sl-SI" sz="1200" b="0" i="0" u="none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avstriji</a:t>
            </a:r>
            <a:r>
              <a:rPr lang="sl-SI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se je 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od</a:t>
            </a:r>
            <a:r>
              <a:rPr lang="sl-SI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s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totek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otrok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,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ki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so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hodili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peš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v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šolo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zmanjšal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iz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82 %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na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14 % v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zadnjih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30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letih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.</a:t>
            </a:r>
            <a:endParaRPr lang="sl-SI" sz="1200" b="0" i="0" u="none" strike="noStrike" kern="1200" baseline="0" dirty="0" smtClean="0">
              <a:solidFill>
                <a:schemeClr val="tx1"/>
              </a:solidFill>
              <a:latin typeface="Arial" pitchFamily="34" charset="0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l-SI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Vprašanje publiki o deležu prevozov v njihovem šolanju. Referenca na FF predavanja, še zmeraj nihče od študentov rojenih leta 1995, v šoli po letu 2000.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27724-D2AC-4780-8DDF-2B76281336DE}" type="slidenum">
              <a:rPr lang="sl-SI" altLang="en-US" smtClean="0"/>
              <a:pPr/>
              <a:t>8</a:t>
            </a:fld>
            <a:endParaRPr lang="sl-SI" altLang="en-US"/>
          </a:p>
        </p:txBody>
      </p:sp>
    </p:spTree>
    <p:extLst>
      <p:ext uri="{BB962C8B-B14F-4D97-AF65-F5344CB8AC3E}">
        <p14:creationId xmlns:p14="http://schemas.microsoft.com/office/powerpoint/2010/main" val="4012128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Državna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raziskava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v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teku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je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pokazala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, da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si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33 %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avstrijskih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otrok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želi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v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šolo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s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kolesom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,</a:t>
            </a:r>
            <a:r>
              <a:rPr lang="sl-SI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vendar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ga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le 11 %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dejansko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uporablja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.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En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izmed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razlogov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za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tako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odstopnaje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med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željami</a:t>
            </a:r>
            <a:endParaRPr lang="en-GB" sz="1200" b="0" i="0" u="none" strike="noStrike" kern="1200" baseline="0" dirty="0" smtClean="0">
              <a:solidFill>
                <a:schemeClr val="tx1"/>
              </a:solidFill>
              <a:latin typeface="Arial" pitchFamily="34" charset="0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otrok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in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realnim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stanjem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je ta, da se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starši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bojijo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za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varnost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svojih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otrok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. </a:t>
            </a:r>
            <a:endParaRPr lang="sl-SI" sz="1200" b="0" i="0" u="none" strike="noStrike" kern="1200" baseline="0" dirty="0" smtClean="0">
              <a:solidFill>
                <a:schemeClr val="tx1"/>
              </a:solidFill>
              <a:latin typeface="Arial" pitchFamily="34" charset="0"/>
              <a:ea typeface="+mn-ea"/>
              <a:cs typeface="+mn-cs"/>
            </a:endParaRPr>
          </a:p>
          <a:p>
            <a:r>
              <a:rPr lang="sl-SI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Podatki za 4 šole v NG letos kažejo že večji razkorak – v povprečju 5 % s kolesom, želi jih 34%. Želje peš + kolo = skoraj 75%.</a:t>
            </a:r>
            <a:endParaRPr lang="en-GB" sz="1200" b="0" i="0" u="none" strike="noStrike" kern="1200" baseline="0" dirty="0" smtClean="0">
              <a:solidFill>
                <a:schemeClr val="tx1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27724-D2AC-4780-8DDF-2B76281336DE}" type="slidenum">
              <a:rPr lang="sl-SI" altLang="en-US" smtClean="0"/>
              <a:pPr/>
              <a:t>10</a:t>
            </a:fld>
            <a:endParaRPr lang="sl-SI" altLang="en-US"/>
          </a:p>
        </p:txBody>
      </p:sp>
    </p:spTree>
    <p:extLst>
      <p:ext uri="{BB962C8B-B14F-4D97-AF65-F5344CB8AC3E}">
        <p14:creationId xmlns:p14="http://schemas.microsoft.com/office/powerpoint/2010/main" val="4183858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27724-D2AC-4780-8DDF-2B76281336DE}" type="slidenum">
              <a:rPr lang="sl-SI" altLang="en-US" smtClean="0"/>
              <a:pPr/>
              <a:t>11</a:t>
            </a:fld>
            <a:endParaRPr lang="sl-SI" altLang="en-US"/>
          </a:p>
        </p:txBody>
      </p:sp>
    </p:spTree>
    <p:extLst>
      <p:ext uri="{BB962C8B-B14F-4D97-AF65-F5344CB8AC3E}">
        <p14:creationId xmlns:p14="http://schemas.microsoft.com/office/powerpoint/2010/main" val="3134856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27724-D2AC-4780-8DDF-2B76281336DE}" type="slidenum">
              <a:rPr lang="sl-SI" altLang="en-US" smtClean="0"/>
              <a:pPr/>
              <a:t>12</a:t>
            </a:fld>
            <a:endParaRPr lang="sl-SI" altLang="en-US"/>
          </a:p>
        </p:txBody>
      </p:sp>
    </p:spTree>
    <p:extLst>
      <p:ext uri="{BB962C8B-B14F-4D97-AF65-F5344CB8AC3E}">
        <p14:creationId xmlns:p14="http://schemas.microsoft.com/office/powerpoint/2010/main" val="3841804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Nove tehnologije – zrak, varnost. Aktivnost!? </a:t>
            </a:r>
            <a:r>
              <a:rPr lang="sl-SI" dirty="0" err="1" smtClean="0"/>
              <a:t>Samovozeči</a:t>
            </a:r>
            <a:r>
              <a:rPr lang="sl-SI" dirty="0" smtClean="0"/>
              <a:t>, še bolj na voljo.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27724-D2AC-4780-8DDF-2B76281336DE}" type="slidenum">
              <a:rPr lang="sl-SI" altLang="en-US" smtClean="0"/>
              <a:pPr/>
              <a:t>20</a:t>
            </a:fld>
            <a:endParaRPr lang="sl-SI" altLang="en-US"/>
          </a:p>
        </p:txBody>
      </p:sp>
    </p:spTree>
    <p:extLst>
      <p:ext uri="{BB962C8B-B14F-4D97-AF65-F5344CB8AC3E}">
        <p14:creationId xmlns:p14="http://schemas.microsoft.com/office/powerpoint/2010/main" val="763691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A recently published Danish study shows that walking and cycling to school increases children’s ability to concentrate in school. Children that were taken to school in a car by their parents or who took public transport, performed less well in a test measuring concentration levels, than children who walked or cycled.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27724-D2AC-4780-8DDF-2B76281336DE}" type="slidenum">
              <a:rPr lang="sl-SI" altLang="en-US" smtClean="0"/>
              <a:pPr/>
              <a:t>33</a:t>
            </a:fld>
            <a:endParaRPr lang="sl-SI" altLang="en-US"/>
          </a:p>
        </p:txBody>
      </p:sp>
    </p:spTree>
    <p:extLst>
      <p:ext uri="{BB962C8B-B14F-4D97-AF65-F5344CB8AC3E}">
        <p14:creationId xmlns:p14="http://schemas.microsoft.com/office/powerpoint/2010/main" val="1106805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somatizacijske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motnje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(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številni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ponavljajoči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in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pogosto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spreminjajoči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se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telesni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simptomi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ki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trajajo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vsaj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dve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leti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)</a:t>
            </a:r>
            <a:endParaRPr lang="sl-SI" sz="1200" b="0" i="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Anksioznost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v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bistvu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pomeni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 </a:t>
            </a:r>
            <a:r>
              <a:rPr lang="en-US" sz="1200" b="1" i="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stanje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b="1" i="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živčne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b="1" i="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napetosti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.</a:t>
            </a:r>
            <a:r>
              <a:rPr lang="sl-SI" sz="1200" b="0" i="0" kern="1200" baseline="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- tesnoba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27724-D2AC-4780-8DDF-2B76281336DE}" type="slidenum">
              <a:rPr lang="sl-SI" altLang="en-US" smtClean="0"/>
              <a:pPr/>
              <a:t>34</a:t>
            </a:fld>
            <a:endParaRPr lang="sl-SI" altLang="en-US"/>
          </a:p>
        </p:txBody>
      </p:sp>
    </p:spTree>
    <p:extLst>
      <p:ext uri="{BB962C8B-B14F-4D97-AF65-F5344CB8AC3E}">
        <p14:creationId xmlns:p14="http://schemas.microsoft.com/office/powerpoint/2010/main" val="3748705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http://www.amara.org/en/videos/Qo7lnadS9wUy/info/bolzano-school-streets/</a:t>
            </a:r>
            <a:endParaRPr lang="sl-SI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27724-D2AC-4780-8DDF-2B76281336DE}" type="slidenum">
              <a:rPr lang="sl-SI" altLang="en-US" smtClean="0"/>
              <a:pPr/>
              <a:t>39</a:t>
            </a:fld>
            <a:endParaRPr lang="sl-SI" altLang="en-US"/>
          </a:p>
        </p:txBody>
      </p:sp>
    </p:spTree>
    <p:extLst>
      <p:ext uri="{BB962C8B-B14F-4D97-AF65-F5344CB8AC3E}">
        <p14:creationId xmlns:p14="http://schemas.microsoft.com/office/powerpoint/2010/main" val="312231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sl-SI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sl-SI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28334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46254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459412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459412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23839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66410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801755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133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133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45786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79734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86456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4819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1865376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smtClean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2323362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Click to edit Master text styles</a:t>
            </a:r>
          </a:p>
          <a:p>
            <a:pPr lvl="1"/>
            <a:r>
              <a:rPr lang="sl-SI" altLang="sl-SI" smtClean="0"/>
              <a:t>Second level</a:t>
            </a:r>
          </a:p>
          <a:p>
            <a:pPr lvl="2"/>
            <a:r>
              <a:rPr lang="sl-SI" altLang="sl-SI" smtClean="0"/>
              <a:t>Third level</a:t>
            </a:r>
          </a:p>
          <a:p>
            <a:pPr lvl="3"/>
            <a:r>
              <a:rPr lang="sl-SI" altLang="sl-SI" smtClean="0"/>
              <a:t>Fourth level</a:t>
            </a:r>
          </a:p>
          <a:p>
            <a:pPr lvl="4"/>
            <a:r>
              <a:rPr lang="sl-SI" altLang="sl-SI" smtClean="0"/>
              <a:t>Fifth level</a:t>
            </a:r>
          </a:p>
        </p:txBody>
      </p:sp>
      <p:pic>
        <p:nvPicPr>
          <p:cNvPr id="1028" name="Picture 7" descr="11_noga_druga_stran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76925"/>
            <a:ext cx="9144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19672" y="4437112"/>
            <a:ext cx="6400800" cy="5508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sl-SI" altLang="sl-SI" sz="1600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sl-SI" altLang="sl-SI" sz="1600" b="1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sl-SI" sz="1600" b="1" dirty="0">
                <a:solidFill>
                  <a:schemeClr val="bg1"/>
                </a:solidFill>
              </a:rPr>
              <a:t>POSVET: VARNA </a:t>
            </a:r>
            <a:r>
              <a:rPr lang="sl-SI" sz="1600" b="1" dirty="0" smtClean="0">
                <a:solidFill>
                  <a:schemeClr val="bg1"/>
                </a:solidFill>
              </a:rPr>
              <a:t>MOBILNOST</a:t>
            </a:r>
          </a:p>
          <a:p>
            <a:pPr eaLnBrk="1" hangingPunct="1">
              <a:lnSpc>
                <a:spcPct val="80000"/>
              </a:lnSpc>
            </a:pPr>
            <a:r>
              <a:rPr lang="sl-SI" sz="1600" b="1" dirty="0" smtClean="0">
                <a:solidFill>
                  <a:schemeClr val="bg1"/>
                </a:solidFill>
              </a:rPr>
              <a:t> </a:t>
            </a:r>
            <a:r>
              <a:rPr lang="sl-SI" altLang="sl-SI" sz="1600" b="1" dirty="0" smtClean="0">
                <a:solidFill>
                  <a:schemeClr val="bg1"/>
                </a:solidFill>
              </a:rPr>
              <a:t>BLED, 2.12.2016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1224136"/>
          </a:xfrm>
        </p:spPr>
        <p:txBody>
          <a:bodyPr/>
          <a:lstStyle/>
          <a:p>
            <a:pPr algn="ctr">
              <a:spcAft>
                <a:spcPts val="600"/>
              </a:spcAft>
            </a:pPr>
            <a:r>
              <a:rPr lang="sl-SI" sz="3400" b="0" dirty="0" smtClean="0">
                <a:solidFill>
                  <a:schemeClr val="bg1"/>
                </a:solidFill>
              </a:rPr>
              <a:t/>
            </a:r>
            <a:br>
              <a:rPr lang="sl-SI" sz="3400" b="0" dirty="0" smtClean="0">
                <a:solidFill>
                  <a:schemeClr val="bg1"/>
                </a:solidFill>
              </a:rPr>
            </a:br>
            <a:r>
              <a:rPr lang="sl-SI" sz="3400" b="0" dirty="0" smtClean="0">
                <a:solidFill>
                  <a:schemeClr val="bg1"/>
                </a:solidFill>
              </a:rPr>
              <a:t>Aktivna mobilnost se začne že zgodaj</a:t>
            </a:r>
            <a:r>
              <a:rPr lang="sl-SI" sz="3600" dirty="0" smtClean="0">
                <a:solidFill>
                  <a:schemeClr val="bg1"/>
                </a:solidFill>
              </a:rPr>
              <a:t/>
            </a:r>
            <a:br>
              <a:rPr lang="sl-SI" sz="3600" dirty="0" smtClean="0">
                <a:solidFill>
                  <a:schemeClr val="bg1"/>
                </a:solidFill>
              </a:rPr>
            </a:br>
            <a:r>
              <a:rPr lang="sl-SI" sz="3600" dirty="0" smtClean="0">
                <a:solidFill>
                  <a:schemeClr val="bg1"/>
                </a:solidFill>
              </a:rPr>
              <a:t/>
            </a:r>
            <a:br>
              <a:rPr lang="sl-SI" sz="3600" dirty="0" smtClean="0">
                <a:solidFill>
                  <a:schemeClr val="bg1"/>
                </a:solidFill>
              </a:rPr>
            </a:br>
            <a:r>
              <a:rPr lang="sl-SI" altLang="en-US" sz="2400" b="0" dirty="0" smtClean="0">
                <a:solidFill>
                  <a:schemeClr val="bg1"/>
                </a:solidFill>
                <a:cs typeface="Arial" panose="020B0604020202020204" pitchFamily="34" charset="0"/>
              </a:rPr>
              <a:t>Aljaž Plevnik, UIRS</a:t>
            </a:r>
            <a:r>
              <a:rPr lang="en-GB" sz="3600" dirty="0"/>
              <a:t/>
            </a:r>
            <a:br>
              <a:rPr lang="en-GB" sz="3600" dirty="0"/>
            </a:br>
            <a:endParaRPr lang="en-GB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49" y="476672"/>
            <a:ext cx="6592501" cy="5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74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art 3"/>
          <p:cNvPicPr>
            <a:picLocks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498"/>
          <a:stretch/>
        </p:blipFill>
        <p:spPr bwMode="auto">
          <a:xfrm>
            <a:off x="1274761" y="1124744"/>
            <a:ext cx="6594475" cy="332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45557" y="5157192"/>
            <a:ext cx="5852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Željen način prihoda učencev OŠ v Novem mestu,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8610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91534" y="5157192"/>
            <a:ext cx="7160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Spremenjen način prihoda učencev OŠ v Novem mestu, 2001-2016</a:t>
            </a:r>
            <a:endParaRPr lang="en-GB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1280688"/>
              </p:ext>
            </p:extLst>
          </p:nvPr>
        </p:nvGraphicFramePr>
        <p:xfrm>
          <a:off x="1287058" y="764704"/>
          <a:ext cx="6381286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55576" y="2348880"/>
            <a:ext cx="235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%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8109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13385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endParaRPr lang="sl-SI" altLang="sl-SI" smtClean="0"/>
          </a:p>
          <a:p>
            <a:pPr marL="609600" indent="-609600" eaLnBrk="1" hangingPunct="1">
              <a:buFontTx/>
              <a:buNone/>
            </a:pPr>
            <a:endParaRPr lang="sl-SI" altLang="sl-SI" smtClean="0"/>
          </a:p>
          <a:p>
            <a:pPr marL="609600" indent="-609600" eaLnBrk="1" hangingPunct="1">
              <a:buFontTx/>
              <a:buAutoNum type="arabicPeriod"/>
            </a:pPr>
            <a:endParaRPr lang="sl-SI" altLang="sl-SI" smtClean="0"/>
          </a:p>
        </p:txBody>
      </p:sp>
      <p:sp>
        <p:nvSpPr>
          <p:cNvPr id="4099" name="Naslov 3"/>
          <p:cNvSpPr>
            <a:spLocks noGrp="1"/>
          </p:cNvSpPr>
          <p:nvPr>
            <p:ph type="title"/>
          </p:nvPr>
        </p:nvSpPr>
        <p:spPr>
          <a:xfrm>
            <a:off x="440053" y="1916832"/>
            <a:ext cx="8229600" cy="1143000"/>
          </a:xfrm>
        </p:spPr>
        <p:txBody>
          <a:bodyPr/>
          <a:lstStyle/>
          <a:p>
            <a:r>
              <a:rPr lang="sl-SI" altLang="sl-SI" dirty="0" smtClean="0"/>
              <a:t>RAZLOGI </a:t>
            </a:r>
          </a:p>
        </p:txBody>
      </p:sp>
    </p:spTree>
    <p:extLst>
      <p:ext uri="{BB962C8B-B14F-4D97-AF65-F5344CB8AC3E}">
        <p14:creationId xmlns:p14="http://schemas.microsoft.com/office/powerpoint/2010/main" val="110750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9" descr="bagdat437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8000" y="692696"/>
            <a:ext cx="5588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755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924" y="476672"/>
            <a:ext cx="6900151" cy="5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60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 descr="Fitnes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7037" y="980728"/>
            <a:ext cx="6169925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6584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_verkehrsmittel_ampel_en Kopi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476672"/>
            <a:ext cx="6119812" cy="540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8040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VIDEO: PROMET V OKOLICI ŠOLE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640" y="1340768"/>
            <a:ext cx="6480720" cy="3960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08104" y="54452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l-SI" dirty="0" smtClean="0"/>
              <a:t>Izvedba: Nika Erjavec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0229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image00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554256"/>
            <a:ext cx="4305582" cy="280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 descr="image00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2492896"/>
            <a:ext cx="4374400" cy="2890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5383412"/>
            <a:ext cx="176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Vir: JAVP,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8672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13385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endParaRPr lang="sl-SI" altLang="sl-SI" smtClean="0"/>
          </a:p>
          <a:p>
            <a:pPr marL="609600" indent="-609600" eaLnBrk="1" hangingPunct="1">
              <a:buFontTx/>
              <a:buNone/>
            </a:pPr>
            <a:endParaRPr lang="sl-SI" altLang="sl-SI" smtClean="0"/>
          </a:p>
          <a:p>
            <a:pPr marL="609600" indent="-609600" eaLnBrk="1" hangingPunct="1">
              <a:buFontTx/>
              <a:buAutoNum type="arabicPeriod"/>
            </a:pPr>
            <a:endParaRPr lang="sl-SI" altLang="sl-SI" smtClean="0"/>
          </a:p>
        </p:txBody>
      </p:sp>
      <p:sp>
        <p:nvSpPr>
          <p:cNvPr id="4099" name="Naslov 3"/>
          <p:cNvSpPr>
            <a:spLocks noGrp="1"/>
          </p:cNvSpPr>
          <p:nvPr>
            <p:ph type="title"/>
          </p:nvPr>
        </p:nvSpPr>
        <p:spPr>
          <a:xfrm>
            <a:off x="440053" y="1916832"/>
            <a:ext cx="8229600" cy="1143000"/>
          </a:xfrm>
        </p:spPr>
        <p:txBody>
          <a:bodyPr/>
          <a:lstStyle/>
          <a:p>
            <a:r>
              <a:rPr lang="sl-SI" altLang="sl-SI" dirty="0" smtClean="0"/>
              <a:t>IZKUŠNJE</a:t>
            </a:r>
          </a:p>
        </p:txBody>
      </p:sp>
    </p:spTree>
    <p:extLst>
      <p:ext uri="{BB962C8B-B14F-4D97-AF65-F5344CB8AC3E}">
        <p14:creationId xmlns:p14="http://schemas.microsoft.com/office/powerpoint/2010/main" val="25015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kinja-img.com/gawker-media/image/upload/jasqyosijhfrshkbz2vl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557" y="692696"/>
            <a:ext cx="7795945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54558" y="5373216"/>
            <a:ext cx="1629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Vir: volvo.com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5985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13385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endParaRPr lang="sl-SI" altLang="sl-SI" smtClean="0"/>
          </a:p>
          <a:p>
            <a:pPr marL="609600" indent="-609600" eaLnBrk="1" hangingPunct="1">
              <a:buFontTx/>
              <a:buNone/>
            </a:pPr>
            <a:endParaRPr lang="sl-SI" altLang="sl-SI" smtClean="0"/>
          </a:p>
          <a:p>
            <a:pPr marL="609600" indent="-609600" eaLnBrk="1" hangingPunct="1">
              <a:buFontTx/>
              <a:buAutoNum type="arabicPeriod"/>
            </a:pPr>
            <a:endParaRPr lang="sl-SI" altLang="sl-SI" smtClean="0"/>
          </a:p>
        </p:txBody>
      </p:sp>
      <p:sp>
        <p:nvSpPr>
          <p:cNvPr id="4099" name="Naslov 3"/>
          <p:cNvSpPr>
            <a:spLocks noGrp="1"/>
          </p:cNvSpPr>
          <p:nvPr>
            <p:ph type="title"/>
          </p:nvPr>
        </p:nvSpPr>
        <p:spPr>
          <a:xfrm>
            <a:off x="440053" y="1916832"/>
            <a:ext cx="8229600" cy="1143000"/>
          </a:xfrm>
        </p:spPr>
        <p:txBody>
          <a:bodyPr/>
          <a:lstStyle/>
          <a:p>
            <a:r>
              <a:rPr lang="sl-SI" altLang="sl-SI" dirty="0" smtClean="0"/>
              <a:t>POSLEDICE</a:t>
            </a:r>
          </a:p>
        </p:txBody>
      </p:sp>
    </p:spTree>
    <p:extLst>
      <p:ext uri="{BB962C8B-B14F-4D97-AF65-F5344CB8AC3E}">
        <p14:creationId xmlns:p14="http://schemas.microsoft.com/office/powerpoint/2010/main" val="151621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ocialne vez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476672"/>
            <a:ext cx="4824536" cy="5025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279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692696"/>
            <a:ext cx="2895600" cy="446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1550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14"/>
          <a:stretch/>
        </p:blipFill>
        <p:spPr>
          <a:xfrm>
            <a:off x="48412" y="-57260"/>
            <a:ext cx="9095588" cy="576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47" y="3699069"/>
            <a:ext cx="1359450" cy="198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302230"/>
            <a:ext cx="54938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l-SI" dirty="0" smtClean="0"/>
              <a:t>Omejitve hitrosti v občin Log Dragomer (PNZ, 2015)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446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844824"/>
            <a:ext cx="7518709" cy="27440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344" y="5229200"/>
            <a:ext cx="465075" cy="43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501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16632"/>
            <a:ext cx="8264026" cy="570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5122942"/>
            <a:ext cx="465075" cy="43773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5004048" y="2970832"/>
            <a:ext cx="576064" cy="576064"/>
          </a:xfrm>
          <a:prstGeom prst="ellipse">
            <a:avLst/>
          </a:prstGeom>
          <a:noFill/>
          <a:ln w="762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rgbClr val="92D050"/>
              </a:solidFill>
              <a:effectLst/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360886"/>
            <a:ext cx="64556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l-SI" dirty="0" smtClean="0"/>
              <a:t>Najvišje izmerjene hitrosti v občin Log Dragomer (PNZ, 2015)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100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 descr="http://38.media.tumblr.com/tumblr_l2n0b6RoqN1qbzx5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836712"/>
            <a:ext cx="6323519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3963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evkemija delo kratk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476672"/>
            <a:ext cx="34163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1594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abel - Asthma - 300x3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260648"/>
            <a:ext cx="5369721" cy="536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801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68276"/>
            <a:ext cx="4004792" cy="2972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1760" y="3284984"/>
            <a:ext cx="4116353" cy="2458757"/>
          </a:xfrm>
          <a:prstGeom prst="rect">
            <a:avLst/>
          </a:prstGeom>
        </p:spPr>
      </p:pic>
      <p:pic>
        <p:nvPicPr>
          <p:cNvPr id="5" name="Picture 2" descr="C:\Users\aljazp.UIRS\Desktop\BOR_877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314202"/>
            <a:ext cx="3265775" cy="260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397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13385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endParaRPr lang="sl-SI" altLang="sl-SI" smtClean="0"/>
          </a:p>
          <a:p>
            <a:pPr marL="609600" indent="-609600" eaLnBrk="1" hangingPunct="1">
              <a:buFontTx/>
              <a:buNone/>
            </a:pPr>
            <a:endParaRPr lang="sl-SI" altLang="sl-SI" smtClean="0"/>
          </a:p>
          <a:p>
            <a:pPr marL="609600" indent="-609600" eaLnBrk="1" hangingPunct="1">
              <a:buFontTx/>
              <a:buAutoNum type="arabicPeriod"/>
            </a:pPr>
            <a:endParaRPr lang="sl-SI" altLang="sl-SI" smtClean="0"/>
          </a:p>
        </p:txBody>
      </p:sp>
      <p:sp>
        <p:nvSpPr>
          <p:cNvPr id="4099" name="Naslov 3"/>
          <p:cNvSpPr>
            <a:spLocks noGrp="1"/>
          </p:cNvSpPr>
          <p:nvPr>
            <p:ph type="title"/>
          </p:nvPr>
        </p:nvSpPr>
        <p:spPr>
          <a:xfrm>
            <a:off x="440053" y="1916832"/>
            <a:ext cx="8229600" cy="1143000"/>
          </a:xfrm>
        </p:spPr>
        <p:txBody>
          <a:bodyPr/>
          <a:lstStyle/>
          <a:p>
            <a:r>
              <a:rPr lang="sl-SI" altLang="sl-SI" dirty="0" smtClean="0"/>
              <a:t>ZAKAJ AKTIVNO V ŠOLO?</a:t>
            </a:r>
          </a:p>
        </p:txBody>
      </p:sp>
    </p:spTree>
    <p:extLst>
      <p:ext uri="{BB962C8B-B14F-4D97-AF65-F5344CB8AC3E}">
        <p14:creationId xmlns:p14="http://schemas.microsoft.com/office/powerpoint/2010/main" val="363366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332656"/>
            <a:ext cx="6912768" cy="530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759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13385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endParaRPr lang="sl-SI" altLang="sl-SI" smtClean="0"/>
          </a:p>
          <a:p>
            <a:pPr marL="609600" indent="-609600" eaLnBrk="1" hangingPunct="1">
              <a:buFontTx/>
              <a:buNone/>
            </a:pPr>
            <a:endParaRPr lang="sl-SI" altLang="sl-SI" smtClean="0"/>
          </a:p>
          <a:p>
            <a:pPr marL="609600" indent="-609600" eaLnBrk="1" hangingPunct="1">
              <a:buFontTx/>
              <a:buAutoNum type="arabicPeriod"/>
            </a:pPr>
            <a:endParaRPr lang="sl-SI" altLang="sl-SI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1950" y="260648"/>
            <a:ext cx="5880100" cy="440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1611748" y="5013176"/>
            <a:ext cx="73437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sl-SI" altLang="sl-SI" sz="2000" dirty="0">
                <a:latin typeface="Calibri" panose="020F0502020204030204" pitchFamily="34" charset="0"/>
              </a:rPr>
              <a:t>30% </a:t>
            </a:r>
            <a:r>
              <a:rPr lang="sl-SI" altLang="sl-SI" sz="2000" dirty="0" smtClean="0">
                <a:latin typeface="Calibri" panose="020F0502020204030204" pitchFamily="34" charset="0"/>
              </a:rPr>
              <a:t>fantov, starih 11-15 let, v </a:t>
            </a:r>
            <a:r>
              <a:rPr lang="sl-SI" altLang="sl-SI" sz="2000" dirty="0">
                <a:latin typeface="Calibri" panose="020F0502020204030204" pitchFamily="34" charset="0"/>
              </a:rPr>
              <a:t>RS je pretežkih, </a:t>
            </a:r>
          </a:p>
          <a:p>
            <a:pPr algn="l" eaLnBrk="1" hangingPunct="1"/>
            <a:r>
              <a:rPr lang="sl-SI" altLang="sl-SI" sz="2000" dirty="0">
                <a:latin typeface="Calibri" panose="020F0502020204030204" pitchFamily="34" charset="0"/>
              </a:rPr>
              <a:t>20% fantov, starih 11-15 let, je telesno aktivnih </a:t>
            </a:r>
            <a:r>
              <a:rPr lang="sl-SI" altLang="sl-SI" sz="2000" dirty="0" smtClean="0">
                <a:latin typeface="Calibri" panose="020F0502020204030204" pitchFamily="34" charset="0"/>
              </a:rPr>
              <a:t>(NIJZ).</a:t>
            </a:r>
            <a:endParaRPr lang="sl-SI" altLang="sl-SI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24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164"/>
          <a:stretch/>
        </p:blipFill>
        <p:spPr>
          <a:xfrm>
            <a:off x="1043608" y="332656"/>
            <a:ext cx="7219847" cy="551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0685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4666992"/>
            <a:ext cx="8229600" cy="1143000"/>
          </a:xfrm>
        </p:spPr>
        <p:txBody>
          <a:bodyPr/>
          <a:lstStyle/>
          <a:p>
            <a:pPr algn="r"/>
            <a:r>
              <a:rPr lang="sl-SI" sz="2000" b="0" dirty="0" smtClean="0"/>
              <a:t>Razlike v zdravstvenem stanju otrok glede na način prihoda v šolo (FGM, 2010)</a:t>
            </a:r>
            <a:endParaRPr lang="en-GB" sz="2000" b="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948" y="332656"/>
            <a:ext cx="7560840" cy="43769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2950" y="4221088"/>
            <a:ext cx="14542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l-SI" dirty="0" err="1" smtClean="0"/>
              <a:t>somatizacije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275856" y="4221088"/>
            <a:ext cx="11208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l-SI" dirty="0" smtClean="0"/>
              <a:t>depresije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934112" y="4221088"/>
            <a:ext cx="14029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l-SI" dirty="0" err="1" smtClean="0"/>
              <a:t>anksioznost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569130" y="4207849"/>
            <a:ext cx="18192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dirty="0" smtClean="0"/>
              <a:t>agresivnosti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220072" y="980728"/>
            <a:ext cx="22322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dirty="0" smtClean="0"/>
              <a:t>Pripeljan z avtom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292081" y="1342660"/>
            <a:ext cx="12770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dirty="0" smtClean="0"/>
              <a:t>Prišel peš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272950" y="980728"/>
            <a:ext cx="221893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dirty="0" smtClean="0"/>
              <a:t>Intenzivnost</a:t>
            </a:r>
          </a:p>
          <a:p>
            <a:r>
              <a:rPr lang="sl-SI" dirty="0" smtClean="0"/>
              <a:t>(pogostost/resnost)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10613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13385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endParaRPr lang="sl-SI" altLang="sl-SI" smtClean="0"/>
          </a:p>
          <a:p>
            <a:pPr marL="609600" indent="-609600" eaLnBrk="1" hangingPunct="1">
              <a:buFontTx/>
              <a:buNone/>
            </a:pPr>
            <a:endParaRPr lang="sl-SI" altLang="sl-SI" smtClean="0"/>
          </a:p>
          <a:p>
            <a:pPr marL="609600" indent="-609600" eaLnBrk="1" hangingPunct="1">
              <a:buFontTx/>
              <a:buAutoNum type="arabicPeriod"/>
            </a:pPr>
            <a:endParaRPr lang="sl-SI" altLang="sl-SI" smtClean="0"/>
          </a:p>
        </p:txBody>
      </p:sp>
      <p:sp>
        <p:nvSpPr>
          <p:cNvPr id="4099" name="Naslov 3"/>
          <p:cNvSpPr>
            <a:spLocks noGrp="1"/>
          </p:cNvSpPr>
          <p:nvPr>
            <p:ph type="title"/>
          </p:nvPr>
        </p:nvSpPr>
        <p:spPr>
          <a:xfrm>
            <a:off x="440053" y="1916832"/>
            <a:ext cx="8229600" cy="1143000"/>
          </a:xfrm>
        </p:spPr>
        <p:txBody>
          <a:bodyPr/>
          <a:lstStyle/>
          <a:p>
            <a:r>
              <a:rPr lang="sl-SI" altLang="sl-SI" dirty="0" smtClean="0"/>
              <a:t>REŠITVE</a:t>
            </a:r>
          </a:p>
        </p:txBody>
      </p:sp>
    </p:spTree>
    <p:extLst>
      <p:ext uri="{BB962C8B-B14F-4D97-AF65-F5344CB8AC3E}">
        <p14:creationId xmlns:p14="http://schemas.microsoft.com/office/powerpoint/2010/main" val="166149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 descr="http://www.eltis.org/sites/eltis/files/styles/web_quality/public/photo/freiburg-161.jpg?itok=i4gYDNb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692696"/>
            <a:ext cx="6984776" cy="465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7040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0557" y="404664"/>
            <a:ext cx="3442886" cy="511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39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13385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endParaRPr lang="sl-SI" altLang="sl-SI" smtClean="0"/>
          </a:p>
          <a:p>
            <a:pPr marL="609600" indent="-609600" eaLnBrk="1" hangingPunct="1">
              <a:buFontTx/>
              <a:buNone/>
            </a:pPr>
            <a:endParaRPr lang="sl-SI" altLang="sl-SI" smtClean="0"/>
          </a:p>
          <a:p>
            <a:pPr marL="609600" indent="-609600" eaLnBrk="1" hangingPunct="1">
              <a:buFontTx/>
              <a:buAutoNum type="arabicPeriod"/>
            </a:pPr>
            <a:endParaRPr lang="sl-SI" altLang="sl-SI" smtClean="0"/>
          </a:p>
        </p:txBody>
      </p:sp>
      <p:sp>
        <p:nvSpPr>
          <p:cNvPr id="4099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altLang="sl-SI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0390" y="3212976"/>
            <a:ext cx="2449685" cy="2486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91880" y="3147226"/>
            <a:ext cx="2514465" cy="25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09556" y="3212976"/>
            <a:ext cx="2521774" cy="2511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3608" y="374461"/>
            <a:ext cx="6926012" cy="2772765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37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FILM: OKOLICA ŠOL V BOLZANU (I)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1196752"/>
            <a:ext cx="8496944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64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PSMOL_layout_printA4-2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518" y="1052736"/>
            <a:ext cx="4575302" cy="3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5" y="1139056"/>
            <a:ext cx="4823998" cy="64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6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6185" y="652603"/>
            <a:ext cx="3602359" cy="4567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425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1" y="1052736"/>
            <a:ext cx="8844277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906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532" y="548680"/>
            <a:ext cx="8424936" cy="462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554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116632"/>
            <a:ext cx="8686800" cy="499117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979520" y="5220489"/>
            <a:ext cx="71981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l-SI" altLang="sl-SI" sz="1600" dirty="0" smtClean="0">
                <a:cs typeface="Arial" charset="0"/>
              </a:rPr>
              <a:t>LEGENDA:         OBSTOJEČA POT</a:t>
            </a:r>
            <a:endParaRPr lang="sl-SI" altLang="sl-SI" sz="1600" dirty="0">
              <a:cs typeface="Arial" charset="0"/>
            </a:endParaRPr>
          </a:p>
          <a:p>
            <a:pPr eaLnBrk="1" hangingPunct="1"/>
            <a:r>
              <a:rPr lang="sl-SI" altLang="sl-SI" sz="1600" dirty="0">
                <a:cs typeface="Arial" charset="0"/>
              </a:rPr>
              <a:t>	           </a:t>
            </a:r>
            <a:r>
              <a:rPr lang="sl-SI" altLang="sl-SI" sz="1600" dirty="0" smtClean="0">
                <a:cs typeface="Arial" charset="0"/>
              </a:rPr>
              <a:t>        NOVO PARKIRIŠČE ZA AVTE IN KOLESA, NOVA PEŠPOT</a:t>
            </a:r>
            <a:endParaRPr lang="sl-SI" altLang="sl-SI" sz="1600" dirty="0"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95512" y="5419444"/>
            <a:ext cx="287338" cy="0"/>
          </a:xfrm>
          <a:prstGeom prst="line">
            <a:avLst/>
          </a:prstGeom>
          <a:ln w="666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203450" y="5635344"/>
            <a:ext cx="288925" cy="0"/>
          </a:xfrm>
          <a:prstGeom prst="line">
            <a:avLst/>
          </a:prstGeom>
          <a:ln w="666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86520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3688" y="3878533"/>
            <a:ext cx="3168352" cy="1892502"/>
          </a:xfrm>
          <a:prstGeom prst="rect">
            <a:avLst/>
          </a:prstGeom>
        </p:spPr>
      </p:pic>
      <p:pic>
        <p:nvPicPr>
          <p:cNvPr id="7" name="Picture 4" descr="https://fbcdn-photos-h-a.akamaihd.net/hphotos-ak-xpt1/v/t1.0-0/p480x480/11202104_885188718224106_6765417072517678977_n.png?oh=5cfaf2f61e90bfbc88d1e812b6e19856&amp;oe=568A6332&amp;__gda__=1451770644_66ec08c6036fd7101c855d71e303050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620688"/>
            <a:ext cx="2542907" cy="254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4088" y="620688"/>
            <a:ext cx="3168352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366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116632"/>
            <a:ext cx="4104456" cy="565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624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476672"/>
            <a:ext cx="6480720" cy="48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034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coloradoski.com/uploads/FamiliesKids_WinterPark_we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692696"/>
            <a:ext cx="652374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1736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38200" y="1125538"/>
            <a:ext cx="5173663" cy="352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sl-SI" altLang="en-US" sz="2800" b="1" i="1" dirty="0">
              <a:latin typeface="Helvetica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de-DE" altLang="en-US" i="1" dirty="0">
              <a:latin typeface="Helvetica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sl-SI" altLang="en-US" sz="2200" dirty="0">
                <a:latin typeface="Helvetica" panose="020B0604020202020204" pitchFamily="34" charset="0"/>
              </a:rPr>
              <a:t>Dodatne informacije:</a:t>
            </a:r>
          </a:p>
          <a:p>
            <a:pPr eaLnBrk="1" hangingPunct="1">
              <a:spcBef>
                <a:spcPct val="50000"/>
              </a:spcBef>
            </a:pPr>
            <a:r>
              <a:rPr lang="fi-FI" altLang="en-US" sz="2200" dirty="0">
                <a:latin typeface="Helvetica" panose="020B0604020202020204" pitchFamily="34" charset="0"/>
              </a:rPr>
              <a:t>Aljaž Plevnik</a:t>
            </a:r>
            <a:br>
              <a:rPr lang="fi-FI" altLang="en-US" sz="2200" dirty="0">
                <a:latin typeface="Helvetica" panose="020B0604020202020204" pitchFamily="34" charset="0"/>
              </a:rPr>
            </a:br>
            <a:r>
              <a:rPr lang="fi-FI" altLang="en-US" sz="2200" dirty="0" smtClean="0">
                <a:latin typeface="Helvetica" panose="020B0604020202020204" pitchFamily="34" charset="0"/>
              </a:rPr>
              <a:t>aljaz</a:t>
            </a:r>
            <a:r>
              <a:rPr lang="sl-SI" altLang="en-US" sz="2200" dirty="0" smtClean="0">
                <a:latin typeface="Helvetica" panose="020B0604020202020204" pitchFamily="34" charset="0"/>
              </a:rPr>
              <a:t>p</a:t>
            </a:r>
            <a:r>
              <a:rPr lang="fi-FI" altLang="en-US" sz="2200" dirty="0" smtClean="0">
                <a:latin typeface="Helvetica" panose="020B0604020202020204" pitchFamily="34" charset="0"/>
              </a:rPr>
              <a:t>@uirs.si</a:t>
            </a:r>
            <a:r>
              <a:rPr lang="fi-FI" altLang="en-US" sz="2200" dirty="0">
                <a:latin typeface="Helvetica" panose="020B0604020202020204" pitchFamily="34" charset="0"/>
              </a:rPr>
              <a:t/>
            </a:r>
            <a:br>
              <a:rPr lang="fi-FI" altLang="en-US" sz="2200" dirty="0">
                <a:latin typeface="Helvetica" panose="020B0604020202020204" pitchFamily="34" charset="0"/>
              </a:rPr>
            </a:br>
            <a:endParaRPr lang="fi-FI" altLang="en-US" sz="2000" b="1" dirty="0">
              <a:latin typeface="Helvetica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de-DE" altLang="en-US" sz="2000" b="1" dirty="0">
              <a:latin typeface="Helvetica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de-DE" altLang="en-US" sz="2000" dirty="0">
              <a:latin typeface="Helvetica" panose="020B0604020202020204" pitchFamily="34" charset="0"/>
            </a:endParaRPr>
          </a:p>
        </p:txBody>
      </p:sp>
      <p:pic>
        <p:nvPicPr>
          <p:cNvPr id="7" name="Picture 12" descr="Y:\UIRS-logo\UI logo ANG_curve_RGB_digitaln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1412776"/>
            <a:ext cx="1520825" cy="237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8460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837" y="620688"/>
            <a:ext cx="8188325" cy="468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8139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13385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endParaRPr lang="sl-SI" altLang="sl-SI" smtClean="0"/>
          </a:p>
          <a:p>
            <a:pPr marL="609600" indent="-609600" eaLnBrk="1" hangingPunct="1">
              <a:buFontTx/>
              <a:buNone/>
            </a:pPr>
            <a:endParaRPr lang="sl-SI" altLang="sl-SI" smtClean="0"/>
          </a:p>
          <a:p>
            <a:pPr marL="609600" indent="-609600" eaLnBrk="1" hangingPunct="1">
              <a:buFontTx/>
              <a:buAutoNum type="arabicPeriod"/>
            </a:pPr>
            <a:endParaRPr lang="sl-SI" altLang="sl-SI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824" y="754444"/>
            <a:ext cx="6062352" cy="454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4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13385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endParaRPr lang="sl-SI" altLang="sl-SI" smtClean="0"/>
          </a:p>
          <a:p>
            <a:pPr marL="609600" indent="-609600" eaLnBrk="1" hangingPunct="1">
              <a:buFontTx/>
              <a:buNone/>
            </a:pPr>
            <a:endParaRPr lang="sl-SI" altLang="sl-SI" smtClean="0"/>
          </a:p>
          <a:p>
            <a:pPr marL="609600" indent="-609600" eaLnBrk="1" hangingPunct="1">
              <a:buFontTx/>
              <a:buAutoNum type="arabicPeriod"/>
            </a:pPr>
            <a:endParaRPr lang="sl-SI" altLang="sl-SI" smtClean="0"/>
          </a:p>
        </p:txBody>
      </p:sp>
      <p:sp>
        <p:nvSpPr>
          <p:cNvPr id="4099" name="Naslov 3"/>
          <p:cNvSpPr>
            <a:spLocks noGrp="1"/>
          </p:cNvSpPr>
          <p:nvPr>
            <p:ph type="title"/>
          </p:nvPr>
        </p:nvSpPr>
        <p:spPr>
          <a:xfrm>
            <a:off x="440053" y="1916832"/>
            <a:ext cx="8229600" cy="1143000"/>
          </a:xfrm>
        </p:spPr>
        <p:txBody>
          <a:bodyPr/>
          <a:lstStyle/>
          <a:p>
            <a:r>
              <a:rPr lang="sl-SI" altLang="sl-SI" dirty="0" smtClean="0"/>
              <a:t>TRENDI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8229465"/>
              </p:ext>
            </p:extLst>
          </p:nvPr>
        </p:nvGraphicFramePr>
        <p:xfrm>
          <a:off x="457200" y="1600200"/>
          <a:ext cx="8229600" cy="4133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5824776"/>
              </p:ext>
            </p:extLst>
          </p:nvPr>
        </p:nvGraphicFramePr>
        <p:xfrm>
          <a:off x="539552" y="116632"/>
          <a:ext cx="7632848" cy="5617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043608" y="5364718"/>
            <a:ext cx="622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Način prihoda v šolo učencev 31 šol v Sloveniji, TSG,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735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12"/>
          <p:cNvGrpSpPr/>
          <p:nvPr/>
        </p:nvGrpSpPr>
        <p:grpSpPr>
          <a:xfrm>
            <a:off x="3640514" y="260648"/>
            <a:ext cx="4459878" cy="2592635"/>
            <a:chOff x="4269981" y="2173591"/>
            <a:chExt cx="3371039" cy="2037885"/>
          </a:xfrm>
        </p:grpSpPr>
        <p:pic>
          <p:nvPicPr>
            <p:cNvPr id="5" name="Grafikon 1"/>
            <p:cNvPicPr>
              <a:picLocks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269981" y="2173591"/>
              <a:ext cx="3371039" cy="189552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PoljeZBesedilom 13"/>
            <p:cNvSpPr txBox="1"/>
            <p:nvPr/>
          </p:nvSpPr>
          <p:spPr>
            <a:xfrm>
              <a:off x="5161367" y="3842144"/>
              <a:ext cx="22402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dirty="0" smtClean="0"/>
                <a:t>OŠ Solkan</a:t>
              </a:r>
              <a:endParaRPr lang="sl-SI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97647" y="2614902"/>
            <a:ext cx="3128222" cy="2394967"/>
            <a:chOff x="261869" y="3966209"/>
            <a:chExt cx="2843938" cy="225308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966209"/>
              <a:ext cx="2648607" cy="207603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9" name="PoljeZBesedilom 10"/>
            <p:cNvSpPr txBox="1"/>
            <p:nvPr/>
          </p:nvSpPr>
          <p:spPr>
            <a:xfrm>
              <a:off x="261869" y="5849960"/>
              <a:ext cx="27301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dirty="0" smtClean="0"/>
                <a:t>OŠ Milojka Štrukelj</a:t>
              </a:r>
              <a:endParaRPr lang="sl-SI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-11096" y="260648"/>
            <a:ext cx="9155095" cy="5414548"/>
            <a:chOff x="-306907" y="1830142"/>
            <a:chExt cx="8649810" cy="5070374"/>
          </a:xfrm>
        </p:grpSpPr>
        <p:grpSp>
          <p:nvGrpSpPr>
            <p:cNvPr id="11" name="Skupina 11"/>
            <p:cNvGrpSpPr/>
            <p:nvPr/>
          </p:nvGrpSpPr>
          <p:grpSpPr>
            <a:xfrm>
              <a:off x="321976" y="1830142"/>
              <a:ext cx="2800714" cy="2375257"/>
              <a:chOff x="1029871" y="2044411"/>
              <a:chExt cx="2298151" cy="2040647"/>
            </a:xfrm>
          </p:grpSpPr>
          <p:pic>
            <p:nvPicPr>
              <p:cNvPr id="13" name="Grafikon 1"/>
              <p:cNvPicPr>
                <a:picLocks noChangeArrowheads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140830" y="2044411"/>
                <a:ext cx="2187192" cy="193087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PoljeZBesedilom 10"/>
              <p:cNvSpPr txBox="1"/>
              <p:nvPr/>
            </p:nvSpPr>
            <p:spPr>
              <a:xfrm>
                <a:off x="1029871" y="3715726"/>
                <a:ext cx="22402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l-SI" dirty="0" smtClean="0"/>
                  <a:t>OŠ Frana Erjavca</a:t>
                </a:r>
                <a:endParaRPr lang="sl-SI" dirty="0"/>
              </a:p>
            </p:txBody>
          </p:sp>
        </p:grpSp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6907" y="6382512"/>
              <a:ext cx="8649810" cy="5180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6" name="PoljeZBesedilom 10"/>
          <p:cNvSpPr txBox="1"/>
          <p:nvPr/>
        </p:nvSpPr>
        <p:spPr>
          <a:xfrm>
            <a:off x="4881753" y="4720045"/>
            <a:ext cx="2730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POŠ Ledine</a:t>
            </a:r>
            <a:endParaRPr lang="sl-SI" dirty="0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2614902"/>
            <a:ext cx="3888432" cy="2250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6066322" y="5490530"/>
            <a:ext cx="258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Vir: Kobe Tavčar (2015)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73983131"/>
      </p:ext>
    </p:extLst>
  </p:cSld>
  <p:clrMapOvr>
    <a:masterClrMapping/>
  </p:clrMapOvr>
</p:sld>
</file>

<file path=ppt/theme/theme1.xml><?xml version="1.0" encoding="utf-8"?>
<a:theme xmlns:a="http://schemas.openxmlformats.org/drawingml/2006/main" name="predloga_prosojnice_v15">
  <a:themeElements>
    <a:clrScheme name="predloga_prosojnice_v1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loga_prosojnice_v1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l-S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l-S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redloga_prosojnice_v1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loga_prosojnice_v1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loga_prosojnice_v1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loga_prosojnice_v1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loga_prosojnice_v1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loga_prosojnice_v1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loga_prosojnice_v1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loga_prosojnice_v1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loga_prosojnice_v1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loga_prosojnice_v1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loga_prosojnice_v1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loga_prosojnice_v1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ova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1048</TotalTime>
  <Words>444</Words>
  <Application>Microsoft Office PowerPoint</Application>
  <PresentationFormat>Diaprojekcija na zaslonu (4:3)</PresentationFormat>
  <Paragraphs>73</Paragraphs>
  <Slides>47</Slides>
  <Notes>9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47</vt:i4>
      </vt:variant>
    </vt:vector>
  </HeadingPairs>
  <TitlesOfParts>
    <vt:vector size="51" baseType="lpstr">
      <vt:lpstr>Arial</vt:lpstr>
      <vt:lpstr>Calibri</vt:lpstr>
      <vt:lpstr>Helvetica</vt:lpstr>
      <vt:lpstr>predloga_prosojnice_v15</vt:lpstr>
      <vt:lpstr> Aktivna mobilnost se začne že zgodaj  Aljaž Plevnik, UIRS </vt:lpstr>
      <vt:lpstr>IZKUŠNJE</vt:lpstr>
      <vt:lpstr>PowerPointova predstavitev</vt:lpstr>
      <vt:lpstr>PowerPointova predstavitev</vt:lpstr>
      <vt:lpstr>PowerPointova predstavitev</vt:lpstr>
      <vt:lpstr>PowerPointova predstavitev</vt:lpstr>
      <vt:lpstr>TRENDI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RAZLOGI </vt:lpstr>
      <vt:lpstr>PowerPointova predstavitev</vt:lpstr>
      <vt:lpstr>PowerPointova predstavitev</vt:lpstr>
      <vt:lpstr>PowerPointova predstavitev</vt:lpstr>
      <vt:lpstr>PowerPointova predstavitev</vt:lpstr>
      <vt:lpstr>VIDEO: PROMET V OKOLICI ŠOLE</vt:lpstr>
      <vt:lpstr>PowerPointova predstavitev</vt:lpstr>
      <vt:lpstr>PowerPointova predstavitev</vt:lpstr>
      <vt:lpstr>POSLEDICE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ZAKAJ AKTIVNO V ŠOLO?</vt:lpstr>
      <vt:lpstr>PowerPointova predstavitev</vt:lpstr>
      <vt:lpstr>PowerPointova predstavitev</vt:lpstr>
      <vt:lpstr>PowerPointova predstavitev</vt:lpstr>
      <vt:lpstr>Razlike v zdravstvenem stanju otrok glede na način prihoda v šolo (FGM, 2010)</vt:lpstr>
      <vt:lpstr>REŠITVE</vt:lpstr>
      <vt:lpstr>PowerPointova predstavitev</vt:lpstr>
      <vt:lpstr>PowerPointova predstavitev</vt:lpstr>
      <vt:lpstr>PowerPointova predstavitev</vt:lpstr>
      <vt:lpstr>FILM: OKOLICA ŠOL V BOLZANU (I)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Zavod RS za šolstvo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Tomaž Bizjak</dc:creator>
  <cp:lastModifiedBy>MD</cp:lastModifiedBy>
  <cp:revision>94</cp:revision>
  <dcterms:created xsi:type="dcterms:W3CDTF">2004-04-23T10:18:28Z</dcterms:created>
  <dcterms:modified xsi:type="dcterms:W3CDTF">2019-12-11T14:52:20Z</dcterms:modified>
</cp:coreProperties>
</file>