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60" r:id="rId3"/>
    <p:sldId id="258" r:id="rId4"/>
    <p:sldId id="263" r:id="rId5"/>
    <p:sldId id="259" r:id="rId6"/>
    <p:sldId id="264" r:id="rId7"/>
    <p:sldId id="261" r:id="rId8"/>
    <p:sldId id="265" r:id="rId9"/>
    <p:sldId id="266" r:id="rId10"/>
    <p:sldId id="268" r:id="rId11"/>
    <p:sldId id="269" r:id="rId12"/>
    <p:sldId id="262" r:id="rId13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F9C700-C9DB-4DAE-9092-FD48434C4A5D}" type="datetime1">
              <a:rPr lang="sl-SI" smtClean="0"/>
              <a:t>6. 05. 2021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037FB0-595B-40EF-A0BA-20862A72C3E0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CB787-D9D6-4A6D-A3E9-011D7D695B93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94165F4-379C-44F2-8E89-DB43904FE854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OPOMBA: Če želite spremeniti sliko na tem diapozitivu, jo izberite in izbrišite. Nato kliknite ikono za vstavljanje slike</a:t>
            </a:r>
          </a:p>
          <a:p>
            <a:pPr rtl="0"/>
            <a:r>
              <a:rPr lang="sl-SI" dirty="0"/>
              <a:t>v označbi mesta, da vstavite svojo sliko.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94165F4-379C-44F2-8E89-DB43904FE854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99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rtlCol="0" anchor="b">
            <a:normAutofit/>
          </a:bodyPr>
          <a:lstStyle>
            <a:lvl1pPr algn="l" rtl="0">
              <a:defRPr sz="6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5B2FB7D-1B75-4CD3-83C0-72801F843F73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rtl="0">
              <a:defRPr sz="48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761A1E-B511-43BA-8248-A92DF9C4D98A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C1B357-1E85-4769-AC80-8FBA8BECD2E2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7" name="Označba mest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0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1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B538A3A-2004-4968-9561-C6BFCAAABB54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7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5077C0-F472-429C-97F7-3E01B8C38EBC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96677C8-D80F-454F-8B6C-68B420FB924F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i li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DEFFD8-138A-4C05-9003-D5A1B3C4CAFD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F04E18C-3604-4EA6-84CC-D6C09F346AE3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7" name="Označba mest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1BCAA5-CA24-4DC5-B582-4045790A3EC6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Prostoročno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CCFBE9-5361-4C6E-9C6A-464D963D1F6B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ka z napiso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Skupina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Prostoročno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sl-SI" dirty="0"/>
              </a:p>
            </p:txBody>
          </p:sp>
          <p:grpSp>
            <p:nvGrpSpPr>
              <p:cNvPr id="12" name="Skupina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Prostoročno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14" name="Prostoročno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5" name="Prostoročno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6" name="Prostoročno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7" name="Prostoročno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8" name="Prostoročno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19" name="Prostoročno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0" name="Prostoročno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1" name="Prostoročno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2" name="Prostoročno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3" name="Prostoročno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4" name="Prostoročno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5" name="Prostoročno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6" name="Prostoročno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27" name="Prostoročno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8" name="Prostoročno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29" name="Prostoročno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0" name="Prostoročno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1" name="Prostoročno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2" name="Prostoročno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33" name="Prostoročno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4" name="Prostoročno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5" name="Prostoročno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36" name="Prostoročno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7" name="Prostoročno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8" name="Prostoročno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39" name="Prostoročno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0" name="Prostoročno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1" name="Prostoročno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2" name="Prostoročno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3" name="Prostoročno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4" name="Prostoročno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5" name="Prostoročno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6" name="Prostoročno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7" name="Prostoročno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48" name="Prostoročno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49" name="Prostoročno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0" name="Prostoročno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1" name="Prostoročno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2" name="Prostoročno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3" name="Prostoročno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4" name="Prostoročno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5" name="Prostoročno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6" name="Prostoročno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7" name="Prostoročno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58" name="Prostoročno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59" name="Prostoročno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0" name="Prostoročno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1" name="Prostoročno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  <p:sp>
              <p:nvSpPr>
                <p:cNvPr id="62" name="Prostoročno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vl="0" rtl="0"/>
                  <a:endParaRPr lang="sl-SI" dirty="0"/>
                </a:p>
              </p:txBody>
            </p:sp>
            <p:sp>
              <p:nvSpPr>
                <p:cNvPr id="63" name="Prostoročno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l-SI" dirty="0"/>
                </a:p>
              </p:txBody>
            </p:sp>
          </p:grpSp>
        </p:grpSp>
        <p:sp>
          <p:nvSpPr>
            <p:cNvPr id="10" name="Prostoročno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rtlCol="0" anchor="b">
            <a:normAutofit/>
          </a:bodyPr>
          <a:lstStyle>
            <a:lvl1pPr rtl="0">
              <a:defRPr sz="3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68" name="Označba mesta za sliko 67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 rtlCol="0">
            <a:no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Široka slika z napisom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64" name="Prostoročno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5" name="Prostoročno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6" name="Prostoročno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7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 hasCustomPrompt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69" name="Prostoročno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70" name="Prostoročno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grpSp>
        <p:nvGrpSpPr>
          <p:cNvPr id="71" name="Skupina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grpSp>
        <p:nvGrpSpPr>
          <p:cNvPr id="77" name="Skupina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Prostoročno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 rtlCol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E15CD23-5639-4DF1-A926-E6E54B75434C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a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5" name="Prostoročno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6" name="Prostoročno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7" name="Prostoročno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8" name="Označba mesta za sliko 56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15905F-36B0-4D3B-ABBD-6FE488CEAFA7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slik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7" name="Prostoročno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8" name="Prostoročno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Prostoročno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0" name="Označba mesta za sliko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21" name="Prostoročno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4" name="Označba mesta za sliko 31"/>
          <p:cNvSpPr>
            <a:spLocks noGrp="1"/>
          </p:cNvSpPr>
          <p:nvPr>
            <p:ph type="pic" sz="quarter" idx="14" hasCustomPrompt="1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dirty="0"/>
              <a:t>Kliknite ikono, da </a:t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A2E06E-659E-4E09-93CB-F7A928780C65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17" name="Prostoročno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8" name="Prostoročno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Prostoročno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0" name="Prostoročno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" name="Prostoročno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" name="Prostoročno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5" name="Prostoročno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6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27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28" name="Označba mesta za sliko 23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 rtlCol="0">
            <a:normAutofit/>
          </a:bodyPr>
          <a:lstStyle>
            <a:lvl1pPr marL="0" indent="0" algn="ctr" rtl="0">
              <a:buNone/>
              <a:defRPr sz="1800"/>
            </a:lvl1pPr>
          </a:lstStyle>
          <a:p>
            <a:pPr rtl="0"/>
            <a:r>
              <a:rPr lang="sl-SI" dirty="0"/>
              <a:t>Kliknite ikono, da </a:t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251738-6795-4627-B94D-681EA2BDE581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z na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2" name="Prostoročno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9" name="Prostoročno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0" name="Prostoročno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1" name="Prostoročno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2" name="Prostoročno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3" name="Prostoročno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4" name="Prostoročno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5" name="Prostoročno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6" name="Prostoročno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7" name="Prostoročno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8" name="Prostoročno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9" name="Označba mesta za sliko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0" name="Označba mesta za sliko 37"/>
          <p:cNvSpPr>
            <a:spLocks noGrp="1"/>
          </p:cNvSpPr>
          <p:nvPr>
            <p:ph type="pic" sz="quarter" idx="14" hasCustomPrompt="1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 dirty="0"/>
              <a:t>Kliknite ikono, da </a:t>
            </a:r>
            <a:br>
              <a:rPr lang="en-US" dirty="0"/>
            </a:br>
            <a:r>
              <a:rPr lang="sl-SI" dirty="0"/>
              <a:t>dodate sliko</a:t>
            </a:r>
          </a:p>
        </p:txBody>
      </p:sp>
      <p:sp>
        <p:nvSpPr>
          <p:cNvPr id="51" name="Označba mesta za sliko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52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35444F-748F-449D-BFD1-34266DA42896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Štiri sli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 userDrawn="1"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9" name="Prostoročno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0" name="Prostoročno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1" name="Prostoročno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2" name="Prostoročno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3" name="Prostoročno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4" name="Prostoročno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5" name="Prostoročno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6" name="Prostoročno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37" name="Prostoročno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0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1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2" name="Označba mesta za sliko 16" descr="Prazna označba mesta za dodajanje slike. Kliknite označbo mesta in izberite sliko, ki jo želite dodati."/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8AE8E2-C930-4229-A0C7-6D2BFE3FC694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22" name="Prostoročno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4" name="Prostoročno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25" name="Označba mesta za sliko 16"/>
          <p:cNvSpPr>
            <a:spLocks noGrp="1"/>
          </p:cNvSpPr>
          <p:nvPr>
            <p:ph type="pic" sz="quarter" idx="16" hasCustomPrompt="1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pravokotne slike z napis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21" name="Prostoročno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2" name="Prostoročno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3" name="Prostoročno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39" name="Prostoročno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0" name="Prostoročno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1" name="Prostoročno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2" name="Prostoročno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3" name="Prostoročno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4" name="Prostoročno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45" name="Prostoročno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6" name="Prostoročno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47" name="Prostoročno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sl-SI" dirty="0"/>
          </a:p>
        </p:txBody>
      </p:sp>
      <p:sp>
        <p:nvSpPr>
          <p:cNvPr id="51" name="Pravokotnik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48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3" hasCustomPrompt="1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9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50" name="Označba mesta za sliko 13" descr="Prazna označba mesta za dodajanje slike. Kliknite označbo mesta in izberite sliko, ki jo želite dodati."/>
          <p:cNvSpPr>
            <a:spLocks noGrp="1"/>
          </p:cNvSpPr>
          <p:nvPr>
            <p:ph type="pic" sz="quarter" idx="16" hasCustomPrompt="1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dirty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rtlCol="0" anchor="ctr">
            <a:normAutofit/>
          </a:bodyPr>
          <a:lstStyle>
            <a:lvl1pPr marL="0" indent="0" algn="ctr" rtl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nogo 4"/>
          <p:cNvSpPr>
            <a:spLocks noGrp="1"/>
          </p:cNvSpPr>
          <p:nvPr userDrawn="1"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 userDrawn="1"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974A2C-0142-448C-9872-9563E588E2F9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 userDrawn="1">
            <p:ph type="sldNum" sz="quarter" idx="12"/>
          </p:nvPr>
        </p:nvSpPr>
        <p:spPr/>
        <p:txBody>
          <a:bodyPr rtlCol="0"/>
          <a:lstStyle/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Skupina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Prostoročno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" name="Prostoročno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" name="Prostoročno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" name="Prostoročno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1" name="Prostoročno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2" name="Prostoročno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3" name="Prostoročno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4" name="Prostoročno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15" name="Prostoročno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6" name="Prostoročno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17" name="Prostoročno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8" name="Prostoročno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9" name="Prostoročno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20" name="Prostoročno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1" name="Prostoročno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2" name="Prostoročno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3" name="Prostoročno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4" name="Prostoročno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5" name="Prostoročno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6" name="Prostoročno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7" name="Prostoročno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8" name="Prostoročno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29" name="Prostoročno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0" name="Prostoročno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1" name="Prostoročno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2" name="Prostoročno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3" name="Prostoročno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4" name="Prostoročno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5" name="Prostoročno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6" name="Prostoročno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7" name="Prostoročno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8" name="Prostoročno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39" name="Prostoročno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0" name="Prostoročno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1" name="Prostoročno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2" name="Prostoročno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3" name="Prostoročno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4" name="Prostoročno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5" name="Prostoročno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6" name="Prostoročno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7" name="Prostoročno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8" name="Prostoročno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49" name="Prostoročno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50" name="Prostoročno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1" name="Prostoročno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2" name="Prostoročno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3" name="Prostoročno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4" name="Prostoročno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5" name="Prostoročno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6" name="Prostoročno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7" name="Prostoročno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8" name="Prostoročno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59" name="Prostoročno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0" name="Prostoročno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61" name="Prostoročno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2" name="Prostoročno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3" name="Prostoročno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4" name="Prostoročno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5" name="Prostoročno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6" name="Prostoročno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67" name="Prostoročno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8" name="Prostoročno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69" name="Prostoročno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0" name="Prostoročno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1" name="Prostoročno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2" name="Prostoročno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3" name="Prostoročno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4" name="Prostoročno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5" name="Prostoročno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6" name="Prostoročno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7" name="Prostoročno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78" name="Prostoročno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vl="0" rtl="0"/>
              <a:endParaRPr lang="sl-SI" dirty="0"/>
            </a:p>
          </p:txBody>
        </p:sp>
        <p:sp>
          <p:nvSpPr>
            <p:cNvPr id="79" name="Prostoročno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0" name="Prostoročno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1" name="Prostoročno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2" name="Prostoročno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3" name="Prostoročno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4" name="Prostoročno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5" name="Prostoročno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6" name="Prostoročno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7" name="Prostoročno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8" name="Prostoročno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89" name="Prostoročno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0" name="Prostoročno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1" name="Prostoročno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2" name="Prostoročno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3" name="Prostoročno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4" name="Prostoročno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5" name="Prostoročno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6" name="Prostoročno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7" name="Prostoročno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8" name="Prostoročno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99" name="Prostoročno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0" name="Prostoročno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1" name="Prostoročno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2" name="Prostoročno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3" name="Prostoročno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4" name="Prostoročno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5" name="Prostoročno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6" name="Prostoročno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  <p:sp>
          <p:nvSpPr>
            <p:cNvPr id="107" name="Prostoročno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l-SI" dirty="0"/>
            </a:p>
          </p:txBody>
        </p: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98927517-DC98-4D9F-B005-A93C9F9C0420}" type="datetime1">
              <a:rPr lang="sl-SI" smtClean="0"/>
              <a:pPr/>
              <a:t>6. 05. 2021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9C03C58-465B-42F2-8BA3-01664A6B69B6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ooking.com/hotel/si/sun-and-fun-holiday-apt.sl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www.youtube.com/watch?v=PrLCQ1wzVL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ktivni.metropolitan.si/dobro-pocutje/potovanja/zima-v-vsej-svoji-lepoti-kranjska-gora-in-vrsic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Kranjska_Gora" TargetMode="External"/><Relationship Id="rId2" Type="http://schemas.openxmlformats.org/officeDocument/2006/relationships/hyperlink" Target="https://kranjska-gora.si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lucina-potepanja.com/enodnevni-izlet-v-kranjsko-goro/" TargetMode="External"/><Relationship Id="rId3" Type="http://schemas.openxmlformats.org/officeDocument/2006/relationships/image" Target="../media/image3.jpg"/><Relationship Id="rId7" Type="http://schemas.openxmlformats.org/officeDocument/2006/relationships/hyperlink" Target="https://slovenia-outdoor.com/destinations/alpska_slovenija_dezela_hribov_in_gora/kranjska-gora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it-alpinea.si/sl/smucanje-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hyperlink" Target="https://kranjska-gora.si/aktivnosti/sportno-plezanj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ndraj.si/t/kranjska-gora/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://novice.najdi.si/najdi/vse/podobne-novice/2b8744a6cb26a7f600cd74d7f8c189e1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adtur.si/smucanje/slovenija/kranjska-gora/apartma-jasna.htm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hyperlink" Target="https://www.hribi.net/slika_razmerekomentar/katera_rozca_je_to_/41917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kranjska-gora.si/novice/dozivi-zgodbo-ruske-kapelice-z-ar-aplikacijo/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www.mi-press.eu/category/sport/smucarski_skoki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dbull.com/si-sl/goni-pony-2020-pomembne-informacij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hyperlink" Target="http://www.gorenjska-mojplanet.si/kranjskogorska-10k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KRANJSKA GORA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sl-SI" dirty="0" err="1"/>
              <a:t>Naja</a:t>
            </a:r>
            <a:r>
              <a:rPr lang="sl-SI" dirty="0"/>
              <a:t> Kambič</a:t>
            </a:r>
          </a:p>
          <a:p>
            <a:pPr rtl="0"/>
            <a:r>
              <a:rPr lang="sl-SI" dirty="0"/>
              <a:t>Sara </a:t>
            </a:r>
            <a:r>
              <a:rPr lang="sl-SI" dirty="0" err="1"/>
              <a:t>Absec</a:t>
            </a:r>
            <a:endParaRPr lang="sl-SI" dirty="0"/>
          </a:p>
          <a:p>
            <a:pPr rtl="0"/>
            <a:r>
              <a:rPr lang="sl-SI" dirty="0"/>
              <a:t>2. A</a:t>
            </a:r>
          </a:p>
          <a:p>
            <a:pPr rtl="0"/>
            <a:r>
              <a:rPr lang="sl-SI" dirty="0"/>
              <a:t>2020/21</a:t>
            </a:r>
          </a:p>
        </p:txBody>
      </p:sp>
      <p:pic>
        <p:nvPicPr>
          <p:cNvPr id="11" name="Označba mesta slike 10">
            <a:extLst>
              <a:ext uri="{FF2B5EF4-FFF2-40B4-BE49-F238E27FC236}">
                <a16:creationId xmlns:a16="http://schemas.microsoft.com/office/drawing/2014/main" id="{9EB51EC3-E359-4899-8719-9175E8BED7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r="314"/>
          <a:stretch>
            <a:fillRect/>
          </a:stretch>
        </p:blipFill>
        <p:spPr/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5D715B0-68DE-4D4B-ACC3-42BF4E81D6C8}"/>
              </a:ext>
            </a:extLst>
          </p:cNvPr>
          <p:cNvSpPr txBox="1"/>
          <p:nvPr/>
        </p:nvSpPr>
        <p:spPr>
          <a:xfrm>
            <a:off x="10737188" y="6052390"/>
            <a:ext cx="1311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dirty="0">
                <a:hlinkClick r:id="rId4"/>
              </a:rPr>
              <a:t>Slika 1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7D92C3-2F63-47EE-9449-22F15F282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517" y="4678586"/>
            <a:ext cx="4162484" cy="538544"/>
          </a:xfrm>
        </p:spPr>
        <p:txBody>
          <a:bodyPr>
            <a:noAutofit/>
          </a:bodyPr>
          <a:lstStyle/>
          <a:p>
            <a:r>
              <a:rPr lang="sl-SI" sz="2800" dirty="0">
                <a:hlinkClick r:id="rId2"/>
              </a:rPr>
              <a:t>ZAČUTI KRANJSKO GORO</a:t>
            </a:r>
            <a:br>
              <a:rPr lang="sl-SI" sz="1400" dirty="0"/>
            </a:br>
            <a:endParaRPr lang="sl-SI" sz="1400" dirty="0"/>
          </a:p>
        </p:txBody>
      </p:sp>
      <p:pic>
        <p:nvPicPr>
          <p:cNvPr id="6" name="Označba mesta slike 5">
            <a:extLst>
              <a:ext uri="{FF2B5EF4-FFF2-40B4-BE49-F238E27FC236}">
                <a16:creationId xmlns:a16="http://schemas.microsoft.com/office/drawing/2014/main" id="{8271C75E-66CE-429C-8B8B-2B6ED7F12B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r="1159"/>
          <a:stretch>
            <a:fillRect/>
          </a:stretch>
        </p:blipFill>
        <p:spPr/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1ADC754-8EF0-4331-A5F1-012FEB5EA5AB}"/>
              </a:ext>
            </a:extLst>
          </p:cNvPr>
          <p:cNvSpPr txBox="1"/>
          <p:nvPr/>
        </p:nvSpPr>
        <p:spPr>
          <a:xfrm>
            <a:off x="10960647" y="6211669"/>
            <a:ext cx="979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14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5287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4D033F-05E6-4333-99B5-EE73A9182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VIRI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0879190-44A0-4EBC-AB75-0306FF182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9336" y="2117237"/>
            <a:ext cx="6870154" cy="2864279"/>
          </a:xfrm>
        </p:spPr>
        <p:txBody>
          <a:bodyPr/>
          <a:lstStyle/>
          <a:p>
            <a:r>
              <a:rPr lang="sl-SI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https://kranjska-gora.si/</a:t>
            </a:r>
            <a:endParaRPr lang="sl-SI" b="0" i="0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endParaRPr lang="sl-SI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FD6006B-4FA5-4E4A-B100-DC72F4E5F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682" y="2628657"/>
            <a:ext cx="4706635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https://sl.wikipedia.org/wiki/Kranjska_Gora</a:t>
            </a:r>
            <a:r>
              <a:rPr kumimoji="0" lang="sl-SI" altLang="sl-SI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sl-SI" altLang="sl-SI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9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4CC6BC-0289-4B48-BC01-84B4D66A7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GEOGRAFSKI PODATKI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81CE66-1543-495F-AB8C-22000E898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LEGA: Na severu Karavanke, na jugu Julijske Alpe, na vzhodu Jesenice, na zahodu razvodje rek Save in Zilje. Tik ob tromeji z Avstrijo in Italijo. Zgornjesavska dolina.</a:t>
            </a:r>
          </a:p>
          <a:p>
            <a:r>
              <a:rPr lang="sl-SI" dirty="0"/>
              <a:t>Poletja – sveža, zime – mrzle</a:t>
            </a:r>
          </a:p>
          <a:p>
            <a:r>
              <a:rPr lang="sl-SI" dirty="0"/>
              <a:t>Nadmorska višina: 806,3 m</a:t>
            </a:r>
          </a:p>
          <a:p>
            <a:r>
              <a:rPr lang="sl-SI" dirty="0"/>
              <a:t>Število prebivalcev: 1500</a:t>
            </a:r>
          </a:p>
          <a:p>
            <a:r>
              <a:rPr lang="sl-SI" dirty="0"/>
              <a:t>Pozno poseljena – gorska klima, omejene površine za kmetijstvo</a:t>
            </a: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329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5C7F70-EACE-41A1-84C9-EB72AE09D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KAJ LAHKO POČNEMO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3DC35F0-20B0-432C-8843-2A1C2B690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76400"/>
            <a:ext cx="9599614" cy="4725270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Tek na smučeh</a:t>
            </a:r>
          </a:p>
          <a:p>
            <a:pPr algn="ctr"/>
            <a:r>
              <a:rPr lang="sl-SI" dirty="0"/>
              <a:t>Smučanje</a:t>
            </a:r>
          </a:p>
          <a:p>
            <a:pPr algn="ctr"/>
            <a:r>
              <a:rPr lang="sl-SI" dirty="0"/>
              <a:t>Drsanje</a:t>
            </a:r>
          </a:p>
          <a:p>
            <a:pPr algn="ctr"/>
            <a:r>
              <a:rPr lang="sl-SI" dirty="0"/>
              <a:t>Pohodništvo</a:t>
            </a:r>
          </a:p>
          <a:p>
            <a:pPr algn="ctr"/>
            <a:r>
              <a:rPr lang="sl-SI" dirty="0"/>
              <a:t>Plezanje</a:t>
            </a:r>
          </a:p>
          <a:p>
            <a:pPr algn="ctr"/>
            <a:r>
              <a:rPr lang="sl-SI" dirty="0"/>
              <a:t>Obisk Alpske vasice</a:t>
            </a:r>
          </a:p>
          <a:p>
            <a:pPr algn="ctr"/>
            <a:r>
              <a:rPr lang="sl-SI" dirty="0"/>
              <a:t>Pravljična pot – deset koč</a:t>
            </a:r>
          </a:p>
          <a:p>
            <a:pPr algn="ctr"/>
            <a:r>
              <a:rPr lang="sl-SI" dirty="0"/>
              <a:t>Kekčeva pustolovščina</a:t>
            </a:r>
          </a:p>
          <a:p>
            <a:pPr algn="ctr"/>
            <a:r>
              <a:rPr lang="sl-SI" dirty="0"/>
              <a:t>Igrišča (golf, tenis, odbojka, košarka…)</a:t>
            </a:r>
          </a:p>
          <a:p>
            <a:pPr algn="ctr"/>
            <a:r>
              <a:rPr lang="sl-SI" dirty="0" err="1"/>
              <a:t>Wellness</a:t>
            </a:r>
            <a:r>
              <a:rPr lang="sl-SI" dirty="0"/>
              <a:t> ponudbe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78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slike 7">
            <a:extLst>
              <a:ext uri="{FF2B5EF4-FFF2-40B4-BE49-F238E27FC236}">
                <a16:creationId xmlns:a16="http://schemas.microsoft.com/office/drawing/2014/main" id="{6BFEFCC6-8BEC-4702-9DE1-A9AE761CD7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7" r="12217"/>
          <a:stretch>
            <a:fillRect/>
          </a:stretch>
        </p:blipFill>
        <p:spPr/>
      </p:pic>
      <p:pic>
        <p:nvPicPr>
          <p:cNvPr id="10" name="Označba mesta slike 9">
            <a:extLst>
              <a:ext uri="{FF2B5EF4-FFF2-40B4-BE49-F238E27FC236}">
                <a16:creationId xmlns:a16="http://schemas.microsoft.com/office/drawing/2014/main" id="{4EBFEDF9-90D8-43A2-A5F8-84B138CC90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r="25888"/>
          <a:stretch>
            <a:fillRect/>
          </a:stretch>
        </p:blipFill>
        <p:spPr>
          <a:xfrm>
            <a:off x="5583295" y="763222"/>
            <a:ext cx="2987150" cy="4131434"/>
          </a:xfrm>
        </p:spPr>
      </p:pic>
      <p:pic>
        <p:nvPicPr>
          <p:cNvPr id="12" name="Označba mesta slike 11">
            <a:extLst>
              <a:ext uri="{FF2B5EF4-FFF2-40B4-BE49-F238E27FC236}">
                <a16:creationId xmlns:a16="http://schemas.microsoft.com/office/drawing/2014/main" id="{B95A77AA-7796-4308-9696-CBD3BA1979C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23752"/>
          <a:stretch>
            <a:fillRect/>
          </a:stretch>
        </p:blipFill>
        <p:spPr/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0B0D174-F6DB-45D7-82A6-BB7FCA713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153" y="4433286"/>
            <a:ext cx="2527511" cy="168533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B86B75A-0046-4D2E-924E-B22880609926}"/>
              </a:ext>
            </a:extLst>
          </p:cNvPr>
          <p:cNvSpPr txBox="1"/>
          <p:nvPr/>
        </p:nvSpPr>
        <p:spPr>
          <a:xfrm>
            <a:off x="470676" y="5962005"/>
            <a:ext cx="892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2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FD7EC1C-E30D-4A80-A1ED-CE9A6CD845F6}"/>
              </a:ext>
            </a:extLst>
          </p:cNvPr>
          <p:cNvSpPr txBox="1"/>
          <p:nvPr/>
        </p:nvSpPr>
        <p:spPr>
          <a:xfrm>
            <a:off x="1363185" y="5962005"/>
            <a:ext cx="952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3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A88F6A23-A4A5-4B01-8DE7-B569DFCF42DA}"/>
              </a:ext>
            </a:extLst>
          </p:cNvPr>
          <p:cNvSpPr txBox="1"/>
          <p:nvPr/>
        </p:nvSpPr>
        <p:spPr>
          <a:xfrm>
            <a:off x="2315573" y="5962005"/>
            <a:ext cx="952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4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F7681C69-C513-432D-8DD7-FEAC94E829D1}"/>
              </a:ext>
            </a:extLst>
          </p:cNvPr>
          <p:cNvSpPr txBox="1"/>
          <p:nvPr/>
        </p:nvSpPr>
        <p:spPr>
          <a:xfrm>
            <a:off x="3208082" y="5959814"/>
            <a:ext cx="892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5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409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98DB5F-E049-4C7F-A61D-D8106984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KAJ LAHKO VIDIMO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CE04E8-7B7B-4104-9135-0539C05D0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l-SI" dirty="0"/>
              <a:t>Dolina Krnica</a:t>
            </a:r>
          </a:p>
          <a:p>
            <a:pPr algn="ctr"/>
            <a:r>
              <a:rPr lang="sl-SI" dirty="0"/>
              <a:t>Triglav</a:t>
            </a:r>
          </a:p>
          <a:p>
            <a:pPr algn="ctr"/>
            <a:r>
              <a:rPr lang="sl-SI" dirty="0"/>
              <a:t>Triglavski narodni park</a:t>
            </a:r>
          </a:p>
          <a:p>
            <a:pPr algn="ctr"/>
            <a:r>
              <a:rPr lang="sl-SI" dirty="0" err="1"/>
              <a:t>Prisankovo</a:t>
            </a:r>
            <a:r>
              <a:rPr lang="sl-SI" dirty="0"/>
              <a:t> okno</a:t>
            </a:r>
          </a:p>
          <a:p>
            <a:pPr algn="ctr"/>
            <a:r>
              <a:rPr lang="sl-SI" dirty="0"/>
              <a:t>Presihajoče jezero Ledine</a:t>
            </a:r>
          </a:p>
          <a:p>
            <a:pPr algn="ctr"/>
            <a:r>
              <a:rPr lang="sl-SI" dirty="0"/>
              <a:t>Jezero Jasna</a:t>
            </a:r>
          </a:p>
          <a:p>
            <a:pPr algn="ctr"/>
            <a:r>
              <a:rPr lang="sl-SI" dirty="0"/>
              <a:t>Dolina Radovne</a:t>
            </a:r>
          </a:p>
          <a:p>
            <a:pPr algn="ctr"/>
            <a:r>
              <a:rPr lang="sl-SI" dirty="0"/>
              <a:t>Planica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98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slike 7">
            <a:extLst>
              <a:ext uri="{FF2B5EF4-FFF2-40B4-BE49-F238E27FC236}">
                <a16:creationId xmlns:a16="http://schemas.microsoft.com/office/drawing/2014/main" id="{0673B66F-D1E0-49BA-AD97-8D579F2DBA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" b="3047"/>
          <a:stretch>
            <a:fillRect/>
          </a:stretch>
        </p:blipFill>
        <p:spPr/>
      </p:pic>
      <p:pic>
        <p:nvPicPr>
          <p:cNvPr id="10" name="Označba mesta slike 9">
            <a:extLst>
              <a:ext uri="{FF2B5EF4-FFF2-40B4-BE49-F238E27FC236}">
                <a16:creationId xmlns:a16="http://schemas.microsoft.com/office/drawing/2014/main" id="{1709DDA6-5110-4008-8C6A-FCE4A130003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7" r="22887"/>
          <a:stretch>
            <a:fillRect/>
          </a:stretch>
        </p:blipFill>
        <p:spPr>
          <a:xfrm>
            <a:off x="5603407" y="775341"/>
            <a:ext cx="2987150" cy="4131434"/>
          </a:xfrm>
        </p:spPr>
      </p:pic>
      <p:pic>
        <p:nvPicPr>
          <p:cNvPr id="12" name="Označba mesta slike 11">
            <a:extLst>
              <a:ext uri="{FF2B5EF4-FFF2-40B4-BE49-F238E27FC236}">
                <a16:creationId xmlns:a16="http://schemas.microsoft.com/office/drawing/2014/main" id="{58F88D96-49C6-4E6D-8456-CFA6AEC623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6" r="31626"/>
          <a:stretch>
            <a:fillRect/>
          </a:stretch>
        </p:blipFill>
        <p:spPr/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899F4C8-E473-47E2-9266-25E489F1F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94" r="14671"/>
          <a:stretch/>
        </p:blipFill>
        <p:spPr>
          <a:xfrm>
            <a:off x="6310153" y="4416908"/>
            <a:ext cx="2543168" cy="180437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72EE8EDF-5608-44DF-B6DE-FBEA830F4EEE}"/>
              </a:ext>
            </a:extLst>
          </p:cNvPr>
          <p:cNvSpPr txBox="1"/>
          <p:nvPr/>
        </p:nvSpPr>
        <p:spPr>
          <a:xfrm>
            <a:off x="470676" y="5898117"/>
            <a:ext cx="89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6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084ECB7-CAF4-41AB-BA51-C20D762492F7}"/>
              </a:ext>
            </a:extLst>
          </p:cNvPr>
          <p:cNvSpPr txBox="1"/>
          <p:nvPr/>
        </p:nvSpPr>
        <p:spPr>
          <a:xfrm>
            <a:off x="1368795" y="5898119"/>
            <a:ext cx="830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7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B23E5C3-4767-4E5F-910A-063BD6695BAE}"/>
              </a:ext>
            </a:extLst>
          </p:cNvPr>
          <p:cNvSpPr txBox="1"/>
          <p:nvPr/>
        </p:nvSpPr>
        <p:spPr>
          <a:xfrm>
            <a:off x="2199048" y="5898118"/>
            <a:ext cx="89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8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8110A96-9EDC-4D81-9E1E-F2D6F1A167E5}"/>
              </a:ext>
            </a:extLst>
          </p:cNvPr>
          <p:cNvSpPr txBox="1"/>
          <p:nvPr/>
        </p:nvSpPr>
        <p:spPr>
          <a:xfrm>
            <a:off x="3097167" y="5904460"/>
            <a:ext cx="89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9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1324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1316E0-115B-4DF9-8EB4-BD8B5B29F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TURIZEM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1EA6640-D2FB-4112-AAA3-D7383FA53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SMUČIŠČA: Mojstrana, Rateče, Kranjska Gora, Planica</a:t>
            </a:r>
          </a:p>
          <a:p>
            <a:r>
              <a:rPr lang="sl-SI" dirty="0"/>
              <a:t>POTI: Tamar, Tromeja, Dolina Krnica, Dolina vrat, Vršič, Pot Jureta Robiča</a:t>
            </a:r>
          </a:p>
          <a:p>
            <a:r>
              <a:rPr lang="sl-SI" dirty="0"/>
              <a:t>NASTANITVE: koče, hoteli, apartmaji, hostli, turistične kmetije, kampi</a:t>
            </a:r>
          </a:p>
          <a:p>
            <a:r>
              <a:rPr lang="sl-SI" dirty="0"/>
              <a:t>MUZEJI: Etnografski muzej</a:t>
            </a:r>
          </a:p>
        </p:txBody>
      </p:sp>
    </p:spTree>
    <p:extLst>
      <p:ext uri="{BB962C8B-B14F-4D97-AF65-F5344CB8AC3E}">
        <p14:creationId xmlns:p14="http://schemas.microsoft.com/office/powerpoint/2010/main" val="20082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5A0EF4-DE94-4202-A25C-6BB3EBBF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TRADICIONALNI DOGODKI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D27AECE-3591-4103-A7AE-35D9EF68E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l-SI" dirty="0"/>
              <a:t>Goni </a:t>
            </a:r>
            <a:r>
              <a:rPr lang="sl-SI" dirty="0" err="1"/>
              <a:t>pony</a:t>
            </a:r>
            <a:endParaRPr lang="sl-SI" dirty="0"/>
          </a:p>
          <a:p>
            <a:pPr algn="ctr"/>
            <a:r>
              <a:rPr lang="sl-SI" dirty="0"/>
              <a:t>Finale svetovnega pokala v smučarskih skokih</a:t>
            </a:r>
          </a:p>
          <a:p>
            <a:pPr algn="ctr"/>
            <a:r>
              <a:rPr lang="sl-SI" dirty="0"/>
              <a:t>Tek na </a:t>
            </a:r>
            <a:r>
              <a:rPr lang="sl-SI" dirty="0" err="1"/>
              <a:t>Vitranc</a:t>
            </a:r>
            <a:endParaRPr lang="sl-SI" dirty="0"/>
          </a:p>
          <a:p>
            <a:pPr algn="ctr"/>
            <a:r>
              <a:rPr lang="sl-SI" dirty="0"/>
              <a:t>Žive jaslice v ledenem kraljestvu</a:t>
            </a:r>
          </a:p>
          <a:p>
            <a:pPr algn="ctr"/>
            <a:r>
              <a:rPr lang="sl-SI" dirty="0"/>
              <a:t>Pokal </a:t>
            </a:r>
            <a:r>
              <a:rPr lang="sl-SI" dirty="0" err="1"/>
              <a:t>Vitrenc</a:t>
            </a:r>
            <a:endParaRPr lang="sl-SI" dirty="0"/>
          </a:p>
          <a:p>
            <a:pPr algn="ctr"/>
            <a:r>
              <a:rPr lang="sl-SI" dirty="0"/>
              <a:t>Srečanje na tromeji</a:t>
            </a:r>
          </a:p>
          <a:p>
            <a:pPr algn="ctr"/>
            <a:r>
              <a:rPr lang="sl-SI" dirty="0"/>
              <a:t>Ruski vikend</a:t>
            </a:r>
          </a:p>
          <a:p>
            <a:pPr algn="ctr"/>
            <a:r>
              <a:rPr lang="sl-SI" dirty="0"/>
              <a:t>Juriš na Vršič</a:t>
            </a:r>
          </a:p>
          <a:p>
            <a:pPr algn="ctr"/>
            <a:r>
              <a:rPr lang="sl-SI" dirty="0"/>
              <a:t>Kranjskogorska desetka</a:t>
            </a:r>
          </a:p>
          <a:p>
            <a:pPr algn="ctr"/>
            <a:r>
              <a:rPr lang="sl-SI" dirty="0"/>
              <a:t>Julijan </a:t>
            </a:r>
            <a:r>
              <a:rPr lang="sl-SI" dirty="0" err="1"/>
              <a:t>Alps</a:t>
            </a:r>
            <a:r>
              <a:rPr lang="sl-SI" dirty="0"/>
              <a:t> </a:t>
            </a:r>
            <a:r>
              <a:rPr lang="sl-SI" dirty="0" err="1"/>
              <a:t>Train</a:t>
            </a:r>
            <a:r>
              <a:rPr lang="sl-SI" dirty="0"/>
              <a:t> Run</a:t>
            </a:r>
          </a:p>
        </p:txBody>
      </p:sp>
    </p:spTree>
    <p:extLst>
      <p:ext uri="{BB962C8B-B14F-4D97-AF65-F5344CB8AC3E}">
        <p14:creationId xmlns:p14="http://schemas.microsoft.com/office/powerpoint/2010/main" val="28375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značba mesta slike 15">
            <a:extLst>
              <a:ext uri="{FF2B5EF4-FFF2-40B4-BE49-F238E27FC236}">
                <a16:creationId xmlns:a16="http://schemas.microsoft.com/office/drawing/2014/main" id="{03F954AC-3549-4C24-95A5-1F71F10B81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" r="1792"/>
          <a:stretch>
            <a:fillRect/>
          </a:stretch>
        </p:blipFill>
        <p:spPr/>
      </p:pic>
      <p:pic>
        <p:nvPicPr>
          <p:cNvPr id="18" name="Označba mesta slike 17">
            <a:extLst>
              <a:ext uri="{FF2B5EF4-FFF2-40B4-BE49-F238E27FC236}">
                <a16:creationId xmlns:a16="http://schemas.microsoft.com/office/drawing/2014/main" id="{887D48EE-98B0-440B-A6CB-418A348463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r="25900"/>
          <a:stretch>
            <a:fillRect/>
          </a:stretch>
        </p:blipFill>
        <p:spPr/>
      </p:pic>
      <p:pic>
        <p:nvPicPr>
          <p:cNvPr id="24" name="Označba mesta slike 23">
            <a:extLst>
              <a:ext uri="{FF2B5EF4-FFF2-40B4-BE49-F238E27FC236}">
                <a16:creationId xmlns:a16="http://schemas.microsoft.com/office/drawing/2014/main" id="{632E8CE6-846D-4520-B946-4BEAECF51F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9" r="31389"/>
          <a:stretch>
            <a:fillRect/>
          </a:stretch>
        </p:blipFill>
        <p:spPr/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62559E7B-B602-41A4-8E4D-AB1B27E55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153" y="4456416"/>
            <a:ext cx="2537883" cy="169026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386906BB-7FA9-4D6F-A42C-8155254351BD}"/>
              </a:ext>
            </a:extLst>
          </p:cNvPr>
          <p:cNvSpPr txBox="1"/>
          <p:nvPr/>
        </p:nvSpPr>
        <p:spPr>
          <a:xfrm>
            <a:off x="448530" y="5866329"/>
            <a:ext cx="1004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10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20B39C6-9F33-4E6B-8266-DDC6101B24AA}"/>
              </a:ext>
            </a:extLst>
          </p:cNvPr>
          <p:cNvSpPr txBox="1"/>
          <p:nvPr/>
        </p:nvSpPr>
        <p:spPr>
          <a:xfrm>
            <a:off x="1452943" y="5866329"/>
            <a:ext cx="1004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11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D9B8A5D-B1E7-4440-A3B3-900376F903BA}"/>
              </a:ext>
            </a:extLst>
          </p:cNvPr>
          <p:cNvSpPr txBox="1"/>
          <p:nvPr/>
        </p:nvSpPr>
        <p:spPr>
          <a:xfrm>
            <a:off x="2457356" y="5866328"/>
            <a:ext cx="1004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12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3882DC7-F5F1-4494-A7DB-A266FA7F1260}"/>
              </a:ext>
            </a:extLst>
          </p:cNvPr>
          <p:cNvSpPr txBox="1"/>
          <p:nvPr/>
        </p:nvSpPr>
        <p:spPr>
          <a:xfrm>
            <a:off x="3526623" y="5866328"/>
            <a:ext cx="10044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accent1">
                    <a:lumMod val="5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Slika 13</a:t>
            </a:r>
            <a:endParaRPr lang="sl-SI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855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ružinski fotoalbum 16 x 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5295_TF03488835_TF03488835" id="{81481E98-A7DE-4F9D-A0D7-58BE0B4B0948}" vid="{598E9E47-2780-4692-B007-75EB49D47350}"/>
    </a:ext>
  </a:extLst>
</a:theme>
</file>

<file path=ppt/theme/theme2.xml><?xml version="1.0" encoding="utf-8"?>
<a:theme xmlns:a="http://schemas.openxmlformats.org/drawingml/2006/main" name="Officeova tema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Družinski fotoalbum (zelen list naravne oblike)</Template>
  <TotalTime>714</TotalTime>
  <Words>286</Words>
  <Application>Microsoft Office PowerPoint</Application>
  <PresentationFormat>Širokozaslonsko</PresentationFormat>
  <Paragraphs>68</Paragraphs>
  <Slides>12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5" baseType="lpstr">
      <vt:lpstr>Arial</vt:lpstr>
      <vt:lpstr>Cambria</vt:lpstr>
      <vt:lpstr>Družinski fotoalbum 16 x 9</vt:lpstr>
      <vt:lpstr>KRANJSKA GORA</vt:lpstr>
      <vt:lpstr>GEOGRAFSKI PODATKI</vt:lpstr>
      <vt:lpstr>KAJ LAHKO POČNEMO</vt:lpstr>
      <vt:lpstr>PowerPointova predstavitev</vt:lpstr>
      <vt:lpstr>KAJ LAHKO VIDIMO</vt:lpstr>
      <vt:lpstr>PowerPointova predstavitev</vt:lpstr>
      <vt:lpstr>TURIZEM</vt:lpstr>
      <vt:lpstr>TRADICIONALNI DOGODKI</vt:lpstr>
      <vt:lpstr>PowerPointova predstavitev</vt:lpstr>
      <vt:lpstr>ZAČUTI KRANJSKO GORO </vt:lpstr>
      <vt:lpstr>VIRI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KRANJSKA GORA</dc:title>
  <dc:creator>Gorazd</dc:creator>
  <cp:lastModifiedBy>Katja Jakoš</cp:lastModifiedBy>
  <cp:revision>29</cp:revision>
  <dcterms:created xsi:type="dcterms:W3CDTF">2021-03-29T09:54:55Z</dcterms:created>
  <dcterms:modified xsi:type="dcterms:W3CDTF">2021-05-06T19:47:59Z</dcterms:modified>
</cp:coreProperties>
</file>