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305" r:id="rId3"/>
    <p:sldId id="310" r:id="rId4"/>
    <p:sldId id="306" r:id="rId5"/>
    <p:sldId id="300" r:id="rId6"/>
    <p:sldId id="308" r:id="rId7"/>
    <p:sldId id="307" r:id="rId8"/>
    <p:sldId id="311" r:id="rId9"/>
    <p:sldId id="285" r:id="rId10"/>
    <p:sldId id="288" r:id="rId11"/>
    <p:sldId id="295" r:id="rId12"/>
    <p:sldId id="261" r:id="rId13"/>
    <p:sldId id="298" r:id="rId14"/>
    <p:sldId id="276"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3598" autoAdjust="0"/>
  </p:normalViewPr>
  <p:slideViewPr>
    <p:cSldViewPr snapToGrid="0">
      <p:cViewPr varScale="1">
        <p:scale>
          <a:sx n="28" d="100"/>
          <a:sy n="28" d="100"/>
        </p:scale>
        <p:origin x="1314"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7C556D-485A-443D-99C3-BF8E145C0B8A}" type="doc">
      <dgm:prSet loTypeId="urn:microsoft.com/office/officeart/2005/8/layout/orgChart1" loCatId="hierarchy" qsTypeId="urn:microsoft.com/office/officeart/2005/8/quickstyle/3d3" qsCatId="3D" csTypeId="urn:microsoft.com/office/officeart/2005/8/colors/colorful4" csCatId="colorful" phldr="1"/>
      <dgm:spPr/>
      <dgm:t>
        <a:bodyPr/>
        <a:lstStyle/>
        <a:p>
          <a:endParaRPr lang="sl-SI"/>
        </a:p>
      </dgm:t>
    </dgm:pt>
    <dgm:pt modelId="{8664D7A6-8D34-408B-93F5-1F7B3292922C}">
      <dgm:prSet phldrT="[besedilo]"/>
      <dgm:spPr/>
      <dgm:t>
        <a:bodyPr/>
        <a:lstStyle/>
        <a:p>
          <a:r>
            <a:rPr lang="sl-SI" dirty="0" smtClean="0"/>
            <a:t>AVP</a:t>
          </a:r>
          <a:endParaRPr lang="sl-SI" dirty="0"/>
        </a:p>
      </dgm:t>
    </dgm:pt>
    <dgm:pt modelId="{DA60A1E2-6638-4692-9076-8028453B5A87}" type="parTrans" cxnId="{AE08393E-76A8-4A15-A501-C92976DB1FD2}">
      <dgm:prSet/>
      <dgm:spPr/>
      <dgm:t>
        <a:bodyPr/>
        <a:lstStyle/>
        <a:p>
          <a:endParaRPr lang="sl-SI"/>
        </a:p>
      </dgm:t>
    </dgm:pt>
    <dgm:pt modelId="{645DC81A-2C27-4262-8D7C-5BF1D5946BCC}" type="sibTrans" cxnId="{AE08393E-76A8-4A15-A501-C92976DB1FD2}">
      <dgm:prSet/>
      <dgm:spPr/>
      <dgm:t>
        <a:bodyPr/>
        <a:lstStyle/>
        <a:p>
          <a:endParaRPr lang="sl-SI"/>
        </a:p>
      </dgm:t>
    </dgm:pt>
    <dgm:pt modelId="{27194A8F-5FC9-492B-A54F-EC021744412D}" type="asst">
      <dgm:prSet phldrT="[besedilo]"/>
      <dgm:spPr/>
      <dgm:t>
        <a:bodyPr/>
        <a:lstStyle/>
        <a:p>
          <a:r>
            <a:rPr lang="sl-SI" dirty="0" smtClean="0"/>
            <a:t>OBČINSKI SPV V CP</a:t>
          </a:r>
          <a:endParaRPr lang="sl-SI" dirty="0"/>
        </a:p>
      </dgm:t>
    </dgm:pt>
    <dgm:pt modelId="{87DA01EC-1EE5-4903-AE1C-74A6790BC6F6}" type="parTrans" cxnId="{6CA939E6-51D5-4CD6-A4DE-E3FFCFD04F48}">
      <dgm:prSet/>
      <dgm:spPr/>
      <dgm:t>
        <a:bodyPr/>
        <a:lstStyle/>
        <a:p>
          <a:endParaRPr lang="sl-SI"/>
        </a:p>
      </dgm:t>
    </dgm:pt>
    <dgm:pt modelId="{C012B31B-E96E-47C6-BF34-EDB2C0C4D79C}" type="sibTrans" cxnId="{6CA939E6-51D5-4CD6-A4DE-E3FFCFD04F48}">
      <dgm:prSet/>
      <dgm:spPr/>
      <dgm:t>
        <a:bodyPr/>
        <a:lstStyle/>
        <a:p>
          <a:endParaRPr lang="sl-SI"/>
        </a:p>
      </dgm:t>
    </dgm:pt>
    <dgm:pt modelId="{E0DB878B-DE26-4828-BB78-458BBDA736A5}">
      <dgm:prSet phldrT="[besedilo]"/>
      <dgm:spPr/>
      <dgm:t>
        <a:bodyPr/>
        <a:lstStyle/>
        <a:p>
          <a:r>
            <a:rPr lang="sl-SI" dirty="0" smtClean="0"/>
            <a:t>VRTEC</a:t>
          </a:r>
          <a:endParaRPr lang="sl-SI" dirty="0"/>
        </a:p>
      </dgm:t>
    </dgm:pt>
    <dgm:pt modelId="{E5002987-D875-4E2E-AAE2-784E5E7AFE72}" type="parTrans" cxnId="{DC81DAFC-C980-4E97-8CDF-B3B5F6570156}">
      <dgm:prSet/>
      <dgm:spPr/>
      <dgm:t>
        <a:bodyPr/>
        <a:lstStyle/>
        <a:p>
          <a:endParaRPr lang="sl-SI"/>
        </a:p>
      </dgm:t>
    </dgm:pt>
    <dgm:pt modelId="{3E9FE6AD-4770-4C1D-BBEC-F3403DA5CBA2}" type="sibTrans" cxnId="{DC81DAFC-C980-4E97-8CDF-B3B5F6570156}">
      <dgm:prSet/>
      <dgm:spPr/>
      <dgm:t>
        <a:bodyPr/>
        <a:lstStyle/>
        <a:p>
          <a:endParaRPr lang="sl-SI"/>
        </a:p>
      </dgm:t>
    </dgm:pt>
    <dgm:pt modelId="{3937ED73-82F9-4EC0-A1E6-003ABB3A22F5}">
      <dgm:prSet phldrT="[besedilo]"/>
      <dgm:spPr/>
      <dgm:t>
        <a:bodyPr/>
        <a:lstStyle/>
        <a:p>
          <a:r>
            <a:rPr lang="sl-SI" dirty="0" smtClean="0"/>
            <a:t>ŠOLA</a:t>
          </a:r>
          <a:endParaRPr lang="sl-SI" dirty="0"/>
        </a:p>
      </dgm:t>
    </dgm:pt>
    <dgm:pt modelId="{CE140D8E-D545-4C27-A00D-AD19968CCDC7}" type="parTrans" cxnId="{92FE80CD-43BE-462F-BBFD-9BAFC40A4384}">
      <dgm:prSet/>
      <dgm:spPr/>
      <dgm:t>
        <a:bodyPr/>
        <a:lstStyle/>
        <a:p>
          <a:endParaRPr lang="sl-SI"/>
        </a:p>
      </dgm:t>
    </dgm:pt>
    <dgm:pt modelId="{141EF351-6C2E-48B2-9D7A-E1A712715DC4}" type="sibTrans" cxnId="{92FE80CD-43BE-462F-BBFD-9BAFC40A4384}">
      <dgm:prSet/>
      <dgm:spPr/>
      <dgm:t>
        <a:bodyPr/>
        <a:lstStyle/>
        <a:p>
          <a:endParaRPr lang="sl-SI"/>
        </a:p>
      </dgm:t>
    </dgm:pt>
    <dgm:pt modelId="{C4D26C1D-1BAA-4B25-B620-A47B0AAEA7DF}">
      <dgm:prSet phldrT="[besedilo]"/>
      <dgm:spPr/>
      <dgm:t>
        <a:bodyPr/>
        <a:lstStyle/>
        <a:p>
          <a:r>
            <a:rPr lang="sl-SI" dirty="0" smtClean="0"/>
            <a:t>DSO idr.</a:t>
          </a:r>
          <a:endParaRPr lang="sl-SI" dirty="0"/>
        </a:p>
      </dgm:t>
    </dgm:pt>
    <dgm:pt modelId="{EF012481-8242-446F-9C14-D255B6C11C58}" type="parTrans" cxnId="{78B97F23-384E-4A13-8CCE-32D85251182F}">
      <dgm:prSet/>
      <dgm:spPr/>
      <dgm:t>
        <a:bodyPr/>
        <a:lstStyle/>
        <a:p>
          <a:endParaRPr lang="sl-SI"/>
        </a:p>
      </dgm:t>
    </dgm:pt>
    <dgm:pt modelId="{36DEBE31-25AB-42E2-87B4-3DF53C2B3295}" type="sibTrans" cxnId="{78B97F23-384E-4A13-8CCE-32D85251182F}">
      <dgm:prSet/>
      <dgm:spPr/>
      <dgm:t>
        <a:bodyPr/>
        <a:lstStyle/>
        <a:p>
          <a:endParaRPr lang="sl-SI"/>
        </a:p>
      </dgm:t>
    </dgm:pt>
    <dgm:pt modelId="{B125E177-CBBA-4AB6-B669-133A45BE3EDE}">
      <dgm:prSet/>
      <dgm:spPr>
        <a:solidFill>
          <a:schemeClr val="accent5">
            <a:lumMod val="75000"/>
          </a:schemeClr>
        </a:solidFill>
      </dgm:spPr>
      <dgm:t>
        <a:bodyPr/>
        <a:lstStyle/>
        <a:p>
          <a:r>
            <a:rPr lang="sl-SI" dirty="0" smtClean="0"/>
            <a:t>OBČINSKI SPV V CP</a:t>
          </a:r>
          <a:endParaRPr lang="sl-SI" dirty="0"/>
        </a:p>
      </dgm:t>
    </dgm:pt>
    <dgm:pt modelId="{E4B6D502-4495-47AC-B256-EDAB5C97570B}" type="parTrans" cxnId="{94EADBFA-1970-41AA-A1CA-0C50C8EFC718}">
      <dgm:prSet/>
      <dgm:spPr/>
      <dgm:t>
        <a:bodyPr/>
        <a:lstStyle/>
        <a:p>
          <a:endParaRPr lang="sl-SI"/>
        </a:p>
      </dgm:t>
    </dgm:pt>
    <dgm:pt modelId="{E4FB81B1-5D41-480F-8856-FCEA676F0758}" type="sibTrans" cxnId="{94EADBFA-1970-41AA-A1CA-0C50C8EFC718}">
      <dgm:prSet/>
      <dgm:spPr/>
      <dgm:t>
        <a:bodyPr/>
        <a:lstStyle/>
        <a:p>
          <a:endParaRPr lang="sl-SI"/>
        </a:p>
      </dgm:t>
    </dgm:pt>
    <dgm:pt modelId="{1BFEFBC5-6584-46C0-A7B6-43EF037B0B49}" type="pres">
      <dgm:prSet presAssocID="{B27C556D-485A-443D-99C3-BF8E145C0B8A}" presName="hierChild1" presStyleCnt="0">
        <dgm:presLayoutVars>
          <dgm:orgChart val="1"/>
          <dgm:chPref val="1"/>
          <dgm:dir/>
          <dgm:animOne val="branch"/>
          <dgm:animLvl val="lvl"/>
          <dgm:resizeHandles/>
        </dgm:presLayoutVars>
      </dgm:prSet>
      <dgm:spPr/>
      <dgm:t>
        <a:bodyPr/>
        <a:lstStyle/>
        <a:p>
          <a:endParaRPr lang="sl-SI"/>
        </a:p>
      </dgm:t>
    </dgm:pt>
    <dgm:pt modelId="{6FE8E078-A86C-415A-BAA2-2F8BB8D3EFFF}" type="pres">
      <dgm:prSet presAssocID="{8664D7A6-8D34-408B-93F5-1F7B3292922C}" presName="hierRoot1" presStyleCnt="0">
        <dgm:presLayoutVars>
          <dgm:hierBranch val="init"/>
        </dgm:presLayoutVars>
      </dgm:prSet>
      <dgm:spPr/>
    </dgm:pt>
    <dgm:pt modelId="{45FF2B5B-E2DA-402E-8165-77D173C1F98A}" type="pres">
      <dgm:prSet presAssocID="{8664D7A6-8D34-408B-93F5-1F7B3292922C}" presName="rootComposite1" presStyleCnt="0"/>
      <dgm:spPr/>
    </dgm:pt>
    <dgm:pt modelId="{160ADB44-2729-42D2-AAD7-9D923459664C}" type="pres">
      <dgm:prSet presAssocID="{8664D7A6-8D34-408B-93F5-1F7B3292922C}" presName="rootText1" presStyleLbl="node0" presStyleIdx="0" presStyleCnt="2">
        <dgm:presLayoutVars>
          <dgm:chPref val="3"/>
        </dgm:presLayoutVars>
      </dgm:prSet>
      <dgm:spPr/>
      <dgm:t>
        <a:bodyPr/>
        <a:lstStyle/>
        <a:p>
          <a:endParaRPr lang="sl-SI"/>
        </a:p>
      </dgm:t>
    </dgm:pt>
    <dgm:pt modelId="{C97C7329-53D9-42B6-9605-2233F5CD5F8C}" type="pres">
      <dgm:prSet presAssocID="{8664D7A6-8D34-408B-93F5-1F7B3292922C}" presName="rootConnector1" presStyleLbl="node1" presStyleIdx="0" presStyleCnt="0"/>
      <dgm:spPr/>
      <dgm:t>
        <a:bodyPr/>
        <a:lstStyle/>
        <a:p>
          <a:endParaRPr lang="sl-SI"/>
        </a:p>
      </dgm:t>
    </dgm:pt>
    <dgm:pt modelId="{154FDDEE-A40B-4573-9EFA-39D2989AF64F}" type="pres">
      <dgm:prSet presAssocID="{8664D7A6-8D34-408B-93F5-1F7B3292922C}" presName="hierChild2" presStyleCnt="0"/>
      <dgm:spPr/>
    </dgm:pt>
    <dgm:pt modelId="{8801529E-1DAB-4E3A-B31C-5C3C6BF35371}" type="pres">
      <dgm:prSet presAssocID="{E5002987-D875-4E2E-AAE2-784E5E7AFE72}" presName="Name37" presStyleLbl="parChTrans1D2" presStyleIdx="0" presStyleCnt="4"/>
      <dgm:spPr/>
      <dgm:t>
        <a:bodyPr/>
        <a:lstStyle/>
        <a:p>
          <a:endParaRPr lang="sl-SI"/>
        </a:p>
      </dgm:t>
    </dgm:pt>
    <dgm:pt modelId="{B3005F46-A7B7-4230-92D8-DF1F2E651764}" type="pres">
      <dgm:prSet presAssocID="{E0DB878B-DE26-4828-BB78-458BBDA736A5}" presName="hierRoot2" presStyleCnt="0">
        <dgm:presLayoutVars>
          <dgm:hierBranch val="init"/>
        </dgm:presLayoutVars>
      </dgm:prSet>
      <dgm:spPr/>
    </dgm:pt>
    <dgm:pt modelId="{B1082AEC-EA79-4DF3-9972-208CE04C9FB5}" type="pres">
      <dgm:prSet presAssocID="{E0DB878B-DE26-4828-BB78-458BBDA736A5}" presName="rootComposite" presStyleCnt="0"/>
      <dgm:spPr/>
    </dgm:pt>
    <dgm:pt modelId="{8FDFBB9A-526C-4EA4-AEF5-5F4A45A6533E}" type="pres">
      <dgm:prSet presAssocID="{E0DB878B-DE26-4828-BB78-458BBDA736A5}" presName="rootText" presStyleLbl="node2" presStyleIdx="0" presStyleCnt="3">
        <dgm:presLayoutVars>
          <dgm:chPref val="3"/>
        </dgm:presLayoutVars>
      </dgm:prSet>
      <dgm:spPr/>
      <dgm:t>
        <a:bodyPr/>
        <a:lstStyle/>
        <a:p>
          <a:endParaRPr lang="sl-SI"/>
        </a:p>
      </dgm:t>
    </dgm:pt>
    <dgm:pt modelId="{91FC3731-85F5-4030-AD4F-BE8849587BAC}" type="pres">
      <dgm:prSet presAssocID="{E0DB878B-DE26-4828-BB78-458BBDA736A5}" presName="rootConnector" presStyleLbl="node2" presStyleIdx="0" presStyleCnt="3"/>
      <dgm:spPr/>
      <dgm:t>
        <a:bodyPr/>
        <a:lstStyle/>
        <a:p>
          <a:endParaRPr lang="sl-SI"/>
        </a:p>
      </dgm:t>
    </dgm:pt>
    <dgm:pt modelId="{3014E324-6D5D-4BCC-A5CB-788D2294C7EC}" type="pres">
      <dgm:prSet presAssocID="{E0DB878B-DE26-4828-BB78-458BBDA736A5}" presName="hierChild4" presStyleCnt="0"/>
      <dgm:spPr/>
    </dgm:pt>
    <dgm:pt modelId="{BECC7A20-5CD1-42E2-8ED6-FA26695D5607}" type="pres">
      <dgm:prSet presAssocID="{E0DB878B-DE26-4828-BB78-458BBDA736A5}" presName="hierChild5" presStyleCnt="0"/>
      <dgm:spPr/>
    </dgm:pt>
    <dgm:pt modelId="{636810E3-2647-4E7A-94FC-55E2437EAC4C}" type="pres">
      <dgm:prSet presAssocID="{CE140D8E-D545-4C27-A00D-AD19968CCDC7}" presName="Name37" presStyleLbl="parChTrans1D2" presStyleIdx="1" presStyleCnt="4"/>
      <dgm:spPr/>
      <dgm:t>
        <a:bodyPr/>
        <a:lstStyle/>
        <a:p>
          <a:endParaRPr lang="sl-SI"/>
        </a:p>
      </dgm:t>
    </dgm:pt>
    <dgm:pt modelId="{FDFCCE84-56D0-4EBA-9535-F89DD3A60D1D}" type="pres">
      <dgm:prSet presAssocID="{3937ED73-82F9-4EC0-A1E6-003ABB3A22F5}" presName="hierRoot2" presStyleCnt="0">
        <dgm:presLayoutVars>
          <dgm:hierBranch val="init"/>
        </dgm:presLayoutVars>
      </dgm:prSet>
      <dgm:spPr/>
    </dgm:pt>
    <dgm:pt modelId="{84F0E3FC-74B5-45A0-9223-332EE367EF23}" type="pres">
      <dgm:prSet presAssocID="{3937ED73-82F9-4EC0-A1E6-003ABB3A22F5}" presName="rootComposite" presStyleCnt="0"/>
      <dgm:spPr/>
    </dgm:pt>
    <dgm:pt modelId="{DB092541-E320-4D51-B9AE-6177C7C216E5}" type="pres">
      <dgm:prSet presAssocID="{3937ED73-82F9-4EC0-A1E6-003ABB3A22F5}" presName="rootText" presStyleLbl="node2" presStyleIdx="1" presStyleCnt="3">
        <dgm:presLayoutVars>
          <dgm:chPref val="3"/>
        </dgm:presLayoutVars>
      </dgm:prSet>
      <dgm:spPr/>
      <dgm:t>
        <a:bodyPr/>
        <a:lstStyle/>
        <a:p>
          <a:endParaRPr lang="sl-SI"/>
        </a:p>
      </dgm:t>
    </dgm:pt>
    <dgm:pt modelId="{E28BAD85-BCDF-443D-96D5-7626E9D519D6}" type="pres">
      <dgm:prSet presAssocID="{3937ED73-82F9-4EC0-A1E6-003ABB3A22F5}" presName="rootConnector" presStyleLbl="node2" presStyleIdx="1" presStyleCnt="3"/>
      <dgm:spPr/>
      <dgm:t>
        <a:bodyPr/>
        <a:lstStyle/>
        <a:p>
          <a:endParaRPr lang="sl-SI"/>
        </a:p>
      </dgm:t>
    </dgm:pt>
    <dgm:pt modelId="{0E999777-A1AA-442D-922A-7A370D485074}" type="pres">
      <dgm:prSet presAssocID="{3937ED73-82F9-4EC0-A1E6-003ABB3A22F5}" presName="hierChild4" presStyleCnt="0"/>
      <dgm:spPr/>
    </dgm:pt>
    <dgm:pt modelId="{5475B87C-33B6-4D47-A14F-E64AF538F9C5}" type="pres">
      <dgm:prSet presAssocID="{3937ED73-82F9-4EC0-A1E6-003ABB3A22F5}" presName="hierChild5" presStyleCnt="0"/>
      <dgm:spPr/>
    </dgm:pt>
    <dgm:pt modelId="{8B874F8A-C526-413D-9CBC-3C8B14838FDB}" type="pres">
      <dgm:prSet presAssocID="{EF012481-8242-446F-9C14-D255B6C11C58}" presName="Name37" presStyleLbl="parChTrans1D2" presStyleIdx="2" presStyleCnt="4"/>
      <dgm:spPr/>
      <dgm:t>
        <a:bodyPr/>
        <a:lstStyle/>
        <a:p>
          <a:endParaRPr lang="sl-SI"/>
        </a:p>
      </dgm:t>
    </dgm:pt>
    <dgm:pt modelId="{C9D1EDB5-368F-485B-9F0F-49E916633738}" type="pres">
      <dgm:prSet presAssocID="{C4D26C1D-1BAA-4B25-B620-A47B0AAEA7DF}" presName="hierRoot2" presStyleCnt="0">
        <dgm:presLayoutVars>
          <dgm:hierBranch val="init"/>
        </dgm:presLayoutVars>
      </dgm:prSet>
      <dgm:spPr/>
    </dgm:pt>
    <dgm:pt modelId="{B43A55CA-7229-4B29-A4E3-964E0998559C}" type="pres">
      <dgm:prSet presAssocID="{C4D26C1D-1BAA-4B25-B620-A47B0AAEA7DF}" presName="rootComposite" presStyleCnt="0"/>
      <dgm:spPr/>
    </dgm:pt>
    <dgm:pt modelId="{8439DE19-E445-4F16-AB96-1ABF99333F6A}" type="pres">
      <dgm:prSet presAssocID="{C4D26C1D-1BAA-4B25-B620-A47B0AAEA7DF}" presName="rootText" presStyleLbl="node2" presStyleIdx="2" presStyleCnt="3">
        <dgm:presLayoutVars>
          <dgm:chPref val="3"/>
        </dgm:presLayoutVars>
      </dgm:prSet>
      <dgm:spPr/>
      <dgm:t>
        <a:bodyPr/>
        <a:lstStyle/>
        <a:p>
          <a:endParaRPr lang="sl-SI"/>
        </a:p>
      </dgm:t>
    </dgm:pt>
    <dgm:pt modelId="{E0FBD0C7-5BB2-488F-84BE-0CBA25921C55}" type="pres">
      <dgm:prSet presAssocID="{C4D26C1D-1BAA-4B25-B620-A47B0AAEA7DF}" presName="rootConnector" presStyleLbl="node2" presStyleIdx="2" presStyleCnt="3"/>
      <dgm:spPr/>
      <dgm:t>
        <a:bodyPr/>
        <a:lstStyle/>
        <a:p>
          <a:endParaRPr lang="sl-SI"/>
        </a:p>
      </dgm:t>
    </dgm:pt>
    <dgm:pt modelId="{CBEE5573-BBE6-4004-BD99-B29B43C26610}" type="pres">
      <dgm:prSet presAssocID="{C4D26C1D-1BAA-4B25-B620-A47B0AAEA7DF}" presName="hierChild4" presStyleCnt="0"/>
      <dgm:spPr/>
    </dgm:pt>
    <dgm:pt modelId="{68E01B7D-E644-4676-BFF3-8616C4A19B6D}" type="pres">
      <dgm:prSet presAssocID="{C4D26C1D-1BAA-4B25-B620-A47B0AAEA7DF}" presName="hierChild5" presStyleCnt="0"/>
      <dgm:spPr/>
    </dgm:pt>
    <dgm:pt modelId="{2EE090B0-9D13-49E4-9BDA-9785A55DE0B0}" type="pres">
      <dgm:prSet presAssocID="{8664D7A6-8D34-408B-93F5-1F7B3292922C}" presName="hierChild3" presStyleCnt="0"/>
      <dgm:spPr/>
    </dgm:pt>
    <dgm:pt modelId="{699A74CC-83C1-4515-90B6-40332E7EEFA5}" type="pres">
      <dgm:prSet presAssocID="{87DA01EC-1EE5-4903-AE1C-74A6790BC6F6}" presName="Name111" presStyleLbl="parChTrans1D2" presStyleIdx="3" presStyleCnt="4"/>
      <dgm:spPr/>
      <dgm:t>
        <a:bodyPr/>
        <a:lstStyle/>
        <a:p>
          <a:endParaRPr lang="sl-SI"/>
        </a:p>
      </dgm:t>
    </dgm:pt>
    <dgm:pt modelId="{6D0585E0-5EFE-4E13-A5D2-5ABA314DE2D3}" type="pres">
      <dgm:prSet presAssocID="{27194A8F-5FC9-492B-A54F-EC021744412D}" presName="hierRoot3" presStyleCnt="0">
        <dgm:presLayoutVars>
          <dgm:hierBranch val="init"/>
        </dgm:presLayoutVars>
      </dgm:prSet>
      <dgm:spPr/>
    </dgm:pt>
    <dgm:pt modelId="{53F37155-4146-4E1F-9178-3B2208A595EC}" type="pres">
      <dgm:prSet presAssocID="{27194A8F-5FC9-492B-A54F-EC021744412D}" presName="rootComposite3" presStyleCnt="0"/>
      <dgm:spPr/>
    </dgm:pt>
    <dgm:pt modelId="{3FA30C53-B34B-4FAF-912F-E7A554721A21}" type="pres">
      <dgm:prSet presAssocID="{27194A8F-5FC9-492B-A54F-EC021744412D}" presName="rootText3" presStyleLbl="asst1" presStyleIdx="0" presStyleCnt="1">
        <dgm:presLayoutVars>
          <dgm:chPref val="3"/>
        </dgm:presLayoutVars>
      </dgm:prSet>
      <dgm:spPr/>
      <dgm:t>
        <a:bodyPr/>
        <a:lstStyle/>
        <a:p>
          <a:endParaRPr lang="sl-SI"/>
        </a:p>
      </dgm:t>
    </dgm:pt>
    <dgm:pt modelId="{11B98EF6-F659-4071-8BEE-D3EF963E8CF8}" type="pres">
      <dgm:prSet presAssocID="{27194A8F-5FC9-492B-A54F-EC021744412D}" presName="rootConnector3" presStyleLbl="asst1" presStyleIdx="0" presStyleCnt="1"/>
      <dgm:spPr/>
      <dgm:t>
        <a:bodyPr/>
        <a:lstStyle/>
        <a:p>
          <a:endParaRPr lang="sl-SI"/>
        </a:p>
      </dgm:t>
    </dgm:pt>
    <dgm:pt modelId="{3C62C37D-6BBD-40B5-AC84-96745D7CAE44}" type="pres">
      <dgm:prSet presAssocID="{27194A8F-5FC9-492B-A54F-EC021744412D}" presName="hierChild6" presStyleCnt="0"/>
      <dgm:spPr/>
    </dgm:pt>
    <dgm:pt modelId="{53BB623E-68DA-421C-AAA2-9F1FC4AC3402}" type="pres">
      <dgm:prSet presAssocID="{27194A8F-5FC9-492B-A54F-EC021744412D}" presName="hierChild7" presStyleCnt="0"/>
      <dgm:spPr/>
    </dgm:pt>
    <dgm:pt modelId="{8B850185-EF7E-4912-9DD9-4B228257E554}" type="pres">
      <dgm:prSet presAssocID="{B125E177-CBBA-4AB6-B669-133A45BE3EDE}" presName="hierRoot1" presStyleCnt="0">
        <dgm:presLayoutVars>
          <dgm:hierBranch val="init"/>
        </dgm:presLayoutVars>
      </dgm:prSet>
      <dgm:spPr/>
    </dgm:pt>
    <dgm:pt modelId="{D57EDBF5-9755-4D95-BC8E-99217A5C3F80}" type="pres">
      <dgm:prSet presAssocID="{B125E177-CBBA-4AB6-B669-133A45BE3EDE}" presName="rootComposite1" presStyleCnt="0"/>
      <dgm:spPr/>
    </dgm:pt>
    <dgm:pt modelId="{EA18DD6A-9C69-405E-A5EF-952FA31F67C4}" type="pres">
      <dgm:prSet presAssocID="{B125E177-CBBA-4AB6-B669-133A45BE3EDE}" presName="rootText1" presStyleLbl="node0" presStyleIdx="1" presStyleCnt="2" custScaleX="105564" custScaleY="102438" custLinFactY="40355" custLinFactNeighborX="-58232" custLinFactNeighborY="100000">
        <dgm:presLayoutVars>
          <dgm:chPref val="3"/>
        </dgm:presLayoutVars>
      </dgm:prSet>
      <dgm:spPr/>
      <dgm:t>
        <a:bodyPr/>
        <a:lstStyle/>
        <a:p>
          <a:endParaRPr lang="sl-SI"/>
        </a:p>
      </dgm:t>
    </dgm:pt>
    <dgm:pt modelId="{B2B385E6-5BB8-4B94-8AD8-6C82C93FAF56}" type="pres">
      <dgm:prSet presAssocID="{B125E177-CBBA-4AB6-B669-133A45BE3EDE}" presName="rootConnector1" presStyleLbl="node1" presStyleIdx="0" presStyleCnt="0"/>
      <dgm:spPr/>
      <dgm:t>
        <a:bodyPr/>
        <a:lstStyle/>
        <a:p>
          <a:endParaRPr lang="sl-SI"/>
        </a:p>
      </dgm:t>
    </dgm:pt>
    <dgm:pt modelId="{57ED355F-06A7-48A5-83DB-DD1D504BB62C}" type="pres">
      <dgm:prSet presAssocID="{B125E177-CBBA-4AB6-B669-133A45BE3EDE}" presName="hierChild2" presStyleCnt="0"/>
      <dgm:spPr/>
    </dgm:pt>
    <dgm:pt modelId="{C7F4E660-94DE-47B6-9D70-7788F3B882AB}" type="pres">
      <dgm:prSet presAssocID="{B125E177-CBBA-4AB6-B669-133A45BE3EDE}" presName="hierChild3" presStyleCnt="0"/>
      <dgm:spPr/>
    </dgm:pt>
  </dgm:ptLst>
  <dgm:cxnLst>
    <dgm:cxn modelId="{741B0D79-0D9A-45B7-87CC-C21EBC5D9DF5}" type="presOf" srcId="{B125E177-CBBA-4AB6-B669-133A45BE3EDE}" destId="{B2B385E6-5BB8-4B94-8AD8-6C82C93FAF56}" srcOrd="1" destOrd="0" presId="urn:microsoft.com/office/officeart/2005/8/layout/orgChart1"/>
    <dgm:cxn modelId="{6CA939E6-51D5-4CD6-A4DE-E3FFCFD04F48}" srcId="{8664D7A6-8D34-408B-93F5-1F7B3292922C}" destId="{27194A8F-5FC9-492B-A54F-EC021744412D}" srcOrd="0" destOrd="0" parTransId="{87DA01EC-1EE5-4903-AE1C-74A6790BC6F6}" sibTransId="{C012B31B-E96E-47C6-BF34-EDB2C0C4D79C}"/>
    <dgm:cxn modelId="{DC81DAFC-C980-4E97-8CDF-B3B5F6570156}" srcId="{8664D7A6-8D34-408B-93F5-1F7B3292922C}" destId="{E0DB878B-DE26-4828-BB78-458BBDA736A5}" srcOrd="1" destOrd="0" parTransId="{E5002987-D875-4E2E-AAE2-784E5E7AFE72}" sibTransId="{3E9FE6AD-4770-4C1D-BBEC-F3403DA5CBA2}"/>
    <dgm:cxn modelId="{F71986BE-1FA8-46C7-AA19-AB32AF5611D4}" type="presOf" srcId="{C4D26C1D-1BAA-4B25-B620-A47B0AAEA7DF}" destId="{E0FBD0C7-5BB2-488F-84BE-0CBA25921C55}" srcOrd="1" destOrd="0" presId="urn:microsoft.com/office/officeart/2005/8/layout/orgChart1"/>
    <dgm:cxn modelId="{F0D3AA81-34EA-4670-90B4-8B25779DA225}" type="presOf" srcId="{B125E177-CBBA-4AB6-B669-133A45BE3EDE}" destId="{EA18DD6A-9C69-405E-A5EF-952FA31F67C4}" srcOrd="0" destOrd="0" presId="urn:microsoft.com/office/officeart/2005/8/layout/orgChart1"/>
    <dgm:cxn modelId="{C964D7A9-A094-460A-9FF5-49207C097F2D}" type="presOf" srcId="{27194A8F-5FC9-492B-A54F-EC021744412D}" destId="{3FA30C53-B34B-4FAF-912F-E7A554721A21}" srcOrd="0" destOrd="0" presId="urn:microsoft.com/office/officeart/2005/8/layout/orgChart1"/>
    <dgm:cxn modelId="{C2235649-03A9-4507-919F-5F1FFDD395C4}" type="presOf" srcId="{3937ED73-82F9-4EC0-A1E6-003ABB3A22F5}" destId="{E28BAD85-BCDF-443D-96D5-7626E9D519D6}" srcOrd="1" destOrd="0" presId="urn:microsoft.com/office/officeart/2005/8/layout/orgChart1"/>
    <dgm:cxn modelId="{30EA3BB1-5423-43C9-A8B2-5B8E57CA8622}" type="presOf" srcId="{E0DB878B-DE26-4828-BB78-458BBDA736A5}" destId="{91FC3731-85F5-4030-AD4F-BE8849587BAC}" srcOrd="1" destOrd="0" presId="urn:microsoft.com/office/officeart/2005/8/layout/orgChart1"/>
    <dgm:cxn modelId="{6885AC94-42E8-4A48-A305-10C436EB5B91}" type="presOf" srcId="{B27C556D-485A-443D-99C3-BF8E145C0B8A}" destId="{1BFEFBC5-6584-46C0-A7B6-43EF037B0B49}" srcOrd="0" destOrd="0" presId="urn:microsoft.com/office/officeart/2005/8/layout/orgChart1"/>
    <dgm:cxn modelId="{852B7C76-A1EB-42B4-8444-0C09E9AD613E}" type="presOf" srcId="{CE140D8E-D545-4C27-A00D-AD19968CCDC7}" destId="{636810E3-2647-4E7A-94FC-55E2437EAC4C}" srcOrd="0" destOrd="0" presId="urn:microsoft.com/office/officeart/2005/8/layout/orgChart1"/>
    <dgm:cxn modelId="{AE08393E-76A8-4A15-A501-C92976DB1FD2}" srcId="{B27C556D-485A-443D-99C3-BF8E145C0B8A}" destId="{8664D7A6-8D34-408B-93F5-1F7B3292922C}" srcOrd="0" destOrd="0" parTransId="{DA60A1E2-6638-4692-9076-8028453B5A87}" sibTransId="{645DC81A-2C27-4262-8D7C-5BF1D5946BCC}"/>
    <dgm:cxn modelId="{78B97F23-384E-4A13-8CCE-32D85251182F}" srcId="{8664D7A6-8D34-408B-93F5-1F7B3292922C}" destId="{C4D26C1D-1BAA-4B25-B620-A47B0AAEA7DF}" srcOrd="3" destOrd="0" parTransId="{EF012481-8242-446F-9C14-D255B6C11C58}" sibTransId="{36DEBE31-25AB-42E2-87B4-3DF53C2B3295}"/>
    <dgm:cxn modelId="{600B7912-F59F-4F6F-96F7-8B6EFA169FEA}" type="presOf" srcId="{3937ED73-82F9-4EC0-A1E6-003ABB3A22F5}" destId="{DB092541-E320-4D51-B9AE-6177C7C216E5}" srcOrd="0" destOrd="0" presId="urn:microsoft.com/office/officeart/2005/8/layout/orgChart1"/>
    <dgm:cxn modelId="{92FE80CD-43BE-462F-BBFD-9BAFC40A4384}" srcId="{8664D7A6-8D34-408B-93F5-1F7B3292922C}" destId="{3937ED73-82F9-4EC0-A1E6-003ABB3A22F5}" srcOrd="2" destOrd="0" parTransId="{CE140D8E-D545-4C27-A00D-AD19968CCDC7}" sibTransId="{141EF351-6C2E-48B2-9D7A-E1A712715DC4}"/>
    <dgm:cxn modelId="{2F5F8BAD-B0FD-45BE-A5A8-9A8A7E8A7342}" type="presOf" srcId="{EF012481-8242-446F-9C14-D255B6C11C58}" destId="{8B874F8A-C526-413D-9CBC-3C8B14838FDB}" srcOrd="0" destOrd="0" presId="urn:microsoft.com/office/officeart/2005/8/layout/orgChart1"/>
    <dgm:cxn modelId="{8EF5BBD5-DF0E-487D-ACAC-D5B7E0155624}" type="presOf" srcId="{27194A8F-5FC9-492B-A54F-EC021744412D}" destId="{11B98EF6-F659-4071-8BEE-D3EF963E8CF8}" srcOrd="1" destOrd="0" presId="urn:microsoft.com/office/officeart/2005/8/layout/orgChart1"/>
    <dgm:cxn modelId="{43D29980-CF77-4F7E-984D-778F76D31DB0}" type="presOf" srcId="{C4D26C1D-1BAA-4B25-B620-A47B0AAEA7DF}" destId="{8439DE19-E445-4F16-AB96-1ABF99333F6A}" srcOrd="0" destOrd="0" presId="urn:microsoft.com/office/officeart/2005/8/layout/orgChart1"/>
    <dgm:cxn modelId="{94EADBFA-1970-41AA-A1CA-0C50C8EFC718}" srcId="{B27C556D-485A-443D-99C3-BF8E145C0B8A}" destId="{B125E177-CBBA-4AB6-B669-133A45BE3EDE}" srcOrd="1" destOrd="0" parTransId="{E4B6D502-4495-47AC-B256-EDAB5C97570B}" sibTransId="{E4FB81B1-5D41-480F-8856-FCEA676F0758}"/>
    <dgm:cxn modelId="{A43D4EEA-0ECD-4CE5-A6FB-B46032455797}" type="presOf" srcId="{8664D7A6-8D34-408B-93F5-1F7B3292922C}" destId="{160ADB44-2729-42D2-AAD7-9D923459664C}" srcOrd="0" destOrd="0" presId="urn:microsoft.com/office/officeart/2005/8/layout/orgChart1"/>
    <dgm:cxn modelId="{0B4FC183-79D1-46F7-B041-D56F0DE8D092}" type="presOf" srcId="{E0DB878B-DE26-4828-BB78-458BBDA736A5}" destId="{8FDFBB9A-526C-4EA4-AEF5-5F4A45A6533E}" srcOrd="0" destOrd="0" presId="urn:microsoft.com/office/officeart/2005/8/layout/orgChart1"/>
    <dgm:cxn modelId="{601BB0EE-5776-43E9-8389-5AE9A29E797D}" type="presOf" srcId="{87DA01EC-1EE5-4903-AE1C-74A6790BC6F6}" destId="{699A74CC-83C1-4515-90B6-40332E7EEFA5}" srcOrd="0" destOrd="0" presId="urn:microsoft.com/office/officeart/2005/8/layout/orgChart1"/>
    <dgm:cxn modelId="{DE208DB9-8232-441B-A80E-2A30410DDB07}" type="presOf" srcId="{E5002987-D875-4E2E-AAE2-784E5E7AFE72}" destId="{8801529E-1DAB-4E3A-B31C-5C3C6BF35371}" srcOrd="0" destOrd="0" presId="urn:microsoft.com/office/officeart/2005/8/layout/orgChart1"/>
    <dgm:cxn modelId="{AAE08139-7B55-4762-93B8-65D984764562}" type="presOf" srcId="{8664D7A6-8D34-408B-93F5-1F7B3292922C}" destId="{C97C7329-53D9-42B6-9605-2233F5CD5F8C}" srcOrd="1" destOrd="0" presId="urn:microsoft.com/office/officeart/2005/8/layout/orgChart1"/>
    <dgm:cxn modelId="{0B3402A7-CA59-411C-9AF2-AE96C0E74CCC}" type="presParOf" srcId="{1BFEFBC5-6584-46C0-A7B6-43EF037B0B49}" destId="{6FE8E078-A86C-415A-BAA2-2F8BB8D3EFFF}" srcOrd="0" destOrd="0" presId="urn:microsoft.com/office/officeart/2005/8/layout/orgChart1"/>
    <dgm:cxn modelId="{D622EE29-1E5B-4900-9C40-D857097DAEDC}" type="presParOf" srcId="{6FE8E078-A86C-415A-BAA2-2F8BB8D3EFFF}" destId="{45FF2B5B-E2DA-402E-8165-77D173C1F98A}" srcOrd="0" destOrd="0" presId="urn:microsoft.com/office/officeart/2005/8/layout/orgChart1"/>
    <dgm:cxn modelId="{83F71E20-0CD9-4B41-A049-A14B3B4D6848}" type="presParOf" srcId="{45FF2B5B-E2DA-402E-8165-77D173C1F98A}" destId="{160ADB44-2729-42D2-AAD7-9D923459664C}" srcOrd="0" destOrd="0" presId="urn:microsoft.com/office/officeart/2005/8/layout/orgChart1"/>
    <dgm:cxn modelId="{8CC96BC7-B79C-4E31-8506-65F140453209}" type="presParOf" srcId="{45FF2B5B-E2DA-402E-8165-77D173C1F98A}" destId="{C97C7329-53D9-42B6-9605-2233F5CD5F8C}" srcOrd="1" destOrd="0" presId="urn:microsoft.com/office/officeart/2005/8/layout/orgChart1"/>
    <dgm:cxn modelId="{E588D212-289F-4EBB-A61C-EA18E1787BA6}" type="presParOf" srcId="{6FE8E078-A86C-415A-BAA2-2F8BB8D3EFFF}" destId="{154FDDEE-A40B-4573-9EFA-39D2989AF64F}" srcOrd="1" destOrd="0" presId="urn:microsoft.com/office/officeart/2005/8/layout/orgChart1"/>
    <dgm:cxn modelId="{E4F1C9D9-CC6C-43E0-9F26-091E6632516E}" type="presParOf" srcId="{154FDDEE-A40B-4573-9EFA-39D2989AF64F}" destId="{8801529E-1DAB-4E3A-B31C-5C3C6BF35371}" srcOrd="0" destOrd="0" presId="urn:microsoft.com/office/officeart/2005/8/layout/orgChart1"/>
    <dgm:cxn modelId="{B55E5CF0-BDEA-4A41-A304-DB35DAB3DA3F}" type="presParOf" srcId="{154FDDEE-A40B-4573-9EFA-39D2989AF64F}" destId="{B3005F46-A7B7-4230-92D8-DF1F2E651764}" srcOrd="1" destOrd="0" presId="urn:microsoft.com/office/officeart/2005/8/layout/orgChart1"/>
    <dgm:cxn modelId="{D7F0424E-13B2-4ED5-AE23-7A815F4BB18F}" type="presParOf" srcId="{B3005F46-A7B7-4230-92D8-DF1F2E651764}" destId="{B1082AEC-EA79-4DF3-9972-208CE04C9FB5}" srcOrd="0" destOrd="0" presId="urn:microsoft.com/office/officeart/2005/8/layout/orgChart1"/>
    <dgm:cxn modelId="{E410282F-1CA9-418A-9475-AB489345B5C8}" type="presParOf" srcId="{B1082AEC-EA79-4DF3-9972-208CE04C9FB5}" destId="{8FDFBB9A-526C-4EA4-AEF5-5F4A45A6533E}" srcOrd="0" destOrd="0" presId="urn:microsoft.com/office/officeart/2005/8/layout/orgChart1"/>
    <dgm:cxn modelId="{2907F0DB-B5BC-46DA-9C77-B5CD4A7A2332}" type="presParOf" srcId="{B1082AEC-EA79-4DF3-9972-208CE04C9FB5}" destId="{91FC3731-85F5-4030-AD4F-BE8849587BAC}" srcOrd="1" destOrd="0" presId="urn:microsoft.com/office/officeart/2005/8/layout/orgChart1"/>
    <dgm:cxn modelId="{8288839A-FB15-46D3-A840-735F308F946E}" type="presParOf" srcId="{B3005F46-A7B7-4230-92D8-DF1F2E651764}" destId="{3014E324-6D5D-4BCC-A5CB-788D2294C7EC}" srcOrd="1" destOrd="0" presId="urn:microsoft.com/office/officeart/2005/8/layout/orgChart1"/>
    <dgm:cxn modelId="{940F822F-B118-4463-B6C5-AF966BC2E0AF}" type="presParOf" srcId="{B3005F46-A7B7-4230-92D8-DF1F2E651764}" destId="{BECC7A20-5CD1-42E2-8ED6-FA26695D5607}" srcOrd="2" destOrd="0" presId="urn:microsoft.com/office/officeart/2005/8/layout/orgChart1"/>
    <dgm:cxn modelId="{91DAA2B1-1D24-41B6-B4D0-7B435FA75448}" type="presParOf" srcId="{154FDDEE-A40B-4573-9EFA-39D2989AF64F}" destId="{636810E3-2647-4E7A-94FC-55E2437EAC4C}" srcOrd="2" destOrd="0" presId="urn:microsoft.com/office/officeart/2005/8/layout/orgChart1"/>
    <dgm:cxn modelId="{6765E0F3-6E8E-4C1E-A685-2BFF9A2DB432}" type="presParOf" srcId="{154FDDEE-A40B-4573-9EFA-39D2989AF64F}" destId="{FDFCCE84-56D0-4EBA-9535-F89DD3A60D1D}" srcOrd="3" destOrd="0" presId="urn:microsoft.com/office/officeart/2005/8/layout/orgChart1"/>
    <dgm:cxn modelId="{65EA85D0-B015-41D4-967C-81137846CF22}" type="presParOf" srcId="{FDFCCE84-56D0-4EBA-9535-F89DD3A60D1D}" destId="{84F0E3FC-74B5-45A0-9223-332EE367EF23}" srcOrd="0" destOrd="0" presId="urn:microsoft.com/office/officeart/2005/8/layout/orgChart1"/>
    <dgm:cxn modelId="{6E6D4A50-DCEB-4D95-B4C8-32ED04F79EA1}" type="presParOf" srcId="{84F0E3FC-74B5-45A0-9223-332EE367EF23}" destId="{DB092541-E320-4D51-B9AE-6177C7C216E5}" srcOrd="0" destOrd="0" presId="urn:microsoft.com/office/officeart/2005/8/layout/orgChart1"/>
    <dgm:cxn modelId="{8F6F5D5F-FCDB-4738-A739-FAFE20CB58AE}" type="presParOf" srcId="{84F0E3FC-74B5-45A0-9223-332EE367EF23}" destId="{E28BAD85-BCDF-443D-96D5-7626E9D519D6}" srcOrd="1" destOrd="0" presId="urn:microsoft.com/office/officeart/2005/8/layout/orgChart1"/>
    <dgm:cxn modelId="{3F5F2C1C-46F0-4EE8-ADFE-565260488FD8}" type="presParOf" srcId="{FDFCCE84-56D0-4EBA-9535-F89DD3A60D1D}" destId="{0E999777-A1AA-442D-922A-7A370D485074}" srcOrd="1" destOrd="0" presId="urn:microsoft.com/office/officeart/2005/8/layout/orgChart1"/>
    <dgm:cxn modelId="{F8FA842A-4CC3-4C28-B053-B44B1F24EE3A}" type="presParOf" srcId="{FDFCCE84-56D0-4EBA-9535-F89DD3A60D1D}" destId="{5475B87C-33B6-4D47-A14F-E64AF538F9C5}" srcOrd="2" destOrd="0" presId="urn:microsoft.com/office/officeart/2005/8/layout/orgChart1"/>
    <dgm:cxn modelId="{18CD4740-E626-4F2E-B776-7F51DC871EB7}" type="presParOf" srcId="{154FDDEE-A40B-4573-9EFA-39D2989AF64F}" destId="{8B874F8A-C526-413D-9CBC-3C8B14838FDB}" srcOrd="4" destOrd="0" presId="urn:microsoft.com/office/officeart/2005/8/layout/orgChart1"/>
    <dgm:cxn modelId="{AE84DF6B-63B2-4575-95D4-114469678718}" type="presParOf" srcId="{154FDDEE-A40B-4573-9EFA-39D2989AF64F}" destId="{C9D1EDB5-368F-485B-9F0F-49E916633738}" srcOrd="5" destOrd="0" presId="urn:microsoft.com/office/officeart/2005/8/layout/orgChart1"/>
    <dgm:cxn modelId="{E02ECF51-27D6-4AA5-8CF1-30B79987B075}" type="presParOf" srcId="{C9D1EDB5-368F-485B-9F0F-49E916633738}" destId="{B43A55CA-7229-4B29-A4E3-964E0998559C}" srcOrd="0" destOrd="0" presId="urn:microsoft.com/office/officeart/2005/8/layout/orgChart1"/>
    <dgm:cxn modelId="{0170D209-E011-4A3B-8689-D3FC0F53F35A}" type="presParOf" srcId="{B43A55CA-7229-4B29-A4E3-964E0998559C}" destId="{8439DE19-E445-4F16-AB96-1ABF99333F6A}" srcOrd="0" destOrd="0" presId="urn:microsoft.com/office/officeart/2005/8/layout/orgChart1"/>
    <dgm:cxn modelId="{8FEA49ED-3612-475F-A926-353ABF24C8E0}" type="presParOf" srcId="{B43A55CA-7229-4B29-A4E3-964E0998559C}" destId="{E0FBD0C7-5BB2-488F-84BE-0CBA25921C55}" srcOrd="1" destOrd="0" presId="urn:microsoft.com/office/officeart/2005/8/layout/orgChart1"/>
    <dgm:cxn modelId="{6A648F11-2F97-4C2D-ADB3-C6D941753B41}" type="presParOf" srcId="{C9D1EDB5-368F-485B-9F0F-49E916633738}" destId="{CBEE5573-BBE6-4004-BD99-B29B43C26610}" srcOrd="1" destOrd="0" presId="urn:microsoft.com/office/officeart/2005/8/layout/orgChart1"/>
    <dgm:cxn modelId="{72660D6B-A4C2-42BF-B457-8F44A33CB310}" type="presParOf" srcId="{C9D1EDB5-368F-485B-9F0F-49E916633738}" destId="{68E01B7D-E644-4676-BFF3-8616C4A19B6D}" srcOrd="2" destOrd="0" presId="urn:microsoft.com/office/officeart/2005/8/layout/orgChart1"/>
    <dgm:cxn modelId="{BCEF4D22-E056-45E9-9D33-6CA6336F06F0}" type="presParOf" srcId="{6FE8E078-A86C-415A-BAA2-2F8BB8D3EFFF}" destId="{2EE090B0-9D13-49E4-9BDA-9785A55DE0B0}" srcOrd="2" destOrd="0" presId="urn:microsoft.com/office/officeart/2005/8/layout/orgChart1"/>
    <dgm:cxn modelId="{94C20BCD-666B-4D54-8EA0-7145C4007D85}" type="presParOf" srcId="{2EE090B0-9D13-49E4-9BDA-9785A55DE0B0}" destId="{699A74CC-83C1-4515-90B6-40332E7EEFA5}" srcOrd="0" destOrd="0" presId="urn:microsoft.com/office/officeart/2005/8/layout/orgChart1"/>
    <dgm:cxn modelId="{C5AD0727-5B97-458F-8C54-81460B1EE66D}" type="presParOf" srcId="{2EE090B0-9D13-49E4-9BDA-9785A55DE0B0}" destId="{6D0585E0-5EFE-4E13-A5D2-5ABA314DE2D3}" srcOrd="1" destOrd="0" presId="urn:microsoft.com/office/officeart/2005/8/layout/orgChart1"/>
    <dgm:cxn modelId="{F26231B0-D45D-4B69-967B-46AB3BAE6BAA}" type="presParOf" srcId="{6D0585E0-5EFE-4E13-A5D2-5ABA314DE2D3}" destId="{53F37155-4146-4E1F-9178-3B2208A595EC}" srcOrd="0" destOrd="0" presId="urn:microsoft.com/office/officeart/2005/8/layout/orgChart1"/>
    <dgm:cxn modelId="{618742A8-2AEE-4307-898A-161CB2317EB6}" type="presParOf" srcId="{53F37155-4146-4E1F-9178-3B2208A595EC}" destId="{3FA30C53-B34B-4FAF-912F-E7A554721A21}" srcOrd="0" destOrd="0" presId="urn:microsoft.com/office/officeart/2005/8/layout/orgChart1"/>
    <dgm:cxn modelId="{C17AF25A-204E-4E58-A287-10C0900BAABA}" type="presParOf" srcId="{53F37155-4146-4E1F-9178-3B2208A595EC}" destId="{11B98EF6-F659-4071-8BEE-D3EF963E8CF8}" srcOrd="1" destOrd="0" presId="urn:microsoft.com/office/officeart/2005/8/layout/orgChart1"/>
    <dgm:cxn modelId="{1A0C2B87-6739-4B52-A2E5-A060BEACC866}" type="presParOf" srcId="{6D0585E0-5EFE-4E13-A5D2-5ABA314DE2D3}" destId="{3C62C37D-6BBD-40B5-AC84-96745D7CAE44}" srcOrd="1" destOrd="0" presId="urn:microsoft.com/office/officeart/2005/8/layout/orgChart1"/>
    <dgm:cxn modelId="{4CD4179D-DFFD-4092-8C6A-FD0841FBA10F}" type="presParOf" srcId="{6D0585E0-5EFE-4E13-A5D2-5ABA314DE2D3}" destId="{53BB623E-68DA-421C-AAA2-9F1FC4AC3402}" srcOrd="2" destOrd="0" presId="urn:microsoft.com/office/officeart/2005/8/layout/orgChart1"/>
    <dgm:cxn modelId="{C9E29331-B55C-42B7-9FAC-ABDCCA5A16C3}" type="presParOf" srcId="{1BFEFBC5-6584-46C0-A7B6-43EF037B0B49}" destId="{8B850185-EF7E-4912-9DD9-4B228257E554}" srcOrd="1" destOrd="0" presId="urn:microsoft.com/office/officeart/2005/8/layout/orgChart1"/>
    <dgm:cxn modelId="{5A6A9F14-F977-4EFA-952B-7878DF9111C4}" type="presParOf" srcId="{8B850185-EF7E-4912-9DD9-4B228257E554}" destId="{D57EDBF5-9755-4D95-BC8E-99217A5C3F80}" srcOrd="0" destOrd="0" presId="urn:microsoft.com/office/officeart/2005/8/layout/orgChart1"/>
    <dgm:cxn modelId="{7D2F07B8-A18E-42B0-A7E8-0836EB51C9C5}" type="presParOf" srcId="{D57EDBF5-9755-4D95-BC8E-99217A5C3F80}" destId="{EA18DD6A-9C69-405E-A5EF-952FA31F67C4}" srcOrd="0" destOrd="0" presId="urn:microsoft.com/office/officeart/2005/8/layout/orgChart1"/>
    <dgm:cxn modelId="{E8A38449-AD5A-4416-9045-1EFCF1B03D8E}" type="presParOf" srcId="{D57EDBF5-9755-4D95-BC8E-99217A5C3F80}" destId="{B2B385E6-5BB8-4B94-8AD8-6C82C93FAF56}" srcOrd="1" destOrd="0" presId="urn:microsoft.com/office/officeart/2005/8/layout/orgChart1"/>
    <dgm:cxn modelId="{BAD24CE5-BB4F-413E-8EF7-A3588E634065}" type="presParOf" srcId="{8B850185-EF7E-4912-9DD9-4B228257E554}" destId="{57ED355F-06A7-48A5-83DB-DD1D504BB62C}" srcOrd="1" destOrd="0" presId="urn:microsoft.com/office/officeart/2005/8/layout/orgChart1"/>
    <dgm:cxn modelId="{CBD1DA92-E848-4F23-8FB7-996EA61CE41A}" type="presParOf" srcId="{8B850185-EF7E-4912-9DD9-4B228257E554}" destId="{C7F4E660-94DE-47B6-9D70-7788F3B882AB}"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A74CC-83C1-4515-90B6-40332E7EEFA5}">
      <dsp:nvSpPr>
        <dsp:cNvPr id="0" name=""/>
        <dsp:cNvSpPr/>
      </dsp:nvSpPr>
      <dsp:spPr>
        <a:xfrm>
          <a:off x="4411590" y="2627527"/>
          <a:ext cx="288346" cy="1263233"/>
        </a:xfrm>
        <a:custGeom>
          <a:avLst/>
          <a:gdLst/>
          <a:ahLst/>
          <a:cxnLst/>
          <a:rect l="0" t="0" r="0" b="0"/>
          <a:pathLst>
            <a:path>
              <a:moveTo>
                <a:pt x="288346" y="0"/>
              </a:moveTo>
              <a:lnTo>
                <a:pt x="288346" y="1263233"/>
              </a:lnTo>
              <a:lnTo>
                <a:pt x="0" y="1263233"/>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B874F8A-C526-413D-9CBC-3C8B14838FDB}">
      <dsp:nvSpPr>
        <dsp:cNvPr id="0" name=""/>
        <dsp:cNvSpPr/>
      </dsp:nvSpPr>
      <dsp:spPr>
        <a:xfrm>
          <a:off x="4699936" y="2627527"/>
          <a:ext cx="3322852" cy="2526466"/>
        </a:xfrm>
        <a:custGeom>
          <a:avLst/>
          <a:gdLst/>
          <a:ahLst/>
          <a:cxnLst/>
          <a:rect l="0" t="0" r="0" b="0"/>
          <a:pathLst>
            <a:path>
              <a:moveTo>
                <a:pt x="0" y="0"/>
              </a:moveTo>
              <a:lnTo>
                <a:pt x="0" y="2238119"/>
              </a:lnTo>
              <a:lnTo>
                <a:pt x="3322852" y="2238119"/>
              </a:lnTo>
              <a:lnTo>
                <a:pt x="3322852" y="252646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36810E3-2647-4E7A-94FC-55E2437EAC4C}">
      <dsp:nvSpPr>
        <dsp:cNvPr id="0" name=""/>
        <dsp:cNvSpPr/>
      </dsp:nvSpPr>
      <dsp:spPr>
        <a:xfrm>
          <a:off x="4654216" y="2627527"/>
          <a:ext cx="91440" cy="2526466"/>
        </a:xfrm>
        <a:custGeom>
          <a:avLst/>
          <a:gdLst/>
          <a:ahLst/>
          <a:cxnLst/>
          <a:rect l="0" t="0" r="0" b="0"/>
          <a:pathLst>
            <a:path>
              <a:moveTo>
                <a:pt x="45720" y="0"/>
              </a:moveTo>
              <a:lnTo>
                <a:pt x="45720" y="252646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801529E-1DAB-4E3A-B31C-5C3C6BF35371}">
      <dsp:nvSpPr>
        <dsp:cNvPr id="0" name=""/>
        <dsp:cNvSpPr/>
      </dsp:nvSpPr>
      <dsp:spPr>
        <a:xfrm>
          <a:off x="1377083" y="2627527"/>
          <a:ext cx="3322852" cy="2526466"/>
        </a:xfrm>
        <a:custGeom>
          <a:avLst/>
          <a:gdLst/>
          <a:ahLst/>
          <a:cxnLst/>
          <a:rect l="0" t="0" r="0" b="0"/>
          <a:pathLst>
            <a:path>
              <a:moveTo>
                <a:pt x="3322852" y="0"/>
              </a:moveTo>
              <a:lnTo>
                <a:pt x="3322852" y="2238119"/>
              </a:lnTo>
              <a:lnTo>
                <a:pt x="0" y="2238119"/>
              </a:lnTo>
              <a:lnTo>
                <a:pt x="0" y="252646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60ADB44-2729-42D2-AAD7-9D923459664C}">
      <dsp:nvSpPr>
        <dsp:cNvPr id="0" name=""/>
        <dsp:cNvSpPr/>
      </dsp:nvSpPr>
      <dsp:spPr>
        <a:xfrm>
          <a:off x="3326857" y="1254447"/>
          <a:ext cx="2746159" cy="137307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AVP</a:t>
          </a:r>
          <a:endParaRPr lang="sl-SI" sz="4400" kern="1200" dirty="0"/>
        </a:p>
      </dsp:txBody>
      <dsp:txXfrm>
        <a:off x="3326857" y="1254447"/>
        <a:ext cx="2746159" cy="1373079"/>
      </dsp:txXfrm>
    </dsp:sp>
    <dsp:sp modelId="{8FDFBB9A-526C-4EA4-AEF5-5F4A45A6533E}">
      <dsp:nvSpPr>
        <dsp:cNvPr id="0" name=""/>
        <dsp:cNvSpPr/>
      </dsp:nvSpPr>
      <dsp:spPr>
        <a:xfrm>
          <a:off x="4004" y="5153994"/>
          <a:ext cx="2746159" cy="137307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VRTEC</a:t>
          </a:r>
          <a:endParaRPr lang="sl-SI" sz="4400" kern="1200" dirty="0"/>
        </a:p>
      </dsp:txBody>
      <dsp:txXfrm>
        <a:off x="4004" y="5153994"/>
        <a:ext cx="2746159" cy="1373079"/>
      </dsp:txXfrm>
    </dsp:sp>
    <dsp:sp modelId="{DB092541-E320-4D51-B9AE-6177C7C216E5}">
      <dsp:nvSpPr>
        <dsp:cNvPr id="0" name=""/>
        <dsp:cNvSpPr/>
      </dsp:nvSpPr>
      <dsp:spPr>
        <a:xfrm>
          <a:off x="3326857" y="5153994"/>
          <a:ext cx="2746159" cy="137307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ŠOLA</a:t>
          </a:r>
          <a:endParaRPr lang="sl-SI" sz="4400" kern="1200" dirty="0"/>
        </a:p>
      </dsp:txBody>
      <dsp:txXfrm>
        <a:off x="3326857" y="5153994"/>
        <a:ext cx="2746159" cy="1373079"/>
      </dsp:txXfrm>
    </dsp:sp>
    <dsp:sp modelId="{8439DE19-E445-4F16-AB96-1ABF99333F6A}">
      <dsp:nvSpPr>
        <dsp:cNvPr id="0" name=""/>
        <dsp:cNvSpPr/>
      </dsp:nvSpPr>
      <dsp:spPr>
        <a:xfrm>
          <a:off x="6649710" y="5153994"/>
          <a:ext cx="2746159" cy="137307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DSO idr.</a:t>
          </a:r>
          <a:endParaRPr lang="sl-SI" sz="4400" kern="1200" dirty="0"/>
        </a:p>
      </dsp:txBody>
      <dsp:txXfrm>
        <a:off x="6649710" y="5153994"/>
        <a:ext cx="2746159" cy="1373079"/>
      </dsp:txXfrm>
    </dsp:sp>
    <dsp:sp modelId="{3FA30C53-B34B-4FAF-912F-E7A554721A21}">
      <dsp:nvSpPr>
        <dsp:cNvPr id="0" name=""/>
        <dsp:cNvSpPr/>
      </dsp:nvSpPr>
      <dsp:spPr>
        <a:xfrm>
          <a:off x="1665430" y="3204221"/>
          <a:ext cx="2746159" cy="137307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OBČINSKI SPV V CP</a:t>
          </a:r>
          <a:endParaRPr lang="sl-SI" sz="4400" kern="1200" dirty="0"/>
        </a:p>
      </dsp:txBody>
      <dsp:txXfrm>
        <a:off x="1665430" y="3204221"/>
        <a:ext cx="2746159" cy="1373079"/>
      </dsp:txXfrm>
    </dsp:sp>
    <dsp:sp modelId="{EA18DD6A-9C69-405E-A5EF-952FA31F67C4}">
      <dsp:nvSpPr>
        <dsp:cNvPr id="0" name=""/>
        <dsp:cNvSpPr/>
      </dsp:nvSpPr>
      <dsp:spPr>
        <a:xfrm>
          <a:off x="5050566" y="3181633"/>
          <a:ext cx="2898955" cy="1406555"/>
        </a:xfrm>
        <a:prstGeom prst="rect">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sl-SI" sz="4400" kern="1200" dirty="0" smtClean="0"/>
            <a:t>OBČINSKI SPV V CP</a:t>
          </a:r>
          <a:endParaRPr lang="sl-SI" sz="4400" kern="1200" dirty="0"/>
        </a:p>
      </dsp:txBody>
      <dsp:txXfrm>
        <a:off x="5050566" y="3181633"/>
        <a:ext cx="2898955" cy="140655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2408855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avp-rs.si/preventiva/preventivne-akcije/hvala-ker-vozis-zmerno/" TargetMode="External"/><Relationship Id="rId3" Type="http://schemas.openxmlformats.org/officeDocument/2006/relationships/hyperlink" Target="https://www.avp-rs.si/preventiva/preventivne-akcije/varnost-pescev/" TargetMode="External"/><Relationship Id="rId7" Type="http://schemas.openxmlformats.org/officeDocument/2006/relationships/hyperlink" Target="https://www.avp-rs.si/preventiva/preventivne-akcije/varnostni-pas-in-otroski-sedezi/"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vp-rs.si/preventiva/preventivne-akcije/varnost-kolesarjev/" TargetMode="External"/><Relationship Id="rId5" Type="http://schemas.openxmlformats.org/officeDocument/2006/relationships/hyperlink" Target="https://www.avp-rs.si/preventiva/preventivne-akcije/ne-spreglej-3x-poglej/" TargetMode="External"/><Relationship Id="rId10" Type="http://schemas.openxmlformats.org/officeDocument/2006/relationships/hyperlink" Target="https://www.avp-rs.si/preventiva/prometna-vzgoja/programi/zacetek-sole/" TargetMode="External"/><Relationship Id="rId4" Type="http://schemas.openxmlformats.org/officeDocument/2006/relationships/hyperlink" Target="https://www.avp-rs.si/preventiva/preventivne-akcije/uporaba-mobilnih-telefonov/" TargetMode="External"/><Relationship Id="rId9" Type="http://schemas.openxmlformats.org/officeDocument/2006/relationships/hyperlink" Target="https://www.avp-rs.si/preventiva/preventivne-akcije/alkohol-v-promet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sz="2200" dirty="0" smtClean="0">
                <a:effectLst/>
                <a:latin typeface="+mn-lt"/>
                <a:ea typeface="+mn-ea"/>
                <a:cs typeface="+mn-cs"/>
                <a:sym typeface="Helvetica Neue"/>
              </a:rPr>
              <a:t>Vizija nič je pozitiven in odgovoren odnos snovalcev in udeležencev cestnoprometnega sistema, ki so s svojim delovanjem in ravnanjem dolžni preprečevati vzroke za nastanek najhujših prometnih nesreč oziroma preprečevati najhujše posledice prometnih nesreč ter iskati načine, možnosti in dejavnosti za uresničitev </a:t>
            </a:r>
            <a:r>
              <a:rPr lang="sl-SI" sz="2200" b="1" dirty="0" smtClean="0">
                <a:effectLst/>
                <a:latin typeface="+mn-lt"/>
                <a:ea typeface="+mn-ea"/>
                <a:cs typeface="+mn-cs"/>
                <a:sym typeface="Helvetica Neue"/>
              </a:rPr>
              <a:t>dolgoročnega cilja: nič mrtvih in nič hudo poškodovanih zaradi prometnih nesreč</a:t>
            </a:r>
            <a:r>
              <a:rPr lang="sl-SI" sz="2200" dirty="0" smtClean="0">
                <a:effectLst/>
                <a:latin typeface="+mn-lt"/>
                <a:ea typeface="+mn-ea"/>
                <a:cs typeface="+mn-cs"/>
                <a:sym typeface="Helvetica Neue"/>
              </a:rPr>
              <a:t>. Z moralnega vidika je to edini mogoči dolgoročni cilj vseh humanih družb ter kot takšen jasen in razumljiv cilj vseh sodelujočih snovalcev in udeležencev cestnoprometnega sistema. </a:t>
            </a:r>
          </a:p>
          <a:p>
            <a:r>
              <a:rPr lang="sl-SI" sz="2200" dirty="0" smtClean="0">
                <a:effectLst/>
                <a:latin typeface="+mn-lt"/>
                <a:ea typeface="+mn-ea"/>
                <a:cs typeface="+mn-cs"/>
                <a:sym typeface="Helvetica Neue"/>
              </a:rPr>
              <a:t> </a:t>
            </a:r>
          </a:p>
          <a:p>
            <a:r>
              <a:rPr lang="sl-SI" sz="2200" dirty="0" smtClean="0">
                <a:effectLst/>
                <a:latin typeface="+mn-lt"/>
                <a:ea typeface="+mn-ea"/>
                <a:cs typeface="+mn-cs"/>
                <a:sym typeface="Helvetica Neue"/>
              </a:rPr>
              <a:t>Vizija nič zato zahteva spremembo razmišljanja in ravnanja oblikovalcev sistema, izvajalcev in prometnih udeležencev. Zavezuje jih k jasnemu in odgovornemu ravnanju, kot to predpisujejo pravila, ter k zagotovitvi varnega cestnoprometnega sistema – gradnji, vzdrževanju in upravljanju cestne infrastrukture ter uvedbi takšne tehnologije vozil, ki preprečuje oziroma kompenzira morebitne človeške napake, ki vodijo v prometne nesreče. </a:t>
            </a:r>
          </a:p>
          <a:p>
            <a:r>
              <a:rPr lang="sl-SI" sz="2200" dirty="0" smtClean="0">
                <a:effectLst/>
                <a:latin typeface="+mn-lt"/>
                <a:ea typeface="+mn-ea"/>
                <a:cs typeface="+mn-cs"/>
                <a:sym typeface="Helvetica Neue"/>
              </a:rPr>
              <a:t> </a:t>
            </a:r>
          </a:p>
          <a:p>
            <a:r>
              <a:rPr lang="sl-SI" sz="2200" dirty="0" smtClean="0">
                <a:effectLst/>
                <a:latin typeface="+mn-lt"/>
                <a:ea typeface="+mn-ea"/>
                <a:cs typeface="+mn-cs"/>
                <a:sym typeface="Helvetica Neue"/>
              </a:rPr>
              <a:t>Z Vizijo nič se odgovornost za ustvarjanje varnega sistema prenaša na slehernega soustvarjalca in uporabnika cest, kot takšna pa postaja nosilka humane in politične skrbi za večjo varnost na cestah po vsej Evropski uniji.</a:t>
            </a:r>
          </a:p>
          <a:p>
            <a:endParaRPr lang="sl-SI" dirty="0"/>
          </a:p>
        </p:txBody>
      </p:sp>
    </p:spTree>
    <p:extLst>
      <p:ext uri="{BB962C8B-B14F-4D97-AF65-F5344CB8AC3E}">
        <p14:creationId xmlns:p14="http://schemas.microsoft.com/office/powerpoint/2010/main" val="334583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t>Večjo varnost v prometu lahko spodbujamo s pomočjo učinkovitih sredstev</a:t>
            </a:r>
            <a:r>
              <a:rPr lang="sl-SI" baseline="0" dirty="0" smtClean="0"/>
              <a:t> (izobraževanje, preventivne aktivnosti, PV), ne le z represijo (strožje kazni in predpisi). Za dvig prometne varnosti potrebujemo sodoben načrt, ki dolgoročno zagotavlja večjo varnost na cestah. Vzgoja, </a:t>
            </a:r>
            <a:r>
              <a:rPr lang="sl-SI" baseline="0" dirty="0" err="1" smtClean="0"/>
              <a:t>izob</a:t>
            </a:r>
            <a:r>
              <a:rPr lang="sl-SI" baseline="0" dirty="0" smtClean="0"/>
              <a:t>., prev. aktivnosti, usposabljanje so najpomembnejši dejavniki, ki na dolgi rok izboljšujejo prom. varnost, je pa </a:t>
            </a:r>
            <a:r>
              <a:rPr lang="sl-SI" baseline="0" dirty="0" err="1" smtClean="0"/>
              <a:t>dolgotr</a:t>
            </a:r>
            <a:r>
              <a:rPr lang="sl-SI" baseline="0" dirty="0" smtClean="0"/>
              <a:t>. proces, zahteva daljše časovno obdobje. Z večjo strpnostjo, previdnostjo, upoštevanjem predpisov kot lastni zgled in prometno vzgojo v šolah lahko učinkovito prispevamo k dvigu prometne kulture, kje bomo na cestah vsi varnejši.</a:t>
            </a:r>
            <a:endParaRPr lang="sl-SI" dirty="0"/>
          </a:p>
        </p:txBody>
      </p:sp>
    </p:spTree>
    <p:extLst>
      <p:ext uri="{BB962C8B-B14F-4D97-AF65-F5344CB8AC3E}">
        <p14:creationId xmlns:p14="http://schemas.microsoft.com/office/powerpoint/2010/main" val="80926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t>V PN je</a:t>
            </a:r>
            <a:r>
              <a:rPr lang="sl-SI" baseline="0" dirty="0" smtClean="0"/>
              <a:t> leta 2021 žal umrlo 114 oseb, l 2022 -85, l 2023 – 82 ljudi.</a:t>
            </a:r>
            <a:endParaRPr lang="sl-SI" dirty="0"/>
          </a:p>
        </p:txBody>
      </p:sp>
    </p:spTree>
    <p:extLst>
      <p:ext uri="{BB962C8B-B14F-4D97-AF65-F5344CB8AC3E}">
        <p14:creationId xmlns:p14="http://schemas.microsoft.com/office/powerpoint/2010/main" val="227947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sl-SI" sz="2400" dirty="0" smtClean="0"/>
              <a:t>Agencija izvaja regulatorne, razvojne, strokovne in druge naloge s področja voznikov in vozil, analitsko-raziskovalne naloge, na področju varnosti cestnega prometa, preventive, vzgoje, usposabljanja v cestnem prometu, neodvisno preiskovanje dejavnikov za nastanek prometnih nesreč s smrtnim izidom ter strokovne naloge za pripravo in izvedbo nacionalnega programa varnosti CP. </a:t>
            </a:r>
          </a:p>
          <a:p>
            <a:r>
              <a:rPr lang="pl-PL" sz="2200" b="1" i="0" dirty="0" smtClean="0">
                <a:effectLst/>
                <a:latin typeface="+mn-lt"/>
                <a:ea typeface="+mn-ea"/>
                <a:cs typeface="+mn-cs"/>
                <a:sym typeface="Helvetica Neue"/>
              </a:rPr>
              <a:t>R E S O L U C I J A</a:t>
            </a:r>
            <a:r>
              <a:rPr lang="pl-PL" sz="2200" b="1" i="0" baseline="0" dirty="0" smtClean="0">
                <a:effectLst/>
                <a:latin typeface="+mn-lt"/>
                <a:ea typeface="+mn-ea"/>
                <a:cs typeface="+mn-cs"/>
                <a:sym typeface="Helvetica Neue"/>
              </a:rPr>
              <a:t> </a:t>
            </a:r>
            <a:r>
              <a:rPr lang="pl-PL" sz="2200" b="1" i="0" dirty="0" smtClean="0">
                <a:effectLst/>
                <a:latin typeface="+mn-lt"/>
                <a:ea typeface="+mn-ea"/>
                <a:cs typeface="+mn-cs"/>
                <a:sym typeface="Helvetica Neue"/>
              </a:rPr>
              <a:t>o nacionalnem programu varnosti cestnega prometa za obdobje od 2023 do 2030 (ReNPVCP23–30) - </a:t>
            </a:r>
            <a:r>
              <a:rPr lang="sl-SI" sz="2200" b="0" i="0" dirty="0" smtClean="0">
                <a:effectLst/>
                <a:latin typeface="+mn-lt"/>
                <a:ea typeface="+mn-ea"/>
                <a:cs typeface="+mn-cs"/>
                <a:sym typeface="Helvetica Neue"/>
              </a:rPr>
              <a:t>Varen CP sistem za vse udeležence v prometu Republike Slovenije, ki bo omogočal nadaljnji razvoj prometne varnosti v smeri Vizije nič.</a:t>
            </a:r>
          </a:p>
          <a:p>
            <a:r>
              <a:rPr lang="sl-SI" sz="2200" b="0" i="0" dirty="0" smtClean="0">
                <a:effectLst/>
                <a:latin typeface="+mn-lt"/>
                <a:ea typeface="+mn-ea"/>
                <a:cs typeface="+mn-cs"/>
                <a:sym typeface="Helvetica Neue"/>
              </a:rPr>
              <a:t>Globalni stebri:</a:t>
            </a:r>
          </a:p>
          <a:p>
            <a:r>
              <a:rPr lang="sl-SI" sz="2200" b="0" i="0" dirty="0" smtClean="0">
                <a:effectLst/>
                <a:latin typeface="+mn-lt"/>
                <a:ea typeface="+mn-ea"/>
                <a:cs typeface="+mn-cs"/>
                <a:sym typeface="Helvetica Neue"/>
              </a:rPr>
              <a:t>– </a:t>
            </a:r>
            <a:r>
              <a:rPr lang="sl-SI" sz="2200" b="0" i="0" dirty="0" err="1" smtClean="0">
                <a:effectLst/>
                <a:latin typeface="+mn-lt"/>
                <a:ea typeface="+mn-ea"/>
                <a:cs typeface="+mn-cs"/>
                <a:sym typeface="Helvetica Neue"/>
              </a:rPr>
              <a:t>večmodalnost</a:t>
            </a:r>
            <a:r>
              <a:rPr lang="sl-SI" sz="2200" b="0" i="0" dirty="0" smtClean="0">
                <a:effectLst/>
                <a:latin typeface="+mn-lt"/>
                <a:ea typeface="+mn-ea"/>
                <a:cs typeface="+mn-cs"/>
                <a:sym typeface="Helvetica Neue"/>
              </a:rPr>
              <a:t> in prostorsko načrtovanje, – varna cestna infrastruktura, – varna vozila, – varna uporaba cest, – odziv po nesreči,</a:t>
            </a:r>
          </a:p>
          <a:p>
            <a:r>
              <a:rPr lang="sl-SI" sz="2200" b="0" i="0" dirty="0" smtClean="0">
                <a:effectLst/>
                <a:latin typeface="+mn-lt"/>
                <a:ea typeface="+mn-ea"/>
                <a:cs typeface="+mn-cs"/>
                <a:sym typeface="Helvetica Neue"/>
              </a:rPr>
              <a:t>Nacionalni stebri:</a:t>
            </a:r>
          </a:p>
          <a:p>
            <a:r>
              <a:rPr lang="sl-SI" sz="2200" b="0" i="0" dirty="0" smtClean="0">
                <a:effectLst/>
                <a:latin typeface="+mn-lt"/>
                <a:ea typeface="+mn-ea"/>
                <a:cs typeface="+mn-cs"/>
                <a:sym typeface="Helvetica Neue"/>
              </a:rPr>
              <a:t>– </a:t>
            </a:r>
            <a:r>
              <a:rPr lang="sl-SI" sz="2200" b="0" i="0" dirty="0" err="1" smtClean="0">
                <a:effectLst/>
                <a:latin typeface="+mn-lt"/>
                <a:ea typeface="+mn-ea"/>
                <a:cs typeface="+mn-cs"/>
                <a:sym typeface="Helvetica Neue"/>
              </a:rPr>
              <a:t>mikromobilnost</a:t>
            </a:r>
            <a:r>
              <a:rPr lang="sl-SI" sz="2200" b="0" i="0" dirty="0" smtClean="0">
                <a:effectLst/>
                <a:latin typeface="+mn-lt"/>
                <a:ea typeface="+mn-ea"/>
                <a:cs typeface="+mn-cs"/>
                <a:sym typeface="Helvetica Neue"/>
              </a:rPr>
              <a:t>, – poklicni vozniki tovornih vozil, – vozniki enoslednih motornih vozil, – starejši udeleženci v prometu. Nove oblike mobilnosti, ki vključujejo</a:t>
            </a:r>
            <a:r>
              <a:rPr lang="sl-SI" sz="2200" b="0" i="0" baseline="0" dirty="0" smtClean="0">
                <a:effectLst/>
                <a:latin typeface="+mn-lt"/>
                <a:ea typeface="+mn-ea"/>
                <a:cs typeface="+mn-cs"/>
                <a:sym typeface="Helvetica Neue"/>
              </a:rPr>
              <a:t> </a:t>
            </a:r>
            <a:r>
              <a:rPr lang="sl-SI" sz="2200" b="0" i="0" baseline="0" dirty="0" err="1" smtClean="0">
                <a:effectLst/>
                <a:latin typeface="+mn-lt"/>
                <a:ea typeface="+mn-ea"/>
                <a:cs typeface="+mn-cs"/>
                <a:sym typeface="Helvetica Neue"/>
              </a:rPr>
              <a:t>mikromobilnost</a:t>
            </a:r>
            <a:r>
              <a:rPr lang="sl-SI" sz="2200" b="0" i="0" baseline="0" dirty="0" smtClean="0">
                <a:effectLst/>
                <a:latin typeface="+mn-lt"/>
                <a:ea typeface="+mn-ea"/>
                <a:cs typeface="+mn-cs"/>
                <a:sym typeface="Helvetica Neue"/>
              </a:rPr>
              <a:t> predstavljajo manjša in lažja prevozna sredstva, </a:t>
            </a:r>
            <a:r>
              <a:rPr lang="sl-SI" sz="2200" b="0" i="0" baseline="0" dirty="0" err="1" smtClean="0">
                <a:effectLst/>
                <a:latin typeface="+mn-lt"/>
                <a:ea typeface="+mn-ea"/>
                <a:cs typeface="+mn-cs"/>
                <a:sym typeface="Helvetica Neue"/>
              </a:rPr>
              <a:t>ponavadi</a:t>
            </a:r>
            <a:r>
              <a:rPr lang="sl-SI" sz="2200" b="0" i="0" baseline="0" dirty="0" smtClean="0">
                <a:effectLst/>
                <a:latin typeface="+mn-lt"/>
                <a:ea typeface="+mn-ea"/>
                <a:cs typeface="+mn-cs"/>
                <a:sym typeface="Helvetica Neue"/>
              </a:rPr>
              <a:t> namenjena enemu potniku, imajo omejen domet ter nižjo hitrost. To so: kolo, e-kolo, e-skiro, (e-)skuterji …</a:t>
            </a:r>
            <a:endParaRPr lang="sl-SI" sz="2200" b="0" i="0" dirty="0" smtClean="0">
              <a:effectLst/>
              <a:latin typeface="+mn-lt"/>
              <a:ea typeface="+mn-ea"/>
              <a:cs typeface="+mn-cs"/>
              <a:sym typeface="Helvetica Neue"/>
            </a:endParaRPr>
          </a:p>
          <a:p>
            <a:endParaRPr lang="pl-PL" sz="2200" b="1" i="0" dirty="0" smtClean="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sl-SI" sz="2400" dirty="0" smtClean="0"/>
          </a:p>
          <a:p>
            <a:endParaRPr lang="sl-SI" dirty="0"/>
          </a:p>
        </p:txBody>
      </p:sp>
    </p:spTree>
    <p:extLst>
      <p:ext uri="{BB962C8B-B14F-4D97-AF65-F5344CB8AC3E}">
        <p14:creationId xmlns:p14="http://schemas.microsoft.com/office/powerpoint/2010/main" val="245817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solidFill>
                  <a:schemeClr val="tx2">
                    <a:lumMod val="50000"/>
                  </a:schemeClr>
                </a:solidFill>
              </a:rPr>
              <a:t>Informativno: V cestnem prometu sme samostojno voziti kolo otrok, star najmanj osem let, ki ima pri sebi veljavno kolesarsko izkaznico, in oseba, ki je starejša od 14 let. (55. člen, </a:t>
            </a:r>
            <a:r>
              <a:rPr lang="sl-SI" dirty="0" err="1" smtClean="0">
                <a:solidFill>
                  <a:schemeClr val="tx2">
                    <a:lumMod val="50000"/>
                  </a:schemeClr>
                </a:solidFill>
              </a:rPr>
              <a:t>ZVoz</a:t>
            </a:r>
            <a:r>
              <a:rPr lang="sl-SI" dirty="0" smtClean="0">
                <a:solidFill>
                  <a:schemeClr val="tx2">
                    <a:lumMod val="50000"/>
                  </a:schemeClr>
                </a:solidFill>
              </a:rPr>
              <a:t>.)</a:t>
            </a:r>
          </a:p>
          <a:p>
            <a:r>
              <a:rPr lang="sl-SI" sz="2400" kern="1200" dirty="0" smtClean="0">
                <a:solidFill>
                  <a:schemeClr val="tx1"/>
                </a:solidFill>
              </a:rPr>
              <a:t>Otrok do šestega leta starosti sme voziti kolo le na pešpoti ali v območju za pešce, v spremstvu polnoletne osebe pa tudi v območju umirjenega prometa.</a:t>
            </a:r>
          </a:p>
          <a:p>
            <a:r>
              <a:rPr lang="sl-SI" sz="2400" kern="1200" dirty="0" smtClean="0">
                <a:solidFill>
                  <a:schemeClr val="tx1"/>
                </a:solidFill>
              </a:rPr>
              <a:t>Otrok do 14. leta starosti, ki nima opravljenega kolesarskega izpita, sme voziti kolo v cestnem prometu le v spremstvu polnoletne osebe, ki lahko ob upoštevanju prometnih razmer spremlja največ dva otroka.</a:t>
            </a:r>
          </a:p>
          <a:p>
            <a:endParaRPr lang="sl-SI" dirty="0"/>
          </a:p>
        </p:txBody>
      </p:sp>
    </p:spTree>
    <p:extLst>
      <p:ext uri="{BB962C8B-B14F-4D97-AF65-F5344CB8AC3E}">
        <p14:creationId xmlns:p14="http://schemas.microsoft.com/office/powerpoint/2010/main" val="379829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t>PV</a:t>
            </a:r>
            <a:r>
              <a:rPr lang="sl-SI" baseline="0" dirty="0" smtClean="0"/>
              <a:t> se povezuje z </a:t>
            </a:r>
            <a:r>
              <a:rPr lang="sl-SI" sz="2200" b="1" u="sng" dirty="0" smtClean="0">
                <a:effectLst/>
                <a:latin typeface="+mn-lt"/>
                <a:ea typeface="+mn-ea"/>
                <a:cs typeface="+mn-cs"/>
                <a:sym typeface="Helvetica Neue"/>
              </a:rPr>
              <a:t>NAČELA TM </a:t>
            </a:r>
            <a:r>
              <a:rPr lang="sl-SI" sz="2200" b="1" dirty="0" smtClean="0">
                <a:effectLst/>
                <a:latin typeface="+mn-lt"/>
                <a:ea typeface="+mn-ea"/>
                <a:cs typeface="+mn-cs"/>
                <a:sym typeface="Helvetica Neue"/>
              </a:rPr>
              <a:t>IN IZOBRAŽEVANJE ZA TRAJNOSTNI RAZVOJ iz Strategije</a:t>
            </a:r>
            <a:r>
              <a:rPr lang="sl-SI" sz="2200" b="1" baseline="0" dirty="0" smtClean="0">
                <a:effectLst/>
                <a:latin typeface="+mn-lt"/>
                <a:ea typeface="+mn-ea"/>
                <a:cs typeface="+mn-cs"/>
                <a:sym typeface="Helvetica Neue"/>
              </a:rPr>
              <a:t> za TM in </a:t>
            </a:r>
            <a:r>
              <a:rPr lang="sl-SI" sz="2200" b="1" baseline="0" dirty="0" err="1" smtClean="0">
                <a:effectLst/>
                <a:latin typeface="+mn-lt"/>
                <a:ea typeface="+mn-ea"/>
                <a:cs typeface="+mn-cs"/>
                <a:sym typeface="Helvetica Neue"/>
              </a:rPr>
              <a:t>izobr</a:t>
            </a:r>
            <a:r>
              <a:rPr lang="sl-SI" sz="2200" b="1" baseline="0" dirty="0" smtClean="0">
                <a:effectLst/>
                <a:latin typeface="+mn-lt"/>
                <a:ea typeface="+mn-ea"/>
                <a:cs typeface="+mn-cs"/>
                <a:sym typeface="Helvetica Neue"/>
              </a:rPr>
              <a:t>. za TR otrok in mladostnikov v VIZ do l 2027</a:t>
            </a:r>
            <a:endParaRPr lang="sl-SI" sz="2200" dirty="0" smtClean="0">
              <a:effectLst/>
              <a:latin typeface="+mn-lt"/>
              <a:ea typeface="+mn-ea"/>
              <a:cs typeface="+mn-cs"/>
              <a:sym typeface="Helvetica Neue"/>
            </a:endParaRPr>
          </a:p>
          <a:p>
            <a:pPr lvl="0"/>
            <a:r>
              <a:rPr lang="sl-SI" sz="2200" b="1" u="none" strike="noStrike" dirty="0" smtClean="0">
                <a:effectLst/>
                <a:latin typeface="+mn-lt"/>
                <a:ea typeface="+mn-ea"/>
                <a:cs typeface="+mn-cs"/>
                <a:sym typeface="Helvetica Neue"/>
              </a:rPr>
              <a:t>Zagotavljanje pravice do izobraževanja o varnosti v prometu.</a:t>
            </a:r>
            <a:endParaRPr lang="sl-SI" sz="2200" u="none" strike="noStrike" dirty="0" smtClean="0">
              <a:effectLst/>
              <a:latin typeface="+mn-lt"/>
              <a:ea typeface="+mn-ea"/>
              <a:cs typeface="+mn-cs"/>
              <a:sym typeface="Helvetica Neue"/>
            </a:endParaRPr>
          </a:p>
          <a:p>
            <a:r>
              <a:rPr lang="sl-SI" sz="2200" dirty="0" smtClean="0">
                <a:effectLst/>
                <a:latin typeface="+mn-lt"/>
                <a:ea typeface="+mn-ea"/>
                <a:cs typeface="+mn-cs"/>
                <a:sym typeface="Helvetica Neue"/>
              </a:rPr>
              <a:t> </a:t>
            </a:r>
            <a:r>
              <a:rPr lang="sl-SI" sz="2200" b="1" u="none" strike="noStrike" dirty="0" smtClean="0">
                <a:effectLst/>
                <a:latin typeface="+mn-lt"/>
                <a:ea typeface="+mn-ea"/>
                <a:cs typeface="+mn-cs"/>
                <a:sym typeface="Helvetica Neue"/>
              </a:rPr>
              <a:t>Vključevanje in podpira VIZ.</a:t>
            </a:r>
            <a:endParaRPr lang="sl-SI" sz="2200" u="none" strike="noStrike" dirty="0" smtClean="0">
              <a:effectLst/>
              <a:latin typeface="+mn-lt"/>
              <a:ea typeface="+mn-ea"/>
              <a:cs typeface="+mn-cs"/>
              <a:sym typeface="Helvetica Neue"/>
            </a:endParaRPr>
          </a:p>
          <a:p>
            <a:r>
              <a:rPr lang="sl-SI" sz="2200" b="1" dirty="0" smtClean="0">
                <a:effectLst/>
                <a:latin typeface="+mn-lt"/>
                <a:ea typeface="+mn-ea"/>
                <a:cs typeface="+mn-cs"/>
                <a:sym typeface="Helvetica Neue"/>
              </a:rPr>
              <a:t> </a:t>
            </a:r>
            <a:r>
              <a:rPr lang="sl-SI" sz="2200" b="1" u="none" strike="noStrike" dirty="0" smtClean="0">
                <a:effectLst/>
                <a:latin typeface="+mn-lt"/>
                <a:ea typeface="+mn-ea"/>
                <a:cs typeface="+mn-cs"/>
                <a:sym typeface="Helvetica Neue"/>
              </a:rPr>
              <a:t>Zagotavljanje visoko kakovostne vzgoje in izobraževanja na področju TM.</a:t>
            </a:r>
            <a:endParaRPr lang="sl-SI" sz="2200" u="none" strike="noStrike" dirty="0" smtClean="0">
              <a:effectLst/>
              <a:latin typeface="+mn-lt"/>
              <a:ea typeface="+mn-ea"/>
              <a:cs typeface="+mn-cs"/>
              <a:sym typeface="Helvetica Neue"/>
            </a:endParaRPr>
          </a:p>
          <a:p>
            <a:r>
              <a:rPr lang="sl-SI" sz="2200" b="1" dirty="0" smtClean="0">
                <a:effectLst/>
                <a:latin typeface="+mn-lt"/>
                <a:ea typeface="+mn-ea"/>
                <a:cs typeface="+mn-cs"/>
                <a:sym typeface="Helvetica Neue"/>
              </a:rPr>
              <a:t> </a:t>
            </a:r>
            <a:r>
              <a:rPr lang="sl-SI" sz="2200" b="1" u="none" strike="noStrike" dirty="0" smtClean="0">
                <a:effectLst/>
                <a:latin typeface="+mn-lt"/>
                <a:ea typeface="+mn-ea"/>
                <a:cs typeface="+mn-cs"/>
                <a:sym typeface="Helvetica Neue"/>
              </a:rPr>
              <a:t>Zagotavljanje pogojev za vključevanje TM v VIZ.</a:t>
            </a:r>
            <a:endParaRPr lang="sl-SI" sz="2200" u="none" strike="noStrike" dirty="0" smtClean="0">
              <a:effectLst/>
              <a:latin typeface="+mn-lt"/>
              <a:ea typeface="+mn-ea"/>
              <a:cs typeface="+mn-cs"/>
              <a:sym typeface="Helvetica Neue"/>
            </a:endParaRPr>
          </a:p>
          <a:p>
            <a:r>
              <a:rPr lang="sl-SI" sz="2200" dirty="0" smtClean="0">
                <a:effectLst/>
                <a:latin typeface="+mn-lt"/>
                <a:ea typeface="+mn-ea"/>
                <a:cs typeface="+mn-cs"/>
                <a:sym typeface="Helvetica Neue"/>
              </a:rPr>
              <a:t> </a:t>
            </a:r>
            <a:r>
              <a:rPr lang="sl-SI" sz="2200" b="1" u="none" strike="noStrike" dirty="0" smtClean="0">
                <a:effectLst/>
                <a:latin typeface="+mn-lt"/>
                <a:ea typeface="+mn-ea"/>
                <a:cs typeface="+mn-cs"/>
                <a:sym typeface="Helvetica Neue"/>
              </a:rPr>
              <a:t>Vključevanje </a:t>
            </a:r>
            <a:r>
              <a:rPr lang="sl-SI" sz="2200" b="1" u="none" strike="noStrike" dirty="0" err="1" smtClean="0">
                <a:effectLst/>
                <a:latin typeface="+mn-lt"/>
                <a:ea typeface="+mn-ea"/>
                <a:cs typeface="+mn-cs"/>
                <a:sym typeface="Helvetica Neue"/>
              </a:rPr>
              <a:t>zun</a:t>
            </a:r>
            <a:r>
              <a:rPr lang="sl-SI" sz="2200" b="1" u="none" strike="noStrike" dirty="0" smtClean="0">
                <a:effectLst/>
                <a:latin typeface="+mn-lt"/>
                <a:ea typeface="+mn-ea"/>
                <a:cs typeface="+mn-cs"/>
                <a:sym typeface="Helvetica Neue"/>
              </a:rPr>
              <a:t>. deležnikov (AVP, lokalna skupnost, NVO…)</a:t>
            </a:r>
            <a:endParaRPr lang="sl-SI" sz="2200" u="none" strike="noStrike" dirty="0" smtClean="0">
              <a:effectLst/>
              <a:latin typeface="+mn-lt"/>
              <a:ea typeface="+mn-ea"/>
              <a:cs typeface="+mn-cs"/>
              <a:sym typeface="Helvetica Neue"/>
            </a:endParaRPr>
          </a:p>
          <a:p>
            <a:r>
              <a:rPr lang="sl-SI" sz="2200" i="1" dirty="0" smtClean="0">
                <a:effectLst/>
                <a:latin typeface="+mn-lt"/>
                <a:ea typeface="+mn-ea"/>
                <a:cs typeface="+mn-cs"/>
                <a:sym typeface="Helvetica Neue"/>
              </a:rPr>
              <a:t> </a:t>
            </a:r>
            <a:endParaRPr lang="sl-SI" dirty="0"/>
          </a:p>
        </p:txBody>
      </p:sp>
    </p:spTree>
    <p:extLst>
      <p:ext uri="{BB962C8B-B14F-4D97-AF65-F5344CB8AC3E}">
        <p14:creationId xmlns:p14="http://schemas.microsoft.com/office/powerpoint/2010/main" val="378126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sl-SI" dirty="0" smtClean="0"/>
              <a:t>S PV nagovarjati tudi nove oblike mobilnosti, pri čemer e</a:t>
            </a:r>
            <a:r>
              <a:rPr lang="sl-SI" sz="2200" b="0" i="0" dirty="0" smtClean="0">
                <a:effectLst/>
                <a:latin typeface="+mn-lt"/>
                <a:ea typeface="+mn-ea"/>
                <a:cs typeface="+mn-cs"/>
                <a:sym typeface="Helvetica Neue"/>
              </a:rPr>
              <a:t>-skiroji tako spadajo med lahka motorna vozila. Zaradi svojih konstrukcijskih lastnosti in manjše stabilnosti ter dokaj visokih hitrosti (do 25 km/h) predstavljajo večje tveganje za uporabnike. Vozniki e-skirojev morajo upoštevati, da je ob zaviranju, sploh pri višjih hitrostih, nestabilen. Njihova kolesa so majhna in občutljiva na razne neravnine (razpoke na vozni površini, dvignjene dele na vozni površini) in ovire na vozni površini (kamenje in podobno), zato so lahko prej podvrženi padcem. Tudi število hujših in lažjih telesnih poškodb narašča.</a:t>
            </a:r>
          </a:p>
          <a:p>
            <a:endParaRPr lang="sl-SI" dirty="0"/>
          </a:p>
        </p:txBody>
      </p:sp>
    </p:spTree>
    <p:extLst>
      <p:ext uri="{BB962C8B-B14F-4D97-AF65-F5344CB8AC3E}">
        <p14:creationId xmlns:p14="http://schemas.microsoft.com/office/powerpoint/2010/main" val="295374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b="0" i="0" dirty="0" smtClean="0">
                <a:hlinkClick r:id="rId3"/>
              </a:rPr>
              <a:t>AVP</a:t>
            </a:r>
            <a:r>
              <a:rPr lang="sl-SI" b="0" i="0" baseline="0" dirty="0" smtClean="0">
                <a:hlinkClick r:id="rId3"/>
              </a:rPr>
              <a:t> mesečno izvaja NPA. Nagovarjamo: </a:t>
            </a:r>
            <a:r>
              <a:rPr lang="sl-SI" b="0" i="0" dirty="0" smtClean="0">
                <a:hlinkClick r:id="rId3"/>
              </a:rPr>
              <a:t>Bodi</a:t>
            </a:r>
            <a:r>
              <a:rPr lang="sl-SI" b="0" i="0" baseline="0" dirty="0" smtClean="0">
                <a:hlinkClick r:id="rId3"/>
              </a:rPr>
              <a:t> viden bodi previden (</a:t>
            </a:r>
            <a:r>
              <a:rPr lang="sl-SI" b="0" i="0" dirty="0" smtClean="0">
                <a:hlinkClick r:id="rId3"/>
              </a:rPr>
              <a:t>Pešci</a:t>
            </a:r>
            <a:r>
              <a:rPr lang="sl-SI" b="0" i="0" dirty="0" smtClean="0"/>
              <a:t>)</a:t>
            </a:r>
          </a:p>
          <a:p>
            <a:r>
              <a:rPr lang="sl-SI" b="0" i="0" dirty="0" smtClean="0">
                <a:hlinkClick r:id="rId4"/>
              </a:rPr>
              <a:t>Osredotoči se na cesti (mobilnih telefonov</a:t>
            </a:r>
            <a:r>
              <a:rPr lang="sl-SI" b="0" i="0" dirty="0" smtClean="0"/>
              <a:t>)</a:t>
            </a:r>
          </a:p>
          <a:p>
            <a:r>
              <a:rPr lang="sl-SI" b="0" i="0" dirty="0" smtClean="0">
                <a:hlinkClick r:id="rId5"/>
              </a:rPr>
              <a:t>Vozniki enoslednih vozil</a:t>
            </a:r>
            <a:endParaRPr lang="sl-SI" b="0" i="0" dirty="0" smtClean="0"/>
          </a:p>
          <a:p>
            <a:r>
              <a:rPr lang="sl-SI" b="0" i="0" dirty="0" err="1" smtClean="0">
                <a:hlinkClick r:id="rId6"/>
              </a:rPr>
              <a:t>Mikoromobilnost</a:t>
            </a:r>
            <a:r>
              <a:rPr lang="sl-SI" b="0" i="0" dirty="0" smtClean="0">
                <a:hlinkClick r:id="rId6"/>
              </a:rPr>
              <a:t> (Varnost kolesarjev</a:t>
            </a:r>
            <a:r>
              <a:rPr lang="sl-SI" b="0" i="0" dirty="0" smtClean="0"/>
              <a:t>)</a:t>
            </a:r>
          </a:p>
          <a:p>
            <a:r>
              <a:rPr lang="sl-SI" b="0" i="0" dirty="0" smtClean="0">
                <a:hlinkClick r:id="rId7"/>
              </a:rPr>
              <a:t>Varnostni pas</a:t>
            </a:r>
            <a:endParaRPr lang="sl-SI" b="0" i="0" dirty="0" smtClean="0"/>
          </a:p>
          <a:p>
            <a:r>
              <a:rPr lang="sl-SI" b="1" dirty="0" smtClean="0">
                <a:hlinkClick r:id="rId8"/>
              </a:rPr>
              <a:t>Hitrost</a:t>
            </a:r>
            <a:r>
              <a:rPr lang="sl-SI" b="1" dirty="0" smtClean="0"/>
              <a:t>, </a:t>
            </a:r>
            <a:r>
              <a:rPr lang="sl-SI" b="1" dirty="0" smtClean="0">
                <a:hlinkClick r:id="rId9"/>
              </a:rPr>
              <a:t>Alkohol</a:t>
            </a:r>
            <a:r>
              <a:rPr lang="sl-SI" b="1" dirty="0" smtClean="0"/>
              <a:t>, </a:t>
            </a:r>
            <a:r>
              <a:rPr lang="sl-SI" b="1" dirty="0" smtClean="0">
                <a:hlinkClick r:id="rId10"/>
              </a:rPr>
              <a:t>Začetek šole in varnost otrok</a:t>
            </a:r>
            <a:endParaRPr lang="sl-SI" dirty="0" smtClean="0"/>
          </a:p>
          <a:p>
            <a:r>
              <a:rPr lang="sl-SI" dirty="0" smtClean="0"/>
              <a:t>Evropski teden mobilnosti, Varnost voznikov e-skirojev</a:t>
            </a:r>
          </a:p>
          <a:p>
            <a:r>
              <a:rPr lang="sl-SI" dirty="0" smtClean="0"/>
              <a:t>Varnost voznikov tovornih vozil in avtobusov</a:t>
            </a:r>
          </a:p>
          <a:p>
            <a:r>
              <a:rPr lang="sl-SI" dirty="0" smtClean="0"/>
              <a:t>Svetovni dan kolesarjenja, Projekt Edward</a:t>
            </a:r>
          </a:p>
          <a:p>
            <a:r>
              <a:rPr lang="sl-SI" dirty="0" smtClean="0"/>
              <a:t>Mednarodni dan strpnosti, Svetovni dan spomina na žrtve prometnih nesreč</a:t>
            </a:r>
          </a:p>
          <a:p>
            <a:r>
              <a:rPr lang="sl-SI" dirty="0" smtClean="0"/>
              <a:t>Mednarodni dan invalidov</a:t>
            </a:r>
          </a:p>
          <a:p>
            <a:endParaRPr lang="sl-SI" dirty="0"/>
          </a:p>
        </p:txBody>
      </p:sp>
    </p:spTree>
    <p:extLst>
      <p:ext uri="{BB962C8B-B14F-4D97-AF65-F5344CB8AC3E}">
        <p14:creationId xmlns:p14="http://schemas.microsoft.com/office/powerpoint/2010/main" val="91058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457200" marR="0" lvl="0" indent="-457200" defTabSz="457200" eaLnBrk="1" fontAlgn="auto" latinLnBrk="0" hangingPunct="1">
              <a:lnSpc>
                <a:spcPct val="117999"/>
              </a:lnSpc>
              <a:spcBef>
                <a:spcPts val="0"/>
              </a:spcBef>
              <a:spcAft>
                <a:spcPts val="0"/>
              </a:spcAft>
              <a:buClrTx/>
              <a:buSzTx/>
              <a:buFontTx/>
              <a:buChar char="-"/>
              <a:tabLst/>
              <a:defRPr/>
            </a:pPr>
            <a:r>
              <a:rPr lang="sl-SI" dirty="0" smtClean="0"/>
              <a:t>Učni načrti in kurikulum za vrtce omogočajo cilje vezane na promet in skrb za varnost, trajnostno mobilnost (npr. predmet spoznavanje okolja, družba in narava …).</a:t>
            </a:r>
          </a:p>
          <a:p>
            <a:pPr marL="457200" indent="-457200">
              <a:buFontTx/>
              <a:buChar char="-"/>
            </a:pPr>
            <a:r>
              <a:rPr lang="sl-SI" dirty="0" smtClean="0"/>
              <a:t>Akcijsko učenje (konkretna dejanja in aktivnost učencev)</a:t>
            </a:r>
          </a:p>
          <a:p>
            <a:pPr marL="457200" indent="-457200">
              <a:buFontTx/>
              <a:buChar char="-"/>
            </a:pPr>
            <a:r>
              <a:rPr lang="sl-SI" dirty="0" smtClean="0"/>
              <a:t>Razvijanje kritičnega mišljenja (objektivne informacije, razumevanje vrednot in znanj, presojanje koristi, prednosti, nevarnosti in negativnih vplivov…)</a:t>
            </a:r>
          </a:p>
          <a:p>
            <a:pPr marL="457200" indent="-457200">
              <a:buFontTx/>
              <a:buChar char="-"/>
            </a:pPr>
            <a:r>
              <a:rPr lang="sl-SI" dirty="0" smtClean="0"/>
              <a:t>Procesno orientiran pristop (učenje je proces, iskanje informacij  in odkrivanje znanja v procesu učenja in poučevanja)</a:t>
            </a:r>
          </a:p>
          <a:p>
            <a:pPr marL="457200" indent="-457200">
              <a:buFontTx/>
              <a:buChar char="-"/>
            </a:pPr>
            <a:r>
              <a:rPr lang="sl-SI" dirty="0" smtClean="0"/>
              <a:t>Reševanje problemov (iskanje rešitev v učnem procesu)</a:t>
            </a:r>
          </a:p>
          <a:p>
            <a:pPr marL="457200" indent="-457200">
              <a:buFontTx/>
              <a:buChar char="-"/>
            </a:pPr>
            <a:r>
              <a:rPr lang="sl-SI" dirty="0" smtClean="0"/>
              <a:t> Projektno delo</a:t>
            </a:r>
          </a:p>
          <a:p>
            <a:pPr marL="457200" indent="-457200">
              <a:buFontTx/>
              <a:buChar char="-"/>
            </a:pPr>
            <a:r>
              <a:rPr lang="sl-SI" dirty="0" smtClean="0"/>
              <a:t>Izkustveno učenje (na prostem, varnem okolju) …</a:t>
            </a:r>
          </a:p>
          <a:p>
            <a:endParaRPr lang="sl-SI" dirty="0"/>
          </a:p>
        </p:txBody>
      </p:sp>
    </p:spTree>
    <p:extLst>
      <p:ext uri="{BB962C8B-B14F-4D97-AF65-F5344CB8AC3E}">
        <p14:creationId xmlns:p14="http://schemas.microsoft.com/office/powerpoint/2010/main" val="356993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457200" indent="-457200">
              <a:buFont typeface="Wingdings" panose="05000000000000000000" pitchFamily="2" charset="2"/>
              <a:buChar char="ü"/>
            </a:pPr>
            <a:r>
              <a:rPr lang="en-US" dirty="0" err="1" smtClean="0"/>
              <a:t>Začnemo</a:t>
            </a:r>
            <a:r>
              <a:rPr lang="en-US" dirty="0" smtClean="0"/>
              <a:t> v </a:t>
            </a:r>
            <a:r>
              <a:rPr lang="en-US" dirty="0" err="1" smtClean="0"/>
              <a:t>družini</a:t>
            </a:r>
            <a:r>
              <a:rPr lang="en-US" dirty="0" smtClean="0"/>
              <a:t>, od </a:t>
            </a:r>
            <a:r>
              <a:rPr lang="en-US" dirty="0" err="1" smtClean="0"/>
              <a:t>otrokovega</a:t>
            </a:r>
            <a:r>
              <a:rPr lang="en-US" dirty="0" smtClean="0"/>
              <a:t> 2. </a:t>
            </a:r>
            <a:r>
              <a:rPr lang="sl-SI" dirty="0" smtClean="0"/>
              <a:t>l</a:t>
            </a:r>
            <a:r>
              <a:rPr lang="en-US" dirty="0" smtClean="0"/>
              <a:t>eta </a:t>
            </a:r>
            <a:r>
              <a:rPr lang="en-US" dirty="0" err="1" smtClean="0"/>
              <a:t>naprej</a:t>
            </a:r>
            <a:r>
              <a:rPr lang="en-US" dirty="0" smtClean="0"/>
              <a:t> (s </a:t>
            </a:r>
            <a:r>
              <a:rPr lang="en-US" dirty="0" err="1" smtClean="0"/>
              <a:t>pripenjanjem</a:t>
            </a:r>
            <a:r>
              <a:rPr lang="en-US" dirty="0" smtClean="0"/>
              <a:t> </a:t>
            </a:r>
            <a:r>
              <a:rPr lang="en-US" dirty="0" err="1" smtClean="0"/>
              <a:t>že</a:t>
            </a:r>
            <a:r>
              <a:rPr lang="en-US" dirty="0" smtClean="0"/>
              <a:t> v </a:t>
            </a:r>
            <a:r>
              <a:rPr lang="en-US" dirty="0" err="1" smtClean="0"/>
              <a:t>lupinici</a:t>
            </a:r>
            <a:r>
              <a:rPr lang="en-US" dirty="0" smtClean="0"/>
              <a:t>)</a:t>
            </a:r>
            <a:r>
              <a:rPr lang="sl-SI" dirty="0" smtClean="0"/>
              <a:t>.</a:t>
            </a:r>
            <a:endParaRPr lang="en-US" dirty="0" smtClean="0"/>
          </a:p>
          <a:p>
            <a:pPr marL="457200" indent="-457200">
              <a:buFont typeface="Wingdings" panose="05000000000000000000" pitchFamily="2" charset="2"/>
              <a:buChar char="ü"/>
            </a:pPr>
            <a:r>
              <a:rPr lang="en-US" dirty="0" err="1" smtClean="0"/>
              <a:t>Zajamemo</a:t>
            </a:r>
            <a:r>
              <a:rPr lang="en-US" dirty="0" smtClean="0"/>
              <a:t> </a:t>
            </a:r>
            <a:r>
              <a:rPr lang="en-US" dirty="0" err="1" smtClean="0"/>
              <a:t>vse</a:t>
            </a:r>
            <a:r>
              <a:rPr lang="en-US" dirty="0" smtClean="0"/>
              <a:t> </a:t>
            </a:r>
            <a:r>
              <a:rPr lang="en-US" dirty="0" err="1" smtClean="0"/>
              <a:t>vloge</a:t>
            </a:r>
            <a:r>
              <a:rPr lang="en-US" dirty="0" smtClean="0"/>
              <a:t> </a:t>
            </a:r>
            <a:r>
              <a:rPr lang="en-US" dirty="0" err="1" smtClean="0"/>
              <a:t>otroka</a:t>
            </a:r>
            <a:r>
              <a:rPr lang="en-US" dirty="0" smtClean="0"/>
              <a:t>: </a:t>
            </a:r>
            <a:r>
              <a:rPr lang="en-US" dirty="0" err="1" smtClean="0"/>
              <a:t>sopotnik</a:t>
            </a:r>
            <a:r>
              <a:rPr lang="en-US" dirty="0" smtClean="0"/>
              <a:t>, </a:t>
            </a:r>
            <a:r>
              <a:rPr lang="en-US" dirty="0" err="1" smtClean="0"/>
              <a:t>pešec</a:t>
            </a:r>
            <a:r>
              <a:rPr lang="en-US" dirty="0" smtClean="0"/>
              <a:t>, </a:t>
            </a:r>
            <a:r>
              <a:rPr lang="en-US" dirty="0" err="1" smtClean="0"/>
              <a:t>kolesar</a:t>
            </a:r>
            <a:r>
              <a:rPr lang="en-US" dirty="0" smtClean="0"/>
              <a:t>, </a:t>
            </a:r>
            <a:r>
              <a:rPr lang="en-US" dirty="0" err="1" smtClean="0"/>
              <a:t>voznik</a:t>
            </a:r>
            <a:r>
              <a:rPr lang="sl-SI" dirty="0" smtClean="0"/>
              <a:t>.</a:t>
            </a:r>
            <a:endParaRPr lang="en-US" dirty="0" smtClean="0"/>
          </a:p>
          <a:p>
            <a:pPr marL="457200" indent="-457200">
              <a:buFont typeface="Wingdings" panose="05000000000000000000" pitchFamily="2" charset="2"/>
              <a:buChar char="ü"/>
            </a:pPr>
            <a:r>
              <a:rPr lang="en-US" dirty="0" err="1" smtClean="0"/>
              <a:t>Otrokom</a:t>
            </a:r>
            <a:r>
              <a:rPr lang="en-US" dirty="0" smtClean="0"/>
              <a:t> </a:t>
            </a:r>
            <a:r>
              <a:rPr lang="en-US" dirty="0" err="1" smtClean="0"/>
              <a:t>predstavljamo</a:t>
            </a:r>
            <a:r>
              <a:rPr lang="en-US" dirty="0" smtClean="0"/>
              <a:t> </a:t>
            </a:r>
            <a:r>
              <a:rPr lang="en-US" dirty="0" err="1" smtClean="0"/>
              <a:t>ustrezen</a:t>
            </a:r>
            <a:r>
              <a:rPr lang="en-US" dirty="0" smtClean="0"/>
              <a:t> </a:t>
            </a:r>
            <a:r>
              <a:rPr lang="en-US" dirty="0" err="1" smtClean="0"/>
              <a:t>vzor</a:t>
            </a:r>
            <a:r>
              <a:rPr lang="sl-SI" dirty="0" smtClean="0"/>
              <a:t>.</a:t>
            </a:r>
          </a:p>
          <a:p>
            <a:pPr marL="457200" indent="-457200">
              <a:buFont typeface="Wingdings" panose="05000000000000000000" pitchFamily="2" charset="2"/>
              <a:buChar char="ü"/>
            </a:pPr>
            <a:r>
              <a:rPr lang="en-US" dirty="0" smtClean="0"/>
              <a:t>V </a:t>
            </a:r>
            <a:r>
              <a:rPr lang="en-US" dirty="0" err="1" smtClean="0"/>
              <a:t>okviru</a:t>
            </a:r>
            <a:r>
              <a:rPr lang="en-US" dirty="0" smtClean="0"/>
              <a:t> </a:t>
            </a:r>
            <a:r>
              <a:rPr lang="en-US" dirty="0" err="1" smtClean="0"/>
              <a:t>formalnega</a:t>
            </a:r>
            <a:r>
              <a:rPr lang="en-US" dirty="0" smtClean="0"/>
              <a:t> </a:t>
            </a:r>
            <a:r>
              <a:rPr lang="en-US" dirty="0" err="1" smtClean="0"/>
              <a:t>izobraževanja</a:t>
            </a:r>
            <a:r>
              <a:rPr lang="en-US" dirty="0" smtClean="0"/>
              <a:t> od </a:t>
            </a:r>
            <a:r>
              <a:rPr lang="en-US" dirty="0" err="1" smtClean="0"/>
              <a:t>vrtca</a:t>
            </a:r>
            <a:r>
              <a:rPr lang="en-US" dirty="0" smtClean="0"/>
              <a:t>, </a:t>
            </a:r>
            <a:r>
              <a:rPr lang="en-US" dirty="0" err="1" smtClean="0"/>
              <a:t>oš</a:t>
            </a:r>
            <a:r>
              <a:rPr lang="en-US" dirty="0" smtClean="0"/>
              <a:t>, </a:t>
            </a:r>
            <a:r>
              <a:rPr lang="en-US" dirty="0" err="1" smtClean="0"/>
              <a:t>srednje</a:t>
            </a:r>
            <a:r>
              <a:rPr lang="en-US" dirty="0" smtClean="0"/>
              <a:t> </a:t>
            </a:r>
            <a:r>
              <a:rPr lang="en-US" dirty="0" err="1" smtClean="0"/>
              <a:t>šole</a:t>
            </a:r>
            <a:r>
              <a:rPr lang="en-US" dirty="0" smtClean="0"/>
              <a:t>, </a:t>
            </a:r>
            <a:r>
              <a:rPr lang="en-US" dirty="0" err="1" smtClean="0"/>
              <a:t>nato</a:t>
            </a:r>
            <a:r>
              <a:rPr lang="en-US" dirty="0" smtClean="0"/>
              <a:t> </a:t>
            </a:r>
            <a:r>
              <a:rPr lang="en-US" dirty="0" err="1" smtClean="0"/>
              <a:t>šole</a:t>
            </a:r>
            <a:r>
              <a:rPr lang="en-US" dirty="0" smtClean="0"/>
              <a:t> </a:t>
            </a:r>
            <a:r>
              <a:rPr lang="en-US" dirty="0" err="1" smtClean="0"/>
              <a:t>vožnje</a:t>
            </a:r>
            <a:r>
              <a:rPr lang="sl-SI" dirty="0" smtClean="0"/>
              <a:t>.</a:t>
            </a:r>
            <a:r>
              <a:rPr lang="en-US" dirty="0" smtClean="0"/>
              <a:t/>
            </a:r>
            <a:br>
              <a:rPr lang="en-US" dirty="0" smtClean="0"/>
            </a:br>
            <a:r>
              <a:rPr lang="en-US" dirty="0" err="1" smtClean="0"/>
              <a:t>Prometna</a:t>
            </a:r>
            <a:r>
              <a:rPr lang="en-US" dirty="0" smtClean="0"/>
              <a:t> </a:t>
            </a:r>
            <a:r>
              <a:rPr lang="en-US" dirty="0" err="1" smtClean="0"/>
              <a:t>vzgoja</a:t>
            </a:r>
            <a:r>
              <a:rPr lang="en-US" dirty="0" smtClean="0"/>
              <a:t> je </a:t>
            </a:r>
            <a:r>
              <a:rPr lang="en-US" dirty="0" err="1" smtClean="0"/>
              <a:t>zasnovana</a:t>
            </a:r>
            <a:r>
              <a:rPr lang="en-US" dirty="0" smtClean="0"/>
              <a:t> </a:t>
            </a:r>
            <a:r>
              <a:rPr lang="en-US" dirty="0" err="1" smtClean="0"/>
              <a:t>kot</a:t>
            </a:r>
            <a:r>
              <a:rPr lang="en-US" dirty="0" smtClean="0"/>
              <a:t> </a:t>
            </a:r>
            <a:r>
              <a:rPr lang="en-US" dirty="0" err="1" smtClean="0"/>
              <a:t>medpremetno</a:t>
            </a:r>
            <a:r>
              <a:rPr lang="en-US" dirty="0" smtClean="0"/>
              <a:t> </a:t>
            </a:r>
            <a:r>
              <a:rPr lang="en-US" dirty="0" err="1" smtClean="0"/>
              <a:t>področje</a:t>
            </a:r>
            <a:r>
              <a:rPr lang="en-US" dirty="0" smtClean="0"/>
              <a:t>, v </a:t>
            </a:r>
            <a:r>
              <a:rPr lang="en-US" dirty="0" err="1" smtClean="0"/>
              <a:t>ospredju</a:t>
            </a:r>
            <a:r>
              <a:rPr lang="en-US" dirty="0" smtClean="0"/>
              <a:t> so </a:t>
            </a:r>
            <a:r>
              <a:rPr lang="en-US" dirty="0" err="1" smtClean="0"/>
              <a:t>kompetence</a:t>
            </a:r>
            <a:r>
              <a:rPr lang="en-US" dirty="0" smtClean="0"/>
              <a:t> </a:t>
            </a:r>
            <a:r>
              <a:rPr lang="en-US" dirty="0" err="1" smtClean="0"/>
              <a:t>za</a:t>
            </a:r>
            <a:r>
              <a:rPr lang="en-US" dirty="0" smtClean="0"/>
              <a:t> </a:t>
            </a:r>
            <a:r>
              <a:rPr lang="en-US" dirty="0" err="1" smtClean="0"/>
              <a:t>varnejše</a:t>
            </a:r>
            <a:r>
              <a:rPr lang="en-US" dirty="0" smtClean="0"/>
              <a:t> </a:t>
            </a:r>
            <a:r>
              <a:rPr lang="en-US" dirty="0" err="1" smtClean="0"/>
              <a:t>sodelovanje</a:t>
            </a:r>
            <a:r>
              <a:rPr lang="en-US" dirty="0" smtClean="0"/>
              <a:t> v </a:t>
            </a:r>
            <a:r>
              <a:rPr lang="en-US" dirty="0" err="1" smtClean="0"/>
              <a:t>prometu</a:t>
            </a:r>
            <a:r>
              <a:rPr lang="sl-SI" dirty="0" smtClean="0"/>
              <a:t>.</a:t>
            </a:r>
            <a:endParaRPr lang="en-US" dirty="0" smtClean="0"/>
          </a:p>
          <a:p>
            <a:endParaRPr lang="sl-SI" dirty="0"/>
          </a:p>
        </p:txBody>
      </p:sp>
    </p:spTree>
    <p:extLst>
      <p:ext uri="{BB962C8B-B14F-4D97-AF65-F5344CB8AC3E}">
        <p14:creationId xmlns:p14="http://schemas.microsoft.com/office/powerpoint/2010/main" val="184778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3"/>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1"/>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6.png"/><Relationship Id="rId4" Type="http://schemas.openxmlformats.org/officeDocument/2006/relationships/image" Target="../media/image10.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hyperlink" Target="https://www.avp-rs.si/preventiva/gradiva/oglasi-in-videi/" TargetMode="External"/><Relationship Id="rId1" Type="http://schemas.openxmlformats.org/officeDocument/2006/relationships/slideLayout" Target="../slideLayouts/slideLayout14.xml"/><Relationship Id="rId6" Type="http://schemas.openxmlformats.org/officeDocument/2006/relationships/hyperlink" Target="mailto:spv@avp-rs.si" TargetMode="Externa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creenshot 2021-03-31 at 09.07.03.png" descr="Screenshot 2021-03-31 at 09.07.03.png"/>
          <p:cNvPicPr>
            <a:picLocks noChangeAspect="1"/>
          </p:cNvPicPr>
          <p:nvPr/>
        </p:nvPicPr>
        <p:blipFill>
          <a:blip r:embed="rId2">
            <a:extLst/>
          </a:blip>
          <a:stretch>
            <a:fillRect/>
          </a:stretch>
        </p:blipFill>
        <p:spPr>
          <a:xfrm>
            <a:off x="-20530" y="-586156"/>
            <a:ext cx="20663094" cy="14913712"/>
          </a:xfrm>
          <a:prstGeom prst="rect">
            <a:avLst/>
          </a:prstGeom>
          <a:ln w="12700">
            <a:miter lim="400000"/>
          </a:ln>
        </p:spPr>
      </p:pic>
      <p:sp>
        <p:nvSpPr>
          <p:cNvPr id="152" name="NASLOV"/>
          <p:cNvSpPr txBox="1">
            <a:spLocks noGrp="1"/>
          </p:cNvSpPr>
          <p:nvPr>
            <p:ph type="title"/>
          </p:nvPr>
        </p:nvSpPr>
        <p:spPr>
          <a:xfrm>
            <a:off x="1079500" y="3190232"/>
            <a:ext cx="18878277" cy="4992868"/>
          </a:xfrm>
          <a:prstGeom prst="rect">
            <a:avLst/>
          </a:prstGeom>
        </p:spPr>
        <p:txBody>
          <a:bodyPr>
            <a:normAutofit fontScale="90000"/>
          </a:bodyPr>
          <a:lstStyle>
            <a:lvl1pPr defTabSz="1733930">
              <a:defRPr sz="12000" spc="-239">
                <a:solidFill>
                  <a:srgbClr val="FFFFFF"/>
                </a:solidFill>
                <a:latin typeface="Calibri"/>
                <a:ea typeface="Calibri"/>
                <a:cs typeface="Calibri"/>
                <a:sym typeface="Calibri"/>
              </a:defRPr>
            </a:lvl1pPr>
          </a:lstStyle>
          <a:p>
            <a:r>
              <a:rPr lang="sl-SI" dirty="0" smtClean="0"/>
              <a:t>PROMETNA VZGOJA IN PROMETNA VARNOST V VRTCIH IN ŠOLAH</a:t>
            </a:r>
            <a:br>
              <a:rPr lang="sl-SI" dirty="0" smtClean="0"/>
            </a:br>
            <a:r>
              <a:rPr lang="sl-SI" sz="8000" dirty="0" smtClean="0"/>
              <a:t>Spodbujanje TM in </a:t>
            </a:r>
            <a:r>
              <a:rPr lang="sl-SI" sz="8000" dirty="0" err="1" smtClean="0"/>
              <a:t>trajnostnosti</a:t>
            </a:r>
            <a:r>
              <a:rPr lang="sl-SI" sz="8000" dirty="0" smtClean="0"/>
              <a:t> v VIZ</a:t>
            </a:r>
            <a:br>
              <a:rPr lang="sl-SI" sz="8000" dirty="0" smtClean="0"/>
            </a:br>
            <a:r>
              <a:rPr lang="sl-SI" sz="8000" dirty="0" smtClean="0"/>
              <a:t> 8. </a:t>
            </a:r>
            <a:r>
              <a:rPr lang="sl-SI" sz="8000" dirty="0" err="1" smtClean="0"/>
              <a:t>nac</a:t>
            </a:r>
            <a:r>
              <a:rPr lang="sl-SI" sz="8000" dirty="0" smtClean="0"/>
              <a:t>. konferenca</a:t>
            </a:r>
            <a:r>
              <a:rPr lang="sl-SI" dirty="0" smtClean="0"/>
              <a:t/>
            </a:r>
            <a:br>
              <a:rPr lang="sl-SI" dirty="0" smtClean="0"/>
            </a:br>
            <a:r>
              <a:rPr lang="sl-SI" dirty="0" smtClean="0"/>
              <a:t> </a:t>
            </a:r>
            <a:endParaRPr sz="3100" dirty="0"/>
          </a:p>
        </p:txBody>
      </p:sp>
      <p:sp>
        <p:nvSpPr>
          <p:cNvPr id="153" name="Podnaslov"/>
          <p:cNvSpPr txBox="1">
            <a:spLocks noGrp="1"/>
          </p:cNvSpPr>
          <p:nvPr>
            <p:ph type="body" sz="quarter" idx="1"/>
          </p:nvPr>
        </p:nvSpPr>
        <p:spPr>
          <a:xfrm>
            <a:off x="1079500" y="8170760"/>
            <a:ext cx="7930178" cy="1456399"/>
          </a:xfrm>
          <a:prstGeom prst="rect">
            <a:avLst/>
          </a:prstGeom>
        </p:spPr>
        <p:txBody>
          <a:bodyPr lIns="50800" tIns="50800" rIns="50800" bIns="50800">
            <a:noAutofit/>
          </a:bodyPr>
          <a:lstStyle>
            <a:lvl1pPr defTabSz="587022">
              <a:defRPr sz="5000">
                <a:solidFill>
                  <a:srgbClr val="FFFFFF"/>
                </a:solidFill>
                <a:latin typeface="Calibri"/>
                <a:ea typeface="Calibri"/>
                <a:cs typeface="Calibri"/>
                <a:sym typeface="Calibri"/>
              </a:defRPr>
            </a:lvl1pPr>
          </a:lstStyle>
          <a:p>
            <a:r>
              <a:rPr lang="sl-SI" sz="4400" dirty="0"/>
              <a:t>d</a:t>
            </a:r>
            <a:r>
              <a:rPr lang="sl-SI" sz="4400" dirty="0" smtClean="0"/>
              <a:t>r. Irena Janžekovič </a:t>
            </a:r>
            <a:r>
              <a:rPr lang="sl-SI" sz="4400" dirty="0" err="1" smtClean="0"/>
              <a:t>Žmauc</a:t>
            </a:r>
            <a:r>
              <a:rPr lang="sl-SI" sz="4400" dirty="0" smtClean="0"/>
              <a:t> (AVP)</a:t>
            </a:r>
            <a:endParaRPr sz="4400" dirty="0"/>
          </a:p>
        </p:txBody>
      </p:sp>
      <p:pic>
        <p:nvPicPr>
          <p:cNvPr id="154" name="Screenshot 2021-03-30 at 08.19.50.png" descr="Screenshot 2021-03-30 at 08.19.50.png"/>
          <p:cNvPicPr>
            <a:picLocks noChangeAspect="1"/>
          </p:cNvPicPr>
          <p:nvPr/>
        </p:nvPicPr>
        <p:blipFill>
          <a:blip r:embed="rId3">
            <a:extLst/>
          </a:blip>
          <a:stretch>
            <a:fillRect/>
          </a:stretch>
        </p:blipFill>
        <p:spPr>
          <a:xfrm>
            <a:off x="21122614" y="11173476"/>
            <a:ext cx="2717007" cy="1205620"/>
          </a:xfrm>
          <a:prstGeom prst="rect">
            <a:avLst/>
          </a:prstGeom>
          <a:ln w="12700">
            <a:miter lim="400000"/>
          </a:ln>
        </p:spPr>
      </p:pic>
      <p:pic>
        <p:nvPicPr>
          <p:cNvPr id="155" name="Screenshot 2021-03-30 at 08.19.44.png" descr="Screenshot 2021-03-30 at 08.19.44.png"/>
          <p:cNvPicPr>
            <a:picLocks noChangeAspect="1"/>
          </p:cNvPicPr>
          <p:nvPr/>
        </p:nvPicPr>
        <p:blipFill>
          <a:blip r:embed="rId4">
            <a:extLst/>
          </a:blip>
          <a:stretch>
            <a:fillRect/>
          </a:stretch>
        </p:blipFill>
        <p:spPr>
          <a:xfrm>
            <a:off x="21217864" y="9696604"/>
            <a:ext cx="2526507" cy="1286376"/>
          </a:xfrm>
          <a:prstGeom prst="rect">
            <a:avLst/>
          </a:prstGeom>
          <a:ln w="12700">
            <a:miter lim="400000"/>
          </a:ln>
        </p:spPr>
      </p:pic>
      <p:sp>
        <p:nvSpPr>
          <p:cNvPr id="156" name="Datum"/>
          <p:cNvSpPr txBox="1"/>
          <p:nvPr/>
        </p:nvSpPr>
        <p:spPr>
          <a:xfrm>
            <a:off x="1079500" y="11959487"/>
            <a:ext cx="7500326" cy="461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92500" lnSpcReduction="10000"/>
          </a:bodyPr>
          <a:lstStyle>
            <a:lvl1pPr algn="l" defTabSz="399175">
              <a:defRPr sz="2700">
                <a:solidFill>
                  <a:srgbClr val="FFFFFF"/>
                </a:solidFill>
                <a:latin typeface="Calibri"/>
                <a:ea typeface="Calibri"/>
                <a:cs typeface="Calibri"/>
                <a:sym typeface="Calibri"/>
              </a:defRPr>
            </a:lvl1pPr>
          </a:lstStyle>
          <a:p>
            <a:r>
              <a:rPr lang="sl-SI" dirty="0" smtClean="0"/>
              <a:t>Laško, 9. 4. 2024</a:t>
            </a:r>
            <a:endParaRPr dirty="0"/>
          </a:p>
        </p:txBody>
      </p:sp>
      <p:pic>
        <p:nvPicPr>
          <p:cNvPr id="157" name="Image" descr="Image"/>
          <p:cNvPicPr>
            <a:picLocks noChangeAspect="1"/>
          </p:cNvPicPr>
          <p:nvPr/>
        </p:nvPicPr>
        <p:blipFill>
          <a:blip r:embed="rId5">
            <a:extLst/>
          </a:blip>
          <a:stretch>
            <a:fillRect/>
          </a:stretch>
        </p:blipFill>
        <p:spPr>
          <a:xfrm>
            <a:off x="21028113" y="12784990"/>
            <a:ext cx="3206976" cy="832237"/>
          </a:xfrm>
          <a:prstGeom prst="rect">
            <a:avLst/>
          </a:prstGeom>
          <a:ln w="12700">
            <a:miter lim="400000"/>
          </a:ln>
        </p:spPr>
      </p:pic>
      <p:pic>
        <p:nvPicPr>
          <p:cNvPr id="2" name="Slika 1"/>
          <p:cNvPicPr>
            <a:picLocks noChangeAspect="1"/>
          </p:cNvPicPr>
          <p:nvPr/>
        </p:nvPicPr>
        <p:blipFill>
          <a:blip r:embed="rId6"/>
          <a:stretch>
            <a:fillRect/>
          </a:stretch>
        </p:blipFill>
        <p:spPr>
          <a:xfrm>
            <a:off x="21217864" y="749808"/>
            <a:ext cx="2216045" cy="1873565"/>
          </a:xfrm>
          <a:prstGeom prst="rect">
            <a:avLst/>
          </a:prstGeom>
        </p:spPr>
      </p:pic>
      <p:pic>
        <p:nvPicPr>
          <p:cNvPr id="3" name="Slika 2"/>
          <p:cNvPicPr>
            <a:picLocks noChangeAspect="1"/>
          </p:cNvPicPr>
          <p:nvPr/>
        </p:nvPicPr>
        <p:blipFill>
          <a:blip r:embed="rId7"/>
          <a:stretch>
            <a:fillRect/>
          </a:stretch>
        </p:blipFill>
        <p:spPr>
          <a:xfrm>
            <a:off x="14487681" y="9388271"/>
            <a:ext cx="5486142" cy="4544077"/>
          </a:xfrm>
          <a:prstGeom prst="rect">
            <a:avLst/>
          </a:prstGeom>
        </p:spPr>
      </p:pic>
      <p:pic>
        <p:nvPicPr>
          <p:cNvPr id="4" name="Slika 3"/>
          <p:cNvPicPr>
            <a:picLocks noChangeAspect="1"/>
          </p:cNvPicPr>
          <p:nvPr/>
        </p:nvPicPr>
        <p:blipFill>
          <a:blip r:embed="rId8"/>
          <a:stretch>
            <a:fillRect/>
          </a:stretch>
        </p:blipFill>
        <p:spPr>
          <a:xfrm>
            <a:off x="5177767" y="9919135"/>
            <a:ext cx="7954718" cy="412840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DISTRIBUCIJA GRADIV AVP – NAC. PREVENTIVNE AKCIJE:</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0" y="2615184"/>
            <a:ext cx="13239531" cy="7553575"/>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endParaRPr lang="sl-SI" dirty="0" smtClean="0"/>
          </a:p>
          <a:p>
            <a:pPr marL="457200" indent="-457200" fontAlgn="base">
              <a:buFontTx/>
              <a:buChar char="-"/>
            </a:pPr>
            <a:endParaRPr lang="sl-SI" dirty="0"/>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2">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3">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4">
            <a:extLst/>
          </a:blip>
          <a:stretch>
            <a:fillRect/>
          </a:stretch>
        </p:blipFill>
        <p:spPr>
          <a:xfrm>
            <a:off x="-37340" y="12410526"/>
            <a:ext cx="4323451" cy="1121972"/>
          </a:xfrm>
          <a:prstGeom prst="rect">
            <a:avLst/>
          </a:prstGeom>
          <a:ln w="12700">
            <a:miter lim="400000"/>
          </a:ln>
        </p:spPr>
      </p:pic>
      <p:graphicFrame>
        <p:nvGraphicFramePr>
          <p:cNvPr id="10" name="Diagram 9"/>
          <p:cNvGraphicFramePr/>
          <p:nvPr>
            <p:extLst>
              <p:ext uri="{D42A27DB-BD31-4B8C-83A1-F6EECF244321}">
                <p14:modId xmlns:p14="http://schemas.microsoft.com/office/powerpoint/2010/main" val="1655285863"/>
              </p:ext>
            </p:extLst>
          </p:nvPr>
        </p:nvGraphicFramePr>
        <p:xfrm>
          <a:off x="2121409" y="3474720"/>
          <a:ext cx="9552670" cy="77815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ka 1"/>
          <p:cNvPicPr>
            <a:picLocks noChangeAspect="1"/>
          </p:cNvPicPr>
          <p:nvPr/>
        </p:nvPicPr>
        <p:blipFill>
          <a:blip r:embed="rId10"/>
          <a:stretch>
            <a:fillRect/>
          </a:stretch>
        </p:blipFill>
        <p:spPr>
          <a:xfrm>
            <a:off x="12656730" y="5487533"/>
            <a:ext cx="11027096" cy="6020322"/>
          </a:xfrm>
          <a:prstGeom prst="rect">
            <a:avLst/>
          </a:prstGeom>
        </p:spPr>
      </p:pic>
    </p:spTree>
    <p:extLst>
      <p:ext uri="{BB962C8B-B14F-4D97-AF65-F5344CB8AC3E}">
        <p14:creationId xmlns:p14="http://schemas.microsoft.com/office/powerpoint/2010/main" val="45309509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AVP – MOŽNOSTI ZA PEDAG. DELAVCE:</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1" y="2615185"/>
            <a:ext cx="12586208" cy="5669280"/>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marL="457200" indent="-457200" fontAlgn="base">
              <a:buFontTx/>
              <a:buChar char="-"/>
            </a:pPr>
            <a:endParaRPr lang="sl-SI" dirty="0" smtClean="0"/>
          </a:p>
          <a:p>
            <a:pPr marL="457200" indent="-457200" fontAlgn="base">
              <a:buFontTx/>
              <a:buChar char="-"/>
            </a:pPr>
            <a:r>
              <a:rPr lang="sl-SI" dirty="0" smtClean="0"/>
              <a:t>Informacije na spletnih straneh AVP</a:t>
            </a:r>
          </a:p>
          <a:p>
            <a:pPr marL="457200" indent="-457200" fontAlgn="base">
              <a:buFontTx/>
              <a:buChar char="-"/>
            </a:pPr>
            <a:r>
              <a:rPr lang="sl-SI" dirty="0" smtClean="0"/>
              <a:t>Spletna učilnica (inf. za učitelje, naloge za učence, prezentacije)</a:t>
            </a:r>
          </a:p>
          <a:p>
            <a:pPr marL="457200" indent="-457200" fontAlgn="base">
              <a:buFontTx/>
              <a:buChar char="-"/>
            </a:pPr>
            <a:r>
              <a:rPr lang="sl-SI" dirty="0" smtClean="0"/>
              <a:t>Brošure in učna gradiva, plakati (Učenec pešec, Cesta je razred zase, strip)</a:t>
            </a:r>
          </a:p>
          <a:p>
            <a:pPr marL="457200" indent="-457200" fontAlgn="base">
              <a:buFontTx/>
              <a:buChar char="-"/>
            </a:pPr>
            <a:r>
              <a:rPr lang="sl-SI" dirty="0" smtClean="0"/>
              <a:t>Video </a:t>
            </a:r>
            <a:r>
              <a:rPr lang="sl-SI" dirty="0"/>
              <a:t>gradiva (</a:t>
            </a:r>
            <a:r>
              <a:rPr lang="sl-SI" dirty="0">
                <a:hlinkClick r:id="rId2"/>
              </a:rPr>
              <a:t>https://www.avp-rs.si/preventiva/gradiva/oglasi-in-videi</a:t>
            </a:r>
            <a:r>
              <a:rPr lang="sl-SI" dirty="0" smtClean="0">
                <a:hlinkClick r:id="rId2"/>
              </a:rPr>
              <a:t>/</a:t>
            </a:r>
            <a:r>
              <a:rPr lang="sl-SI" dirty="0" smtClean="0"/>
              <a:t>)</a:t>
            </a:r>
          </a:p>
          <a:p>
            <a:pPr marL="457200" indent="-457200" fontAlgn="base">
              <a:buFontTx/>
              <a:buChar char="-"/>
            </a:pPr>
            <a:r>
              <a:rPr lang="sl-SI" dirty="0" smtClean="0"/>
              <a:t>Vpis v portal SPV</a:t>
            </a:r>
          </a:p>
          <a:p>
            <a:pPr marL="457200" indent="-457200" fontAlgn="base">
              <a:buFontTx/>
              <a:buChar char="-"/>
            </a:pPr>
            <a:r>
              <a:rPr lang="sl-SI" dirty="0" smtClean="0"/>
              <a:t>Dogodki </a:t>
            </a:r>
            <a:r>
              <a:rPr lang="sl-SI" dirty="0" err="1" smtClean="0"/>
              <a:t>Jumicar</a:t>
            </a:r>
            <a:r>
              <a:rPr lang="sl-SI" dirty="0" smtClean="0"/>
              <a:t>, projekt </a:t>
            </a:r>
            <a:r>
              <a:rPr lang="sl-SI" dirty="0" err="1" smtClean="0"/>
              <a:t>Pasavček</a:t>
            </a:r>
            <a:r>
              <a:rPr lang="sl-SI" dirty="0" smtClean="0"/>
              <a:t>, </a:t>
            </a:r>
          </a:p>
          <a:p>
            <a:pPr marL="457200" indent="-457200" fontAlgn="base">
              <a:buFontTx/>
              <a:buChar char="-"/>
            </a:pPr>
            <a:r>
              <a:rPr lang="sl-SI" dirty="0" smtClean="0"/>
              <a:t>Delavnice Vozimo pametno (SŠ)</a:t>
            </a:r>
          </a:p>
          <a:p>
            <a:pPr marL="457200" indent="-457200" fontAlgn="base">
              <a:buFontTx/>
              <a:buChar char="-"/>
            </a:pPr>
            <a:r>
              <a:rPr lang="sl-SI" dirty="0" smtClean="0"/>
              <a:t>Načrti šolskih poti (strokovna podpora, Smernice)</a:t>
            </a:r>
          </a:p>
          <a:p>
            <a:pPr marL="457200" indent="-457200" fontAlgn="base">
              <a:buFontTx/>
              <a:buChar char="-"/>
            </a:pPr>
            <a:endParaRPr lang="sl-SI" dirty="0"/>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sp>
        <p:nvSpPr>
          <p:cNvPr id="2" name="Pravokotnik 1"/>
          <p:cNvSpPr/>
          <p:nvPr/>
        </p:nvSpPr>
        <p:spPr>
          <a:xfrm>
            <a:off x="12560303" y="11145749"/>
            <a:ext cx="12192000" cy="461665"/>
          </a:xfrm>
          <a:prstGeom prst="rect">
            <a:avLst/>
          </a:prstGeom>
        </p:spPr>
        <p:txBody>
          <a:bodyPr>
            <a:spAutoFit/>
          </a:bodyPr>
          <a:lstStyle/>
          <a:p>
            <a:r>
              <a:rPr lang="sl-SI" dirty="0" smtClean="0"/>
              <a:t>Za več informacij, predloge, pobude pišite </a:t>
            </a:r>
            <a:r>
              <a:rPr lang="sl-SI" dirty="0"/>
              <a:t>na </a:t>
            </a:r>
            <a:r>
              <a:rPr lang="sl-SI" b="1" u="sng" dirty="0" smtClean="0">
                <a:solidFill>
                  <a:srgbClr val="0070C0"/>
                </a:solidFill>
              </a:rPr>
              <a:t>prometna.vzgoja</a:t>
            </a:r>
            <a:r>
              <a:rPr lang="sl-SI" b="1" u="sng" dirty="0" smtClean="0">
                <a:solidFill>
                  <a:srgbClr val="0070C0"/>
                </a:solidFill>
                <a:hlinkClick r:id="rId6"/>
              </a:rPr>
              <a:t>@avp-rs.si</a:t>
            </a:r>
            <a:r>
              <a:rPr lang="sl-SI" b="1" dirty="0">
                <a:hlinkClick r:id="rId6"/>
              </a:rPr>
              <a:t> </a:t>
            </a:r>
            <a:endParaRPr lang="sl-SI" dirty="0"/>
          </a:p>
        </p:txBody>
      </p:sp>
      <p:pic>
        <p:nvPicPr>
          <p:cNvPr id="3" name="Slika 2"/>
          <p:cNvPicPr>
            <a:picLocks noChangeAspect="1"/>
          </p:cNvPicPr>
          <p:nvPr/>
        </p:nvPicPr>
        <p:blipFill>
          <a:blip r:embed="rId7"/>
          <a:stretch>
            <a:fillRect/>
          </a:stretch>
        </p:blipFill>
        <p:spPr>
          <a:xfrm>
            <a:off x="684073" y="7954657"/>
            <a:ext cx="11495227" cy="3908785"/>
          </a:xfrm>
          <a:prstGeom prst="rect">
            <a:avLst/>
          </a:prstGeom>
        </p:spPr>
      </p:pic>
      <p:pic>
        <p:nvPicPr>
          <p:cNvPr id="4" name="Slika 3"/>
          <p:cNvPicPr>
            <a:picLocks noChangeAspect="1"/>
          </p:cNvPicPr>
          <p:nvPr/>
        </p:nvPicPr>
        <p:blipFill>
          <a:blip r:embed="rId8"/>
          <a:stretch>
            <a:fillRect/>
          </a:stretch>
        </p:blipFill>
        <p:spPr>
          <a:xfrm>
            <a:off x="16164038" y="990600"/>
            <a:ext cx="7289714" cy="6964057"/>
          </a:xfrm>
          <a:prstGeom prst="rect">
            <a:avLst/>
          </a:prstGeom>
        </p:spPr>
      </p:pic>
      <p:pic>
        <p:nvPicPr>
          <p:cNvPr id="5" name="Slika 4"/>
          <p:cNvPicPr>
            <a:picLocks noChangeAspect="1"/>
          </p:cNvPicPr>
          <p:nvPr/>
        </p:nvPicPr>
        <p:blipFill>
          <a:blip r:embed="rId9"/>
          <a:stretch>
            <a:fillRect/>
          </a:stretch>
        </p:blipFill>
        <p:spPr>
          <a:xfrm>
            <a:off x="12192002" y="6607142"/>
            <a:ext cx="4343398" cy="4242857"/>
          </a:xfrm>
          <a:prstGeom prst="rect">
            <a:avLst/>
          </a:prstGeom>
        </p:spPr>
      </p:pic>
    </p:spTree>
    <p:extLst>
      <p:ext uri="{BB962C8B-B14F-4D97-AF65-F5344CB8AC3E}">
        <p14:creationId xmlns:p14="http://schemas.microsoft.com/office/powerpoint/2010/main" val="335262555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PRISPEVEK PEDAGOŠKIH DELAVCEV:</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0" y="2615184"/>
            <a:ext cx="13239531" cy="7553575"/>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marL="457200" indent="-457200" fontAlgn="base">
              <a:buFontTx/>
              <a:buChar char="-"/>
            </a:pPr>
            <a:r>
              <a:rPr lang="sl-SI" dirty="0" smtClean="0"/>
              <a:t>AKTIVNI NAČINI:</a:t>
            </a:r>
          </a:p>
          <a:p>
            <a:pPr marL="457200" indent="-457200" fontAlgn="base">
              <a:buFontTx/>
              <a:buChar char="-"/>
            </a:pPr>
            <a:r>
              <a:rPr lang="sl-SI" dirty="0" smtClean="0"/>
              <a:t>Prometne vsebine tekom pouka</a:t>
            </a:r>
          </a:p>
          <a:p>
            <a:pPr marL="457200" indent="-457200" fontAlgn="base">
              <a:buFontTx/>
              <a:buChar char="-"/>
            </a:pPr>
            <a:r>
              <a:rPr lang="sl-SI" dirty="0" smtClean="0"/>
              <a:t>Razredne ure, interesne dejavnosti, projekti</a:t>
            </a:r>
          </a:p>
          <a:p>
            <a:pPr marL="457200" indent="-457200" fontAlgn="base">
              <a:buFontTx/>
              <a:buChar char="-"/>
            </a:pPr>
            <a:r>
              <a:rPr lang="sl-SI" dirty="0" smtClean="0"/>
              <a:t>Dnevi dejavnosti – prometni dan</a:t>
            </a:r>
          </a:p>
          <a:p>
            <a:pPr marL="457200" indent="-457200" fontAlgn="base">
              <a:buFontTx/>
              <a:buChar char="-"/>
            </a:pPr>
            <a:r>
              <a:rPr lang="sl-SI" dirty="0" smtClean="0"/>
              <a:t>Roditeljski sestanki, pogovorne urice</a:t>
            </a:r>
          </a:p>
          <a:p>
            <a:pPr marL="457200" indent="-457200" fontAlgn="base">
              <a:buFontTx/>
              <a:buChar char="-"/>
            </a:pPr>
            <a:endParaRPr lang="sl-SI" dirty="0"/>
          </a:p>
          <a:p>
            <a:pPr marL="457200" indent="-457200" fontAlgn="base">
              <a:buFontTx/>
              <a:buChar char="-"/>
            </a:pPr>
            <a:r>
              <a:rPr lang="sl-SI" dirty="0" smtClean="0"/>
              <a:t>PASIVNI NAČIN:</a:t>
            </a:r>
          </a:p>
          <a:p>
            <a:pPr marL="457200" indent="-457200" fontAlgn="base">
              <a:buFontTx/>
              <a:buChar char="-"/>
            </a:pPr>
            <a:r>
              <a:rPr lang="sl-SI" dirty="0" smtClean="0"/>
              <a:t>oglasna </a:t>
            </a:r>
            <a:r>
              <a:rPr lang="sl-SI" dirty="0"/>
              <a:t>deska, objava na spletni strani, </a:t>
            </a:r>
            <a:r>
              <a:rPr lang="sl-SI" dirty="0" smtClean="0"/>
              <a:t>e-pošta itd. z vsebinami, ki spodbujajo</a:t>
            </a:r>
            <a:r>
              <a:rPr lang="sl-SI" b="1" dirty="0" smtClean="0"/>
              <a:t> </a:t>
            </a:r>
            <a:r>
              <a:rPr lang="sl-SI" b="1" dirty="0"/>
              <a:t>starše in otroke k večji previdnosti v prometu</a:t>
            </a:r>
            <a:r>
              <a:rPr lang="sl-SI" dirty="0"/>
              <a:t>. </a:t>
            </a:r>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2" name="Slika 1"/>
          <p:cNvPicPr>
            <a:picLocks noChangeAspect="1"/>
          </p:cNvPicPr>
          <p:nvPr/>
        </p:nvPicPr>
        <p:blipFill>
          <a:blip r:embed="rId6"/>
          <a:stretch>
            <a:fillRect/>
          </a:stretch>
        </p:blipFill>
        <p:spPr>
          <a:xfrm>
            <a:off x="16423876" y="4864608"/>
            <a:ext cx="7059672" cy="5580324"/>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KOORDINATORJI PROMETNE VZGOJE:</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0" y="3378200"/>
            <a:ext cx="13239531" cy="6790559"/>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marL="457200" indent="-457200" fontAlgn="base">
              <a:buFontTx/>
              <a:buChar char="-"/>
            </a:pPr>
            <a:r>
              <a:rPr lang="sl-SI" dirty="0" smtClean="0"/>
              <a:t>Prejemajo dopise AVP s pomembnimi informacijami</a:t>
            </a:r>
          </a:p>
          <a:p>
            <a:pPr marL="457200" indent="-457200" fontAlgn="base">
              <a:buFontTx/>
              <a:buChar char="-"/>
            </a:pPr>
            <a:r>
              <a:rPr lang="sl-SI" dirty="0" smtClean="0"/>
              <a:t>Informacije prenesejo v kolektiv</a:t>
            </a:r>
          </a:p>
          <a:p>
            <a:pPr marL="457200" indent="-457200" fontAlgn="base">
              <a:buFontTx/>
              <a:buChar char="-"/>
            </a:pPr>
            <a:r>
              <a:rPr lang="sl-SI" dirty="0" smtClean="0"/>
              <a:t>Zaželen na vsaki ustanovi (vrtec, OŠ, SŠ)</a:t>
            </a:r>
          </a:p>
          <a:p>
            <a:pPr marL="457200" indent="-457200" fontAlgn="base">
              <a:buFontTx/>
              <a:buChar char="-"/>
            </a:pPr>
            <a:r>
              <a:rPr lang="sl-SI" dirty="0" smtClean="0"/>
              <a:t>Organizacija prometnih dni in prometnih vsebin, </a:t>
            </a:r>
          </a:p>
          <a:p>
            <a:pPr fontAlgn="base"/>
            <a:r>
              <a:rPr lang="sl-SI" dirty="0" smtClean="0"/>
              <a:t>kolesarskih izpitov, nalaganje NŠP, </a:t>
            </a:r>
          </a:p>
          <a:p>
            <a:pPr fontAlgn="base"/>
            <a:r>
              <a:rPr lang="sl-SI" dirty="0" smtClean="0"/>
              <a:t>sodelovanje z občinskim SPV, Policijo …</a:t>
            </a:r>
          </a:p>
          <a:p>
            <a:pPr marL="457200" indent="-457200" fontAlgn="base">
              <a:buFontTx/>
              <a:buChar char="-"/>
            </a:pPr>
            <a:endParaRPr lang="sl-SI" dirty="0"/>
          </a:p>
          <a:p>
            <a:pPr marL="457200" indent="-457200" fontAlgn="base">
              <a:buFontTx/>
              <a:buChar char="-"/>
            </a:pPr>
            <a:endParaRPr lang="sl-SI" dirty="0"/>
          </a:p>
          <a:p>
            <a:pPr marL="457200" indent="-457200" fontAlgn="base">
              <a:buFontTx/>
              <a:buChar char="-"/>
            </a:pPr>
            <a:r>
              <a:rPr lang="sl-SI" dirty="0" smtClean="0"/>
              <a:t>Pišite nam na prometna.vzgoja@avp-rs.si</a:t>
            </a:r>
            <a:endParaRPr lang="sl-SI" dirty="0"/>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2" name="Slika 1"/>
          <p:cNvPicPr>
            <a:picLocks noChangeAspect="1"/>
          </p:cNvPicPr>
          <p:nvPr/>
        </p:nvPicPr>
        <p:blipFill>
          <a:blip r:embed="rId6"/>
          <a:stretch>
            <a:fillRect/>
          </a:stretch>
        </p:blipFill>
        <p:spPr>
          <a:xfrm>
            <a:off x="15873985" y="2805590"/>
            <a:ext cx="7470076" cy="7035606"/>
          </a:xfrm>
          <a:prstGeom prst="rect">
            <a:avLst/>
          </a:prstGeom>
        </p:spPr>
      </p:pic>
      <p:pic>
        <p:nvPicPr>
          <p:cNvPr id="3" name="Slika 2"/>
          <p:cNvPicPr>
            <a:picLocks noChangeAspect="1"/>
          </p:cNvPicPr>
          <p:nvPr/>
        </p:nvPicPr>
        <p:blipFill>
          <a:blip r:embed="rId7"/>
          <a:stretch>
            <a:fillRect/>
          </a:stretch>
        </p:blipFill>
        <p:spPr>
          <a:xfrm>
            <a:off x="10839450" y="4667185"/>
            <a:ext cx="3741510" cy="5323398"/>
          </a:xfrm>
          <a:prstGeom prst="rect">
            <a:avLst/>
          </a:prstGeom>
        </p:spPr>
      </p:pic>
    </p:spTree>
    <p:extLst>
      <p:ext uri="{BB962C8B-B14F-4D97-AF65-F5344CB8AC3E}">
        <p14:creationId xmlns:p14="http://schemas.microsoft.com/office/powerpoint/2010/main" val="271199952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a:t>V</a:t>
            </a:r>
            <a:r>
              <a:rPr lang="sl-SI" dirty="0" smtClean="0"/>
              <a:t>arnost v prometu – prometna kultura</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0" y="3378200"/>
            <a:ext cx="15311120" cy="7838250"/>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marL="457200" indent="-457200">
              <a:buFont typeface="Wingdings" panose="05000000000000000000" pitchFamily="2" charset="2"/>
              <a:buChar char="ü"/>
            </a:pPr>
            <a:endParaRPr lang="sl-SI" dirty="0" smtClean="0"/>
          </a:p>
          <a:p>
            <a:pPr marL="457200" indent="-457200" algn="just">
              <a:buFont typeface="Wingdings" panose="05000000000000000000" pitchFamily="2" charset="2"/>
              <a:buChar char="ü"/>
            </a:pPr>
            <a:r>
              <a:rPr lang="sl-SI" b="1" dirty="0" smtClean="0"/>
              <a:t>Varnost v CP je pomemben del delovanja družbe, zato so v učnih načrtih vključene prometne vsebine</a:t>
            </a:r>
          </a:p>
          <a:p>
            <a:pPr marL="457200" indent="-457200" algn="just">
              <a:buFont typeface="Wingdings" panose="05000000000000000000" pitchFamily="2" charset="2"/>
              <a:buChar char="ü"/>
            </a:pPr>
            <a:r>
              <a:rPr lang="sl-SI" b="1" dirty="0" smtClean="0"/>
              <a:t>PV in </a:t>
            </a:r>
            <a:r>
              <a:rPr lang="sl-SI" b="1" dirty="0" err="1" smtClean="0"/>
              <a:t>vseživlj</a:t>
            </a:r>
            <a:r>
              <a:rPr lang="sl-SI" b="1" dirty="0" smtClean="0"/>
              <a:t>. učenje prispeva k oblikovanju ustreznih stališč do posameznih dejavnikov varnosti in ustreznega vedenja v prometu</a:t>
            </a:r>
          </a:p>
          <a:p>
            <a:pPr marL="457200" indent="-457200" algn="just">
              <a:buFont typeface="Wingdings" panose="05000000000000000000" pitchFamily="2" charset="2"/>
              <a:buChar char="ü"/>
            </a:pPr>
            <a:r>
              <a:rPr lang="sl-SI" b="1" dirty="0" smtClean="0"/>
              <a:t>Če poskrbimo za večjo varnost otrok v prometu, lažje spodbujamo trajnostno mobilnost. </a:t>
            </a:r>
            <a:endParaRPr lang="sl-SI" b="1" dirty="0"/>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3" name="Slika 2"/>
          <p:cNvPicPr>
            <a:picLocks noChangeAspect="1"/>
          </p:cNvPicPr>
          <p:nvPr/>
        </p:nvPicPr>
        <p:blipFill>
          <a:blip r:embed="rId6"/>
          <a:stretch>
            <a:fillRect/>
          </a:stretch>
        </p:blipFill>
        <p:spPr>
          <a:xfrm>
            <a:off x="18138508" y="6236208"/>
            <a:ext cx="5678530" cy="4980242"/>
          </a:xfrm>
          <a:prstGeom prst="rect">
            <a:avLst/>
          </a:prstGeom>
        </p:spPr>
      </p:pic>
      <p:pic>
        <p:nvPicPr>
          <p:cNvPr id="10" name="Slika 9"/>
          <p:cNvPicPr>
            <a:picLocks noChangeAspect="1"/>
          </p:cNvPicPr>
          <p:nvPr/>
        </p:nvPicPr>
        <p:blipFill>
          <a:blip r:embed="rId7"/>
          <a:stretch>
            <a:fillRect/>
          </a:stretch>
        </p:blipFill>
        <p:spPr>
          <a:xfrm>
            <a:off x="1756142" y="7154719"/>
            <a:ext cx="7954718" cy="4128400"/>
          </a:xfrm>
          <a:prstGeom prst="rect">
            <a:avLst/>
          </a:prstGeom>
        </p:spPr>
      </p:pic>
    </p:spTree>
    <p:extLst>
      <p:ext uri="{BB962C8B-B14F-4D97-AF65-F5344CB8AC3E}">
        <p14:creationId xmlns:p14="http://schemas.microsoft.com/office/powerpoint/2010/main" val="196739033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ectangle"/>
          <p:cNvSpPr/>
          <p:nvPr/>
        </p:nvSpPr>
        <p:spPr>
          <a:xfrm>
            <a:off x="-12703" y="-42048"/>
            <a:ext cx="24384006" cy="13800096"/>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97" name="Image" descr="Image"/>
          <p:cNvPicPr>
            <a:picLocks noChangeAspect="1"/>
          </p:cNvPicPr>
          <p:nvPr/>
        </p:nvPicPr>
        <p:blipFill>
          <a:blip r:embed="rId2">
            <a:extLst/>
          </a:blip>
          <a:stretch>
            <a:fillRect/>
          </a:stretch>
        </p:blipFill>
        <p:spPr>
          <a:xfrm>
            <a:off x="9827028" y="4992573"/>
            <a:ext cx="4418058" cy="2668230"/>
          </a:xfrm>
          <a:prstGeom prst="rect">
            <a:avLst/>
          </a:prstGeom>
          <a:ln w="12700">
            <a:miter lim="400000"/>
          </a:ln>
        </p:spPr>
      </p:pic>
      <p:pic>
        <p:nvPicPr>
          <p:cNvPr id="298" name="Image" descr="Image"/>
          <p:cNvPicPr>
            <a:picLocks noChangeAspect="1"/>
          </p:cNvPicPr>
          <p:nvPr/>
        </p:nvPicPr>
        <p:blipFill>
          <a:blip r:embed="rId3">
            <a:extLst/>
          </a:blip>
          <a:stretch>
            <a:fillRect/>
          </a:stretch>
        </p:blipFill>
        <p:spPr>
          <a:xfrm>
            <a:off x="9970272" y="9821092"/>
            <a:ext cx="4418056" cy="1809961"/>
          </a:xfrm>
          <a:prstGeom prst="rect">
            <a:avLst/>
          </a:prstGeom>
          <a:ln w="12700">
            <a:miter lim="400000"/>
          </a:ln>
        </p:spPr>
      </p:pic>
      <p:pic>
        <p:nvPicPr>
          <p:cNvPr id="299" name="Image" descr="Image"/>
          <p:cNvPicPr>
            <a:picLocks noChangeAspect="1"/>
          </p:cNvPicPr>
          <p:nvPr/>
        </p:nvPicPr>
        <p:blipFill>
          <a:blip r:embed="rId4">
            <a:extLst/>
          </a:blip>
          <a:stretch>
            <a:fillRect/>
          </a:stretch>
        </p:blipFill>
        <p:spPr>
          <a:xfrm>
            <a:off x="9856875" y="12037138"/>
            <a:ext cx="4670250" cy="1211967"/>
          </a:xfrm>
          <a:prstGeom prst="rect">
            <a:avLst/>
          </a:prstGeom>
          <a:ln w="12700">
            <a:miter lim="400000"/>
          </a:ln>
        </p:spPr>
      </p:pic>
      <p:sp>
        <p:nvSpPr>
          <p:cNvPr id="2" name="PoljeZBesedilom 1"/>
          <p:cNvSpPr txBox="1"/>
          <p:nvPr/>
        </p:nvSpPr>
        <p:spPr>
          <a:xfrm>
            <a:off x="2761488" y="2295556"/>
            <a:ext cx="1792224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sl-SI" sz="4400" b="0" i="0" u="none" strike="noStrike" cap="none" spc="0" normalizeH="0" baseline="0" dirty="0" smtClean="0">
                <a:ln>
                  <a:noFill/>
                </a:ln>
                <a:solidFill>
                  <a:schemeClr val="bg1">
                    <a:lumMod val="95000"/>
                  </a:schemeClr>
                </a:solidFill>
                <a:effectLst/>
                <a:uFillTx/>
                <a:latin typeface="+mn-lt"/>
                <a:ea typeface="+mn-ea"/>
                <a:cs typeface="+mn-cs"/>
                <a:sym typeface="Helvetica Neue"/>
              </a:rPr>
              <a:t>Hvala za vašo</a:t>
            </a:r>
            <a:r>
              <a:rPr kumimoji="0" lang="sl-SI" sz="4400" b="0" i="0" u="none" strike="noStrike" cap="none" spc="0" normalizeH="0" dirty="0" smtClean="0">
                <a:ln>
                  <a:noFill/>
                </a:ln>
                <a:solidFill>
                  <a:schemeClr val="bg1">
                    <a:lumMod val="95000"/>
                  </a:schemeClr>
                </a:solidFill>
                <a:effectLst/>
                <a:uFillTx/>
                <a:latin typeface="+mn-lt"/>
                <a:ea typeface="+mn-ea"/>
                <a:cs typeface="+mn-cs"/>
                <a:sym typeface="Helvetica Neue"/>
              </a:rPr>
              <a:t> pozornost! </a:t>
            </a:r>
            <a:endParaRPr kumimoji="0" lang="sl-SI" sz="4400" b="0" i="0" u="none" strike="noStrike" cap="none" spc="0" normalizeH="0" baseline="0" dirty="0">
              <a:ln>
                <a:noFill/>
              </a:ln>
              <a:solidFill>
                <a:schemeClr val="bg1">
                  <a:lumMod val="95000"/>
                </a:schemeClr>
              </a:solidFill>
              <a:effectLst/>
              <a:uFillTx/>
              <a:latin typeface="+mn-lt"/>
              <a:ea typeface="+mn-ea"/>
              <a:cs typeface="+mn-cs"/>
              <a:sym typeface="Helvetica Neue"/>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499" y="990600"/>
            <a:ext cx="14765721" cy="1295400"/>
          </a:xfrm>
          <a:prstGeom prst="rect">
            <a:avLst/>
          </a:prstGeom>
        </p:spPr>
        <p:txBody>
          <a:bodyPr>
            <a:normAutofit fontScale="90000"/>
          </a:bodyPr>
          <a:lstStyle>
            <a:lvl1pPr defTabSz="1095669">
              <a:defRPr sz="7119" spc="-200">
                <a:solidFill>
                  <a:srgbClr val="0D5CAB"/>
                </a:solidFill>
                <a:latin typeface="Calibri"/>
                <a:ea typeface="Calibri"/>
                <a:cs typeface="Calibri"/>
                <a:sym typeface="Calibri"/>
              </a:defRPr>
            </a:lvl1pPr>
          </a:lstStyle>
          <a:p>
            <a:r>
              <a:rPr lang="sl-SI" dirty="0" smtClean="0"/>
              <a:t>Poslanstvo AVP</a:t>
            </a:r>
            <a:r>
              <a:rPr lang="sl-SI" dirty="0"/>
              <a:t/>
            </a:r>
            <a:br>
              <a:rPr lang="sl-SI" dirty="0"/>
            </a:b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547411" y="3378200"/>
            <a:ext cx="12075459" cy="7200462"/>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marL="457200" indent="-457200" fontAlgn="base">
              <a:buFontTx/>
              <a:buChar char="-"/>
            </a:pPr>
            <a:r>
              <a:rPr lang="sl-SI" sz="4000" dirty="0">
                <a:sym typeface="Helvetica Neue"/>
              </a:rPr>
              <a:t>Vizija nič zato zahteva spremembo razmišljanja in ravnanja oblikovalcev sistema, izvajalcev in prometnih udeležencev. Zavezuje jih k jasnemu in odgovornemu </a:t>
            </a:r>
            <a:r>
              <a:rPr lang="sl-SI" sz="4000" dirty="0" smtClean="0">
                <a:sym typeface="Helvetica Neue"/>
              </a:rPr>
              <a:t>ravnanju (pr. pravila), </a:t>
            </a:r>
            <a:r>
              <a:rPr lang="sl-SI" sz="4000" dirty="0">
                <a:sym typeface="Helvetica Neue"/>
              </a:rPr>
              <a:t>ter k zagotovitvi varnega </a:t>
            </a:r>
            <a:r>
              <a:rPr lang="sl-SI" sz="4000" dirty="0" smtClean="0">
                <a:sym typeface="Helvetica Neue"/>
              </a:rPr>
              <a:t>CP sistema.</a:t>
            </a:r>
          </a:p>
          <a:p>
            <a:pPr marL="457200" indent="-457200" fontAlgn="base">
              <a:buFontTx/>
              <a:buChar char="-"/>
            </a:pPr>
            <a:r>
              <a:rPr lang="sl-SI" sz="4000" dirty="0">
                <a:sym typeface="Helvetica Neue"/>
              </a:rPr>
              <a:t>O</a:t>
            </a:r>
            <a:r>
              <a:rPr lang="sl-SI" sz="4000" dirty="0" smtClean="0">
                <a:sym typeface="Helvetica Neue"/>
              </a:rPr>
              <a:t>dgovornost  se za </a:t>
            </a:r>
            <a:r>
              <a:rPr lang="sl-SI" sz="4000" dirty="0">
                <a:sym typeface="Helvetica Neue"/>
              </a:rPr>
              <a:t>ustvarjanje varnega sistema prenaša na slehernega soustvarjalca in uporabnika </a:t>
            </a:r>
            <a:r>
              <a:rPr lang="sl-SI" sz="4000" dirty="0" smtClean="0">
                <a:sym typeface="Helvetica Neue"/>
              </a:rPr>
              <a:t>cest.</a:t>
            </a:r>
            <a:endParaRPr lang="sl-SI" sz="4000" b="1"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14" name="Slika 13"/>
          <p:cNvPicPr/>
          <p:nvPr/>
        </p:nvPicPr>
        <p:blipFill>
          <a:blip r:embed="rId6"/>
          <a:stretch>
            <a:fillRect/>
          </a:stretch>
        </p:blipFill>
        <p:spPr>
          <a:xfrm>
            <a:off x="952498" y="2849800"/>
            <a:ext cx="7960641" cy="6204697"/>
          </a:xfrm>
          <a:prstGeom prst="rect">
            <a:avLst/>
          </a:prstGeom>
        </p:spPr>
      </p:pic>
    </p:spTree>
    <p:extLst>
      <p:ext uri="{BB962C8B-B14F-4D97-AF65-F5344CB8AC3E}">
        <p14:creationId xmlns:p14="http://schemas.microsoft.com/office/powerpoint/2010/main" val="129543461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499" y="990600"/>
            <a:ext cx="14765721" cy="1295400"/>
          </a:xfrm>
          <a:prstGeom prst="rect">
            <a:avLst/>
          </a:prstGeom>
        </p:spPr>
        <p:txBody>
          <a:bodyPr>
            <a:normAutofit fontScale="90000"/>
          </a:bodyPr>
          <a:lstStyle>
            <a:lvl1pPr defTabSz="1095669">
              <a:defRPr sz="7119" spc="-200">
                <a:solidFill>
                  <a:srgbClr val="0D5CAB"/>
                </a:solidFill>
                <a:latin typeface="Calibri"/>
                <a:ea typeface="Calibri"/>
                <a:cs typeface="Calibri"/>
                <a:sym typeface="Calibri"/>
              </a:defRPr>
            </a:lvl1pPr>
          </a:lstStyle>
          <a:p>
            <a:r>
              <a:rPr lang="sl-SI" dirty="0" smtClean="0"/>
              <a:t>Dosegljivost Vizije 0</a:t>
            </a:r>
            <a:r>
              <a:rPr lang="sl-SI" dirty="0"/>
              <a:t/>
            </a:r>
            <a:br>
              <a:rPr lang="sl-SI" dirty="0"/>
            </a:br>
            <a:endParaRPr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14" name="Slika 13"/>
          <p:cNvPicPr/>
          <p:nvPr/>
        </p:nvPicPr>
        <p:blipFill>
          <a:blip r:embed="rId6"/>
          <a:stretch>
            <a:fillRect/>
          </a:stretch>
        </p:blipFill>
        <p:spPr>
          <a:xfrm>
            <a:off x="952498" y="2849800"/>
            <a:ext cx="6328835" cy="5345933"/>
          </a:xfrm>
          <a:prstGeom prst="rect">
            <a:avLst/>
          </a:prstGeom>
        </p:spPr>
      </p:pic>
      <p:pic>
        <p:nvPicPr>
          <p:cNvPr id="5" name="Slika 4"/>
          <p:cNvPicPr>
            <a:picLocks noChangeAspect="1"/>
          </p:cNvPicPr>
          <p:nvPr/>
        </p:nvPicPr>
        <p:blipFill>
          <a:blip r:embed="rId7"/>
          <a:stretch>
            <a:fillRect/>
          </a:stretch>
        </p:blipFill>
        <p:spPr>
          <a:xfrm>
            <a:off x="7281333" y="5160380"/>
            <a:ext cx="16337515" cy="6126568"/>
          </a:xfrm>
          <a:prstGeom prst="rect">
            <a:avLst/>
          </a:prstGeom>
        </p:spPr>
      </p:pic>
    </p:spTree>
    <p:extLst>
      <p:ext uri="{BB962C8B-B14F-4D97-AF65-F5344CB8AC3E}">
        <p14:creationId xmlns:p14="http://schemas.microsoft.com/office/powerpoint/2010/main" val="78219416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499" y="990600"/>
            <a:ext cx="14859930" cy="197562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sz="7200" dirty="0"/>
              <a:t>JAVNA AGENCIJA ZA VARNOST PROMETA (AVP) </a:t>
            </a: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199" y="3378200"/>
            <a:ext cx="9494645" cy="4275825"/>
          </a:xfrm>
          <a:prstGeom prst="rect">
            <a:avLst/>
          </a:prstGeom>
        </p:spPr>
        <p:txBody>
          <a:bodyPr numCol="1" spcCol="38100">
            <a:normAutofit fontScale="92500"/>
          </a:bodyPr>
          <a:lstStyle>
            <a:lvl1pPr marL="0" indent="0" defTabSz="1733930">
              <a:spcBef>
                <a:spcPts val="1300"/>
              </a:spcBef>
              <a:buSzTx/>
              <a:buNone/>
              <a:defRPr sz="3000" spc="-100">
                <a:latin typeface="Calibri"/>
                <a:ea typeface="Calibri"/>
                <a:cs typeface="Calibri"/>
                <a:sym typeface="Calibri"/>
              </a:defRPr>
            </a:lvl1pPr>
          </a:lstStyle>
          <a:p>
            <a:pPr fontAlgn="base"/>
            <a:r>
              <a:rPr lang="sl-SI" sz="4000" dirty="0"/>
              <a:t>Agencija izvaja regulatorne, razvojne, strokovne in druge naloge s področja voznikov in vozil, analitsko-raziskovalne naloge, na področju varnosti cestnega prometa, preventive, vzgoje, usposabljanja v cestnem prometu, neodvisno preiskovanje dejavnikov za nastanek </a:t>
            </a:r>
            <a:r>
              <a:rPr lang="sl-SI" sz="4000" dirty="0" smtClean="0"/>
              <a:t>PN s </a:t>
            </a:r>
            <a:r>
              <a:rPr lang="sl-SI" sz="4000" dirty="0"/>
              <a:t>smrtnim izidom ter strokovne naloge za pripravo in izvedbo nacionalnega programa varnosti </a:t>
            </a:r>
            <a:r>
              <a:rPr lang="sl-SI" sz="4000" dirty="0" smtClean="0"/>
              <a:t>CP. </a:t>
            </a:r>
            <a:endParaRPr lang="sl-SI" sz="4000" dirty="0"/>
          </a:p>
          <a:p>
            <a:pPr fontAlgn="base"/>
            <a:endParaRPr lang="sl-SI"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4" name="Slika 3"/>
          <p:cNvPicPr>
            <a:picLocks noChangeAspect="1"/>
          </p:cNvPicPr>
          <p:nvPr/>
        </p:nvPicPr>
        <p:blipFill>
          <a:blip r:embed="rId6"/>
          <a:stretch>
            <a:fillRect/>
          </a:stretch>
        </p:blipFill>
        <p:spPr>
          <a:xfrm>
            <a:off x="10631246" y="2805590"/>
            <a:ext cx="13384040" cy="8573273"/>
          </a:xfrm>
          <a:prstGeom prst="rect">
            <a:avLst/>
          </a:prstGeom>
        </p:spPr>
      </p:pic>
    </p:spTree>
    <p:extLst>
      <p:ext uri="{BB962C8B-B14F-4D97-AF65-F5344CB8AC3E}">
        <p14:creationId xmlns:p14="http://schemas.microsoft.com/office/powerpoint/2010/main" val="300998192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499" y="990600"/>
            <a:ext cx="14633865" cy="2162052"/>
          </a:xfrm>
          <a:prstGeom prst="rect">
            <a:avLst/>
          </a:prstGeom>
        </p:spPr>
        <p:txBody>
          <a:bodyPr>
            <a:normAutofit fontScale="90000"/>
          </a:bodyPr>
          <a:lstStyle>
            <a:lvl1pPr defTabSz="1095669">
              <a:defRPr sz="7119" spc="-200">
                <a:solidFill>
                  <a:srgbClr val="0D5CAB"/>
                </a:solidFill>
                <a:latin typeface="Calibri"/>
                <a:ea typeface="Calibri"/>
                <a:cs typeface="Calibri"/>
                <a:sym typeface="Calibri"/>
              </a:defRPr>
            </a:lvl1pPr>
          </a:lstStyle>
          <a:p>
            <a:r>
              <a:rPr lang="sl-SI" dirty="0"/>
              <a:t>PROMETNA VZGOJA </a:t>
            </a:r>
            <a:r>
              <a:rPr lang="sl-SI" dirty="0" smtClean="0"/>
              <a:t>- </a:t>
            </a:r>
            <a:r>
              <a:rPr lang="sl-SI" dirty="0"/>
              <a:t>spodbujanje varne mobilnosti z namenom večje varnost otrok v prometu</a:t>
            </a: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198" y="3378200"/>
            <a:ext cx="15005271" cy="7200462"/>
          </a:xfrm>
          <a:prstGeom prst="rect">
            <a:avLst/>
          </a:prstGeom>
        </p:spPr>
        <p:txBody>
          <a:bodyPr numCol="1" spcCol="38100"/>
          <a:lstStyle>
            <a:lvl1pPr marL="0" indent="0" defTabSz="1733930">
              <a:spcBef>
                <a:spcPts val="1300"/>
              </a:spcBef>
              <a:buSzTx/>
              <a:buNone/>
              <a:defRPr sz="3000" spc="-100">
                <a:latin typeface="Calibri"/>
                <a:ea typeface="Calibri"/>
                <a:cs typeface="Calibri"/>
                <a:sym typeface="Calibri"/>
              </a:defRPr>
            </a:lvl1pPr>
          </a:lstStyle>
          <a:p>
            <a:r>
              <a:rPr lang="sl-SI" sz="3200" b="1" dirty="0" smtClean="0">
                <a:solidFill>
                  <a:srgbClr val="5F5F5F"/>
                </a:solidFill>
              </a:rPr>
              <a:t>Pomeni </a:t>
            </a:r>
            <a:r>
              <a:rPr lang="sl-SI" sz="3200" b="1" dirty="0">
                <a:solidFill>
                  <a:srgbClr val="5F5F5F"/>
                </a:solidFill>
              </a:rPr>
              <a:t>načrtovano celovito vzgojo in izobraževanje za varno udeležbo v prometu.</a:t>
            </a:r>
          </a:p>
          <a:p>
            <a:r>
              <a:rPr lang="sl-SI" sz="3200" dirty="0">
                <a:solidFill>
                  <a:srgbClr val="5F5F5F"/>
                </a:solidFill>
              </a:rPr>
              <a:t>S prometno vzgojo pričnemo že od rojstva otroka dalje ter nadaljujemo do konca življenja, ko izobražujemo različne udeležence v prometu. </a:t>
            </a:r>
            <a:endParaRPr lang="sl-SI" sz="3200" dirty="0" smtClean="0">
              <a:solidFill>
                <a:srgbClr val="5F5F5F"/>
              </a:solidFill>
            </a:endParaRPr>
          </a:p>
          <a:p>
            <a:r>
              <a:rPr lang="sl-SI" sz="3200" dirty="0" smtClean="0">
                <a:solidFill>
                  <a:srgbClr val="5F5F5F"/>
                </a:solidFill>
              </a:rPr>
              <a:t>Naj </a:t>
            </a:r>
            <a:r>
              <a:rPr lang="sl-SI" sz="3200" dirty="0">
                <a:solidFill>
                  <a:srgbClr val="5F5F5F"/>
                </a:solidFill>
              </a:rPr>
              <a:t>bi pokrivala vse vloge, v katerih se otrok v prometu znajde, sprva kot potnik, pešec, kolesar, kasneje pa morda tudi kot voznik motornega kolesa in avtomobila ter drugih motornih vozil.</a:t>
            </a:r>
          </a:p>
          <a:p>
            <a:pPr fontAlgn="base"/>
            <a:endParaRPr lang="sl-SI"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037252"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12" name="Slika 11"/>
          <p:cNvPicPr>
            <a:picLocks noChangeAspect="1"/>
          </p:cNvPicPr>
          <p:nvPr/>
        </p:nvPicPr>
        <p:blipFill>
          <a:blip r:embed="rId6"/>
          <a:stretch>
            <a:fillRect/>
          </a:stretch>
        </p:blipFill>
        <p:spPr>
          <a:xfrm>
            <a:off x="20181315" y="636279"/>
            <a:ext cx="3865839" cy="6000178"/>
          </a:xfrm>
          <a:prstGeom prst="rect">
            <a:avLst/>
          </a:prstGeom>
        </p:spPr>
      </p:pic>
      <p:pic>
        <p:nvPicPr>
          <p:cNvPr id="3" name="Slika 2"/>
          <p:cNvPicPr>
            <a:picLocks noChangeAspect="1"/>
          </p:cNvPicPr>
          <p:nvPr/>
        </p:nvPicPr>
        <p:blipFill>
          <a:blip r:embed="rId7"/>
          <a:stretch>
            <a:fillRect/>
          </a:stretch>
        </p:blipFill>
        <p:spPr>
          <a:xfrm>
            <a:off x="16236176" y="497399"/>
            <a:ext cx="3836253" cy="3275900"/>
          </a:xfrm>
          <a:prstGeom prst="rect">
            <a:avLst/>
          </a:prstGeom>
        </p:spPr>
      </p:pic>
      <p:pic>
        <p:nvPicPr>
          <p:cNvPr id="4" name="Slika 3"/>
          <p:cNvPicPr>
            <a:picLocks noChangeAspect="1"/>
          </p:cNvPicPr>
          <p:nvPr/>
        </p:nvPicPr>
        <p:blipFill>
          <a:blip r:embed="rId8"/>
          <a:stretch>
            <a:fillRect/>
          </a:stretch>
        </p:blipFill>
        <p:spPr>
          <a:xfrm>
            <a:off x="2668895" y="6898431"/>
            <a:ext cx="6312049" cy="4259984"/>
          </a:xfrm>
          <a:prstGeom prst="rect">
            <a:avLst/>
          </a:prstGeom>
        </p:spPr>
      </p:pic>
      <p:pic>
        <p:nvPicPr>
          <p:cNvPr id="5" name="Slika 4"/>
          <p:cNvPicPr>
            <a:picLocks noChangeAspect="1"/>
          </p:cNvPicPr>
          <p:nvPr/>
        </p:nvPicPr>
        <p:blipFill>
          <a:blip r:embed="rId9"/>
          <a:stretch>
            <a:fillRect/>
          </a:stretch>
        </p:blipFill>
        <p:spPr>
          <a:xfrm>
            <a:off x="10176219" y="6795347"/>
            <a:ext cx="5685553" cy="4363068"/>
          </a:xfrm>
          <a:prstGeom prst="rect">
            <a:avLst/>
          </a:prstGeom>
        </p:spPr>
      </p:pic>
      <p:pic>
        <p:nvPicPr>
          <p:cNvPr id="6" name="Slika 5"/>
          <p:cNvPicPr>
            <a:picLocks noChangeAspect="1"/>
          </p:cNvPicPr>
          <p:nvPr/>
        </p:nvPicPr>
        <p:blipFill>
          <a:blip r:embed="rId10"/>
          <a:stretch>
            <a:fillRect/>
          </a:stretch>
        </p:blipFill>
        <p:spPr>
          <a:xfrm>
            <a:off x="16694678" y="6898431"/>
            <a:ext cx="6973273" cy="4163006"/>
          </a:xfrm>
          <a:prstGeom prst="rect">
            <a:avLst/>
          </a:prstGeom>
        </p:spPr>
      </p:pic>
    </p:spTree>
    <p:extLst>
      <p:ext uri="{BB962C8B-B14F-4D97-AF65-F5344CB8AC3E}">
        <p14:creationId xmlns:p14="http://schemas.microsoft.com/office/powerpoint/2010/main" val="348672686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500" y="990600"/>
            <a:ext cx="11828330" cy="2387600"/>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a:t>PROMETNA </a:t>
            </a:r>
            <a:r>
              <a:rPr lang="sl-SI" dirty="0" smtClean="0"/>
              <a:t>VZGOJA</a:t>
            </a: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198" y="3378200"/>
            <a:ext cx="14590121" cy="7483088"/>
          </a:xfrm>
          <a:prstGeom prst="rect">
            <a:avLst/>
          </a:prstGeom>
        </p:spPr>
        <p:txBody>
          <a:bodyPr numCol="1" spcCol="38100"/>
          <a:lstStyle>
            <a:lvl1pPr marL="0" indent="0" defTabSz="1733930">
              <a:spcBef>
                <a:spcPts val="1300"/>
              </a:spcBef>
              <a:buSzTx/>
              <a:buNone/>
              <a:defRPr sz="3000" spc="-100">
                <a:latin typeface="Calibri"/>
                <a:ea typeface="Calibri"/>
                <a:cs typeface="Calibri"/>
                <a:sym typeface="Calibri"/>
              </a:defRPr>
            </a:lvl1pPr>
          </a:lstStyle>
          <a:p>
            <a:r>
              <a:rPr lang="sl-SI" sz="3200" dirty="0"/>
              <a:t>Prometna vzgoja je zasnovana kot medpredmetno področje, </a:t>
            </a:r>
            <a:endParaRPr lang="sl-SI" sz="3200" dirty="0" smtClean="0"/>
          </a:p>
          <a:p>
            <a:r>
              <a:rPr lang="sl-SI" sz="3200" dirty="0" smtClean="0"/>
              <a:t>kjer </a:t>
            </a:r>
            <a:r>
              <a:rPr lang="sl-SI" sz="3200" dirty="0"/>
              <a:t>so v ospredju kompetence otrok za varnejše </a:t>
            </a:r>
            <a:r>
              <a:rPr lang="sl-SI" sz="3200" dirty="0" smtClean="0"/>
              <a:t>sodelovanje</a:t>
            </a:r>
          </a:p>
          <a:p>
            <a:r>
              <a:rPr lang="sl-SI" sz="3200" dirty="0" smtClean="0"/>
              <a:t>v </a:t>
            </a:r>
            <a:r>
              <a:rPr lang="sl-SI" sz="3200" dirty="0"/>
              <a:t>prometu v različnih vlogah (pešci, kolesarji, potniki ter kasneje tudi vozniki). </a:t>
            </a:r>
          </a:p>
          <a:p>
            <a:r>
              <a:rPr lang="sl-SI" sz="3200" dirty="0"/>
              <a:t>Splošni cilji prometne vzgoje so:</a:t>
            </a:r>
          </a:p>
          <a:p>
            <a:r>
              <a:rPr lang="sl-SI" sz="3200" dirty="0" smtClean="0"/>
              <a:t>- zavedanje </a:t>
            </a:r>
            <a:r>
              <a:rPr lang="sl-SI" sz="3200" dirty="0"/>
              <a:t>problematike, pomembnosti odnosa do varnosti in varnega ravnanja v prometu,</a:t>
            </a:r>
          </a:p>
          <a:p>
            <a:r>
              <a:rPr lang="sl-SI" sz="3200" dirty="0" smtClean="0"/>
              <a:t>- informiranje </a:t>
            </a:r>
            <a:r>
              <a:rPr lang="sl-SI" sz="3200" dirty="0"/>
              <a:t>in učenje prometnih pravil, ustreznega ravnanja v prometnih situacijah, pridobivanje različnih vedenj in znanj,</a:t>
            </a:r>
          </a:p>
          <a:p>
            <a:r>
              <a:rPr lang="sl-SI" sz="3200" dirty="0" smtClean="0"/>
              <a:t>- osveščanje </a:t>
            </a:r>
            <a:r>
              <a:rPr lang="sl-SI" sz="3200" dirty="0"/>
              <a:t>in oblikovanje ugodnih stališč in prepričanj za varno ravnanje v prometu,</a:t>
            </a:r>
          </a:p>
          <a:p>
            <a:r>
              <a:rPr lang="sl-SI" sz="3200" dirty="0"/>
              <a:t>usposabljanje, pridobivanje in izboljšanje spretnosti za varno ravnanje v prometu vajo, izkušnjami itd.</a:t>
            </a:r>
          </a:p>
          <a:p>
            <a:r>
              <a:rPr lang="sl-SI" sz="3200" dirty="0"/>
              <a:t>Priporočamo, da se posamezni cilji in aktivnosti vključijo v strateške dokumente posamezne šole ter v letne delovne načrte za izvajanje aktivnosti.</a:t>
            </a:r>
          </a:p>
          <a:p>
            <a:pPr fontAlgn="base"/>
            <a:endParaRPr lang="sl-SI"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12" name="Slika 11"/>
          <p:cNvPicPr>
            <a:picLocks noChangeAspect="1"/>
          </p:cNvPicPr>
          <p:nvPr/>
        </p:nvPicPr>
        <p:blipFill>
          <a:blip r:embed="rId6"/>
          <a:stretch>
            <a:fillRect/>
          </a:stretch>
        </p:blipFill>
        <p:spPr>
          <a:xfrm>
            <a:off x="12780830" y="427601"/>
            <a:ext cx="11449095" cy="5380992"/>
          </a:xfrm>
          <a:prstGeom prst="rect">
            <a:avLst/>
          </a:prstGeom>
        </p:spPr>
      </p:pic>
      <p:pic>
        <p:nvPicPr>
          <p:cNvPr id="13" name="Slika 12"/>
          <p:cNvPicPr>
            <a:picLocks noChangeAspect="1"/>
          </p:cNvPicPr>
          <p:nvPr/>
        </p:nvPicPr>
        <p:blipFill>
          <a:blip r:embed="rId7"/>
          <a:stretch>
            <a:fillRect/>
          </a:stretch>
        </p:blipFill>
        <p:spPr>
          <a:xfrm>
            <a:off x="20087324" y="5975188"/>
            <a:ext cx="4177083" cy="5978962"/>
          </a:xfrm>
          <a:prstGeom prst="rect">
            <a:avLst/>
          </a:prstGeom>
        </p:spPr>
      </p:pic>
    </p:spTree>
    <p:extLst>
      <p:ext uri="{BB962C8B-B14F-4D97-AF65-F5344CB8AC3E}">
        <p14:creationId xmlns:p14="http://schemas.microsoft.com/office/powerpoint/2010/main" val="149157525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499" y="990600"/>
            <a:ext cx="14765721" cy="1295400"/>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OTROCI KOT UDELEŽENCI V PROMETU</a:t>
            </a: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198" y="3378200"/>
            <a:ext cx="15005271" cy="7200462"/>
          </a:xfrm>
          <a:prstGeom prst="rect">
            <a:avLst/>
          </a:prstGeom>
        </p:spPr>
        <p:txBody>
          <a:bodyPr numCol="1" spcCol="38100"/>
          <a:lstStyle>
            <a:lvl1pPr marL="0" indent="0" defTabSz="1733930">
              <a:spcBef>
                <a:spcPts val="1300"/>
              </a:spcBef>
              <a:buSzTx/>
              <a:buNone/>
              <a:defRPr sz="3000" spc="-100">
                <a:latin typeface="Calibri"/>
                <a:ea typeface="Calibri"/>
                <a:cs typeface="Calibri"/>
                <a:sym typeface="Calibri"/>
              </a:defRPr>
            </a:lvl1pPr>
          </a:lstStyle>
          <a:p>
            <a:pPr fontAlgn="base"/>
            <a:r>
              <a:rPr lang="sl-SI" dirty="0" smtClean="0"/>
              <a:t>Najprej </a:t>
            </a:r>
            <a:r>
              <a:rPr lang="sl-SI" dirty="0"/>
              <a:t>kot </a:t>
            </a:r>
            <a:r>
              <a:rPr lang="sl-SI" b="1" dirty="0" smtClean="0"/>
              <a:t>sopotniki </a:t>
            </a:r>
            <a:r>
              <a:rPr lang="sl-SI" b="1" dirty="0"/>
              <a:t>v avtomobilih, nato kot pešci in kasneje tudi kot </a:t>
            </a:r>
            <a:r>
              <a:rPr lang="sl-SI" b="1" dirty="0" smtClean="0"/>
              <a:t>kolesarji ali potniki na avtobusu, vlaku. </a:t>
            </a:r>
          </a:p>
          <a:p>
            <a:pPr fontAlgn="base"/>
            <a:r>
              <a:rPr lang="sl-SI" dirty="0" smtClean="0"/>
              <a:t>Srečujejo </a:t>
            </a:r>
            <a:r>
              <a:rPr lang="sl-SI" dirty="0"/>
              <a:t>se s prednostmi in hkrati tudi z nevarnostmi sodobnega prometa</a:t>
            </a:r>
            <a:r>
              <a:rPr lang="sl-SI" dirty="0" smtClean="0"/>
              <a:t>. Skrb za varnost otrok (spremstvo učencev na poti v šolo v 1. razredu, rumena rutica za učence 1. in 2. razreda, odsevna telesa za večjo vidnost, varnost šolskih poti…) je izjemnega pomena.</a:t>
            </a:r>
          </a:p>
          <a:p>
            <a:pPr fontAlgn="base"/>
            <a:r>
              <a:rPr lang="sl-SI" dirty="0" smtClean="0"/>
              <a:t>Učenci kolesarji – 2. in 3. triletje OŠ, SŠ</a:t>
            </a:r>
          </a:p>
          <a:p>
            <a:pPr fontAlgn="base"/>
            <a:r>
              <a:rPr lang="sl-SI" dirty="0" smtClean="0"/>
              <a:t>Dijaki mopedisti – SŠ (opravljanje izpita)</a:t>
            </a:r>
          </a:p>
          <a:p>
            <a:pPr fontAlgn="base"/>
            <a:endParaRPr lang="sl-SI" dirty="0" smtClean="0"/>
          </a:p>
          <a:p>
            <a:pPr fontAlgn="base"/>
            <a:endParaRPr lang="sl-SI" dirty="0"/>
          </a:p>
          <a:p>
            <a:pPr fontAlgn="base"/>
            <a:r>
              <a:rPr lang="sl-SI" b="1" dirty="0" smtClean="0"/>
              <a:t>Otroci ali učenci na poti v šolo, ki je dokaj blizu njihovega doma, najpogosteje potujejo trajnostno. </a:t>
            </a:r>
            <a:r>
              <a:rPr lang="sl-SI" dirty="0" smtClean="0"/>
              <a:t>Trajnostni promet se poslužuje potovalnih načinov, ki imajo majhen negativen vpliv na okolje npr. hoja, kolesarjenje, avtobus. </a:t>
            </a:r>
            <a:endParaRPr lang="sl-SI"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2">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3">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4">
            <a:extLst/>
          </a:blip>
          <a:stretch>
            <a:fillRect/>
          </a:stretch>
        </p:blipFill>
        <p:spPr>
          <a:xfrm>
            <a:off x="-37340" y="12410526"/>
            <a:ext cx="4323451" cy="1121972"/>
          </a:xfrm>
          <a:prstGeom prst="rect">
            <a:avLst/>
          </a:prstGeom>
          <a:ln w="12700">
            <a:miter lim="400000"/>
          </a:ln>
        </p:spPr>
      </p:pic>
      <p:pic>
        <p:nvPicPr>
          <p:cNvPr id="195" name="Screenshot 2021-03-30 at 08.25.55.png" descr="Screenshot 2021-03-30 at 08.25.55.png"/>
          <p:cNvPicPr>
            <a:picLocks noChangeAspect="1"/>
          </p:cNvPicPr>
          <p:nvPr/>
        </p:nvPicPr>
        <p:blipFill>
          <a:blip r:embed="rId5">
            <a:extLst/>
          </a:blip>
          <a:stretch>
            <a:fillRect/>
          </a:stretch>
        </p:blipFill>
        <p:spPr>
          <a:xfrm>
            <a:off x="16402572" y="3464833"/>
            <a:ext cx="6980100" cy="6980099"/>
          </a:xfrm>
          <a:prstGeom prst="rect">
            <a:avLst/>
          </a:prstGeom>
          <a:ln w="12700">
            <a:miter lim="400000"/>
          </a:ln>
        </p:spPr>
      </p:pic>
      <p:pic>
        <p:nvPicPr>
          <p:cNvPr id="2" name="Slika 1"/>
          <p:cNvPicPr>
            <a:picLocks noChangeAspect="1"/>
          </p:cNvPicPr>
          <p:nvPr/>
        </p:nvPicPr>
        <p:blipFill>
          <a:blip r:embed="rId6"/>
          <a:stretch>
            <a:fillRect/>
          </a:stretch>
        </p:blipFill>
        <p:spPr>
          <a:xfrm>
            <a:off x="16096593" y="280667"/>
            <a:ext cx="7838747" cy="11220167"/>
          </a:xfrm>
          <a:prstGeom prst="rect">
            <a:avLst/>
          </a:prstGeom>
        </p:spPr>
      </p:pic>
      <p:pic>
        <p:nvPicPr>
          <p:cNvPr id="12" name="Slika 11"/>
          <p:cNvPicPr>
            <a:picLocks noChangeAspect="1"/>
          </p:cNvPicPr>
          <p:nvPr/>
        </p:nvPicPr>
        <p:blipFill>
          <a:blip r:embed="rId7"/>
          <a:stretch>
            <a:fillRect/>
          </a:stretch>
        </p:blipFill>
        <p:spPr>
          <a:xfrm>
            <a:off x="766757" y="7892407"/>
            <a:ext cx="11412543" cy="3153215"/>
          </a:xfrm>
          <a:prstGeom prst="rect">
            <a:avLst/>
          </a:prstGeom>
        </p:spPr>
      </p:pic>
    </p:spTree>
    <p:extLst>
      <p:ext uri="{BB962C8B-B14F-4D97-AF65-F5344CB8AC3E}">
        <p14:creationId xmlns:p14="http://schemas.microsoft.com/office/powerpoint/2010/main" val="39856426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ASLOV"/>
          <p:cNvSpPr txBox="1">
            <a:spLocks noGrp="1"/>
          </p:cNvSpPr>
          <p:nvPr>
            <p:ph type="title" idx="4294967295"/>
          </p:nvPr>
        </p:nvSpPr>
        <p:spPr>
          <a:xfrm>
            <a:off x="952500" y="990600"/>
            <a:ext cx="11828330" cy="2387600"/>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a:t>PROMETNA </a:t>
            </a:r>
            <a:r>
              <a:rPr lang="sl-SI" dirty="0" smtClean="0"/>
              <a:t>VZGOJA</a:t>
            </a:r>
            <a:endParaRPr dirty="0"/>
          </a:p>
        </p:txBody>
      </p:sp>
      <p:sp>
        <p:nvSpPr>
          <p:cNvPr id="18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199" y="3378200"/>
            <a:ext cx="10306050" cy="5184152"/>
          </a:xfrm>
          <a:prstGeom prst="rect">
            <a:avLst/>
          </a:prstGeom>
        </p:spPr>
        <p:txBody>
          <a:bodyPr numCol="1" spcCol="38100"/>
          <a:lstStyle>
            <a:lvl1pPr marL="0" indent="0" defTabSz="1733930">
              <a:spcBef>
                <a:spcPts val="1300"/>
              </a:spcBef>
              <a:buSzTx/>
              <a:buNone/>
              <a:defRPr sz="3000" spc="-100">
                <a:latin typeface="Calibri"/>
                <a:ea typeface="Calibri"/>
                <a:cs typeface="Calibri"/>
                <a:sym typeface="Calibri"/>
              </a:defRPr>
            </a:lvl1pPr>
          </a:lstStyle>
          <a:p>
            <a:pPr fontAlgn="base"/>
            <a:endParaRPr lang="sl-SI" dirty="0"/>
          </a:p>
        </p:txBody>
      </p:sp>
      <p:sp>
        <p:nvSpPr>
          <p:cNvPr id="18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190" name="Duis autem vel eum iri. Lorem ipsum dolor sit amet, consectetuer adipiscing elit, sed diam nonummy nibh euismod tincidunt ut laoreet dolore magna aliquam erat volutpat. Ut wisi enim ad minim veniam, quis nostrud exerci tation ullamcorper suscipit loborti"/>
          <p:cNvSpPr txBox="1"/>
          <p:nvPr/>
        </p:nvSpPr>
        <p:spPr>
          <a:xfrm>
            <a:off x="8154016" y="3378200"/>
            <a:ext cx="7306494" cy="651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733930">
              <a:lnSpc>
                <a:spcPct val="90000"/>
              </a:lnSpc>
              <a:spcBef>
                <a:spcPts val="1300"/>
              </a:spcBef>
              <a:defRPr sz="3000" spc="-100">
                <a:solidFill>
                  <a:srgbClr val="000000"/>
                </a:solidFill>
                <a:latin typeface="Calibri"/>
                <a:ea typeface="Calibri"/>
                <a:cs typeface="Calibri"/>
                <a:sym typeface="Calibri"/>
              </a:defRPr>
            </a:lvl1pPr>
          </a:lstStyle>
          <a:p>
            <a:endParaRPr dirty="0"/>
          </a:p>
        </p:txBody>
      </p:sp>
      <p:sp>
        <p:nvSpPr>
          <p:cNvPr id="191"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192"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14" name="Slika 13"/>
          <p:cNvPicPr>
            <a:picLocks noChangeAspect="1"/>
          </p:cNvPicPr>
          <p:nvPr/>
        </p:nvPicPr>
        <p:blipFill>
          <a:blip r:embed="rId6"/>
          <a:stretch>
            <a:fillRect/>
          </a:stretch>
        </p:blipFill>
        <p:spPr>
          <a:xfrm>
            <a:off x="965198" y="2488465"/>
            <a:ext cx="10293352" cy="9162425"/>
          </a:xfrm>
          <a:prstGeom prst="rect">
            <a:avLst/>
          </a:prstGeom>
        </p:spPr>
      </p:pic>
      <p:pic>
        <p:nvPicPr>
          <p:cNvPr id="2" name="Slika 1"/>
          <p:cNvPicPr>
            <a:picLocks noChangeAspect="1"/>
          </p:cNvPicPr>
          <p:nvPr/>
        </p:nvPicPr>
        <p:blipFill>
          <a:blip r:embed="rId7"/>
          <a:stretch>
            <a:fillRect/>
          </a:stretch>
        </p:blipFill>
        <p:spPr>
          <a:xfrm>
            <a:off x="16499050" y="2952750"/>
            <a:ext cx="6245087" cy="8195447"/>
          </a:xfrm>
          <a:prstGeom prst="rect">
            <a:avLst/>
          </a:prstGeom>
        </p:spPr>
      </p:pic>
      <p:pic>
        <p:nvPicPr>
          <p:cNvPr id="4" name="Slika 3"/>
          <p:cNvPicPr>
            <a:picLocks noChangeAspect="1"/>
          </p:cNvPicPr>
          <p:nvPr/>
        </p:nvPicPr>
        <p:blipFill>
          <a:blip r:embed="rId8"/>
          <a:stretch>
            <a:fillRect/>
          </a:stretch>
        </p:blipFill>
        <p:spPr>
          <a:xfrm>
            <a:off x="10111198" y="2912448"/>
            <a:ext cx="6282995" cy="3806564"/>
          </a:xfrm>
          <a:prstGeom prst="rect">
            <a:avLst/>
          </a:prstGeom>
        </p:spPr>
      </p:pic>
    </p:spTree>
    <p:extLst>
      <p:ext uri="{BB962C8B-B14F-4D97-AF65-F5344CB8AC3E}">
        <p14:creationId xmlns:p14="http://schemas.microsoft.com/office/powerpoint/2010/main" val="377009432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ASLOV"/>
          <p:cNvSpPr txBox="1">
            <a:spLocks noGrp="1"/>
          </p:cNvSpPr>
          <p:nvPr>
            <p:ph type="title" idx="4294967295"/>
          </p:nvPr>
        </p:nvSpPr>
        <p:spPr>
          <a:xfrm>
            <a:off x="952499" y="990600"/>
            <a:ext cx="20756617" cy="1764004"/>
          </a:xfrm>
          <a:prstGeom prst="rect">
            <a:avLst/>
          </a:prstGeom>
        </p:spPr>
        <p:txBody>
          <a:bodyPr>
            <a:normAutofit/>
          </a:bodyPr>
          <a:lstStyle>
            <a:lvl1pPr defTabSz="1095669">
              <a:defRPr sz="7119" spc="-200">
                <a:solidFill>
                  <a:srgbClr val="0D5CAB"/>
                </a:solidFill>
                <a:latin typeface="Calibri"/>
                <a:ea typeface="Calibri"/>
                <a:cs typeface="Calibri"/>
                <a:sym typeface="Calibri"/>
              </a:defRPr>
            </a:lvl1pPr>
          </a:lstStyle>
          <a:p>
            <a:r>
              <a:rPr lang="sl-SI" dirty="0" smtClean="0"/>
              <a:t>AVP - NACIONALNE PREVENTIVNE AKCIJE:</a:t>
            </a:r>
            <a:endParaRPr dirty="0"/>
          </a:p>
        </p:txBody>
      </p:sp>
      <p:sp>
        <p:nvSpPr>
          <p:cNvPr id="198" name="Lorem ipsum dolor sit amet, consectetuer adipiscing elit, sed diam nonummy nibh euismod tincidunt ut laoreet dolore magna aliquam erat volutpat. Ut wisi enim ad minim veniam, quis nostrud exerci tation ullamcorper suscipit lobortis nisl ut aliquip ex ea "/>
          <p:cNvSpPr txBox="1">
            <a:spLocks noGrp="1"/>
          </p:cNvSpPr>
          <p:nvPr>
            <p:ph type="body" sz="quarter" idx="4294967295"/>
          </p:nvPr>
        </p:nvSpPr>
        <p:spPr>
          <a:xfrm>
            <a:off x="965200" y="2615184"/>
            <a:ext cx="13239531" cy="7553575"/>
          </a:xfrm>
          <a:prstGeom prst="rect">
            <a:avLst/>
          </a:prstGeom>
        </p:spPr>
        <p:txBody>
          <a:bodyPr numCol="1" spcCol="38100">
            <a:normAutofit/>
          </a:bodyPr>
          <a:lstStyle>
            <a:lvl1pPr marL="0" indent="0" defTabSz="1733930">
              <a:spcBef>
                <a:spcPts val="1300"/>
              </a:spcBef>
              <a:buSzTx/>
              <a:buNone/>
              <a:defRPr sz="3000" spc="-100">
                <a:latin typeface="Calibri"/>
                <a:ea typeface="Calibri"/>
                <a:cs typeface="Calibri"/>
                <a:sym typeface="Calibri"/>
              </a:defRPr>
            </a:lvl1pPr>
          </a:lstStyle>
          <a:p>
            <a:pPr fontAlgn="base"/>
            <a:endParaRPr lang="sl-SI" dirty="0" smtClean="0"/>
          </a:p>
          <a:p>
            <a:pPr marL="457200" indent="-457200" fontAlgn="base">
              <a:buFontTx/>
              <a:buChar char="-"/>
            </a:pPr>
            <a:endParaRPr lang="sl-SI" dirty="0"/>
          </a:p>
        </p:txBody>
      </p:sp>
      <p:sp>
        <p:nvSpPr>
          <p:cNvPr id="199" name="Podnaslov"/>
          <p:cNvSpPr txBox="1"/>
          <p:nvPr/>
        </p:nvSpPr>
        <p:spPr>
          <a:xfrm>
            <a:off x="952498" y="2082799"/>
            <a:ext cx="11607805" cy="671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algn="l" defTabSz="523035">
              <a:defRPr sz="4455" b="1">
                <a:solidFill>
                  <a:srgbClr val="000000"/>
                </a:solidFill>
                <a:latin typeface="Calibri"/>
                <a:ea typeface="Calibri"/>
                <a:cs typeface="Calibri"/>
                <a:sym typeface="Calibri"/>
              </a:defRPr>
            </a:lvl1pPr>
          </a:lstStyle>
          <a:p>
            <a:endParaRPr dirty="0"/>
          </a:p>
        </p:txBody>
      </p:sp>
      <p:sp>
        <p:nvSpPr>
          <p:cNvPr id="200" name="Rectangle"/>
          <p:cNvSpPr/>
          <p:nvPr/>
        </p:nvSpPr>
        <p:spPr>
          <a:xfrm>
            <a:off x="-12703" y="11903164"/>
            <a:ext cx="24384006" cy="1854882"/>
          </a:xfrm>
          <a:prstGeom prst="rect">
            <a:avLst/>
          </a:prstGeom>
          <a:solidFill>
            <a:srgbClr val="0D5CAB"/>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01" name="Image" descr="Image"/>
          <p:cNvPicPr>
            <a:picLocks noChangeAspect="1"/>
          </p:cNvPicPr>
          <p:nvPr/>
        </p:nvPicPr>
        <p:blipFill>
          <a:blip r:embed="rId3">
            <a:extLst/>
          </a:blip>
          <a:stretch>
            <a:fillRect/>
          </a:stretch>
        </p:blipFill>
        <p:spPr>
          <a:xfrm>
            <a:off x="17298995" y="11954150"/>
            <a:ext cx="2412767" cy="1457160"/>
          </a:xfrm>
          <a:prstGeom prst="rect">
            <a:avLst/>
          </a:prstGeom>
          <a:ln w="12700">
            <a:miter lim="400000"/>
          </a:ln>
        </p:spPr>
      </p:pic>
      <p:pic>
        <p:nvPicPr>
          <p:cNvPr id="202" name="Image" descr="Image"/>
          <p:cNvPicPr>
            <a:picLocks noChangeAspect="1"/>
          </p:cNvPicPr>
          <p:nvPr/>
        </p:nvPicPr>
        <p:blipFill>
          <a:blip r:embed="rId4">
            <a:extLst/>
          </a:blip>
          <a:stretch>
            <a:fillRect/>
          </a:stretch>
        </p:blipFill>
        <p:spPr>
          <a:xfrm>
            <a:off x="20609622" y="12129937"/>
            <a:ext cx="3009226" cy="1232800"/>
          </a:xfrm>
          <a:prstGeom prst="rect">
            <a:avLst/>
          </a:prstGeom>
          <a:ln w="12700">
            <a:miter lim="400000"/>
          </a:ln>
        </p:spPr>
      </p:pic>
      <p:pic>
        <p:nvPicPr>
          <p:cNvPr id="203" name="Image" descr="Image"/>
          <p:cNvPicPr>
            <a:picLocks noChangeAspect="1"/>
          </p:cNvPicPr>
          <p:nvPr/>
        </p:nvPicPr>
        <p:blipFill>
          <a:blip r:embed="rId5">
            <a:extLst/>
          </a:blip>
          <a:stretch>
            <a:fillRect/>
          </a:stretch>
        </p:blipFill>
        <p:spPr>
          <a:xfrm>
            <a:off x="-37340" y="12410526"/>
            <a:ext cx="4323451" cy="1121972"/>
          </a:xfrm>
          <a:prstGeom prst="rect">
            <a:avLst/>
          </a:prstGeom>
          <a:ln w="12700">
            <a:miter lim="400000"/>
          </a:ln>
        </p:spPr>
      </p:pic>
      <p:pic>
        <p:nvPicPr>
          <p:cNvPr id="2" name="Slika 1"/>
          <p:cNvPicPr>
            <a:picLocks noChangeAspect="1"/>
          </p:cNvPicPr>
          <p:nvPr/>
        </p:nvPicPr>
        <p:blipFill>
          <a:blip r:embed="rId6"/>
          <a:stretch>
            <a:fillRect/>
          </a:stretch>
        </p:blipFill>
        <p:spPr>
          <a:xfrm>
            <a:off x="572978" y="2273467"/>
            <a:ext cx="19340622" cy="9790323"/>
          </a:xfrm>
          <a:prstGeom prst="rect">
            <a:avLst/>
          </a:prstGeom>
        </p:spPr>
      </p:pic>
    </p:spTree>
    <p:extLst>
      <p:ext uri="{BB962C8B-B14F-4D97-AF65-F5344CB8AC3E}">
        <p14:creationId xmlns:p14="http://schemas.microsoft.com/office/powerpoint/2010/main" val="71745012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2068</TotalTime>
  <Words>1851</Words>
  <Application>Microsoft Office PowerPoint</Application>
  <PresentationFormat>Po meri</PresentationFormat>
  <Paragraphs>123</Paragraphs>
  <Slides>15</Slides>
  <Notes>10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15</vt:i4>
      </vt:variant>
    </vt:vector>
  </HeadingPairs>
  <TitlesOfParts>
    <vt:vector size="20" baseType="lpstr">
      <vt:lpstr>Calibri</vt:lpstr>
      <vt:lpstr>Helvetica Neue</vt:lpstr>
      <vt:lpstr>Helvetica Neue Medium</vt:lpstr>
      <vt:lpstr>Wingdings</vt:lpstr>
      <vt:lpstr>21_BasicWhite</vt:lpstr>
      <vt:lpstr>PROMETNA VZGOJA IN PROMETNA VARNOST V VRTCIH IN ŠOLAH Spodbujanje TM in trajnostnosti v VIZ  8. nac. konferenca  </vt:lpstr>
      <vt:lpstr>Poslanstvo AVP </vt:lpstr>
      <vt:lpstr>Dosegljivost Vizije 0 </vt:lpstr>
      <vt:lpstr>JAVNA AGENCIJA ZA VARNOST PROMETA (AVP) </vt:lpstr>
      <vt:lpstr>PROMETNA VZGOJA - spodbujanje varne mobilnosti z namenom večje varnost otrok v prometu</vt:lpstr>
      <vt:lpstr>PROMETNA VZGOJA</vt:lpstr>
      <vt:lpstr>OTROCI KOT UDELEŽENCI V PROMETU</vt:lpstr>
      <vt:lpstr>PROMETNA VZGOJA</vt:lpstr>
      <vt:lpstr>AVP - NACIONALNE PREVENTIVNE AKCIJE:</vt:lpstr>
      <vt:lpstr>DISTRIBUCIJA GRADIV AVP – NAC. PREVENTIVNE AKCIJE:</vt:lpstr>
      <vt:lpstr>AVP – MOŽNOSTI ZA PEDAG. DELAVCE:</vt:lpstr>
      <vt:lpstr>PRISPEVEK PEDAGOŠKIH DELAVCEV:</vt:lpstr>
      <vt:lpstr>KOORDINATORJI PROMETNE VZGOJE:</vt:lpstr>
      <vt:lpstr>Varnost v prometu – prometna kultura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POMEN RAZVIJANJA TRAJNOSTNE MOBILNOSTI V VRTCIH IN ŠOLAH</dc:title>
  <dc:creator>Irena Janžekovič</dc:creator>
  <cp:lastModifiedBy>Marta Novak</cp:lastModifiedBy>
  <cp:revision>107</cp:revision>
  <dcterms:modified xsi:type="dcterms:W3CDTF">2024-04-08T18:36:49Z</dcterms:modified>
</cp:coreProperties>
</file>