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77" r:id="rId3"/>
    <p:sldId id="275" r:id="rId4"/>
    <p:sldId id="257" r:id="rId5"/>
    <p:sldId id="265" r:id="rId6"/>
    <p:sldId id="266" r:id="rId7"/>
    <p:sldId id="278" r:id="rId8"/>
    <p:sldId id="267" r:id="rId9"/>
    <p:sldId id="258" r:id="rId10"/>
    <p:sldId id="268" r:id="rId11"/>
    <p:sldId id="269" r:id="rId12"/>
    <p:sldId id="273" r:id="rId13"/>
    <p:sldId id="271" r:id="rId14"/>
    <p:sldId id="276" r:id="rId15"/>
    <p:sldId id="259" r:id="rId16"/>
    <p:sldId id="260" r:id="rId17"/>
    <p:sldId id="261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EA4-B663-4A30-AB41-FE75F9B9E82E}" type="datetimeFigureOut">
              <a:rPr lang="sl-SI" smtClean="0"/>
              <a:t>15. 07. 2021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D096-52D4-4AB0-B838-A0E7E83AE8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470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EA4-B663-4A30-AB41-FE75F9B9E82E}" type="datetimeFigureOut">
              <a:rPr lang="sl-SI" smtClean="0"/>
              <a:t>15. 07. 2021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D096-52D4-4AB0-B838-A0E7E83AE8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132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EA4-B663-4A30-AB41-FE75F9B9E82E}" type="datetimeFigureOut">
              <a:rPr lang="sl-SI" smtClean="0"/>
              <a:t>15. 07. 2021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D096-52D4-4AB0-B838-A0E7E83AE8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966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EA4-B663-4A30-AB41-FE75F9B9E82E}" type="datetimeFigureOut">
              <a:rPr lang="sl-SI" smtClean="0"/>
              <a:t>15. 07. 2021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D096-52D4-4AB0-B838-A0E7E83AE8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832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EA4-B663-4A30-AB41-FE75F9B9E82E}" type="datetimeFigureOut">
              <a:rPr lang="sl-SI" smtClean="0"/>
              <a:t>15. 07. 2021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D096-52D4-4AB0-B838-A0E7E83AE8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0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EA4-B663-4A30-AB41-FE75F9B9E82E}" type="datetimeFigureOut">
              <a:rPr lang="sl-SI" smtClean="0"/>
              <a:t>15. 07. 2021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D096-52D4-4AB0-B838-A0E7E83AE8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421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EA4-B663-4A30-AB41-FE75F9B9E82E}" type="datetimeFigureOut">
              <a:rPr lang="sl-SI" smtClean="0"/>
              <a:t>15. 07. 2021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D096-52D4-4AB0-B838-A0E7E83AE8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350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EA4-B663-4A30-AB41-FE75F9B9E82E}" type="datetimeFigureOut">
              <a:rPr lang="sl-SI" smtClean="0"/>
              <a:t>15. 07. 2021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D096-52D4-4AB0-B838-A0E7E83AE8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836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EA4-B663-4A30-AB41-FE75F9B9E82E}" type="datetimeFigureOut">
              <a:rPr lang="sl-SI" smtClean="0"/>
              <a:t>15. 07. 2021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D096-52D4-4AB0-B838-A0E7E83AE8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976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EA4-B663-4A30-AB41-FE75F9B9E82E}" type="datetimeFigureOut">
              <a:rPr lang="sl-SI" smtClean="0"/>
              <a:t>15. 07. 2021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D096-52D4-4AB0-B838-A0E7E83AE8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712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EA4-B663-4A30-AB41-FE75F9B9E82E}" type="datetimeFigureOut">
              <a:rPr lang="sl-SI" smtClean="0"/>
              <a:t>15. 07. 2021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D096-52D4-4AB0-B838-A0E7E83AE8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972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DEA4-B663-4A30-AB41-FE75F9B9E82E}" type="datetimeFigureOut">
              <a:rPr lang="sl-SI" smtClean="0"/>
              <a:t>15. 07. 2021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096-52D4-4AB0-B838-A0E7E83AE8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31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en/brazils-indigenous-people-fight-back-against-bolsonaros-attacks-on-amazon/a-46974782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411584" y="905692"/>
            <a:ext cx="4617720" cy="3230880"/>
          </a:xfrm>
        </p:spPr>
        <p:txBody>
          <a:bodyPr>
            <a:normAutofit fontScale="90000"/>
          </a:bodyPr>
          <a:lstStyle/>
          <a:p>
            <a:pPr algn="l"/>
            <a:r>
              <a:rPr lang="sl-SI" sz="4000" dirty="0" smtClean="0">
                <a:solidFill>
                  <a:srgbClr val="002060"/>
                </a:solidFill>
              </a:rPr>
              <a:t>SŠ za učitelje geografije, avgust 2021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/>
              <a:t/>
            </a:r>
            <a:br>
              <a:rPr lang="sl-SI" sz="4000" dirty="0"/>
            </a:br>
            <a:r>
              <a:rPr lang="sl-SI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Ocenjevanje na drugačne načine</a:t>
            </a:r>
            <a:endParaRPr lang="sl-SI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06439" y="5152164"/>
            <a:ext cx="2619103" cy="499699"/>
          </a:xfrm>
        </p:spPr>
        <p:txBody>
          <a:bodyPr>
            <a:noAutofit/>
          </a:bodyPr>
          <a:lstStyle/>
          <a:p>
            <a:r>
              <a:rPr lang="sl-SI" sz="2800" dirty="0" smtClean="0"/>
              <a:t>Dr. Anton Polšak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2889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737"/>
            <a:ext cx="9150535" cy="48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949"/>
            <a:ext cx="9176035" cy="48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31049" y="537318"/>
            <a:ext cx="5072471" cy="1190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</a:rPr>
              <a:t>Področja ocenjevanja: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</a:pP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</a:rPr>
              <a:t>Ustreznost vsebine in zgradbe besedila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</a:pP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</a:rPr>
              <a:t>Pravilnost geografske terminologije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Times New Roman" panose="02020603050405020304" pitchFamily="18" charset="0"/>
              <a:buChar char="•"/>
            </a:pP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</a:rPr>
              <a:t>Argumentiranje in vzročno-posledično pojasnjevanje</a:t>
            </a:r>
            <a:endParaRPr lang="sl-SI" sz="12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49" y="2108971"/>
            <a:ext cx="86296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415702"/>
            <a:ext cx="8706887" cy="5185396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261257" y="49910"/>
            <a:ext cx="445008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l-SI" sz="1400" dirty="0">
                <a:latin typeface="Calibri" panose="020F0502020204030204" pitchFamily="34" charset="0"/>
                <a:ea typeface="Calibri" panose="020F0502020204030204" pitchFamily="34" charset="0"/>
              </a:rPr>
              <a:t>Ali:</a:t>
            </a: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sl-SI" sz="1400" dirty="0">
                <a:latin typeface="Calibri" panose="020F0502020204030204" pitchFamily="34" charset="0"/>
                <a:ea typeface="Calibri" panose="020F0502020204030204" pitchFamily="34" charset="0"/>
              </a:rPr>
              <a:t>Uvid v problemsko situacijo</a:t>
            </a: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sl-SI" sz="1400" dirty="0">
                <a:latin typeface="Calibri" panose="020F0502020204030204" pitchFamily="34" charset="0"/>
                <a:ea typeface="Calibri" panose="020F0502020204030204" pitchFamily="34" charset="0"/>
              </a:rPr>
              <a:t>Zbiranje, obdelava in interpretacija podatkov</a:t>
            </a: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sl-SI" sz="1400" dirty="0">
                <a:latin typeface="Calibri" panose="020F0502020204030204" pitchFamily="34" charset="0"/>
                <a:ea typeface="Calibri" panose="020F0502020204030204" pitchFamily="34" charset="0"/>
              </a:rPr>
              <a:t>Zaključki/ugotovitve</a:t>
            </a: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sl-SI" sz="1400" dirty="0">
                <a:latin typeface="Calibri" panose="020F0502020204030204" pitchFamily="34" charset="0"/>
                <a:ea typeface="Calibri" panose="020F0502020204030204" pitchFamily="34" charset="0"/>
              </a:rPr>
              <a:t>Delo z viri</a:t>
            </a: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sl-SI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Predstavitev</a:t>
            </a:r>
            <a:endParaRPr lang="sl-SI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47906" y="356848"/>
          <a:ext cx="1548856" cy="8642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8856">
                  <a:extLst>
                    <a:ext uri="{9D8B030D-6E8A-4147-A177-3AD203B41FA5}">
                      <a16:colId xmlns:a16="http://schemas.microsoft.com/office/drawing/2014/main" val="3728689416"/>
                    </a:ext>
                  </a:extLst>
                </a:gridCol>
              </a:tblGrid>
              <a:tr h="546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>
                          <a:effectLst/>
                        </a:rPr>
                        <a:t>Zapisi o tvorjenju pisnih besedil pri drugih predmetih</a:t>
                      </a:r>
                      <a:r>
                        <a:rPr lang="sl-SI" sz="1400" dirty="0" smtClean="0">
                          <a:effectLst/>
                        </a:rPr>
                        <a:t>.</a:t>
                      </a:r>
                      <a:r>
                        <a:rPr lang="sl-SI" sz="1000" dirty="0">
                          <a:effectLst/>
                        </a:rPr>
                        <a:t/>
                      </a:r>
                      <a:br>
                        <a:rPr lang="sl-SI" sz="1000" dirty="0">
                          <a:effectLst/>
                        </a:rPr>
                      </a:b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1589312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529012" y="695707"/>
          <a:ext cx="1487896" cy="9131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7896">
                  <a:extLst>
                    <a:ext uri="{9D8B030D-6E8A-4147-A177-3AD203B41FA5}">
                      <a16:colId xmlns:a16="http://schemas.microsoft.com/office/drawing/2014/main" val="331187565"/>
                    </a:ext>
                  </a:extLst>
                </a:gridCol>
              </a:tblGrid>
              <a:tr h="557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>
                          <a:effectLst/>
                        </a:rPr>
                        <a:t>Zapisi o pisnem besedilu z geografsko vsebino. 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303548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062435" y="695707"/>
          <a:ext cx="2445839" cy="1927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5839">
                  <a:extLst>
                    <a:ext uri="{9D8B030D-6E8A-4147-A177-3AD203B41FA5}">
                      <a16:colId xmlns:a16="http://schemas.microsoft.com/office/drawing/2014/main" val="423772779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>
                          <a:effectLst/>
                        </a:rPr>
                        <a:t>Zapis namenov učenja: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l-SI" sz="1400" dirty="0">
                          <a:effectLst/>
                        </a:rPr>
                        <a:t>Sproten zapis namenov po manjših učnih sklopih za Severno Ameriko in Avstralijo.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l-SI" sz="1400" dirty="0">
                          <a:effectLst/>
                        </a:rPr>
                        <a:t>Nameni učenja, ki se tičejo splošnega znanja in standardov znanja. 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401764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906961" y="2545200"/>
          <a:ext cx="1548856" cy="16995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8856">
                  <a:extLst>
                    <a:ext uri="{9D8B030D-6E8A-4147-A177-3AD203B41FA5}">
                      <a16:colId xmlns:a16="http://schemas.microsoft.com/office/drawing/2014/main" val="3168533342"/>
                    </a:ext>
                  </a:extLst>
                </a:gridCol>
              </a:tblGrid>
              <a:tr h="532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>
                          <a:effectLst/>
                        </a:rPr>
                        <a:t>Slovar geografske terminologije</a:t>
                      </a:r>
                      <a:r>
                        <a:rPr lang="sl-SI" sz="1400" dirty="0" smtClean="0">
                          <a:effectLst/>
                        </a:rPr>
                        <a:t>.</a:t>
                      </a:r>
                      <a:endParaRPr lang="sl-SI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>
                          <a:effectLst/>
                        </a:rPr>
                        <a:t>Zapisi učencev v zvezkih, na delovnih listih, skupnih dokumentih. 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102608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3124562" y="2848095"/>
          <a:ext cx="2249896" cy="14712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9896">
                  <a:extLst>
                    <a:ext uri="{9D8B030D-6E8A-4147-A177-3AD203B41FA5}">
                      <a16:colId xmlns:a16="http://schemas.microsoft.com/office/drawing/2014/main" val="1788324011"/>
                    </a:ext>
                  </a:extLst>
                </a:gridCol>
              </a:tblGrid>
              <a:tr h="99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r>
                        <a:rPr lang="sl-SI" sz="1400" dirty="0" smtClean="0">
                          <a:effectLst/>
                        </a:rPr>
                        <a:t>Zapis </a:t>
                      </a:r>
                      <a:r>
                        <a:rPr lang="sl-SI" sz="1400" dirty="0">
                          <a:effectLst/>
                        </a:rPr>
                        <a:t>elementov, ki jih mora vsebovati pisno besedilo z geografsko vsebino (geografski sestavek).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>
                          <a:effectLst/>
                        </a:rPr>
                        <a:t>Oblikovani kriteriji uspešnosti.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0683605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6201137" y="3816690"/>
          <a:ext cx="1705610" cy="4565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5610">
                  <a:extLst>
                    <a:ext uri="{9D8B030D-6E8A-4147-A177-3AD203B41FA5}">
                      <a16:colId xmlns:a16="http://schemas.microsoft.com/office/drawing/2014/main" val="1789690860"/>
                    </a:ext>
                  </a:extLst>
                </a:gridCol>
              </a:tblGrid>
              <a:tr h="306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>
                          <a:effectLst/>
                        </a:rPr>
                        <a:t>Zapis daljšega pisnega sestavka.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246668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2081349" y="4721793"/>
          <a:ext cx="2693488" cy="1927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93488">
                  <a:extLst>
                    <a:ext uri="{9D8B030D-6E8A-4147-A177-3AD203B41FA5}">
                      <a16:colId xmlns:a16="http://schemas.microsoft.com/office/drawing/2014/main" val="2868105274"/>
                    </a:ext>
                  </a:extLst>
                </a:gridCol>
              </a:tblGrid>
              <a:tr h="1631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>
                          <a:effectLst/>
                        </a:rPr>
                        <a:t>Zapisi </a:t>
                      </a:r>
                      <a:r>
                        <a:rPr lang="sl-SI" sz="1400" dirty="0" err="1">
                          <a:effectLst/>
                        </a:rPr>
                        <a:t>medvrstniških</a:t>
                      </a:r>
                      <a:r>
                        <a:rPr lang="sl-SI" sz="1400" dirty="0">
                          <a:effectLst/>
                        </a:rPr>
                        <a:t> povratnih informacij s poudarkom na tem, kaj je bilo dobro, kaj je potrebno izboljšati.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>
                          <a:effectLst/>
                        </a:rPr>
                        <a:t>Pri naslednji vsebini oz. sklopu dijaki napišejo Izboljšano, dopolnjeno pisno besedilo z geografsko vsebino.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5113768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5374458" y="5475038"/>
          <a:ext cx="1705610" cy="6848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5610">
                  <a:extLst>
                    <a:ext uri="{9D8B030D-6E8A-4147-A177-3AD203B41FA5}">
                      <a16:colId xmlns:a16="http://schemas.microsoft.com/office/drawing/2014/main" val="262273915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Zapis </a:t>
                      </a:r>
                      <a:r>
                        <a:rPr lang="sl-SI" sz="1400" b="1" dirty="0">
                          <a:solidFill>
                            <a:srgbClr val="FF0000"/>
                          </a:solidFill>
                          <a:effectLst/>
                        </a:rPr>
                        <a:t>daljšega pisnega </a:t>
                      </a:r>
                      <a:r>
                        <a:rPr lang="sl-SI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sestavka</a:t>
                      </a:r>
                      <a:r>
                        <a:rPr lang="sl-SI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za ocenjevanje.</a:t>
                      </a:r>
                      <a:endParaRPr lang="sl-SI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459318"/>
                  </a:ext>
                </a:extLst>
              </a:tr>
            </a:tbl>
          </a:graphicData>
        </a:graphic>
      </p:graphicFrame>
      <p:sp>
        <p:nvSpPr>
          <p:cNvPr id="21" name="Desna puščica 20"/>
          <p:cNvSpPr/>
          <p:nvPr/>
        </p:nvSpPr>
        <p:spPr>
          <a:xfrm rot="586283">
            <a:off x="2760238" y="888750"/>
            <a:ext cx="470263" cy="320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Desna puščica 23"/>
          <p:cNvSpPr/>
          <p:nvPr/>
        </p:nvSpPr>
        <p:spPr>
          <a:xfrm rot="474917">
            <a:off x="5297623" y="1277961"/>
            <a:ext cx="470263" cy="320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Desna puščica 24"/>
          <p:cNvSpPr/>
          <p:nvPr/>
        </p:nvSpPr>
        <p:spPr>
          <a:xfrm rot="610705">
            <a:off x="2564674" y="3389940"/>
            <a:ext cx="470263" cy="320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Desna puščica 25"/>
          <p:cNvSpPr/>
          <p:nvPr/>
        </p:nvSpPr>
        <p:spPr>
          <a:xfrm rot="544363">
            <a:off x="5483315" y="3826852"/>
            <a:ext cx="470263" cy="320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Desna puščica 26"/>
          <p:cNvSpPr/>
          <p:nvPr/>
        </p:nvSpPr>
        <p:spPr>
          <a:xfrm>
            <a:off x="4839516" y="5652023"/>
            <a:ext cx="470263" cy="320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Desna puščica 28"/>
          <p:cNvSpPr/>
          <p:nvPr/>
        </p:nvSpPr>
        <p:spPr>
          <a:xfrm rot="10258396">
            <a:off x="2634359" y="2167813"/>
            <a:ext cx="3147701" cy="320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Desna puščica 29"/>
          <p:cNvSpPr/>
          <p:nvPr/>
        </p:nvSpPr>
        <p:spPr>
          <a:xfrm rot="9642122">
            <a:off x="4890708" y="4488445"/>
            <a:ext cx="1417919" cy="320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3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400594" y="398784"/>
            <a:ext cx="8743406" cy="605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Merila za ocenjevanje kompleksnega mišljenja in izdelkov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Primerjanje: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izbira primernih elementov za primerjanje, 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izbira primernih značilnosti za primerjavo in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ustreznost ugotavljanja podobnosti in razlik med elementi po izbranih značilnostih. 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Razvrščanje: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ustreznost izbire ključnih elementov za razvrščanje,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ustreznost izbire ključev oz. pravil za članstvo v kategoriji,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ustreznost uvrščanja po njih.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Sklepanje: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ustreznost ugotavljanja elementov, iz katerih je mogoče izpeljati sklepe,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ustreznost interpretiranja informacij, iz katerih so izpeljani sklepi,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jasnost in logičnost sklepov.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napak: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ustreznost ugotavljanja ključnih napak,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ustreznost predvidevanja učinka napak,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učinkovitost priporočil za popravljanje napak.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00594" y="0"/>
            <a:ext cx="2639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Dodaten razmislek:</a:t>
            </a:r>
            <a:endParaRPr lang="sl-SI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418012" y="930541"/>
            <a:ext cx="846473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Utemeljevanje: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ustreznost izbire trditev, ki potrebujejo utemeljitev,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zadostnost in primernost podpore,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izčrpnost vpogleda v omejitve lastnega utemeljevanja.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Abstrahiranje: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ustreznost ugotavljanja ključnih informacij, uporabnih za luščenje bistvenega,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reprezentativnost splošnega vzorca,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posplošljivost na nove situacije.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Analizo perspektiv: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prodornost ugotavljanja različnih perspektiv,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prodornost ugotavljanja njihovih ozadij,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prodornost ugotavljanja njihovih pomanjkljivosti.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Odločanje: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izčrpnost alternativ, ki jih kaže upoštevati,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jasnost kriterijev, po katerih je mogoče izpeljati odločanje,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kakovost odločitev glede na kriterije in začetni problem.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30926" y="542007"/>
            <a:ext cx="8534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Preiskovanje: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prodornost ugotavljanja tega, kar je že znano,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prodornost ugotavljanje nejasnosti, negotovosti in protislovij,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logičnost razlag zanje.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Eksperimentalno raziskovanje: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ustreznost pojasnjevanja opazovanih pojavov ob upoštevanju vseh dejstev in konceptov,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logičnost napovedi,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učinkovitost izvedbe eksperimenta za preizkušanje napovedi,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učinkovitost ovrednotenja izida in originalnost razlage.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Reševanje problemov (v smislu premagovanja ovir):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ustreznost ugotavljanja ovir,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ustvarjalno iskanje alternativ za njihovo premagovanje,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učinkovita izbira rešitev.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Odkrivanje novega: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prodornost ugotavljanja, kje je potreben razvoj novega,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zahtevnost kriterijev kakovosti,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poglobljenost vpogleda in izboljševanja.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435429" y="733071"/>
            <a:ext cx="8473440" cy="498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Delo z viri: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učinkovitost rabe različnih tehnik za zbiranje informacij in raznovrstnih virov informacij, 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učinkovitost interpretiranja in sintetiziranja informacij,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ustreznost ovrednotenja pomena različnih zbranih informacij in virov. 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Predstavljanje idej na različne načine: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jasnost in učinkovitost izražanja idej,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učinkovitost predstavljanja idej za različne namene,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učinkovitost predstavljanja idej na različne načine,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ustvarjanje različnih kakovostnih produktov.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l-SI" b="1" dirty="0"/>
              <a:t>Sodelovanje:</a:t>
            </a:r>
            <a:endParaRPr lang="sl-SI" dirty="0"/>
          </a:p>
          <a:p>
            <a:r>
              <a:rPr lang="sl-SI" dirty="0"/>
              <a:t>1. prizadevanje za skupne cilje,</a:t>
            </a:r>
          </a:p>
          <a:p>
            <a:r>
              <a:rPr lang="sl-SI" dirty="0"/>
              <a:t>2. učinkovitost rabe medosebnih veščin,</a:t>
            </a:r>
          </a:p>
          <a:p>
            <a:r>
              <a:rPr lang="sl-SI" dirty="0"/>
              <a:t>3. učinkovitost prevzemanja različnih vlog v skupini.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sl-SI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61257" y="6535322"/>
            <a:ext cx="83036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Vir: Rutar Ilc, Z. (2004). Pristopi k poučevanju, preverjanju in ocenjevanju. Ljubljana: ZRSŠ,  str. 165-167 in </a:t>
            </a:r>
            <a:r>
              <a:rPr 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170-172.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35234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188"/>
            <a:ext cx="9169766" cy="3584481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287383" y="409303"/>
            <a:ext cx="2483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Dokazi o učenju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208127" y="5573486"/>
            <a:ext cx="275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Kaj od tega lahko ocenimo?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6130834" y="1506583"/>
            <a:ext cx="2943497" cy="38080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 w="28575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418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53" y="175552"/>
            <a:ext cx="2760617" cy="1851471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544" y="2533559"/>
            <a:ext cx="2603253" cy="1794317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623420"/>
              </p:ext>
            </p:extLst>
          </p:nvPr>
        </p:nvGraphicFramePr>
        <p:xfrm>
          <a:off x="865323" y="1481479"/>
          <a:ext cx="1548856" cy="6848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8856">
                  <a:extLst>
                    <a:ext uri="{9D8B030D-6E8A-4147-A177-3AD203B41FA5}">
                      <a16:colId xmlns:a16="http://schemas.microsoft.com/office/drawing/2014/main" val="3728689416"/>
                    </a:ext>
                  </a:extLst>
                </a:gridCol>
              </a:tblGrid>
              <a:tr h="546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Učenje</a:t>
                      </a:r>
                      <a:r>
                        <a:rPr lang="sl-SI" sz="1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 o </a:t>
                      </a:r>
                      <a:r>
                        <a:rPr lang="sl-SI" sz="1400" baseline="0" dirty="0" smtClean="0">
                          <a:effectLst/>
                          <a:latin typeface="+mn-lt"/>
                          <a:ea typeface="+mn-ea"/>
                        </a:rPr>
                        <a:t>krajših in daljših pisnih sestavkih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89312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20717"/>
              </p:ext>
            </p:extLst>
          </p:nvPr>
        </p:nvGraphicFramePr>
        <p:xfrm>
          <a:off x="3251472" y="1316537"/>
          <a:ext cx="1548856" cy="10147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8856">
                  <a:extLst>
                    <a:ext uri="{9D8B030D-6E8A-4147-A177-3AD203B41FA5}">
                      <a16:colId xmlns:a16="http://schemas.microsoft.com/office/drawing/2014/main" val="3728689416"/>
                    </a:ext>
                  </a:extLst>
                </a:gridCol>
              </a:tblGrid>
              <a:tr h="546499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 smtClean="0">
                          <a:effectLst/>
                          <a:latin typeface="+mn-lt"/>
                          <a:ea typeface="+mn-ea"/>
                        </a:rPr>
                        <a:t>Pretekle</a:t>
                      </a:r>
                      <a:r>
                        <a:rPr lang="sl-SI" sz="1400" baseline="0" dirty="0" smtClean="0">
                          <a:effectLst/>
                          <a:latin typeface="+mn-lt"/>
                          <a:ea typeface="+mn-ea"/>
                        </a:rPr>
                        <a:t> izkušnje,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>
                          <a:effectLst/>
                          <a:latin typeface="+mn-lt"/>
                          <a:ea typeface="+mn-ea"/>
                        </a:rPr>
                        <a:t>Vsebina</a:t>
                      </a:r>
                      <a:r>
                        <a:rPr lang="sl-SI" sz="1400" baseline="0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 in zgradba</a:t>
                      </a:r>
                      <a:endParaRPr lang="sl-SI" sz="1400" baseline="0" dirty="0" smtClean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89312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67116"/>
              </p:ext>
            </p:extLst>
          </p:nvPr>
        </p:nvGraphicFramePr>
        <p:xfrm>
          <a:off x="2723968" y="3347803"/>
          <a:ext cx="1548856" cy="11414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8856">
                  <a:extLst>
                    <a:ext uri="{9D8B030D-6E8A-4147-A177-3AD203B41FA5}">
                      <a16:colId xmlns:a16="http://schemas.microsoft.com/office/drawing/2014/main" val="3728689416"/>
                    </a:ext>
                  </a:extLst>
                </a:gridCol>
              </a:tblGrid>
              <a:tr h="546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Pisanje</a:t>
                      </a:r>
                      <a:r>
                        <a:rPr lang="sl-SI" sz="1400" baseline="0" dirty="0" smtClean="0">
                          <a:effectLst/>
                          <a:latin typeface="+mn-lt"/>
                          <a:ea typeface="+mn-ea"/>
                        </a:rPr>
                        <a:t> krajših in daljših pisnih sestavkov (Sev. Amerika, Avstralija …)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89312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195262"/>
              </p:ext>
            </p:extLst>
          </p:nvPr>
        </p:nvGraphicFramePr>
        <p:xfrm>
          <a:off x="5052455" y="5016527"/>
          <a:ext cx="1548856" cy="10520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8856">
                  <a:extLst>
                    <a:ext uri="{9D8B030D-6E8A-4147-A177-3AD203B41FA5}">
                      <a16:colId xmlns:a16="http://schemas.microsoft.com/office/drawing/2014/main" val="3728689416"/>
                    </a:ext>
                  </a:extLst>
                </a:gridCol>
              </a:tblGrid>
              <a:tr h="105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Pisanje</a:t>
                      </a:r>
                      <a:r>
                        <a:rPr lang="sl-SI" sz="1400" baseline="0" dirty="0" smtClean="0">
                          <a:effectLst/>
                          <a:latin typeface="+mn-lt"/>
                          <a:ea typeface="+mn-ea"/>
                        </a:rPr>
                        <a:t> krajših in daljših pisnih sestavka </a:t>
                      </a:r>
                      <a:r>
                        <a:rPr lang="sl-SI" sz="1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za</a:t>
                      </a:r>
                      <a:r>
                        <a:rPr lang="sl-SI" sz="14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sl-SI" sz="14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ocenjevanje</a:t>
                      </a:r>
                      <a:r>
                        <a:rPr lang="sl-SI" sz="1400" baseline="0" dirty="0" smtClean="0">
                          <a:effectLst/>
                          <a:latin typeface="+mn-lt"/>
                          <a:ea typeface="+mn-ea"/>
                        </a:rPr>
                        <a:t>. 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89312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510138"/>
              </p:ext>
            </p:extLst>
          </p:nvPr>
        </p:nvGraphicFramePr>
        <p:xfrm>
          <a:off x="5209631" y="3017920"/>
          <a:ext cx="1548856" cy="10147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8856">
                  <a:extLst>
                    <a:ext uri="{9D8B030D-6E8A-4147-A177-3AD203B41FA5}">
                      <a16:colId xmlns:a16="http://schemas.microsoft.com/office/drawing/2014/main" val="3728689416"/>
                    </a:ext>
                  </a:extLst>
                </a:gridCol>
              </a:tblGrid>
              <a:tr h="546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baseline="0" dirty="0" smtClean="0">
                          <a:effectLst/>
                          <a:latin typeface="+mn-lt"/>
                          <a:ea typeface="+mn-ea"/>
                        </a:rPr>
                        <a:t>Kriteriji uspešnosti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baseline="0" dirty="0" smtClean="0">
                          <a:effectLst/>
                          <a:latin typeface="+mn-lt"/>
                          <a:ea typeface="+mn-ea"/>
                        </a:rPr>
                        <a:t>Povratne informacije (sošolci ali učitelj)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89312"/>
                  </a:ext>
                </a:extLst>
              </a:tr>
            </a:tbl>
          </a:graphicData>
        </a:graphic>
      </p:graphicFrame>
      <p:sp>
        <p:nvSpPr>
          <p:cNvPr id="11" name="Desna puščica 10"/>
          <p:cNvSpPr/>
          <p:nvPr/>
        </p:nvSpPr>
        <p:spPr>
          <a:xfrm rot="2898070">
            <a:off x="2455216" y="2753543"/>
            <a:ext cx="470263" cy="320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Desna puščica 14"/>
          <p:cNvSpPr/>
          <p:nvPr/>
        </p:nvSpPr>
        <p:spPr>
          <a:xfrm rot="2410349">
            <a:off x="4443002" y="4610592"/>
            <a:ext cx="470263" cy="320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Desna puščica s črticami 15"/>
          <p:cNvSpPr/>
          <p:nvPr/>
        </p:nvSpPr>
        <p:spPr>
          <a:xfrm>
            <a:off x="2598825" y="1667147"/>
            <a:ext cx="468000" cy="313509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Desna puščica s črticami 16"/>
          <p:cNvSpPr/>
          <p:nvPr/>
        </p:nvSpPr>
        <p:spPr>
          <a:xfrm>
            <a:off x="4488586" y="3533472"/>
            <a:ext cx="468000" cy="313509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05" y="2985272"/>
            <a:ext cx="2380946" cy="1785710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4" y="4913660"/>
            <a:ext cx="2359758" cy="1769818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21" y="661851"/>
            <a:ext cx="2101976" cy="1576482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5718" y="4623102"/>
            <a:ext cx="1774079" cy="2145445"/>
          </a:xfrm>
          <a:prstGeom prst="rect">
            <a:avLst/>
          </a:prstGeom>
        </p:spPr>
      </p:pic>
      <p:sp>
        <p:nvSpPr>
          <p:cNvPr id="25" name="PoljeZBesedilom 24"/>
          <p:cNvSpPr txBox="1"/>
          <p:nvPr/>
        </p:nvSpPr>
        <p:spPr>
          <a:xfrm>
            <a:off x="2723968" y="4844462"/>
            <a:ext cx="154885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1400" dirty="0" smtClean="0"/>
              <a:t>Naseljevanje Evropejcev</a:t>
            </a:r>
          </a:p>
          <a:p>
            <a:pPr marL="285750" indent="-285750">
              <a:buFontTx/>
              <a:buChar char="-"/>
            </a:pPr>
            <a:r>
              <a:rPr lang="sl-SI" sz="1400" dirty="0" smtClean="0"/>
              <a:t>Položaj staroselcev …</a:t>
            </a:r>
            <a:endParaRPr lang="sl-SI" sz="1400" dirty="0"/>
          </a:p>
        </p:txBody>
      </p:sp>
      <p:sp>
        <p:nvSpPr>
          <p:cNvPr id="26" name="Desna puščica s črticami 25"/>
          <p:cNvSpPr/>
          <p:nvPr/>
        </p:nvSpPr>
        <p:spPr>
          <a:xfrm rot="5400000">
            <a:off x="3223490" y="4504618"/>
            <a:ext cx="468000" cy="313509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/>
          <p:cNvSpPr txBox="1"/>
          <p:nvPr/>
        </p:nvSpPr>
        <p:spPr>
          <a:xfrm>
            <a:off x="227425" y="172126"/>
            <a:ext cx="4373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Primer: </a:t>
            </a:r>
          </a:p>
          <a:p>
            <a:r>
              <a:rPr lang="sl-SI" sz="2800" dirty="0" smtClean="0">
                <a:solidFill>
                  <a:srgbClr val="FF0000"/>
                </a:solidFill>
              </a:rPr>
              <a:t>ocenjevanje pisnih sestavkov</a:t>
            </a: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305"/>
            <a:ext cx="9144000" cy="61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28"/>
            <a:ext cx="9144000" cy="62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" y="492816"/>
            <a:ext cx="9131113" cy="59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rasilien isolierte Stämme im Amazonas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8" y="3814354"/>
            <a:ext cx="5080742" cy="285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995852" y="5243988"/>
            <a:ext cx="271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13 % ozemlja Brazilije je zemlja staroselcev.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5974081" y="5965737"/>
            <a:ext cx="2738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Brazil′s indigenous people fight back against </a:t>
            </a:r>
            <a:r>
              <a:rPr lang="en-US" sz="1000" dirty="0" err="1">
                <a:hlinkClick r:id="rId3"/>
              </a:rPr>
              <a:t>Bolsonaro′s</a:t>
            </a:r>
            <a:r>
              <a:rPr lang="en-US" sz="1000" dirty="0">
                <a:hlinkClick r:id="rId3"/>
              </a:rPr>
              <a:t> attacks on Amazon | World| Breaking news and perspectives from around the globe | DW | 06.01.2019</a:t>
            </a:r>
            <a:endParaRPr lang="sl-SI" sz="1000" dirty="0"/>
          </a:p>
        </p:txBody>
      </p:sp>
      <p:sp>
        <p:nvSpPr>
          <p:cNvPr id="2" name="Pravokotnik 1"/>
          <p:cNvSpPr/>
          <p:nvPr/>
        </p:nvSpPr>
        <p:spPr>
          <a:xfrm>
            <a:off x="461553" y="266466"/>
            <a:ext cx="88827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Vključimo lahko tudi latinsko Ameriko</a:t>
            </a:r>
          </a:p>
          <a:p>
            <a:pPr>
              <a:spcAft>
                <a:spcPts val="0"/>
              </a:spcAft>
            </a:pPr>
            <a:r>
              <a:rPr lang="sl-SI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Dijaki</a:t>
            </a:r>
            <a:r>
              <a:rPr lang="sl-SI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l-SI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razlikujejo </a:t>
            </a:r>
            <a:r>
              <a:rPr lang="sl-SI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Latinsko in Južno Ameriko;</a:t>
            </a:r>
            <a:endParaRPr lang="sl-SI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095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določijo </a:t>
            </a:r>
            <a:r>
              <a:rPr lang="sl-SI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naravne enote Srednje Amerike in poznajo njene poglavitne naravnogeografske lastnosti;</a:t>
            </a:r>
            <a:endParaRPr lang="sl-SI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določijo </a:t>
            </a:r>
            <a:r>
              <a:rPr lang="sl-SI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poglavitne značilnosti v naravnogeografskih lastnostih Južne Amerike;</a:t>
            </a:r>
            <a:endParaRPr lang="sl-SI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analizirajo </a:t>
            </a:r>
            <a:r>
              <a:rPr lang="sl-SI" sz="1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vrednotijo naslednje probleme:</a:t>
            </a:r>
            <a:endParaRPr lang="sl-SI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kolonialna </a:t>
            </a:r>
            <a:r>
              <a:rPr lang="sl-SI" sz="1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preteklost in prebivalstvo,</a:t>
            </a:r>
            <a:endParaRPr lang="sl-SI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razlike </a:t>
            </a:r>
            <a:r>
              <a:rPr lang="sl-SI" sz="1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med območji,</a:t>
            </a:r>
            <a:endParaRPr lang="sl-SI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prostorski </a:t>
            </a:r>
            <a:r>
              <a:rPr lang="sl-SI" sz="1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razvoj Brazilije in </a:t>
            </a:r>
            <a:r>
              <a:rPr lang="sl-SI" sz="16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Amazonije</a:t>
            </a:r>
            <a:r>
              <a:rPr lang="sl-SI" sz="1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l-SI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krčenje </a:t>
            </a:r>
            <a:r>
              <a:rPr lang="sl-SI" sz="1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tropskega deževnega gozda,</a:t>
            </a:r>
            <a:endParaRPr lang="sl-SI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položaj </a:t>
            </a:r>
            <a:r>
              <a:rPr lang="sl-SI" sz="1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avtohtonega prebivalstva (staroselska ljudstva) v sodobni družbi,</a:t>
            </a:r>
            <a:endParaRPr lang="sl-SI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posebne </a:t>
            </a:r>
            <a:r>
              <a:rPr lang="sl-SI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geopolitične razmere (vojaške hunte, gverila, kokain, veleposest …);</a:t>
            </a:r>
            <a:endParaRPr lang="sl-SI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6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izberejo </a:t>
            </a:r>
            <a:r>
              <a:rPr lang="sl-SI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ključna vprašanja iz poglavja Južna Amerika in jih argumentirajo;</a:t>
            </a:r>
            <a:endParaRPr lang="sl-SI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6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predstavijo </a:t>
            </a:r>
            <a:r>
              <a:rPr lang="sl-SI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po lastni izbiri eno državo Latinske Amerike.</a:t>
            </a:r>
            <a:endParaRPr lang="sl-S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5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424"/>
            <a:ext cx="9161027" cy="32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9084"/>
            <a:ext cx="9144000" cy="626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880</Words>
  <Application>Microsoft Office PowerPoint</Application>
  <PresentationFormat>Diaprojekcija na zaslonu (4:3)</PresentationFormat>
  <Paragraphs>131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Officeova tema</vt:lpstr>
      <vt:lpstr>SŠ za učitelje geografije, avgust 2021  Ocenjevanje na drugačne načine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Ocenjevanje na drugačne načine</dc:title>
  <dc:creator>A3</dc:creator>
  <cp:lastModifiedBy>A3</cp:lastModifiedBy>
  <cp:revision>25</cp:revision>
  <dcterms:created xsi:type="dcterms:W3CDTF">2021-03-09T12:31:47Z</dcterms:created>
  <dcterms:modified xsi:type="dcterms:W3CDTF">2021-07-15T07:17:22Z</dcterms:modified>
</cp:coreProperties>
</file>