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64" r:id="rId4"/>
    <p:sldId id="276" r:id="rId5"/>
    <p:sldId id="268" r:id="rId6"/>
    <p:sldId id="279" r:id="rId7"/>
    <p:sldId id="281" r:id="rId8"/>
    <p:sldId id="280" r:id="rId9"/>
    <p:sldId id="265" r:id="rId10"/>
    <p:sldId id="269" r:id="rId11"/>
    <p:sldId id="271" r:id="rId12"/>
    <p:sldId id="263" r:id="rId13"/>
    <p:sldId id="262" r:id="rId14"/>
    <p:sldId id="266" r:id="rId15"/>
    <p:sldId id="258" r:id="rId16"/>
    <p:sldId id="286" r:id="rId17"/>
    <p:sldId id="270" r:id="rId18"/>
    <p:sldId id="273" r:id="rId19"/>
    <p:sldId id="275" r:id="rId20"/>
    <p:sldId id="272" r:id="rId21"/>
    <p:sldId id="274" r:id="rId22"/>
    <p:sldId id="259" r:id="rId23"/>
    <p:sldId id="278" r:id="rId24"/>
    <p:sldId id="260" r:id="rId25"/>
    <p:sldId id="288" r:id="rId26"/>
    <p:sldId id="289" r:id="rId27"/>
    <p:sldId id="290" r:id="rId28"/>
    <p:sldId id="291" r:id="rId29"/>
    <p:sldId id="261" r:id="rId30"/>
    <p:sldId id="282" r:id="rId31"/>
    <p:sldId id="283" r:id="rId32"/>
    <p:sldId id="284" r:id="rId33"/>
    <p:sldId id="285" r:id="rId3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-43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43D3E89-1510-4108-9E62-5A331E445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9ADBCF8-CDED-4478-AECB-E33C3EB17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53F600CD-1121-4303-89DC-96D2C40D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DA3E93A0-576A-495B-8DA4-3D6461BE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D32ABAEA-4C2C-4752-8FB7-6C5E3F11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745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EF57CFD-A5CB-44A2-9D4B-52CD3C02A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="" xmlns:a16="http://schemas.microsoft.com/office/drawing/2014/main" id="{BF202C94-4F55-4D48-98BD-9E3399F12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B1DD1604-A6ED-402F-8A6C-B95E4AE8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4B8970A1-0938-423A-9670-814EE954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13EC3124-66EB-497E-80DF-1CED601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0701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="" xmlns:a16="http://schemas.microsoft.com/office/drawing/2014/main" id="{C80696C6-C6CE-4CCA-A34C-430CE9869E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="" xmlns:a16="http://schemas.microsoft.com/office/drawing/2014/main" id="{A2885E98-6EB4-4FE0-BFD6-CF395F7AA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7442E725-BA9E-437A-BE2F-7015EA11F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B9A3403C-598C-4706-87C1-AA6558B67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4ECA519D-27A6-4EE9-B12A-7E318974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960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0225075-1C7F-4D17-AF0B-15BACF8B2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1F044724-1A56-4F3C-A9E2-5FBBDA430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06553250-14B0-41B0-AC8A-3E090FB85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44593BAA-FAEC-461C-AE38-076DDB1BB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F40EDCB3-F2D8-43EB-A411-9C91A73A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601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C52277C-157E-48AE-A3CC-9E419D49E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6FD2666D-0A6B-4567-9631-8500B174D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DC4ABB2F-51DC-4459-886C-5539DADA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02E97C90-E7AF-4172-B790-5876D8B1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DAB6F946-1D95-4EB1-ABBD-EE6EDBE7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441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646A6C0-2B52-40E5-9622-FAC01C6A2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8A39F926-8E58-4647-B231-E8E45F305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97A94E17-69F6-4FFF-8921-3A2A36BA2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C06ADA78-04CE-4DEC-A4CC-0B28C7F7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8A053A90-4A06-4E53-9D51-28CFC0F9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A7104BCE-2543-4741-9399-333D0A420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858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8A3BFFD-37B4-4041-AA87-80DD2A76E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FDC3CD41-08CD-4127-8A47-28E0AA05B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087B9958-0493-421C-9B4E-A6EDEAEBA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="" xmlns:a16="http://schemas.microsoft.com/office/drawing/2014/main" id="{A83FB448-52C8-4815-802B-B8015F3EB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="" xmlns:a16="http://schemas.microsoft.com/office/drawing/2014/main" id="{81190F8F-3EE5-4D62-B61D-F0B76095D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="" xmlns:a16="http://schemas.microsoft.com/office/drawing/2014/main" id="{AB66BEC3-F3F0-4A86-B374-033915109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="" xmlns:a16="http://schemas.microsoft.com/office/drawing/2014/main" id="{43B0A99E-2706-4694-85E8-0B43A3B92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="" xmlns:a16="http://schemas.microsoft.com/office/drawing/2014/main" id="{2FEC889B-90F5-43A8-B508-1214FCFD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109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0CF70C8-6837-4EA5-90FB-C4040F16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="" xmlns:a16="http://schemas.microsoft.com/office/drawing/2014/main" id="{021ACD26-3D93-4FD8-80D4-EF970423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="" xmlns:a16="http://schemas.microsoft.com/office/drawing/2014/main" id="{F9AAAAAD-D197-49F0-BB55-B620E065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="" xmlns:a16="http://schemas.microsoft.com/office/drawing/2014/main" id="{5A1551BD-ED43-4094-833F-470EB86B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50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="" xmlns:a16="http://schemas.microsoft.com/office/drawing/2014/main" id="{47A2B862-9E46-441C-84AD-7AD3BBC1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="" xmlns:a16="http://schemas.microsoft.com/office/drawing/2014/main" id="{EF19845E-3EF5-4062-ADC6-A2011839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="" xmlns:a16="http://schemas.microsoft.com/office/drawing/2014/main" id="{0E2F129A-AE48-4C5E-9B1D-A612ECCD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8653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C0EAA91-2C2F-409D-A4DE-3E1770B2F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5630A48E-A68F-4FDA-AC18-DDA228D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="" xmlns:a16="http://schemas.microsoft.com/office/drawing/2014/main" id="{5527F548-8817-4384-9245-EE1E91EA9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64314662-6B26-4429-A636-ED94DA7B1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F1E01198-E3F0-4758-973A-001530CF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8D619E33-E1CA-4119-8C30-F65E31724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534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83743C9-FF8D-4EB9-BC95-C8C5EC16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="" xmlns:a16="http://schemas.microsoft.com/office/drawing/2014/main" id="{687FD610-A14F-4878-A887-09EE0B95B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="" xmlns:a16="http://schemas.microsoft.com/office/drawing/2014/main" id="{8717111A-9EC8-4D8F-9A4E-F7736896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3D6D746F-047C-4466-9713-9C27D020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F5B9556A-18D2-4D5F-A781-6D77EDDC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14D21D73-65EE-4915-B642-3EB4C098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929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="" xmlns:a16="http://schemas.microsoft.com/office/drawing/2014/main" id="{3B5C90EC-5E72-4753-8230-B818130B9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600EDF26-32B4-4B26-AB23-2E9F0FD26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1597AFA4-E20F-4049-B930-F3B1675E3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9C41AF08-9FC8-4CDF-B520-02FBA524C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6E8F4B8C-D08E-4787-98BE-41BD25E53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205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n.it/3lqzicshpbcpm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D9D834C-0950-4AE8-92D3-AF246E97A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/>
              <a:t>Kamnine</a:t>
            </a:r>
          </a:p>
        </p:txBody>
      </p:sp>
    </p:spTree>
    <p:extLst>
      <p:ext uri="{BB962C8B-B14F-4D97-AF65-F5344CB8AC3E}">
        <p14:creationId xmlns:p14="http://schemas.microsoft.com/office/powerpoint/2010/main" val="44310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E1CFE647-9CD8-40FB-918C-71F788D1E2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0" y="432868"/>
            <a:ext cx="5657850" cy="42445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390CC11D-5A0F-4509-94D0-2CC708E63E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531" y="2148840"/>
            <a:ext cx="5210639" cy="42541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101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538E291-CF4A-4257-9112-7C8DC9A8EC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2771"/>
            <a:ext cx="12192000" cy="48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0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21C4F30-F7B8-4A0C-8696-1F777BD3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/>
              <a:t>Žilnine</a:t>
            </a:r>
            <a:endParaRPr lang="sl-SI" b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2BF8A16F-37FC-4AF8-BCF5-C370FED2D9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988" y="210645"/>
            <a:ext cx="4660292" cy="3218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85B6727F-1833-41BB-9B86-68783B32C6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988" y="3629042"/>
            <a:ext cx="4660292" cy="30749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F8FEEB51-C4C8-4315-945B-9E1FB75798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45" y="1690687"/>
            <a:ext cx="5779221" cy="4802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Pravokotnik 2">
            <a:extLst>
              <a:ext uri="{FF2B5EF4-FFF2-40B4-BE49-F238E27FC236}">
                <a16:creationId xmlns="" xmlns:a16="http://schemas.microsoft.com/office/drawing/2014/main" id="{D69DA2BD-22C9-44B6-866D-07BD7BAC5244}"/>
              </a:ext>
            </a:extLst>
          </p:cNvPr>
          <p:cNvSpPr/>
          <p:nvPr/>
        </p:nvSpPr>
        <p:spPr>
          <a:xfrm>
            <a:off x="2876163" y="210645"/>
            <a:ext cx="3677264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l-SI" dirty="0">
                <a:latin typeface="ArialMT"/>
              </a:rPr>
              <a:t>Kadar je del mineralov že kristaliziral (</a:t>
            </a:r>
            <a:r>
              <a:rPr lang="sl-SI" dirty="0" err="1">
                <a:latin typeface="ArialMT"/>
              </a:rPr>
              <a:t>vtrošniki</a:t>
            </a:r>
            <a:r>
              <a:rPr lang="sl-SI" dirty="0">
                <a:latin typeface="ArialMT"/>
              </a:rPr>
              <a:t>)</a:t>
            </a:r>
          </a:p>
          <a:p>
            <a:r>
              <a:rPr lang="sl-SI" dirty="0">
                <a:latin typeface="ArialMT"/>
              </a:rPr>
              <a:t>in se je talina potem vtisnila v razpoke ali tik</a:t>
            </a:r>
          </a:p>
          <a:p>
            <a:r>
              <a:rPr lang="sl-SI" dirty="0">
                <a:latin typeface="ArialMT"/>
              </a:rPr>
              <a:t>pod površje, se preostanek strdi v zrnato</a:t>
            </a:r>
          </a:p>
          <a:p>
            <a:r>
              <a:rPr lang="sl-SI" dirty="0">
                <a:latin typeface="ArialMT"/>
              </a:rPr>
              <a:t>osnovo, kjer lahko posamezne minerale ločimo</a:t>
            </a:r>
          </a:p>
          <a:p>
            <a:r>
              <a:rPr lang="sl-SI" dirty="0">
                <a:latin typeface="ArialMT"/>
              </a:rPr>
              <a:t>s prostim očesom.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68134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0CAF3E4-81CB-496E-A9A2-C295E2F52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Predornine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9D3D9DE4-9C3F-487B-BB6E-B3302EC1242B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98" y="1587449"/>
            <a:ext cx="6187427" cy="4802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AC59FC5C-125B-4C75-B9D5-BA424AF13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627" y="365125"/>
            <a:ext cx="4829175" cy="3371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6C90A199-FAC4-4F02-95A5-108C0E3F54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627" y="3988542"/>
            <a:ext cx="3364264" cy="269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5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, ki vsebuje besede posnetek zaslona&#10;&#10;Opis je samodejno ustvarjen">
            <a:extLst>
              <a:ext uri="{FF2B5EF4-FFF2-40B4-BE49-F238E27FC236}">
                <a16:creationId xmlns="" xmlns:a16="http://schemas.microsoft.com/office/drawing/2014/main" id="{17DC81C5-9EA5-40E4-B5B2-1D8CD2E243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97" y="350378"/>
            <a:ext cx="2932668" cy="600027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9E58458B-D223-47BD-AE65-29F428452809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598" y="446384"/>
            <a:ext cx="3860001" cy="3090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Slika 4" descr="Slika, ki vsebuje besede žival&#10;&#10;Opis je samodejno ustvarjen">
            <a:extLst>
              <a:ext uri="{FF2B5EF4-FFF2-40B4-BE49-F238E27FC236}">
                <a16:creationId xmlns="" xmlns:a16="http://schemas.microsoft.com/office/drawing/2014/main" id="{25FC4FC2-CC96-4F26-8FAD-AAA08ACD9F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676" y="446384"/>
            <a:ext cx="4110218" cy="3090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Slika 7" descr="Slika, ki vsebuje besede žival&#10;&#10;Opis je samodejno ustvarjen">
            <a:extLst>
              <a:ext uri="{FF2B5EF4-FFF2-40B4-BE49-F238E27FC236}">
                <a16:creationId xmlns="" xmlns:a16="http://schemas.microsoft.com/office/drawing/2014/main" id="{AB3488AD-2B9D-4B48-B43A-1C4A2DC80B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431" y="3622163"/>
            <a:ext cx="3860001" cy="2789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Slika 8" descr="http://www.student-info.net/sis-mapa/skupina_doc/fgg/knjiznica_datoteke/1217427511_zip_vsebina_geologija_640x480magmatske_kamninepredorninetn_diabaz1.jpg">
            <a:extLst>
              <a:ext uri="{FF2B5EF4-FFF2-40B4-BE49-F238E27FC236}">
                <a16:creationId xmlns="" xmlns:a16="http://schemas.microsoft.com/office/drawing/2014/main" id="{E6888FB9-AD0B-4023-BEB8-45EA6C4746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675" y="3622163"/>
            <a:ext cx="3719271" cy="27894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6212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7CC76C9-94A2-4805-BAA5-07AB11884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Sedimentne kamnine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3C70107A-C7CE-4C7A-B25A-A8A0C2E7E6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" y="1690688"/>
            <a:ext cx="10727491" cy="45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1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="" xmlns:a16="http://schemas.microsoft.com/office/drawing/2014/main" id="{7554575B-F21C-485D-94DA-175A713C039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3577" y="4165344"/>
            <a:ext cx="6491175" cy="161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89061092-55D3-4088-AEC1-C1C53A69D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957" y="1073968"/>
            <a:ext cx="11152086" cy="2534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820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A716EDA-6C11-4D0D-8D62-4577327152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265906"/>
            <a:ext cx="4400339" cy="33002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0A428947-CA96-4672-8141-3F938DC440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920" y="265906"/>
            <a:ext cx="4400339" cy="3300254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7CB764FA-94B3-4DD0-9702-AD33C2D07C64}"/>
              </a:ext>
            </a:extLst>
          </p:cNvPr>
          <p:cNvSpPr txBox="1"/>
          <p:nvPr/>
        </p:nvSpPr>
        <p:spPr>
          <a:xfrm>
            <a:off x="5074920" y="3733800"/>
            <a:ext cx="16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Gube, Mangart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CB26DB63-BC44-46C1-A208-25B5F8A27A61}"/>
              </a:ext>
            </a:extLst>
          </p:cNvPr>
          <p:cNvSpPr txBox="1"/>
          <p:nvPr/>
        </p:nvSpPr>
        <p:spPr>
          <a:xfrm>
            <a:off x="304799" y="3733800"/>
            <a:ext cx="378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Kanin, skladi dachsteinskega apnenca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B6FA3118-61CD-4658-9597-548E27ACBF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4196516"/>
            <a:ext cx="3250883" cy="2395578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662602FB-663D-4A02-ACC1-1CD169B91BEF}"/>
              </a:ext>
            </a:extLst>
          </p:cNvPr>
          <p:cNvSpPr txBox="1"/>
          <p:nvPr/>
        </p:nvSpPr>
        <p:spPr>
          <a:xfrm>
            <a:off x="3490700" y="6222762"/>
            <a:ext cx="1944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Peščenjak, Ponikva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0ECFF853-AAA0-48C8-BCC0-D10D310CC0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036" y="3733800"/>
            <a:ext cx="467716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44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088046-C32B-4897-8626-AAF510EDF4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92" y="359763"/>
            <a:ext cx="5364050" cy="3575358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9E0449B2-5C65-4B67-BB6D-39580CA5E231}"/>
              </a:ext>
            </a:extLst>
          </p:cNvPr>
          <p:cNvSpPr txBox="1"/>
          <p:nvPr/>
        </p:nvSpPr>
        <p:spPr>
          <a:xfrm>
            <a:off x="396892" y="3935121"/>
            <a:ext cx="220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Sol, Dolina smrti, ZDA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D460E912-FA6D-4C7D-BCF0-D4BD7C39C3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749" y="359763"/>
            <a:ext cx="4514544" cy="3005338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8947E84F-68D3-43E2-8E14-8E67E659302E}"/>
              </a:ext>
            </a:extLst>
          </p:cNvPr>
          <p:cNvSpPr txBox="1"/>
          <p:nvPr/>
        </p:nvSpPr>
        <p:spPr>
          <a:xfrm>
            <a:off x="6872749" y="2963804"/>
            <a:ext cx="18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Konglomerat, Iran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4BA985BF-3FCC-456B-A164-BACC69325D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749" y="3699146"/>
            <a:ext cx="4514544" cy="3010284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CB461057-372F-4C6E-9862-57600EAEB09C}"/>
              </a:ext>
            </a:extLst>
          </p:cNvPr>
          <p:cNvSpPr txBox="1"/>
          <p:nvPr/>
        </p:nvSpPr>
        <p:spPr>
          <a:xfrm>
            <a:off x="6872748" y="3699146"/>
            <a:ext cx="308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Konglomerat, Slovenske Gorice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A9119F59-6E26-4FE0-B034-356D164564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92" y="4304453"/>
            <a:ext cx="3845448" cy="2568639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="" xmlns:a16="http://schemas.microsoft.com/office/drawing/2014/main" id="{F1F0B2AE-E857-47DB-84A5-9BDDB6357872}"/>
              </a:ext>
            </a:extLst>
          </p:cNvPr>
          <p:cNvSpPr txBox="1"/>
          <p:nvPr/>
        </p:nvSpPr>
        <p:spPr>
          <a:xfrm>
            <a:off x="4347928" y="4304453"/>
            <a:ext cx="19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Lehnjak, Kozjansko</a:t>
            </a:r>
          </a:p>
        </p:txBody>
      </p:sp>
    </p:spTree>
    <p:extLst>
      <p:ext uri="{BB962C8B-B14F-4D97-AF65-F5344CB8AC3E}">
        <p14:creationId xmlns:p14="http://schemas.microsoft.com/office/powerpoint/2010/main" val="717631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9A257291-1141-498A-84D6-18E430CDD3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632463"/>
            <a:ext cx="5971420" cy="397939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30BB6679-5FB0-40D3-A609-1EB4846E84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35" y="246145"/>
            <a:ext cx="6063717" cy="4045636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AA087679-89F0-44D7-912B-8E7206A93EEB}"/>
              </a:ext>
            </a:extLst>
          </p:cNvPr>
          <p:cNvSpPr txBox="1"/>
          <p:nvPr/>
        </p:nvSpPr>
        <p:spPr>
          <a:xfrm>
            <a:off x="737419" y="3805084"/>
            <a:ext cx="175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Amonit, Maroko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="" xmlns:a16="http://schemas.microsoft.com/office/drawing/2014/main" id="{B1B214EB-49E3-41DE-AEC3-D00C26B011D0}"/>
              </a:ext>
            </a:extLst>
          </p:cNvPr>
          <p:cNvSpPr/>
          <p:nvPr/>
        </p:nvSpPr>
        <p:spPr>
          <a:xfrm>
            <a:off x="3755922" y="59655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 err="1"/>
              <a:t>Organogeni</a:t>
            </a:r>
            <a:r>
              <a:rPr lang="sl-SI" dirty="0"/>
              <a:t> apnenec, </a:t>
            </a:r>
          </a:p>
          <a:p>
            <a:r>
              <a:rPr lang="sl-SI" dirty="0"/>
              <a:t>Slovenske Gorice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F1E1A176-5863-48A3-9252-6960204EFB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016" y="124953"/>
            <a:ext cx="4169812" cy="278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7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2365" y="0"/>
            <a:ext cx="10515600" cy="1325563"/>
          </a:xfrm>
        </p:spPr>
        <p:txBody>
          <a:bodyPr/>
          <a:lstStyle/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uvod: Kaj pravi UN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10197" y="2141819"/>
            <a:ext cx="6964823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dirty="0"/>
              <a:t>Operativni cilji, povezani z vsebinskim (tematskim) znanjem:</a:t>
            </a:r>
          </a:p>
          <a:p>
            <a:pPr lvl="0"/>
            <a:r>
              <a:rPr lang="sl-SI" dirty="0"/>
              <a:t>dijaki prepoznavajo notranje in zunanje dejavnike po učinkih;</a:t>
            </a:r>
          </a:p>
          <a:p>
            <a:pPr lvl="0"/>
            <a:r>
              <a:rPr lang="sl-SI" dirty="0"/>
              <a:t>spoznajo delitev, značilnosti in uporabno vrednost kamnin; </a:t>
            </a:r>
          </a:p>
          <a:p>
            <a:pPr lvl="0"/>
            <a:r>
              <a:rPr lang="sl-SI" dirty="0"/>
              <a:t>razložijo pojav vulkanizma in z njim povezane vrste kamnin,</a:t>
            </a:r>
          </a:p>
          <a:p>
            <a:pPr lvl="0"/>
            <a:r>
              <a:rPr lang="sl-SI" dirty="0"/>
              <a:t>se učijo uporabe/branja geološke karte kot pripomočka pri terenskem delu oziroma raziskovanju kamnin;</a:t>
            </a:r>
          </a:p>
          <a:p>
            <a:pPr lvl="0"/>
            <a:r>
              <a:rPr lang="sl-SI" dirty="0"/>
              <a:t>imenujejo in prepoznajo tipične kamnine v Sloveniji in jih uvrstijo v eno od treh osnovnih skupin.</a:t>
            </a:r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662" y="196552"/>
            <a:ext cx="4139933" cy="275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662" y="3237047"/>
            <a:ext cx="4139933" cy="246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494662" y="5821203"/>
            <a:ext cx="4342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err="1"/>
              <a:t>Prasinit</a:t>
            </a:r>
            <a:r>
              <a:rPr lang="sl-SI" sz="1200" dirty="0"/>
              <a:t> = </a:t>
            </a:r>
            <a:r>
              <a:rPr lang="sl-SI" sz="1200" dirty="0" err="1"/>
              <a:t>metamorfoziran</a:t>
            </a:r>
            <a:r>
              <a:rPr lang="sl-SI" sz="1200" dirty="0"/>
              <a:t> bazalt nekdanjega </a:t>
            </a:r>
            <a:r>
              <a:rPr lang="sl-SI" sz="1200" dirty="0" err="1"/>
              <a:t>Peninskega</a:t>
            </a:r>
            <a:r>
              <a:rPr lang="sl-SI" sz="1200" dirty="0"/>
              <a:t> oceana. 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341832" y="1068697"/>
            <a:ext cx="6810998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za OŠ nima ciljev, ki bi se zelo neposredno nanašali na kamnine kot take, jih pa posredno prepoznamo v drugih ciljih. Za orientacijo so zapisani cilji iz UN za gimnazije.  </a:t>
            </a:r>
            <a:endParaRPr lang="sl-SI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9398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E1CD2F6-A128-403B-9FD9-2542828B20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BF9EF934-2479-431C-A899-2B6EDE6ACDA9}"/>
              </a:ext>
            </a:extLst>
          </p:cNvPr>
          <p:cNvSpPr txBox="1"/>
          <p:nvPr/>
        </p:nvSpPr>
        <p:spPr>
          <a:xfrm>
            <a:off x="252498" y="487680"/>
            <a:ext cx="39524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2800" b="1" dirty="0"/>
              <a:t>Smrekovec, </a:t>
            </a:r>
            <a:r>
              <a:rPr lang="sl-SI" sz="2800" b="1" dirty="0" err="1"/>
              <a:t>Atelsko</a:t>
            </a:r>
            <a:r>
              <a:rPr lang="sl-SI" sz="2800" b="1" dirty="0"/>
              <a:t> sedlo</a:t>
            </a:r>
          </a:p>
        </p:txBody>
      </p:sp>
    </p:spTree>
    <p:extLst>
      <p:ext uri="{BB962C8B-B14F-4D97-AF65-F5344CB8AC3E}">
        <p14:creationId xmlns:p14="http://schemas.microsoft.com/office/powerpoint/2010/main" val="1970249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D1805328-9395-4564-A193-E200A0B0DB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26" y="322896"/>
            <a:ext cx="6341091" cy="4233041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81756C58-3759-4311-A73C-609CED5F102F}"/>
              </a:ext>
            </a:extLst>
          </p:cNvPr>
          <p:cNvSpPr txBox="1"/>
          <p:nvPr/>
        </p:nvSpPr>
        <p:spPr>
          <a:xfrm>
            <a:off x="678426" y="401942"/>
            <a:ext cx="1430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Različne vulkanske kamnine, Havaji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4880FBFD-A484-464B-8DC1-C0C2010C29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923" y="2979295"/>
            <a:ext cx="5157974" cy="342900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D7CC29F6-E82D-4A06-92AF-851CAAB11F6C}"/>
              </a:ext>
            </a:extLst>
          </p:cNvPr>
          <p:cNvSpPr txBox="1"/>
          <p:nvPr/>
        </p:nvSpPr>
        <p:spPr>
          <a:xfrm>
            <a:off x="4710608" y="5761964"/>
            <a:ext cx="1430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Diabazni</a:t>
            </a:r>
            <a:r>
              <a:rPr lang="sl-SI" dirty="0"/>
              <a:t> tuf, Bohor</a:t>
            </a:r>
          </a:p>
        </p:txBody>
      </p:sp>
    </p:spTree>
    <p:extLst>
      <p:ext uri="{BB962C8B-B14F-4D97-AF65-F5344CB8AC3E}">
        <p14:creationId xmlns:p14="http://schemas.microsoft.com/office/powerpoint/2010/main" val="165482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F44C18C-9509-4B34-8FD1-C4CAF954A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sl-SI" b="1"/>
              <a:t>Metamorfne kamnine</a:t>
            </a:r>
            <a:endParaRPr lang="sl-SI" b="1" dirty="0"/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586ADCC6-0DB7-4D3E-BCCA-36E173BFA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960120"/>
            <a:ext cx="9888220" cy="207264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FD4FF9A3-D659-4A04-B484-A3670045F2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0380" y="2880093"/>
            <a:ext cx="8580616" cy="397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33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, ki vsebuje besede posnetek zaslona&#10;&#10;Opis je samodejno ustvarjen">
            <a:extLst>
              <a:ext uri="{FF2B5EF4-FFF2-40B4-BE49-F238E27FC236}">
                <a16:creationId xmlns="" xmlns:a16="http://schemas.microsoft.com/office/drawing/2014/main" id="{4F0449D1-B9F7-4004-8B41-63F28679A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61587" cy="414429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E6F740D-42D5-4F8C-94A6-FFE4CB3229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0415" y="0"/>
            <a:ext cx="6130413" cy="3943855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="" xmlns:a16="http://schemas.microsoft.com/office/drawing/2014/main" id="{47EC2744-B77A-402A-A479-A7DEC28C1668}"/>
              </a:ext>
            </a:extLst>
          </p:cNvPr>
          <p:cNvSpPr/>
          <p:nvPr/>
        </p:nvSpPr>
        <p:spPr>
          <a:xfrm>
            <a:off x="6876924" y="6524264"/>
            <a:ext cx="54913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/>
              <a:t>https://studentski.net/gradivo/ulj_ntf_ge1_osg_sno_metamorfne_kamnine_02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3D49FCC4-A624-43D7-B47C-9E5CA40769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7306" y="4206231"/>
            <a:ext cx="3173920" cy="2595032"/>
          </a:xfrm>
          <a:prstGeom prst="rect">
            <a:avLst/>
          </a:prstGeom>
        </p:spPr>
      </p:pic>
      <p:cxnSp>
        <p:nvCxnSpPr>
          <p:cNvPr id="9" name="Raven puščični povezovalnik 8">
            <a:extLst>
              <a:ext uri="{FF2B5EF4-FFF2-40B4-BE49-F238E27FC236}">
                <a16:creationId xmlns="" xmlns:a16="http://schemas.microsoft.com/office/drawing/2014/main" id="{587D1748-3251-4CD4-8D64-0406661860BC}"/>
              </a:ext>
            </a:extLst>
          </p:cNvPr>
          <p:cNvCxnSpPr>
            <a:cxnSpLocks/>
          </p:cNvCxnSpPr>
          <p:nvPr/>
        </p:nvCxnSpPr>
        <p:spPr>
          <a:xfrm>
            <a:off x="2835797" y="4060163"/>
            <a:ext cx="320358" cy="615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90B6B0B9-C9EA-42F6-BB62-643F8553CF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924" y="3765195"/>
            <a:ext cx="3368174" cy="275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01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http://www.student-info.net/sis-mapa/skupina_doc/fgg/knjiznica_datoteke/1217427511_zip_vsebina_geologija_640x480metamorfne_kamninetn_gnajs2.jpg">
            <a:extLst>
              <a:ext uri="{FF2B5EF4-FFF2-40B4-BE49-F238E27FC236}">
                <a16:creationId xmlns="" xmlns:a16="http://schemas.microsoft.com/office/drawing/2014/main" id="{28E93BE2-A322-4224-984C-707D0FB0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8305" y="398580"/>
            <a:ext cx="3729878" cy="21211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 descr="http://www.student-info.net/sis-mapa/skupina_doc/fgg/knjiznica_datoteke/1217427511_zip_vsebina_geologija_640x480metamorfne_kamninetn_gnajs1.jpg">
            <a:extLst>
              <a:ext uri="{FF2B5EF4-FFF2-40B4-BE49-F238E27FC236}">
                <a16:creationId xmlns="" xmlns:a16="http://schemas.microsoft.com/office/drawing/2014/main" id="{7B35ADCD-3455-48EB-BF94-CDF568D7F3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4094" y="2230774"/>
            <a:ext cx="3573031" cy="2396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FF792D1-E666-4441-8839-7C222AE15A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30" y="356552"/>
            <a:ext cx="4763399" cy="3171825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56817777-A888-49D5-8A3A-FBF6BE474D19}"/>
              </a:ext>
            </a:extLst>
          </p:cNvPr>
          <p:cNvSpPr txBox="1"/>
          <p:nvPr/>
        </p:nvSpPr>
        <p:spPr>
          <a:xfrm>
            <a:off x="343630" y="3642852"/>
            <a:ext cx="154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Blestnik, Rogla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C6270556-15AB-42ED-9BB1-5F7FE4A8EB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30" y="4012184"/>
            <a:ext cx="4148955" cy="276897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E3C501E4-2886-466F-A4AF-C42CA9759C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113" y="3642852"/>
            <a:ext cx="4065474" cy="3049105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="" xmlns:a16="http://schemas.microsoft.com/office/drawing/2014/main" id="{C3C86013-99B3-4D32-A369-F9C182CD35C6}"/>
              </a:ext>
            </a:extLst>
          </p:cNvPr>
          <p:cNvSpPr txBox="1"/>
          <p:nvPr/>
        </p:nvSpPr>
        <p:spPr>
          <a:xfrm>
            <a:off x="8305022" y="6274754"/>
            <a:ext cx="290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Serpentinit</a:t>
            </a:r>
            <a:r>
              <a:rPr lang="sl-SI" dirty="0"/>
              <a:t>, Bistriško Pohorje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="" xmlns:a16="http://schemas.microsoft.com/office/drawing/2014/main" id="{D171558B-D1DD-4AB9-ADF5-04DB8580809E}"/>
              </a:ext>
            </a:extLst>
          </p:cNvPr>
          <p:cNvSpPr/>
          <p:nvPr/>
        </p:nvSpPr>
        <p:spPr>
          <a:xfrm>
            <a:off x="9319459" y="213914"/>
            <a:ext cx="27447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50"/>
            <a:r>
              <a:rPr lang="sl-SI" dirty="0">
                <a:solidFill>
                  <a:srgbClr val="000000"/>
                </a:solidFill>
                <a:latin typeface="Tahoma" panose="020B0604030504040204" pitchFamily="34" charset="0"/>
              </a:rPr>
              <a:t>Če na kamnine deluje usmerjeni pritisk, se bodo igličasti (amfiboli, pirokseni) in ploščati (sljude) minerali usmerili pravokotno na smer največjega pritiska.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18557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53" y="338359"/>
            <a:ext cx="5316196" cy="600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2094" y="338358"/>
            <a:ext cx="6064947" cy="600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272753" y="6344836"/>
            <a:ext cx="3652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Svetla masivna metamorfna kamnina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5872094" y="6370987"/>
            <a:ext cx="451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Nizka stopnja metamorfoze, skrilava kamnina</a:t>
            </a:r>
          </a:p>
        </p:txBody>
      </p:sp>
    </p:spTree>
    <p:extLst>
      <p:ext uri="{BB962C8B-B14F-4D97-AF65-F5344CB8AC3E}">
        <p14:creationId xmlns:p14="http://schemas.microsoft.com/office/powerpoint/2010/main" val="771949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7" y="285750"/>
            <a:ext cx="557212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636" y="285750"/>
            <a:ext cx="5799713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282144" y="481906"/>
            <a:ext cx="543499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600" dirty="0"/>
              <a:t>Svetla skrilava kamnina, visoka stopnja </a:t>
            </a:r>
            <a:r>
              <a:rPr lang="sl-SI" sz="1600" dirty="0" err="1"/>
              <a:t>kristliničnosti</a:t>
            </a:r>
            <a:r>
              <a:rPr lang="sl-SI" sz="1600" dirty="0"/>
              <a:t> (velika zrna); </a:t>
            </a:r>
            <a:r>
              <a:rPr lang="sl-SI" sz="1600" dirty="0" err="1"/>
              <a:t>nast</a:t>
            </a:r>
            <a:r>
              <a:rPr lang="sl-SI" sz="1600" dirty="0"/>
              <a:t>. iz granita, očesa so ovalna zrna navadno </a:t>
            </a:r>
            <a:r>
              <a:rPr lang="sl-SI" sz="1600" dirty="0" err="1"/>
              <a:t>mikroklina</a:t>
            </a:r>
            <a:r>
              <a:rPr lang="sl-SI" sz="1600" dirty="0"/>
              <a:t> (</a:t>
            </a:r>
            <a:r>
              <a:rPr lang="sl-SI" sz="1600" dirty="0" err="1"/>
              <a:t>ortoklaza</a:t>
            </a:r>
            <a:r>
              <a:rPr lang="sl-SI" sz="1600" dirty="0"/>
              <a:t>)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6206600" y="481906"/>
            <a:ext cx="5552413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600" dirty="0"/>
              <a:t>Drobnozrnata masivna kamnina; </a:t>
            </a:r>
            <a:r>
              <a:rPr lang="sl-SI" sz="1600" dirty="0" err="1"/>
              <a:t>nast</a:t>
            </a:r>
            <a:r>
              <a:rPr lang="sl-SI" sz="1600" dirty="0"/>
              <a:t>. iz bazičnih kamnin, bazalta </a:t>
            </a:r>
          </a:p>
        </p:txBody>
      </p:sp>
    </p:spTree>
    <p:extLst>
      <p:ext uri="{BB962C8B-B14F-4D97-AF65-F5344CB8AC3E}">
        <p14:creationId xmlns:p14="http://schemas.microsoft.com/office/powerpoint/2010/main" val="4264202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808" y="221527"/>
            <a:ext cx="6587102" cy="642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2132" y="221527"/>
            <a:ext cx="4745620" cy="474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161375" y="5511977"/>
            <a:ext cx="4876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Temna masivna kamnina; </a:t>
            </a:r>
            <a:r>
              <a:rPr lang="sl-SI" dirty="0" err="1"/>
              <a:t>nast</a:t>
            </a:r>
            <a:r>
              <a:rPr lang="sl-SI" dirty="0"/>
              <a:t>. iz </a:t>
            </a:r>
            <a:r>
              <a:rPr lang="sl-SI" dirty="0" err="1"/>
              <a:t>peridotita</a:t>
            </a:r>
            <a:r>
              <a:rPr lang="sl-SI" dirty="0"/>
              <a:t> (</a:t>
            </a:r>
            <a:r>
              <a:rPr lang="sl-SI" dirty="0">
                <a:sym typeface="Symbol"/>
              </a:rPr>
              <a:t></a:t>
            </a:r>
            <a:r>
              <a:rPr lang="sl-SI" dirty="0"/>
              <a:t>temna in grobozrnata magmatska kamnina iz olivina in piroksena)</a:t>
            </a:r>
          </a:p>
        </p:txBody>
      </p:sp>
    </p:spTree>
    <p:extLst>
      <p:ext uri="{BB962C8B-B14F-4D97-AF65-F5344CB8AC3E}">
        <p14:creationId xmlns:p14="http://schemas.microsoft.com/office/powerpoint/2010/main" val="1147046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22BDAB0-4C76-46CA-B73E-66F48E6894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49703"/>
            <a:ext cx="5697101" cy="380000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030EC51-7230-433A-9141-8EAA997198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98" y="2131191"/>
            <a:ext cx="6400107" cy="427710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94EBD5CF-9855-40E4-AF5D-10F066169CAF}"/>
              </a:ext>
            </a:extLst>
          </p:cNvPr>
          <p:cNvSpPr txBox="1"/>
          <p:nvPr/>
        </p:nvSpPr>
        <p:spPr>
          <a:xfrm>
            <a:off x="973394" y="870155"/>
            <a:ext cx="349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Kamena strela (</a:t>
            </a:r>
            <a:r>
              <a:rPr lang="sl-SI" dirty="0" err="1"/>
              <a:t>Bergkristall</a:t>
            </a:r>
            <a:r>
              <a:rPr lang="sl-SI" dirty="0"/>
              <a:t>, </a:t>
            </a:r>
            <a:r>
              <a:rPr lang="sl-SI" dirty="0" err="1"/>
              <a:t>Quartz</a:t>
            </a:r>
            <a:r>
              <a:rPr lang="sl-SI" dirty="0"/>
              <a:t>)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F39D9379-8ED2-4EA8-A5C3-9CE02CA45E8E}"/>
              </a:ext>
            </a:extLst>
          </p:cNvPr>
          <p:cNvSpPr txBox="1"/>
          <p:nvPr/>
        </p:nvSpPr>
        <p:spPr>
          <a:xfrm>
            <a:off x="973394" y="1223673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SiO</a:t>
            </a:r>
            <a:r>
              <a:rPr lang="sl-SI" sz="2400" baseline="-25000" dirty="0"/>
              <a:t>2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942492C2-7452-40AC-8B70-024026E1F6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850" y="4447676"/>
            <a:ext cx="3328259" cy="221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34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CCF64C6-AC4D-42E6-8DC3-ABF57C4C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287" y="3751623"/>
            <a:ext cx="10515600" cy="1325563"/>
          </a:xfrm>
        </p:spPr>
        <p:txBody>
          <a:bodyPr/>
          <a:lstStyle/>
          <a:p>
            <a:r>
              <a:rPr lang="sl-SI" b="1" dirty="0"/>
              <a:t>Sedimenti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92DE385D-4424-441F-BE43-508BF97365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9" y="287040"/>
            <a:ext cx="4937760" cy="370332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F0EC79A0-BBE2-450B-9231-5DE83E4865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8303"/>
            <a:ext cx="4937760" cy="370332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4C938627-3BE9-4B48-BF9E-0858D58FE5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13" y="4110985"/>
            <a:ext cx="3880245" cy="257003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5126C24D-7D47-4D20-BA94-BC8F049CCC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448" y="3874326"/>
            <a:ext cx="4484312" cy="29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85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29AA74B3-0CBE-4166-BC27-B19A7C5AE0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037" y="286897"/>
            <a:ext cx="8621535" cy="62842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Pravokotnik 4">
            <a:extLst>
              <a:ext uri="{FF2B5EF4-FFF2-40B4-BE49-F238E27FC236}">
                <a16:creationId xmlns="" xmlns:a16="http://schemas.microsoft.com/office/drawing/2014/main" id="{45C6616F-0462-4D8C-AF4F-BDCB2F624A6D}"/>
              </a:ext>
            </a:extLst>
          </p:cNvPr>
          <p:cNvSpPr/>
          <p:nvPr/>
        </p:nvSpPr>
        <p:spPr>
          <a:xfrm>
            <a:off x="128351" y="455414"/>
            <a:ext cx="27595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b="1" dirty="0"/>
              <a:t>Magmatske </a:t>
            </a:r>
          </a:p>
          <a:p>
            <a:r>
              <a:rPr lang="sl-SI" sz="4000" b="1" dirty="0"/>
              <a:t>kamnine</a:t>
            </a:r>
            <a:endParaRPr lang="sl-SI" sz="4000" dirty="0"/>
          </a:p>
        </p:txBody>
      </p:sp>
      <p:sp>
        <p:nvSpPr>
          <p:cNvPr id="2" name="Pravokotnik 1">
            <a:extLst>
              <a:ext uri="{FF2B5EF4-FFF2-40B4-BE49-F238E27FC236}">
                <a16:creationId xmlns="" xmlns:a16="http://schemas.microsoft.com/office/drawing/2014/main" id="{2E2429A3-7C04-4384-999F-8E87B29B2B68}"/>
              </a:ext>
            </a:extLst>
          </p:cNvPr>
          <p:cNvSpPr/>
          <p:nvPr/>
        </p:nvSpPr>
        <p:spPr>
          <a:xfrm>
            <a:off x="128351" y="5924772"/>
            <a:ext cx="2759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/>
              <a:t>https://studentski.net/gradivo/ulj_ntf_ge1_osg_sno_magmatske_kamnine_02</a:t>
            </a:r>
          </a:p>
        </p:txBody>
      </p:sp>
    </p:spTree>
    <p:extLst>
      <p:ext uri="{BB962C8B-B14F-4D97-AF65-F5344CB8AC3E}">
        <p14:creationId xmlns:p14="http://schemas.microsoft.com/office/powerpoint/2010/main" val="4132962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E805330-9E74-415C-97B0-7137A701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KAMEN</a:t>
            </a:r>
            <a:r>
              <a:rPr lang="sl-SI" dirty="0"/>
              <a:t>CHECK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EF19300-F135-4210-931D-A7804C2BE7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28" y="1274665"/>
            <a:ext cx="3636462" cy="546341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42DB1331-1E2F-415C-A1E6-93EEA3D1E8DB}"/>
              </a:ext>
            </a:extLst>
          </p:cNvPr>
          <p:cNvSpPr txBox="1"/>
          <p:nvPr/>
        </p:nvSpPr>
        <p:spPr>
          <a:xfrm>
            <a:off x="6096000" y="1828800"/>
            <a:ext cx="40246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Aplikacija za mobilne naprave:</a:t>
            </a:r>
          </a:p>
          <a:p>
            <a:pPr marL="285750" indent="-285750">
              <a:buFontTx/>
              <a:buChar char="-"/>
            </a:pPr>
            <a:r>
              <a:rPr lang="sl-SI" sz="2400" dirty="0"/>
              <a:t>kamninski ključ</a:t>
            </a:r>
          </a:p>
          <a:p>
            <a:pPr marL="285750" indent="-285750">
              <a:buFontTx/>
              <a:buChar char="-"/>
            </a:pPr>
            <a:r>
              <a:rPr lang="sl-SI" sz="2400" dirty="0"/>
              <a:t>enciklopedija (opisi kamnin)</a:t>
            </a:r>
          </a:p>
          <a:p>
            <a:pPr marL="285750" indent="-285750">
              <a:buFontTx/>
              <a:buChar char="-"/>
            </a:pPr>
            <a:r>
              <a:rPr lang="sl-SI" sz="2400" dirty="0"/>
              <a:t>mala šola (razlaga pojmov)</a:t>
            </a:r>
          </a:p>
        </p:txBody>
      </p:sp>
    </p:spTree>
    <p:extLst>
      <p:ext uri="{BB962C8B-B14F-4D97-AF65-F5344CB8AC3E}">
        <p14:creationId xmlns:p14="http://schemas.microsoft.com/office/powerpoint/2010/main" val="766622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DBF82D3F-FC85-4391-8DD5-77AB95E8B2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46" y="252705"/>
            <a:ext cx="4219441" cy="635258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67859830-39DF-4D13-AE6F-F5727EDB28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316" y="252705"/>
            <a:ext cx="3737484" cy="249165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E831584D-8447-4C3C-B13D-0BECB1528BE6}"/>
              </a:ext>
            </a:extLst>
          </p:cNvPr>
          <p:cNvSpPr txBox="1"/>
          <p:nvPr/>
        </p:nvSpPr>
        <p:spPr>
          <a:xfrm>
            <a:off x="5151316" y="3054496"/>
            <a:ext cx="61567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ENCIKLOPEDIJA</a:t>
            </a:r>
          </a:p>
          <a:p>
            <a:r>
              <a:rPr lang="sl-SI" sz="2400" dirty="0"/>
              <a:t>Opisi 28 kamnin:</a:t>
            </a:r>
          </a:p>
          <a:p>
            <a:pPr marL="342900" indent="-342900">
              <a:buFontTx/>
              <a:buChar char="-"/>
            </a:pPr>
            <a:r>
              <a:rPr lang="sl-SI" sz="2400" dirty="0"/>
              <a:t>10 magmatskih (granit, </a:t>
            </a:r>
            <a:r>
              <a:rPr lang="sl-SI" sz="2400" dirty="0" err="1"/>
              <a:t>granodiorit</a:t>
            </a:r>
            <a:r>
              <a:rPr lang="sl-SI" sz="2400" dirty="0"/>
              <a:t>/tonalit, čizlakit, bazalt, </a:t>
            </a:r>
            <a:r>
              <a:rPr lang="sl-SI" sz="2400" dirty="0" err="1"/>
              <a:t>diabaz</a:t>
            </a:r>
            <a:r>
              <a:rPr lang="sl-SI" sz="2400" dirty="0"/>
              <a:t>, andezit/</a:t>
            </a:r>
            <a:r>
              <a:rPr lang="sl-SI" sz="2400" dirty="0" err="1"/>
              <a:t>dacit</a:t>
            </a:r>
            <a:r>
              <a:rPr lang="sl-SI" sz="2400" dirty="0"/>
              <a:t>, </a:t>
            </a:r>
            <a:r>
              <a:rPr lang="sl-SI" sz="2400" dirty="0" err="1"/>
              <a:t>riolit</a:t>
            </a:r>
            <a:r>
              <a:rPr lang="sl-SI" sz="2400" dirty="0"/>
              <a:t>, </a:t>
            </a:r>
            <a:r>
              <a:rPr lang="sl-SI" sz="2400" dirty="0" err="1"/>
              <a:t>pegmatit</a:t>
            </a:r>
            <a:r>
              <a:rPr lang="sl-SI" sz="2400" dirty="0"/>
              <a:t>, </a:t>
            </a:r>
            <a:r>
              <a:rPr lang="sl-SI" sz="2400" dirty="0" err="1"/>
              <a:t>aplit</a:t>
            </a:r>
            <a:r>
              <a:rPr lang="sl-SI" sz="2400" dirty="0"/>
              <a:t>, lava)</a:t>
            </a:r>
          </a:p>
          <a:p>
            <a:pPr marL="342900" indent="-342900">
              <a:buFontTx/>
              <a:buChar char="-"/>
            </a:pPr>
            <a:r>
              <a:rPr lang="sl-SI" sz="2400" dirty="0"/>
              <a:t>8 metamorfnih (filit, blestnik, gnajs, marmor, kvarcit, </a:t>
            </a:r>
            <a:r>
              <a:rPr lang="sl-SI" sz="2400" dirty="0" err="1"/>
              <a:t>eklogit</a:t>
            </a:r>
            <a:r>
              <a:rPr lang="sl-SI" sz="2400" dirty="0"/>
              <a:t>, amfibolit, </a:t>
            </a:r>
            <a:r>
              <a:rPr lang="sl-SI" sz="2400" dirty="0" err="1"/>
              <a:t>serpentinit</a:t>
            </a:r>
            <a:r>
              <a:rPr lang="sl-SI" sz="2400" dirty="0"/>
              <a:t>)</a:t>
            </a:r>
          </a:p>
          <a:p>
            <a:pPr marL="342900" indent="-342900">
              <a:buFontTx/>
              <a:buChar char="-"/>
            </a:pPr>
            <a:r>
              <a:rPr lang="sl-SI" sz="2400" dirty="0"/>
              <a:t>10 sedimentnih (peščenjak, konglomerat, breča, </a:t>
            </a:r>
            <a:r>
              <a:rPr lang="sl-SI" sz="2400" dirty="0" err="1"/>
              <a:t>meljevec</a:t>
            </a:r>
            <a:r>
              <a:rPr lang="sl-SI" sz="2400" dirty="0"/>
              <a:t>, </a:t>
            </a:r>
            <a:r>
              <a:rPr lang="sl-SI" sz="2400" dirty="0" err="1"/>
              <a:t>glinavec</a:t>
            </a:r>
            <a:r>
              <a:rPr lang="sl-SI" sz="2400" dirty="0"/>
              <a:t>, </a:t>
            </a:r>
            <a:r>
              <a:rPr lang="sl-SI" sz="2400" dirty="0" err="1"/>
              <a:t>laporovec</a:t>
            </a:r>
            <a:r>
              <a:rPr lang="sl-SI" sz="2400" dirty="0"/>
              <a:t>, apnenec, dolomit, roženec, lehnjak)</a:t>
            </a:r>
          </a:p>
        </p:txBody>
      </p:sp>
    </p:spTree>
    <p:extLst>
      <p:ext uri="{BB962C8B-B14F-4D97-AF65-F5344CB8AC3E}">
        <p14:creationId xmlns:p14="http://schemas.microsoft.com/office/powerpoint/2010/main" val="3810869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3D26F7E-AF90-4541-B563-E755C3CD1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18" y="310837"/>
            <a:ext cx="4144041" cy="6236325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C3997F98-06E4-4E38-9AC0-114EFD732682}"/>
              </a:ext>
            </a:extLst>
          </p:cNvPr>
          <p:cNvSpPr txBox="1"/>
          <p:nvPr/>
        </p:nvSpPr>
        <p:spPr>
          <a:xfrm>
            <a:off x="4876800" y="3215640"/>
            <a:ext cx="4204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Razlaga 16 pojmov in </a:t>
            </a:r>
          </a:p>
          <a:p>
            <a:r>
              <a:rPr lang="sl-SI" sz="2400" dirty="0"/>
              <a:t>6 opisov poizkusov na kamninah</a:t>
            </a:r>
          </a:p>
        </p:txBody>
      </p:sp>
    </p:spTree>
    <p:extLst>
      <p:ext uri="{BB962C8B-B14F-4D97-AF65-F5344CB8AC3E}">
        <p14:creationId xmlns:p14="http://schemas.microsoft.com/office/powerpoint/2010/main" val="2544488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9E99F126-D220-483C-B62B-3F6872922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640" y="319074"/>
            <a:ext cx="3933669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Določevalni ključ</a:t>
            </a:r>
          </a:p>
          <a:p>
            <a:pPr>
              <a:buFontTx/>
              <a:buChar char="-"/>
            </a:pPr>
            <a:r>
              <a:rPr lang="sl-SI" dirty="0"/>
              <a:t>mineralna zrna (tekstura): prisotnost, velikost, barva…</a:t>
            </a:r>
          </a:p>
          <a:p>
            <a:pPr>
              <a:buFontTx/>
              <a:buChar char="-"/>
            </a:pPr>
            <a:r>
              <a:rPr lang="sl-SI" dirty="0" err="1"/>
              <a:t>plastnost</a:t>
            </a:r>
            <a:r>
              <a:rPr lang="sl-SI" dirty="0"/>
              <a:t>: prisotnost, oblika…</a:t>
            </a:r>
          </a:p>
          <a:p>
            <a:pPr>
              <a:buFontTx/>
              <a:buChar char="-"/>
            </a:pPr>
            <a:r>
              <a:rPr lang="sl-SI" dirty="0"/>
              <a:t>dodatni kriteriji glede na tip kamnine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95C42C80-A2C3-4EAA-91FC-560082B3AE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37" y="319074"/>
            <a:ext cx="4132170" cy="621985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653821C3-7B31-45FB-AF8A-E330EC40AF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2555" y="2267861"/>
            <a:ext cx="3430845" cy="459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1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8CB5D5B0-8DB7-4299-B75C-685D91230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351" y="449827"/>
            <a:ext cx="6419906" cy="3959942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="" xmlns:a16="http://schemas.microsoft.com/office/drawing/2014/main" id="{4E25DC8F-AAF3-4819-B918-926AED017F95}"/>
              </a:ext>
            </a:extLst>
          </p:cNvPr>
          <p:cNvSpPr/>
          <p:nvPr/>
        </p:nvSpPr>
        <p:spPr>
          <a:xfrm>
            <a:off x="544351" y="4654415"/>
            <a:ext cx="7641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/>
              <a:t>https://studentski.net/gradivo/ulj_ntf_ge1_osg_sno_magmatske_kamnine_01</a:t>
            </a:r>
          </a:p>
        </p:txBody>
      </p:sp>
      <p:pic>
        <p:nvPicPr>
          <p:cNvPr id="3" name="Slika 2" descr="Slika, ki vsebuje besede besedilo&#10;&#10;Opis je samodejno ustvarjen">
            <a:extLst>
              <a:ext uri="{FF2B5EF4-FFF2-40B4-BE49-F238E27FC236}">
                <a16:creationId xmlns="" xmlns:a16="http://schemas.microsoft.com/office/drawing/2014/main" id="{EFF8A604-8794-4EF8-ABAD-29CD03B3E2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181" y="449827"/>
            <a:ext cx="4394404" cy="5169888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="" xmlns:a16="http://schemas.microsoft.com/office/drawing/2014/main" id="{363EFF82-55A1-491B-B0E1-9C4502A49A53}"/>
              </a:ext>
            </a:extLst>
          </p:cNvPr>
          <p:cNvSpPr/>
          <p:nvPr/>
        </p:nvSpPr>
        <p:spPr>
          <a:xfrm>
            <a:off x="7391961" y="5619715"/>
            <a:ext cx="2020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https://pin.it/3lqzicshpbcpmt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1767071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5CDF54C3-9156-44BF-80B0-B613336546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6955" y="383458"/>
            <a:ext cx="8534400" cy="6176224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="" xmlns:a16="http://schemas.microsoft.com/office/drawing/2014/main" id="{90E708CF-33C2-4C56-A035-5B6C2A0BE3D2}"/>
              </a:ext>
            </a:extLst>
          </p:cNvPr>
          <p:cNvSpPr txBox="1"/>
          <p:nvPr/>
        </p:nvSpPr>
        <p:spPr>
          <a:xfrm>
            <a:off x="7595420" y="2551471"/>
            <a:ext cx="177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dirty="0"/>
              <a:t>granitni porfir</a:t>
            </a:r>
          </a:p>
        </p:txBody>
      </p:sp>
    </p:spTree>
    <p:extLst>
      <p:ext uri="{BB962C8B-B14F-4D97-AF65-F5344CB8AC3E}">
        <p14:creationId xmlns:p14="http://schemas.microsoft.com/office/powerpoint/2010/main" val="3401368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00F1EF76-140E-4C67-8EDB-A2B8D0CDB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2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/>
              <a:t>Bowen’s Reaction Series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996A1FEB-9D15-4345-9F43-D8CDAE46878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9600"/>
            <a:ext cx="8839200" cy="14668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/>
              <a:t>In order to understand the melting and solidifying of magma we need to understand Bowen’s reaction series. </a:t>
            </a:r>
            <a:r>
              <a:rPr lang="en-US" sz="1800" i="1"/>
              <a:t>– Bowen figured this out by melting rocks in an oven, letting them cool, and watching what minerals crystallized</a:t>
            </a:r>
          </a:p>
          <a:p>
            <a:pPr>
              <a:defRPr/>
            </a:pPr>
            <a:r>
              <a:rPr lang="en-US" sz="1800"/>
              <a:t>This series outlines the order in which minerals form in a cooling melt</a:t>
            </a:r>
          </a:p>
          <a:p>
            <a:pPr>
              <a:defRPr/>
            </a:pPr>
            <a:r>
              <a:rPr lang="en-US" sz="1800"/>
              <a:t>Also applies in reverse order to rocks that are partially melted</a:t>
            </a:r>
            <a:endParaRPr lang="en-US" sz="1800" dirty="0"/>
          </a:p>
        </p:txBody>
      </p:sp>
      <p:pic>
        <p:nvPicPr>
          <p:cNvPr id="6" name="Picture 4" descr="06_06">
            <a:extLst>
              <a:ext uri="{FF2B5EF4-FFF2-40B4-BE49-F238E27FC236}">
                <a16:creationId xmlns="" xmlns:a16="http://schemas.microsoft.com/office/drawing/2014/main" id="{06340B71-1489-469C-ACE7-041255AB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036763"/>
            <a:ext cx="8686800" cy="39068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13D5512-48EA-41EF-BE8B-68C01ED3C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36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Discontinuous</a:t>
            </a:r>
            <a:r>
              <a:rPr lang="en-US" b="0" dirty="0">
                <a:latin typeface="Times New Roman" pitchFamily="18" charset="0"/>
              </a:rPr>
              <a:t> series (different minerals form) and Continuous series (Plagioclase only)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b="0" dirty="0">
                <a:latin typeface="Times New Roman" pitchFamily="18" charset="0"/>
              </a:rPr>
              <a:t>So, a melt gets less mafic as it cools; In heating, the first minerals to melt are felsic.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="" xmlns:a16="http://schemas.microsoft.com/office/drawing/2014/main" id="{15A83592-E313-452F-8E7D-548F641645B7}"/>
              </a:ext>
            </a:extLst>
          </p:cNvPr>
          <p:cNvSpPr txBox="1"/>
          <p:nvPr/>
        </p:nvSpPr>
        <p:spPr>
          <a:xfrm>
            <a:off x="9966960" y="2282021"/>
            <a:ext cx="21031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Najprej (pri višji temperaturi) kristalijo minerali, značilni za </a:t>
            </a:r>
            <a:r>
              <a:rPr lang="sl-SI" sz="2400" b="1" dirty="0" err="1"/>
              <a:t>mafične</a:t>
            </a:r>
            <a:r>
              <a:rPr lang="sl-SI" sz="2400" b="1" dirty="0"/>
              <a:t> (bazične) kamnine.</a:t>
            </a:r>
          </a:p>
        </p:txBody>
      </p:sp>
    </p:spTree>
    <p:extLst>
      <p:ext uri="{BB962C8B-B14F-4D97-AF65-F5344CB8AC3E}">
        <p14:creationId xmlns:p14="http://schemas.microsoft.com/office/powerpoint/2010/main" val="384684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702A29E-94B8-401D-81F1-B79901C89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/>
              <a:t>Partial Melting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EBC94606-B880-4748-859C-792D63008C3F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609600"/>
            <a:ext cx="86868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/>
              <a:t>Most magmas are not 100% liquid</a:t>
            </a:r>
          </a:p>
          <a:p>
            <a:pPr lvl="1">
              <a:defRPr/>
            </a:pPr>
            <a:r>
              <a:rPr lang="en-US" sz="2000"/>
              <a:t>Commonly 2-30% melt; called a </a:t>
            </a:r>
            <a:r>
              <a:rPr lang="en-US" sz="2000" b="1" i="1"/>
              <a:t>crystal mush</a:t>
            </a:r>
          </a:p>
          <a:p>
            <a:pPr>
              <a:defRPr/>
            </a:pPr>
            <a:r>
              <a:rPr lang="en-US" sz="2400"/>
              <a:t>According to </a:t>
            </a:r>
            <a:r>
              <a:rPr lang="en-US" sz="2400" b="1" i="1"/>
              <a:t>Bowen’s reaction series</a:t>
            </a:r>
            <a:r>
              <a:rPr lang="en-US" sz="2400"/>
              <a:t>, rocks that are partially melted become more mafic, because the silica-rich felsic minerals are melted first. </a:t>
            </a:r>
          </a:p>
          <a:p>
            <a:pPr>
              <a:defRPr/>
            </a:pPr>
            <a:r>
              <a:rPr lang="en-US" sz="2400"/>
              <a:t>The melted part of the partial melt is thus more felsic than the remaining rock.</a:t>
            </a:r>
            <a:endParaRPr lang="en-US" sz="2400" dirty="0"/>
          </a:p>
        </p:txBody>
      </p:sp>
      <p:pic>
        <p:nvPicPr>
          <p:cNvPr id="6" name="Picture 4" descr="06_05ac2">
            <a:extLst>
              <a:ext uri="{FF2B5EF4-FFF2-40B4-BE49-F238E27FC236}">
                <a16:creationId xmlns="" xmlns:a16="http://schemas.microsoft.com/office/drawing/2014/main" id="{6F7CAB51-93DD-4EDB-B8C1-A7500381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867025"/>
            <a:ext cx="6324600" cy="3913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5">
            <a:extLst>
              <a:ext uri="{FF2B5EF4-FFF2-40B4-BE49-F238E27FC236}">
                <a16:creationId xmlns="" xmlns:a16="http://schemas.microsoft.com/office/drawing/2014/main" id="{837F153F-8750-4754-A748-0C683013B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724400"/>
            <a:ext cx="1371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0">
                <a:latin typeface="Times New Roman" pitchFamily="18" charset="0"/>
              </a:rPr>
              <a:t>The felsic mineral, quartz, is a common cement in many rocks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="" xmlns:a16="http://schemas.microsoft.com/office/drawing/2014/main" id="{71DCD770-D825-4521-AE71-55D63EB5D494}"/>
              </a:ext>
            </a:extLst>
          </p:cNvPr>
          <p:cNvSpPr txBox="1"/>
          <p:nvPr/>
        </p:nvSpPr>
        <p:spPr>
          <a:xfrm>
            <a:off x="9936480" y="3429000"/>
            <a:ext cx="2072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V mnogih magmatskih kamninah je vezivo kremen</a:t>
            </a:r>
            <a:r>
              <a:rPr lang="sl-S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9617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5855D348-E323-4B26-8556-44C3A0CC0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Fractional Crystallization</a:t>
            </a:r>
          </a:p>
        </p:txBody>
      </p:sp>
      <p:pic>
        <p:nvPicPr>
          <p:cNvPr id="5" name="Picture 5" descr="06_06">
            <a:extLst>
              <a:ext uri="{FF2B5EF4-FFF2-40B4-BE49-F238E27FC236}">
                <a16:creationId xmlns="" xmlns:a16="http://schemas.microsoft.com/office/drawing/2014/main" id="{F0392162-66B1-45A3-8FF7-6A034CF3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614738"/>
            <a:ext cx="7040563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>
            <a:extLst>
              <a:ext uri="{FF2B5EF4-FFF2-40B4-BE49-F238E27FC236}">
                <a16:creationId xmlns="" xmlns:a16="http://schemas.microsoft.com/office/drawing/2014/main" id="{BDD87E7B-629D-4237-8A10-C25F18C5F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264025"/>
            <a:ext cx="1905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0">
                <a:solidFill>
                  <a:schemeClr val="tx1"/>
                </a:solidFill>
                <a:latin typeface="Times New Roman" pitchFamily="18" charset="0"/>
              </a:rPr>
              <a:t>Bowen’s reaction series is an example of fractional crystallization</a:t>
            </a:r>
          </a:p>
        </p:txBody>
      </p:sp>
      <p:pic>
        <p:nvPicPr>
          <p:cNvPr id="7" name="Picture 4" descr="06_05ac">
            <a:extLst>
              <a:ext uri="{FF2B5EF4-FFF2-40B4-BE49-F238E27FC236}">
                <a16:creationId xmlns="" xmlns:a16="http://schemas.microsoft.com/office/drawing/2014/main" id="{B043945A-C972-4F87-ADD3-22C5894E4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914400"/>
            <a:ext cx="5105400" cy="2667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74E8297D-7031-4AF8-AEEB-6FD9E0F43AFA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838200"/>
            <a:ext cx="38100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Not all minerals crystallize at the same temperature – This is </a:t>
            </a:r>
            <a:r>
              <a:rPr lang="en-US" sz="2000" b="1" i="1"/>
              <a:t>fractional crystallization</a:t>
            </a:r>
          </a:p>
          <a:p>
            <a:r>
              <a:rPr lang="en-US" sz="2000"/>
              <a:t>As magmas cool, they become more felsic.</a:t>
            </a:r>
          </a:p>
          <a:p>
            <a:r>
              <a:rPr lang="en-US" sz="2000"/>
              <a:t>Mafic minerals crystallize first and are more dense than the melt, so they sink to the bottom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9BFA5F51-88E8-4F06-B3A4-4E25E14F667E}"/>
              </a:ext>
            </a:extLst>
          </p:cNvPr>
          <p:cNvSpPr txBox="1"/>
          <p:nvPr/>
        </p:nvSpPr>
        <p:spPr>
          <a:xfrm>
            <a:off x="10119852" y="2829908"/>
            <a:ext cx="1995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Z ohlajanjem postaja magma vse bolj kisla.</a:t>
            </a:r>
          </a:p>
        </p:txBody>
      </p:sp>
    </p:spTree>
    <p:extLst>
      <p:ext uri="{BB962C8B-B14F-4D97-AF65-F5344CB8AC3E}">
        <p14:creationId xmlns:p14="http://schemas.microsoft.com/office/powerpoint/2010/main" val="2938314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286DC7C-C8CD-4C01-A922-ED7EBA75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88" y="245204"/>
            <a:ext cx="3988633" cy="729157"/>
          </a:xfrm>
        </p:spPr>
        <p:txBody>
          <a:bodyPr/>
          <a:lstStyle/>
          <a:p>
            <a:r>
              <a:rPr lang="sl-SI" b="1" dirty="0"/>
              <a:t>Globočnine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ADF59939-6C02-41A9-BEAD-33C71AD2E3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307891"/>
            <a:ext cx="5082915" cy="37508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4E791C1B-5E14-4E5F-9774-D9ABF4C77C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907" y="3645954"/>
            <a:ext cx="4614333" cy="3137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DEF56104-793D-4D76-809A-73A4D9F9C6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907" y="128838"/>
            <a:ext cx="4444663" cy="33001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3392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719</Words>
  <Application>Microsoft Office PowerPoint</Application>
  <PresentationFormat>Po meri</PresentationFormat>
  <Paragraphs>87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33</vt:i4>
      </vt:variant>
    </vt:vector>
  </HeadingPairs>
  <TitlesOfParts>
    <vt:vector size="34" baseType="lpstr">
      <vt:lpstr>Officeova tema</vt:lpstr>
      <vt:lpstr>Kamnine</vt:lpstr>
      <vt:lpstr>Za uvod: Kaj pravi UN</vt:lpstr>
      <vt:lpstr>PowerPointova predstavitev</vt:lpstr>
      <vt:lpstr>PowerPointova predstavitev</vt:lpstr>
      <vt:lpstr>PowerPointova predstavitev</vt:lpstr>
      <vt:lpstr>Bowen’s Reaction Series</vt:lpstr>
      <vt:lpstr>Partial Melting</vt:lpstr>
      <vt:lpstr>Fractional Crystallization</vt:lpstr>
      <vt:lpstr>Globočnine</vt:lpstr>
      <vt:lpstr>PowerPointova predstavitev</vt:lpstr>
      <vt:lpstr>PowerPointova predstavitev</vt:lpstr>
      <vt:lpstr>Žilnine</vt:lpstr>
      <vt:lpstr>Predornine</vt:lpstr>
      <vt:lpstr>PowerPointova predstavitev</vt:lpstr>
      <vt:lpstr>Sedimentne kamnine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Metamorfne kamnine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Sedimenti</vt:lpstr>
      <vt:lpstr>KAMENCHECK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Kamnine</dc:title>
  <dc:creator>Anton Polšak</dc:creator>
  <cp:lastModifiedBy>Tone</cp:lastModifiedBy>
  <cp:revision>25</cp:revision>
  <dcterms:created xsi:type="dcterms:W3CDTF">2019-07-22T14:55:58Z</dcterms:created>
  <dcterms:modified xsi:type="dcterms:W3CDTF">2019-08-28T08:22:35Z</dcterms:modified>
</cp:coreProperties>
</file>