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69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10/4/2021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10/4/2021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10/4/2021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10/4/2021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10/4/2021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10/4/2021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10/4/2021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10/4/2021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vera.mlinar@acs.si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USPOSABLJANJE KANDIDATOV ZA ČLANE KOMISIJ ZA PREVERJANJE IN POTRJEVANJE NPK ZA PRIDOBITEV LICENCE</a:t>
            </a:r>
            <a:endParaRPr lang="en-GB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62100" y="4235669"/>
            <a:ext cx="9070848" cy="903595"/>
          </a:xfrm>
        </p:spPr>
        <p:txBody>
          <a:bodyPr>
            <a:normAutofit fontScale="85000" lnSpcReduction="10000"/>
          </a:bodyPr>
          <a:lstStyle/>
          <a:p>
            <a:r>
              <a:rPr lang="sl-SI" b="1" dirty="0" smtClean="0"/>
              <a:t>Predstavitev poteka izobraževanja, orodja za izpeljavo programa ter vsebine </a:t>
            </a:r>
            <a:r>
              <a:rPr lang="sl-SI" b="1" dirty="0" smtClean="0"/>
              <a:t>programa </a:t>
            </a:r>
          </a:p>
          <a:p>
            <a:r>
              <a:rPr lang="sl-SI" b="1" dirty="0" smtClean="0"/>
              <a:t>ZOOM, torek, 5. 10. 2021</a:t>
            </a:r>
          </a:p>
          <a:p>
            <a:endParaRPr lang="sl-SI" b="1" dirty="0"/>
          </a:p>
          <a:p>
            <a:r>
              <a:rPr lang="sl-SI" b="1" dirty="0" smtClean="0"/>
              <a:t>Vera MLINAR</a:t>
            </a:r>
            <a:endParaRPr lang="en-GB" b="1" dirty="0"/>
          </a:p>
        </p:txBody>
      </p:sp>
      <p:pic>
        <p:nvPicPr>
          <p:cNvPr id="4" name="Slika 3" descr="cid:image001.png@01D389FA.F433C86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0419" y="1424512"/>
            <a:ext cx="2219325" cy="419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314133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63624" y="1873592"/>
            <a:ext cx="9070848" cy="869608"/>
          </a:xfrm>
        </p:spPr>
        <p:txBody>
          <a:bodyPr/>
          <a:lstStyle/>
          <a:p>
            <a:r>
              <a:rPr lang="sl-SI" sz="3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PRAKTIČNI IZPIT – priprava izdelka</a:t>
            </a:r>
            <a:endParaRPr lang="en-GB" sz="3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563624" y="2743200"/>
            <a:ext cx="9070848" cy="2396062"/>
          </a:xfrm>
        </p:spPr>
        <p:txBody>
          <a:bodyPr>
            <a:normAutofit fontScale="92500" lnSpcReduction="10000"/>
          </a:bodyPr>
          <a:lstStyle/>
          <a:p>
            <a:r>
              <a:rPr lang="sl-SI" dirty="0" smtClean="0">
                <a:solidFill>
                  <a:srgbClr val="002060"/>
                </a:solidFill>
              </a:rPr>
              <a:t>PRIMER OSEBNE ZBIRNE MAPE MORA VSEBOVATI: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rgbClr val="002060"/>
                </a:solidFill>
              </a:rPr>
              <a:t>Dokazila za pridobitev izbrane NPK </a:t>
            </a:r>
          </a:p>
          <a:p>
            <a:r>
              <a:rPr lang="sl-SI" sz="1200" dirty="0" smtClean="0">
                <a:solidFill>
                  <a:srgbClr val="002060"/>
                </a:solidFill>
              </a:rPr>
              <a:t>Življenjepis kandidata</a:t>
            </a:r>
          </a:p>
          <a:p>
            <a:r>
              <a:rPr lang="sl-SI" sz="1200" dirty="0" smtClean="0">
                <a:solidFill>
                  <a:srgbClr val="002060"/>
                </a:solidFill>
              </a:rPr>
              <a:t>Dokazila za izkazovanje točke 2.2. v Katalogu</a:t>
            </a:r>
          </a:p>
          <a:p>
            <a:r>
              <a:rPr lang="sl-SI" sz="1200" dirty="0" smtClean="0">
                <a:solidFill>
                  <a:srgbClr val="002060"/>
                </a:solidFill>
              </a:rPr>
              <a:t>Smiselno, glede na NPK, vsa ostala dokazila / usposabljanja, tečaji, reference, delovne izkušnje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rgbClr val="002060"/>
                </a:solidFill>
              </a:rPr>
              <a:t>Izpolnjen zapisnik o vrednotenju dokazil v zbirni mapi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rgbClr val="002060"/>
                </a:solidFill>
              </a:rPr>
              <a:t>Izpolnjen zapisnik o poteku potrjevanja NPK na podlagi osebne zbirne mape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rgbClr val="002060"/>
                </a:solidFill>
              </a:rPr>
              <a:t>Izpolnjen zapisnik o neposrednem preverjanju s pripadajočimi obrazci</a:t>
            </a:r>
            <a:endParaRPr lang="sl-SI" dirty="0">
              <a:solidFill>
                <a:srgbClr val="002060"/>
              </a:solidFill>
            </a:endParaRPr>
          </a:p>
          <a:p>
            <a:endParaRPr lang="sl-S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4" name="Slika 3" descr="cid:image001.png@01D389FA.F433C86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1440" y="1454492"/>
            <a:ext cx="2219325" cy="419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098" name="Picture 2" descr="Predstavitev nacionalnih poklicnih kvalifikacij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3624" y="2542292"/>
            <a:ext cx="1305363" cy="1887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5 KORAKOV DO PRIDOBITVE NACIONALNE POKLICNE KVALIFIKACIJE (NPK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2207" y="2698437"/>
            <a:ext cx="1580034" cy="1242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69107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63624" y="1873592"/>
            <a:ext cx="9070848" cy="869608"/>
          </a:xfrm>
        </p:spPr>
        <p:txBody>
          <a:bodyPr/>
          <a:lstStyle/>
          <a:p>
            <a:r>
              <a:rPr lang="sl-SI" sz="3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PRAKTIČNI IZPIT – priprava izdelka</a:t>
            </a:r>
            <a:endParaRPr lang="en-GB" sz="3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563624" y="2743200"/>
            <a:ext cx="9070848" cy="239606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rgbClr val="002060"/>
                </a:solidFill>
              </a:rPr>
              <a:t>V primer osebne zbirne mape ni potrebno vložiti zapisnik o svetovanju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i="1" dirty="0">
              <a:solidFill>
                <a:srgbClr val="002060"/>
              </a:solidFill>
            </a:endParaRPr>
          </a:p>
          <a:p>
            <a:r>
              <a:rPr lang="sl-SI" i="1" dirty="0" smtClean="0">
                <a:solidFill>
                  <a:srgbClr val="00B050"/>
                </a:solidFill>
              </a:rPr>
              <a:t>OSEBNI PODATKI NA DOKUMENTIH NAJ BODO ZABRISANI ALI POPRAVLJENI TAKO, DA SE NE NANAŠAJO NA REALNO OSEBO</a:t>
            </a:r>
          </a:p>
          <a:p>
            <a:endParaRPr lang="sl-SI" i="1" dirty="0">
              <a:solidFill>
                <a:srgbClr val="00B050"/>
              </a:solidFill>
            </a:endParaRPr>
          </a:p>
          <a:p>
            <a:r>
              <a:rPr lang="sl-SI" b="1" i="1" u="sng" dirty="0" smtClean="0">
                <a:solidFill>
                  <a:schemeClr val="accent2">
                    <a:lumMod val="75000"/>
                  </a:schemeClr>
                </a:solidFill>
              </a:rPr>
              <a:t>Rok za oddajo mape je (vključno) </a:t>
            </a:r>
            <a:r>
              <a:rPr lang="sl-SI" b="1" i="1" u="sng" dirty="0" smtClean="0">
                <a:solidFill>
                  <a:schemeClr val="accent2">
                    <a:lumMod val="75000"/>
                  </a:schemeClr>
                </a:solidFill>
              </a:rPr>
              <a:t>3. </a:t>
            </a:r>
            <a:r>
              <a:rPr lang="sl-SI" b="1" i="1" u="sng" dirty="0" smtClean="0">
                <a:solidFill>
                  <a:schemeClr val="accent2">
                    <a:lumMod val="75000"/>
                  </a:schemeClr>
                </a:solidFill>
              </a:rPr>
              <a:t>november</a:t>
            </a:r>
            <a:r>
              <a:rPr lang="sl-SI" b="1" i="1" u="sng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sl-SI" b="1" i="1" u="sng" dirty="0" smtClean="0">
                <a:solidFill>
                  <a:schemeClr val="accent2">
                    <a:lumMod val="75000"/>
                  </a:schemeClr>
                </a:solidFill>
              </a:rPr>
              <a:t>2021</a:t>
            </a:r>
          </a:p>
          <a:p>
            <a:endParaRPr lang="sl-S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/>
          </a:p>
          <a:p>
            <a:endParaRPr lang="sl-S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4" name="Slika 3" descr="cid:image001.png@01D389FA.F433C86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1440" y="1454492"/>
            <a:ext cx="2219325" cy="419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57447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63624" y="1873592"/>
            <a:ext cx="9070848" cy="869608"/>
          </a:xfrm>
        </p:spPr>
        <p:txBody>
          <a:bodyPr/>
          <a:lstStyle/>
          <a:p>
            <a:r>
              <a:rPr lang="sl-SI" sz="3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PRAKTIČNI IZPIT – zagovor</a:t>
            </a:r>
            <a:endParaRPr lang="en-GB" sz="3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563624" y="2743200"/>
            <a:ext cx="9070848" cy="2396062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rgbClr val="002060"/>
                </a:solidFill>
              </a:rPr>
              <a:t>V drugem delu se pred komisijo (RIC, CPI, ACS) izvede zagovor pri katerem kandidat predstavi:</a:t>
            </a:r>
          </a:p>
          <a:p>
            <a:r>
              <a:rPr lang="sl-SI" i="1" dirty="0" smtClean="0">
                <a:solidFill>
                  <a:srgbClr val="002060"/>
                </a:solidFill>
              </a:rPr>
              <a:t>Osebno zbirno mapo</a:t>
            </a:r>
          </a:p>
          <a:p>
            <a:r>
              <a:rPr lang="sl-SI" i="1" dirty="0" smtClean="0">
                <a:solidFill>
                  <a:srgbClr val="002060"/>
                </a:solidFill>
              </a:rPr>
              <a:t>Utemeljitev lastnih odločitev pri vrednotenju in potrjevanju NPK</a:t>
            </a:r>
          </a:p>
          <a:p>
            <a:r>
              <a:rPr lang="sl-SI" i="1" dirty="0" smtClean="0">
                <a:solidFill>
                  <a:srgbClr val="002060"/>
                </a:solidFill>
              </a:rPr>
              <a:t>Utemeljitev izpeljave postopka potrjevanja in preverjanja nacionalne poklicne kvalifikacije v skladu z zakonskimi določili</a:t>
            </a:r>
          </a:p>
          <a:p>
            <a:r>
              <a:rPr lang="sl-SI" i="1" dirty="0" smtClean="0">
                <a:solidFill>
                  <a:srgbClr val="002060"/>
                </a:solidFill>
              </a:rPr>
              <a:t>Ustrezna komunikacija pri podajanju povratne informacije kandidatu in upoštevanje etičnih načel članov komisije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/>
          </a:p>
          <a:p>
            <a:endParaRPr lang="sl-S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4" name="Slika 3" descr="cid:image001.png@01D389FA.F433C86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1440" y="1454492"/>
            <a:ext cx="2219325" cy="419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900291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63624" y="1873592"/>
            <a:ext cx="9070848" cy="869608"/>
          </a:xfrm>
        </p:spPr>
        <p:txBody>
          <a:bodyPr/>
          <a:lstStyle/>
          <a:p>
            <a:r>
              <a:rPr lang="sl-SI" sz="3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PRAKTIČNI IZPIT – zagovor</a:t>
            </a:r>
            <a:endParaRPr lang="en-GB" sz="3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665678" y="3162300"/>
            <a:ext cx="9070848" cy="2396062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rgbClr val="002060"/>
                </a:solidFill>
              </a:rPr>
              <a:t>Za uspešno opravljeno praktično preverjanje mora kandidat doseči vsaj 80 (skupaj 100 točk) točk</a:t>
            </a:r>
          </a:p>
          <a:p>
            <a:endParaRPr lang="sl-SI" dirty="0" smtClean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>
                <a:solidFill>
                  <a:srgbClr val="002060"/>
                </a:solidFill>
              </a:rPr>
              <a:t>Če izdelek ne doseže 20 točk pri pregledu, se kandidata pozove k pripravi nove osebne zbirne mape ali dopolnitvi obstoječe.</a:t>
            </a:r>
            <a:endParaRPr lang="sl-SI" dirty="0" smtClean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/>
          </a:p>
          <a:p>
            <a:endParaRPr lang="sl-S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4" name="Slika 3" descr="cid:image001.png@01D389FA.F433C86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1440" y="1454492"/>
            <a:ext cx="2219325" cy="419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22525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63624" y="1873592"/>
            <a:ext cx="9070848" cy="869608"/>
          </a:xfrm>
        </p:spPr>
        <p:txBody>
          <a:bodyPr/>
          <a:lstStyle/>
          <a:p>
            <a:r>
              <a:rPr lang="sl-SI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GB" sz="3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479541" y="1964269"/>
            <a:ext cx="9070848" cy="2396062"/>
          </a:xfrm>
        </p:spPr>
        <p:txBody>
          <a:bodyPr>
            <a:normAutofit fontScale="77500" lnSpcReduction="20000"/>
          </a:bodyPr>
          <a:lstStyle/>
          <a:p>
            <a:r>
              <a:rPr lang="sl-SI" sz="40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 ZA POZORNOST</a:t>
            </a:r>
            <a:endParaRPr lang="sl-SI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sl-SI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Vera Mlinar</a:t>
            </a:r>
          </a:p>
          <a:p>
            <a:pPr algn="l"/>
            <a:endParaRPr lang="sl-SI" sz="2800" b="1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sl-SI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Andragoški center Slovenije</a:t>
            </a:r>
          </a:p>
          <a:p>
            <a:pPr algn="l"/>
            <a:r>
              <a:rPr lang="sl-SI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vera.mlinar@acs.si</a:t>
            </a:r>
            <a:endParaRPr lang="sl-SI" sz="2800" b="1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sl-SI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01 58 42 588</a:t>
            </a:r>
          </a:p>
          <a:p>
            <a:pPr algn="l"/>
            <a:endParaRPr lang="sl-SI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/>
          </a:p>
          <a:p>
            <a:endParaRPr lang="sl-S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4" name="Slika 3" descr="cid:image001.png@01D389FA.F433C86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1440" y="1454492"/>
            <a:ext cx="2219325" cy="4191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AutoShape 4" descr="Jesen za svakog đaka | Profil Klet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AutoShape 6" descr="Jesen za svakog đaka | Profil Klet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8" descr="Jesen za svakog đaka | Profil Klet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AutoShape 10" descr="Jesen za svakog đaka | Profil Klet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AutoShape 12" descr="Jesen za svakog đaka | Profil Klett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" name="Slika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3100" y="2506248"/>
            <a:ext cx="4604558" cy="2598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890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63624" y="1873592"/>
            <a:ext cx="9070848" cy="869608"/>
          </a:xfrm>
        </p:spPr>
        <p:txBody>
          <a:bodyPr/>
          <a:lstStyle/>
          <a:p>
            <a:r>
              <a:rPr lang="sl-SI" sz="3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POTEK IZOBRAŽEVANJA</a:t>
            </a:r>
            <a:endParaRPr lang="en-GB" sz="3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563624" y="2743200"/>
            <a:ext cx="9070848" cy="239606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rgbClr val="002060"/>
                </a:solidFill>
              </a:rPr>
              <a:t>Program usposabljanja traja 32 pedagoških 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rgbClr val="002060"/>
                </a:solidFill>
              </a:rPr>
              <a:t>Spremenjen način izpeljave – namesto v prostorih ACS poteka na daljavo (ZOOM orodje)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rgbClr val="002060"/>
                </a:solidFill>
              </a:rPr>
              <a:t>Ni spremenjeno trajanje izobraževanja v urah, zaradi drugačnega načina izpeljave je </a:t>
            </a:r>
            <a:r>
              <a:rPr lang="sl-SI" dirty="0" smtClean="0">
                <a:solidFill>
                  <a:srgbClr val="00B050"/>
                </a:solidFill>
              </a:rPr>
              <a:t>povečano število dni izobraževanja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rgbClr val="002060"/>
                </a:solidFill>
              </a:rPr>
              <a:t>Izkušnje z izvajanjem izobraževanja na daljavo in strokovna priporočila na tem področju – največ 4 pedagoške ure dnevno</a:t>
            </a:r>
            <a:endParaRPr lang="en-GB" dirty="0">
              <a:solidFill>
                <a:srgbClr val="002060"/>
              </a:solidFill>
            </a:endParaRPr>
          </a:p>
        </p:txBody>
      </p:sp>
      <p:pic>
        <p:nvPicPr>
          <p:cNvPr id="4" name="Slika 3" descr="cid:image001.png@01D389FA.F433C86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1440" y="1454492"/>
            <a:ext cx="2219325" cy="419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Ljudska univerza Krško – svetovanje za izobraževanje in učenje na daljav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0731" y="1551425"/>
            <a:ext cx="1576552" cy="1557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D:\Users\vera\Pictures\Opazovanje_na_del_mestu\neimenovan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8411" y="1551425"/>
            <a:ext cx="1642031" cy="1299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17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63624" y="1873592"/>
            <a:ext cx="9070848" cy="690932"/>
          </a:xfrm>
        </p:spPr>
        <p:txBody>
          <a:bodyPr/>
          <a:lstStyle/>
          <a:p>
            <a:r>
              <a:rPr lang="sl-SI" sz="3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POTEK IZOBRAŽEVANJA</a:t>
            </a:r>
            <a:endParaRPr lang="en-GB" sz="3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563624" y="2743200"/>
            <a:ext cx="9070848" cy="239606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sl-S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rgbClr val="002060"/>
                </a:solidFill>
              </a:rPr>
              <a:t>Pri izpeljavi na tradicionalen način – v prostorih ACS, 4 zaporedne delovne dni (8 ped. ur)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rgbClr val="002060"/>
                </a:solidFill>
              </a:rPr>
              <a:t>Zaradi strokovnih zahtev po izpeljavi največ 4 ped. ure dnevno – podaljšanje po številu dni (9 dni)</a:t>
            </a:r>
            <a:endParaRPr lang="sl-SI" dirty="0">
              <a:solidFill>
                <a:srgbClr val="002060"/>
              </a:solidFill>
            </a:endParaRPr>
          </a:p>
        </p:txBody>
      </p:sp>
      <p:pic>
        <p:nvPicPr>
          <p:cNvPr id="4" name="Slika 3" descr="cid:image001.png@01D389FA.F433C86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1440" y="1454492"/>
            <a:ext cx="2219325" cy="419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2" name="Picture 4" descr="Izobraževanje | Potovanja in izlet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0123" y="4351673"/>
            <a:ext cx="2877753" cy="1079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Učenje na daljavo - za vse | Novice | Zasavska ljudska univerz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3561" y="1873592"/>
            <a:ext cx="2030911" cy="1339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9054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63624" y="1873592"/>
            <a:ext cx="9070848" cy="690932"/>
          </a:xfrm>
        </p:spPr>
        <p:txBody>
          <a:bodyPr/>
          <a:lstStyle/>
          <a:p>
            <a:r>
              <a:rPr lang="sl-SI" sz="3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POTEK IZOBRAŽEVANJA</a:t>
            </a:r>
            <a:endParaRPr lang="en-GB" sz="3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563624" y="2743200"/>
            <a:ext cx="9070848" cy="239606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sl-S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rgbClr val="002060"/>
                </a:solidFill>
              </a:rPr>
              <a:t>V programu usposabljanja je več kot 50% programa izpeljanega v obliki delavnic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rgbClr val="002060"/>
                </a:solidFill>
              </a:rPr>
              <a:t>Enako razmerje smo ohranili tudi pri izpeljavi na daljavo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>
              <a:solidFill>
                <a:srgbClr val="002060"/>
              </a:solidFill>
            </a:endParaRPr>
          </a:p>
          <a:p>
            <a:r>
              <a:rPr lang="sl-SI" i="1" dirty="0" smtClean="0">
                <a:solidFill>
                  <a:srgbClr val="00B050"/>
                </a:solidFill>
              </a:rPr>
              <a:t>Shranite si Poklicni standard in Katalog standardov strokovnih znanj i  spretnosti za kvalifikacijo, ki jo boste potrjevali – potrebno za praktično delo na delavnici</a:t>
            </a:r>
            <a:endParaRPr lang="sl-SI" i="1" dirty="0">
              <a:solidFill>
                <a:srgbClr val="00B050"/>
              </a:solidFill>
            </a:endParaRPr>
          </a:p>
        </p:txBody>
      </p:sp>
      <p:pic>
        <p:nvPicPr>
          <p:cNvPr id="4" name="Slika 3" descr="cid:image001.png@01D389FA.F433C86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1440" y="1454492"/>
            <a:ext cx="2219325" cy="419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1368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63624" y="1873592"/>
            <a:ext cx="9070848" cy="869608"/>
          </a:xfrm>
        </p:spPr>
        <p:txBody>
          <a:bodyPr/>
          <a:lstStyle/>
          <a:p>
            <a:r>
              <a:rPr lang="sl-SI" sz="3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VSEBINA IZOBRAŽEVANJA</a:t>
            </a:r>
            <a:endParaRPr lang="en-GB" sz="3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563624" y="2743200"/>
            <a:ext cx="9070848" cy="239606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rgbClr val="002060"/>
                </a:solidFill>
              </a:rPr>
              <a:t>Enaka kot pri izvedbi izobraževanja na tradicionalen način / v prostorih ACS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rgbClr val="002060"/>
                </a:solidFill>
              </a:rPr>
              <a:t>Vsebine si sledijo v logičnem zaporedju:</a:t>
            </a:r>
            <a:endParaRPr lang="sl-SI" dirty="0">
              <a:solidFill>
                <a:srgbClr val="002060"/>
              </a:solidFill>
            </a:endParaRPr>
          </a:p>
          <a:p>
            <a:r>
              <a:rPr lang="sl-SI" dirty="0" smtClean="0">
                <a:solidFill>
                  <a:srgbClr val="002060"/>
                </a:solidFill>
              </a:rPr>
              <a:t>Predstavitev sistema in postopka NPK, osnove izobraževanja in učenja odraslih z značilnostmi preverjanja in potrjevanja znanja in spretnosti, oblikovanje in ocenjevanje osebne zbirna mape, preverjanje v sistemu NPK / načini in naloge za preverjanje, merila preverjanja, banka nalog za preverjanje /, značilnosti kakovostnega sporazumevanja ter posredovanja povratnih informacij, odločba v postopku, naloge predsednika in članov komisije</a:t>
            </a:r>
          </a:p>
        </p:txBody>
      </p:sp>
      <p:pic>
        <p:nvPicPr>
          <p:cNvPr id="4" name="Slika 3" descr="cid:image001.png@01D389FA.F433C86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1440" y="1454492"/>
            <a:ext cx="2219325" cy="419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2939" y="1454492"/>
            <a:ext cx="1704593" cy="1170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855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63624" y="1873592"/>
            <a:ext cx="9070848" cy="869608"/>
          </a:xfrm>
        </p:spPr>
        <p:txBody>
          <a:bodyPr/>
          <a:lstStyle/>
          <a:p>
            <a:r>
              <a:rPr lang="sl-SI" sz="3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POTEK IZOBRAŽEVANJA</a:t>
            </a:r>
            <a:endParaRPr lang="en-GB" sz="3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563624" y="2743200"/>
            <a:ext cx="9070848" cy="239606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rgbClr val="002060"/>
                </a:solidFill>
              </a:rPr>
              <a:t>Program izvajajo sodelavci, zaposleni na ključnih javnih zavodih, ki delujejo na področju NPK – Državni izpitni center, Center RS za poklicno izobraževanje, Andragoški center Slovenije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rgbClr val="002060"/>
                </a:solidFill>
              </a:rPr>
              <a:t>Poleg sodelavcev z javnih zavodov predavanje izvaja tudi predstavnica Ministrstva za delo, družino, socialne zadeve in enake možnosti – krovna institucija na področju NPK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rgbClr val="002060"/>
                </a:solidFill>
              </a:rPr>
              <a:t>Dva zunanja strokovna sodelavca: Nataša Škofic Kranjc (komunikacija) in dr. Marko Radovan (značilnosti odraslih)</a:t>
            </a:r>
            <a:endParaRPr lang="en-GB" dirty="0">
              <a:solidFill>
                <a:srgbClr val="002060"/>
              </a:solidFill>
            </a:endParaRPr>
          </a:p>
        </p:txBody>
      </p:sp>
      <p:pic>
        <p:nvPicPr>
          <p:cNvPr id="4" name="Slika 3" descr="cid:image001.png@01D389FA.F433C86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1440" y="1454492"/>
            <a:ext cx="2219325" cy="4191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AutoShape 2" descr="RIC, državni izpitni center, splošna matura, poklicna matur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AutoShape 4" descr="RIC, državni izpitni center, splošna matura, poklicna matur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078" name="Picture 6" descr="RIC, državni izpitni center, splošna matura, poklicna matur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2338" y="1454492"/>
            <a:ext cx="1550112" cy="1162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Izobraževalna dejavnost ACS - Kje nas najdete?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1583" y="1454492"/>
            <a:ext cx="1742714" cy="1307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10" descr="PRODAJA IN ODDAJA NEPREMIČNIN - DS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AutoShape 12" descr="PRODAJA IN ODDAJA NEPREMIČNIN - DSU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088" name="Picture 16" descr="PRODAJA IN ODDAJA NEPREMIČNIN - DSU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1365" y="4489286"/>
            <a:ext cx="1416706" cy="943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0266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63624" y="1873592"/>
            <a:ext cx="9070848" cy="869608"/>
          </a:xfrm>
        </p:spPr>
        <p:txBody>
          <a:bodyPr/>
          <a:lstStyle/>
          <a:p>
            <a:r>
              <a:rPr lang="sl-SI" sz="3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Zaključek izobraževanja</a:t>
            </a:r>
            <a:endParaRPr lang="en-GB" sz="3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563624" y="2837793"/>
            <a:ext cx="9070848" cy="2396062"/>
          </a:xfrm>
        </p:spPr>
        <p:txBody>
          <a:bodyPr>
            <a:normAutofit fontScale="92500" lnSpcReduction="20000"/>
          </a:bodyPr>
          <a:lstStyle/>
          <a:p>
            <a:endParaRPr lang="sl-S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chemeClr val="accent2">
                    <a:lumMod val="75000"/>
                  </a:schemeClr>
                </a:solidFill>
              </a:rPr>
              <a:t>Izobraževanje se zaključi z opravljanje izpita – pisni in praktični z zagovorom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chemeClr val="accent2">
                    <a:lumMod val="75000"/>
                  </a:schemeClr>
                </a:solidFill>
              </a:rPr>
              <a:t>Razpisani roki:</a:t>
            </a:r>
          </a:p>
          <a:p>
            <a:r>
              <a:rPr lang="sl-SI" dirty="0">
                <a:solidFill>
                  <a:schemeClr val="accent2">
                    <a:lumMod val="75000"/>
                  </a:schemeClr>
                </a:solidFill>
              </a:rPr>
              <a:t>s</a:t>
            </a:r>
            <a:r>
              <a:rPr lang="sl-SI" dirty="0" smtClean="0">
                <a:solidFill>
                  <a:schemeClr val="accent2">
                    <a:lumMod val="75000"/>
                  </a:schemeClr>
                </a:solidFill>
              </a:rPr>
              <a:t>reda, </a:t>
            </a:r>
            <a:r>
              <a:rPr lang="sl-SI" dirty="0" smtClean="0">
                <a:solidFill>
                  <a:schemeClr val="accent2">
                    <a:lumMod val="75000"/>
                  </a:schemeClr>
                </a:solidFill>
              </a:rPr>
              <a:t>10. november</a:t>
            </a:r>
            <a:endParaRPr lang="sl-SI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sl-SI" dirty="0">
                <a:solidFill>
                  <a:schemeClr val="accent2">
                    <a:lumMod val="75000"/>
                  </a:schemeClr>
                </a:solidFill>
              </a:rPr>
              <a:t>č</a:t>
            </a:r>
            <a:r>
              <a:rPr lang="sl-SI" dirty="0" smtClean="0">
                <a:solidFill>
                  <a:schemeClr val="accent2">
                    <a:lumMod val="75000"/>
                  </a:schemeClr>
                </a:solidFill>
              </a:rPr>
              <a:t>etrtek, </a:t>
            </a:r>
            <a:r>
              <a:rPr lang="sl-SI" dirty="0" smtClean="0">
                <a:solidFill>
                  <a:schemeClr val="accent2">
                    <a:lumMod val="75000"/>
                  </a:schemeClr>
                </a:solidFill>
              </a:rPr>
              <a:t>11</a:t>
            </a:r>
            <a:r>
              <a:rPr lang="sl-SI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sl-SI" dirty="0" smtClean="0">
                <a:solidFill>
                  <a:schemeClr val="accent2">
                    <a:lumMod val="75000"/>
                  </a:schemeClr>
                </a:solidFill>
              </a:rPr>
              <a:t>november</a:t>
            </a:r>
            <a:endParaRPr lang="sl-SI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sl-SI" dirty="0">
                <a:solidFill>
                  <a:schemeClr val="accent2">
                    <a:lumMod val="75000"/>
                  </a:schemeClr>
                </a:solidFill>
              </a:rPr>
              <a:t>p</a:t>
            </a:r>
            <a:r>
              <a:rPr lang="sl-SI" dirty="0" smtClean="0">
                <a:solidFill>
                  <a:schemeClr val="accent2">
                    <a:lumMod val="75000"/>
                  </a:schemeClr>
                </a:solidFill>
              </a:rPr>
              <a:t>etek, </a:t>
            </a:r>
            <a:r>
              <a:rPr lang="sl-SI" dirty="0" smtClean="0">
                <a:solidFill>
                  <a:schemeClr val="accent2">
                    <a:lumMod val="75000"/>
                  </a:schemeClr>
                </a:solidFill>
              </a:rPr>
              <a:t>12</a:t>
            </a:r>
            <a:r>
              <a:rPr lang="sl-SI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sl-SI" dirty="0" smtClean="0">
                <a:solidFill>
                  <a:schemeClr val="accent2">
                    <a:lumMod val="75000"/>
                  </a:schemeClr>
                </a:solidFill>
              </a:rPr>
              <a:t>november</a:t>
            </a:r>
            <a:endParaRPr lang="sl-SI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sl-SI" i="1" dirty="0" smtClean="0">
                <a:solidFill>
                  <a:srgbClr val="00B050"/>
                </a:solidFill>
              </a:rPr>
              <a:t>Izpit načeloma v prostorih Andragoškega centra Slovenije – zaradi zdravstvenih razmer se bo izvajanje izpita ustrezno prilagodilo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Slika 3" descr="cid:image001.png@01D389FA.F433C86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1440" y="1454492"/>
            <a:ext cx="2219325" cy="419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99914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63624" y="1873592"/>
            <a:ext cx="9070848" cy="869608"/>
          </a:xfrm>
        </p:spPr>
        <p:txBody>
          <a:bodyPr/>
          <a:lstStyle/>
          <a:p>
            <a:r>
              <a:rPr lang="sl-SI" sz="3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Pisni izpit</a:t>
            </a:r>
            <a:endParaRPr lang="en-GB" sz="3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563624" y="2743200"/>
            <a:ext cx="9070848" cy="239606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rgbClr val="002060"/>
                </a:solidFill>
              </a:rPr>
              <a:t>Na razpisan datum se pisnega preverjanja udeležijo vsi prijavljeni kandidati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rgbClr val="002060"/>
                </a:solidFill>
              </a:rPr>
              <a:t>Prične se ob 9.00 uri, v trajanju 45 minut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rgbClr val="002060"/>
                </a:solidFill>
              </a:rPr>
              <a:t>Brez gradiv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rgbClr val="002060"/>
                </a:solidFill>
              </a:rPr>
              <a:t>Pisna pola – skupaj 30 točk / uspešno opravljen pisni del izpita vsaj 18 točk (60%)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rgbClr val="002060"/>
                </a:solidFill>
              </a:rPr>
              <a:t>Vprašanja s področij: ravnanje v skladu z normativnimi podlagami za preverjanje in potrjevanje NPK, komunikacija in etična načela v postopkih preverjanja in potrjevanja NPK, spremljanje razvoja na področju NPK in stalno izpopolnjevanje lastnega znanja</a:t>
            </a:r>
            <a:endParaRPr lang="sl-SI" dirty="0">
              <a:solidFill>
                <a:srgbClr val="002060"/>
              </a:solidFill>
            </a:endParaRPr>
          </a:p>
          <a:p>
            <a:endParaRPr lang="sl-S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4" name="Slika 3" descr="cid:image001.png@01D389FA.F433C86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1440" y="1454492"/>
            <a:ext cx="2219325" cy="419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27673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63624" y="1873592"/>
            <a:ext cx="9070848" cy="869608"/>
          </a:xfrm>
        </p:spPr>
        <p:txBody>
          <a:bodyPr/>
          <a:lstStyle/>
          <a:p>
            <a:r>
              <a:rPr lang="sl-SI" sz="3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PRAKTIČNI IZPIT – priprava izdelka</a:t>
            </a:r>
            <a:endParaRPr lang="en-GB" sz="3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563624" y="2743200"/>
            <a:ext cx="9070848" cy="2396062"/>
          </a:xfrm>
        </p:spPr>
        <p:txBody>
          <a:bodyPr>
            <a:normAutofit fontScale="6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900" dirty="0" smtClean="0">
                <a:solidFill>
                  <a:srgbClr val="002060"/>
                </a:solidFill>
              </a:rPr>
              <a:t>Izdelan primer osebne zbirne mape za NPK, za katero želijo kandidati pridobiti licenco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900" dirty="0" smtClean="0">
                <a:solidFill>
                  <a:srgbClr val="002060"/>
                </a:solidFill>
              </a:rPr>
              <a:t>Izpolnjen zapisnik o vrednotenju dokazil v osebni zbirni mapi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900" dirty="0" smtClean="0">
                <a:solidFill>
                  <a:srgbClr val="002060"/>
                </a:solidFill>
              </a:rPr>
              <a:t>Izpolnjen Zapisnik </a:t>
            </a:r>
            <a:r>
              <a:rPr lang="sl-SI" sz="1900" dirty="0">
                <a:solidFill>
                  <a:srgbClr val="002060"/>
                </a:solidFill>
              </a:rPr>
              <a:t>o poteku potrjevanja nacionalne poklicne kvalifikacije na podlagi osebne zbirne mape</a:t>
            </a:r>
            <a:endParaRPr lang="sl-SI" sz="1900" dirty="0" smtClean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900" dirty="0" smtClean="0">
                <a:solidFill>
                  <a:srgbClr val="002060"/>
                </a:solidFill>
              </a:rPr>
              <a:t>Izpolnjen zapisnik o neposrednem preverjanju z ustreznimi ocenjevalnimi obrazci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900" dirty="0">
                <a:solidFill>
                  <a:srgbClr val="002060"/>
                </a:solidFill>
              </a:rPr>
              <a:t>ocenjevalne obrazce glede na način preverjanja, ki je opredeljen v 4. točki kataloga standardov strokovnih znanj in </a:t>
            </a:r>
            <a:r>
              <a:rPr lang="sl-SI" sz="1900" dirty="0" smtClean="0">
                <a:solidFill>
                  <a:srgbClr val="002060"/>
                </a:solidFill>
              </a:rPr>
              <a:t>spretnosti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900" dirty="0">
                <a:solidFill>
                  <a:srgbClr val="002060"/>
                </a:solidFill>
              </a:rPr>
              <a:t>primer naloge za neposredno preverjanje z vprašanji za zagovor</a:t>
            </a:r>
            <a:endParaRPr lang="sl-SI" sz="1900" dirty="0" smtClean="0">
              <a:solidFill>
                <a:srgbClr val="002060"/>
              </a:solidFill>
            </a:endParaRPr>
          </a:p>
          <a:p>
            <a:endParaRPr lang="sl-SI" dirty="0" smtClean="0">
              <a:solidFill>
                <a:srgbClr val="002060"/>
              </a:solidFill>
            </a:endParaRPr>
          </a:p>
          <a:p>
            <a:r>
              <a:rPr lang="sl-SI" i="1" dirty="0" smtClean="0">
                <a:solidFill>
                  <a:srgbClr val="00B050"/>
                </a:solidFill>
              </a:rPr>
              <a:t>Kandidati lahko uporabite dokumente, s katerimi so dokazovali pogoje za pridobitev licence, ki jih lahko dopolnijo še z dodatnimi dokazili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/>
          </a:p>
          <a:p>
            <a:endParaRPr lang="sl-S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4" name="Slika 3" descr="cid:image001.png@01D389FA.F433C86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1440" y="1454492"/>
            <a:ext cx="2219325" cy="419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140509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lo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TM03457510[[fn=Milo]]</Template>
  <TotalTime>1251</TotalTime>
  <Words>809</Words>
  <Application>Microsoft Office PowerPoint</Application>
  <PresentationFormat>Širokozaslonsko</PresentationFormat>
  <Paragraphs>94</Paragraphs>
  <Slides>14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Garamond</vt:lpstr>
      <vt:lpstr>Milo</vt:lpstr>
      <vt:lpstr>USPOSABLJANJE KANDIDATOV ZA ČLANE KOMISIJ ZA PREVERJANJE IN POTRJEVANJE NPK ZA PRIDOBITEV LICENCE</vt:lpstr>
      <vt:lpstr>POTEK IZOBRAŽEVANJA</vt:lpstr>
      <vt:lpstr>POTEK IZOBRAŽEVANJA</vt:lpstr>
      <vt:lpstr>POTEK IZOBRAŽEVANJA</vt:lpstr>
      <vt:lpstr>VSEBINA IZOBRAŽEVANJA</vt:lpstr>
      <vt:lpstr>POTEK IZOBRAŽEVANJA</vt:lpstr>
      <vt:lpstr>Zaključek izobraževanja</vt:lpstr>
      <vt:lpstr>Pisni izpit</vt:lpstr>
      <vt:lpstr>PRAKTIČNI IZPIT – priprava izdelka</vt:lpstr>
      <vt:lpstr>PRAKTIČNI IZPIT – priprava izdelka</vt:lpstr>
      <vt:lpstr>PRAKTIČNI IZPIT – priprava izdelka</vt:lpstr>
      <vt:lpstr>PRAKTIČNI IZPIT – zagovor</vt:lpstr>
      <vt:lpstr>PRAKTIČNI IZPIT – zagovor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USPOSABLJANJE KANDIDATOV ZA ČLANE KOMISIJ ZA PREVERJANJE IN POTRJEVANJE NPK ZA PRIDOBITEV LICENCE</dc:title>
  <dc:creator>Vera Mlinar</dc:creator>
  <cp:lastModifiedBy>Vera Mlinar</cp:lastModifiedBy>
  <cp:revision>54</cp:revision>
  <dcterms:created xsi:type="dcterms:W3CDTF">2020-11-02T06:25:02Z</dcterms:created>
  <dcterms:modified xsi:type="dcterms:W3CDTF">2021-10-04T07:12:22Z</dcterms:modified>
</cp:coreProperties>
</file>