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1" r:id="rId4"/>
    <p:sldId id="264" r:id="rId5"/>
    <p:sldId id="266" r:id="rId6"/>
    <p:sldId id="267" r:id="rId7"/>
    <p:sldId id="268" r:id="rId8"/>
    <p:sldId id="269" r:id="rId9"/>
    <p:sldId id="271" r:id="rId10"/>
    <p:sldId id="272" r:id="rId11"/>
    <p:sldId id="27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33909-ADD2-475F-8085-48B4BB842174}" type="datetimeFigureOut">
              <a:rPr lang="sl-SI" smtClean="0"/>
              <a:t>18. 12. 2020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E3D96-0FDB-4BCA-B9B3-8A6DB432472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0991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51969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815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  <p:sldLayoutId id="2147483670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314421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l-SI" altLang="sl-SI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PRILAGAJANJE PRISTOPA PRI REŠEVANJU PROBLEMSKIH NALOG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837112" y="6248400"/>
            <a:ext cx="8689976" cy="495299"/>
          </a:xfrm>
        </p:spPr>
        <p:txBody>
          <a:bodyPr>
            <a:normAutofit lnSpcReduction="10000"/>
          </a:bodyPr>
          <a:lstStyle/>
          <a:p>
            <a:r>
              <a:rPr lang="sl-SI" altLang="sl-SI" sz="2400" cap="none" dirty="0">
                <a:solidFill>
                  <a:schemeClr val="bg1">
                    <a:lumMod val="65000"/>
                  </a:schemeClr>
                </a:solidFill>
              </a:rPr>
              <a:t>V</a:t>
            </a:r>
            <a:r>
              <a:rPr lang="sl-SI" altLang="sl-SI" sz="2400" cap="none" dirty="0" smtClean="0">
                <a:solidFill>
                  <a:schemeClr val="bg1">
                    <a:lumMod val="65000"/>
                  </a:schemeClr>
                </a:solidFill>
              </a:rPr>
              <a:t>esna </a:t>
            </a:r>
            <a:r>
              <a:rPr lang="sl-SI" altLang="sl-SI" sz="2400" cap="none" dirty="0">
                <a:solidFill>
                  <a:schemeClr val="bg1">
                    <a:lumMod val="65000"/>
                  </a:schemeClr>
                </a:solidFill>
              </a:rPr>
              <a:t>V</a:t>
            </a:r>
            <a:r>
              <a:rPr lang="sl-SI" altLang="sl-SI" sz="2400" cap="none" dirty="0" smtClean="0">
                <a:solidFill>
                  <a:schemeClr val="bg1">
                    <a:lumMod val="65000"/>
                  </a:schemeClr>
                </a:solidFill>
              </a:rPr>
              <a:t>ršič, svetovalka za razredni pouk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75860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236538"/>
            <a:ext cx="9702800" cy="741362"/>
          </a:xfrm>
        </p:spPr>
        <p:txBody>
          <a:bodyPr/>
          <a:lstStyle/>
          <a:p>
            <a:pPr algn="ctr" eaLnBrk="1" hangingPunct="1"/>
            <a:r>
              <a:rPr lang="sl-SI" altLang="sl-SI" sz="2800" b="1" dirty="0"/>
              <a:t>KAJ PRILAGAJAMO </a:t>
            </a:r>
            <a:r>
              <a:rPr lang="sl-SI" altLang="sl-SI" sz="2800" b="1" dirty="0" smtClean="0"/>
              <a:t>IN </a:t>
            </a:r>
            <a:r>
              <a:rPr lang="sl-SI" altLang="sl-SI" sz="2800" b="1" dirty="0"/>
              <a:t>KAKO PRILAGAJAMO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2300" y="977900"/>
            <a:ext cx="11074400" cy="57658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endParaRPr lang="sl-SI" altLang="sl-SI" sz="1100" dirty="0"/>
          </a:p>
          <a:p>
            <a:pPr eaLnBrk="1" hangingPunct="1"/>
            <a:r>
              <a:rPr lang="sl-SI" altLang="sl-SI" sz="2400" cap="none" dirty="0" smtClean="0"/>
              <a:t>Zapis naloge naj bo pregleden (pisava 14, razmik 1,5).</a:t>
            </a:r>
            <a:endParaRPr lang="sl-SI" altLang="sl-SI" sz="1100" cap="none" dirty="0" smtClean="0"/>
          </a:p>
          <a:p>
            <a:pPr eaLnBrk="1" hangingPunct="1"/>
            <a:r>
              <a:rPr lang="sl-SI" altLang="sl-SI" sz="2400" cap="none" dirty="0" smtClean="0"/>
              <a:t>Podatki v nalogi ali pomembni pojmi so lahko zapisani krepko, podčrtani, obarvani ali zapisani s </a:t>
            </a:r>
            <a:r>
              <a:rPr lang="sl-SI" altLang="sl-SI" sz="2400" cap="none" dirty="0" err="1" smtClean="0"/>
              <a:t>piktogrami</a:t>
            </a:r>
            <a:r>
              <a:rPr lang="sl-SI" altLang="sl-SI" sz="2400" cap="none" dirty="0"/>
              <a:t>.</a:t>
            </a:r>
            <a:endParaRPr lang="sl-SI" altLang="sl-SI" sz="1100" cap="none" dirty="0" smtClean="0"/>
          </a:p>
          <a:p>
            <a:pPr eaLnBrk="1" hangingPunct="1"/>
            <a:r>
              <a:rPr lang="sl-SI" altLang="sl-SI" sz="2400" cap="none" dirty="0" smtClean="0"/>
              <a:t>Če naloga vsebuje več podatkov, so lahko ti zapisani po alinejah vsak v posamezni vrstici.</a:t>
            </a:r>
            <a:endParaRPr lang="sl-SI" altLang="sl-SI" sz="1200" cap="none" dirty="0" smtClean="0"/>
          </a:p>
          <a:p>
            <a:pPr eaLnBrk="1" hangingPunct="1"/>
            <a:r>
              <a:rPr lang="sl-SI" altLang="sl-SI" sz="2400" cap="none" dirty="0" smtClean="0"/>
              <a:t>Na listu naj bo zapisana le ena naloga.</a:t>
            </a:r>
          </a:p>
          <a:p>
            <a:r>
              <a:rPr lang="sl-SI" altLang="sl-SI" sz="2400" cap="none" dirty="0"/>
              <a:t>Vprašanja naj bodo jasna in kratka, vsebujejo naj le eno vprašalnico (naj bosta raje dve vprašanji</a:t>
            </a:r>
            <a:r>
              <a:rPr lang="sl-SI" altLang="sl-SI" sz="2400" cap="none" dirty="0" smtClean="0"/>
              <a:t>).</a:t>
            </a:r>
            <a:endParaRPr lang="sl-SI" altLang="sl-SI" sz="1100" cap="none" dirty="0"/>
          </a:p>
          <a:p>
            <a:r>
              <a:rPr lang="sl-SI" altLang="sl-SI" sz="2400" cap="none" dirty="0"/>
              <a:t>V besedilu se naj ne uporabljajo sopomenke (preveč pogosto), nadpomenke (hči, sin – otroka), saj zaradi tega lahko prihaja do nerazumevanja oziroma so </a:t>
            </a:r>
            <a:r>
              <a:rPr lang="sl-SI" altLang="sl-SI" sz="2400" cap="none" dirty="0" smtClean="0"/>
              <a:t>nejasnosti</a:t>
            </a:r>
            <a:r>
              <a:rPr lang="sl-SI" altLang="sl-SI" sz="2400" cap="none" dirty="0"/>
              <a:t>.</a:t>
            </a:r>
            <a:endParaRPr lang="sl-SI" altLang="sl-SI" sz="1100" cap="none" dirty="0"/>
          </a:p>
          <a:p>
            <a:r>
              <a:rPr lang="sl-SI" altLang="sl-SI" sz="2400" cap="none" dirty="0"/>
              <a:t>V besedilu ni priporočljivo (prevečkrat) uporabljati </a:t>
            </a:r>
            <a:r>
              <a:rPr lang="sl-SI" altLang="sl-SI" sz="2400" cap="none" dirty="0" smtClean="0"/>
              <a:t>zaimkov.</a:t>
            </a:r>
          </a:p>
          <a:p>
            <a:pPr>
              <a:defRPr/>
            </a:pPr>
            <a:r>
              <a:rPr lang="sl-SI" altLang="sl-SI" sz="2400" cap="none" dirty="0"/>
              <a:t>Slike oz. </a:t>
            </a:r>
            <a:r>
              <a:rPr lang="sl-SI" altLang="sl-SI" sz="2400" cap="none" dirty="0" smtClean="0"/>
              <a:t>fotografije </a:t>
            </a:r>
            <a:r>
              <a:rPr lang="sl-SI" altLang="sl-SI" sz="2400" cap="none" dirty="0"/>
              <a:t>ob nalogah naj ne zavajajo učencev, ampak jim naj bodo v pomoč pri </a:t>
            </a:r>
            <a:r>
              <a:rPr lang="sl-SI" altLang="sl-SI" sz="2400" cap="none" dirty="0" smtClean="0"/>
              <a:t>razumevanju</a:t>
            </a:r>
            <a:r>
              <a:rPr lang="sl-SI" altLang="sl-SI" sz="2400" cap="none" dirty="0"/>
              <a:t>.</a:t>
            </a:r>
            <a:endParaRPr lang="sl-SI" altLang="sl-SI" sz="1100" cap="none" dirty="0"/>
          </a:p>
          <a:p>
            <a:pPr>
              <a:defRPr/>
            </a:pPr>
            <a:r>
              <a:rPr lang="sl-SI" altLang="sl-SI" sz="2400" cap="none" dirty="0"/>
              <a:t>Naloge naj bodo strukturirane, vprašanja sem jim naj postopoma ponujajo na dodatnih učnih </a:t>
            </a:r>
            <a:r>
              <a:rPr lang="sl-SI" altLang="sl-SI" sz="2400" cap="none" dirty="0" smtClean="0"/>
              <a:t>listih</a:t>
            </a:r>
            <a:r>
              <a:rPr lang="sl-SI" altLang="sl-SI" sz="2400" cap="none" dirty="0"/>
              <a:t>.</a:t>
            </a:r>
            <a:endParaRPr lang="sl-SI" altLang="sl-SI" sz="1100" cap="none" dirty="0"/>
          </a:p>
          <a:p>
            <a:pPr>
              <a:defRPr/>
            </a:pPr>
            <a:r>
              <a:rPr lang="sl-SI" altLang="sl-SI" sz="2400" cap="none" dirty="0"/>
              <a:t>Učenci lahko uporabljajo različne didaktične pripomočke, materiale, orodja, </a:t>
            </a:r>
            <a:r>
              <a:rPr lang="sl-SI" altLang="sl-SI" sz="2400" u="sng" cap="non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 niso neposredno vezana na rešitve nalog </a:t>
            </a:r>
            <a:r>
              <a:rPr lang="sl-SI" altLang="sl-SI" sz="2400" cap="none" dirty="0"/>
              <a:t>(konkretni material, številski trak, kartončke z opomniki, </a:t>
            </a:r>
            <a:r>
              <a:rPr lang="sl-SI" altLang="sl-SI" sz="2400" cap="none" dirty="0" smtClean="0"/>
              <a:t>…).</a:t>
            </a:r>
            <a:endParaRPr lang="sl-SI" altLang="sl-SI" sz="2400" cap="none" dirty="0"/>
          </a:p>
          <a:p>
            <a:pPr eaLnBrk="1" hangingPunct="1"/>
            <a:endParaRPr lang="sl-SI" altLang="sl-SI" sz="2400" dirty="0"/>
          </a:p>
        </p:txBody>
      </p:sp>
      <p:pic>
        <p:nvPicPr>
          <p:cNvPr id="18436" name="Slika 3" descr="080203_x_leseni_abakus_do_10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3700" y="376238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594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1981200" y="668338"/>
            <a:ext cx="8229600" cy="863600"/>
          </a:xfrm>
          <a:solidFill>
            <a:srgbClr val="CCCCFF"/>
          </a:solidFill>
        </p:spPr>
        <p:txBody>
          <a:bodyPr/>
          <a:lstStyle/>
          <a:p>
            <a:pPr algn="ctr" eaLnBrk="1" hangingPunct="1"/>
            <a:r>
              <a:rPr lang="sl-SI" altLang="sl-SI" sz="2800"/>
              <a:t>Primer zapisa naloge z več podatki </a:t>
            </a:r>
          </a:p>
        </p:txBody>
      </p:sp>
      <p:pic>
        <p:nvPicPr>
          <p:cNvPr id="1945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94681" y="2500313"/>
            <a:ext cx="8402638" cy="3170238"/>
          </a:xfrm>
          <a:noFill/>
        </p:spPr>
      </p:pic>
      <p:sp>
        <p:nvSpPr>
          <p:cNvPr id="19460" name="PoljeZBesedilom 4"/>
          <p:cNvSpPr txBox="1">
            <a:spLocks noChangeArrowheads="1"/>
          </p:cNvSpPr>
          <p:nvPr/>
        </p:nvSpPr>
        <p:spPr bwMode="auto">
          <a:xfrm>
            <a:off x="8904288" y="5300664"/>
            <a:ext cx="1439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/>
              <a:t>NPZ  2010</a:t>
            </a:r>
          </a:p>
        </p:txBody>
      </p:sp>
    </p:spTree>
    <p:extLst>
      <p:ext uri="{BB962C8B-B14F-4D97-AF65-F5344CB8AC3E}">
        <p14:creationId xmlns:p14="http://schemas.microsoft.com/office/powerpoint/2010/main" val="35687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slov 1"/>
          <p:cNvSpPr>
            <a:spLocks noGrp="1"/>
          </p:cNvSpPr>
          <p:nvPr>
            <p:ph type="title"/>
          </p:nvPr>
        </p:nvSpPr>
        <p:spPr>
          <a:xfrm>
            <a:off x="1873250" y="836613"/>
            <a:ext cx="8229600" cy="84931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sl-SI" altLang="sl-SI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UČNE TEŽAVE PRI MATEMATIKI</a:t>
            </a:r>
          </a:p>
        </p:txBody>
      </p:sp>
      <p:sp>
        <p:nvSpPr>
          <p:cNvPr id="5123" name="Ograda vsebine 2"/>
          <p:cNvSpPr>
            <a:spLocks noGrp="1"/>
          </p:cNvSpPr>
          <p:nvPr>
            <p:ph idx="1"/>
          </p:nvPr>
        </p:nvSpPr>
        <p:spPr>
          <a:xfrm>
            <a:off x="558800" y="2119314"/>
            <a:ext cx="10858500" cy="4249737"/>
          </a:xfrm>
        </p:spPr>
        <p:txBody>
          <a:bodyPr>
            <a:normAutofit/>
          </a:bodyPr>
          <a:lstStyle/>
          <a:p>
            <a:pPr eaLnBrk="1" hangingPunct="1"/>
            <a:r>
              <a:rPr lang="sl-SI" altLang="sl-SI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večina učencev s specifičnimi učnimi težavami pri matematiki ima težave</a:t>
            </a:r>
          </a:p>
          <a:p>
            <a:pPr lvl="1" eaLnBrk="1" hangingPunct="1"/>
            <a:r>
              <a:rPr lang="sl-SI" altLang="sl-SI" sz="2000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 sprejemanju informacij</a:t>
            </a:r>
            <a:r>
              <a:rPr lang="sl-SI" altLang="sl-SI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zaradi nepozornosti ali netočne percepcije</a:t>
            </a:r>
          </a:p>
          <a:p>
            <a:pPr lvl="1" eaLnBrk="1" hangingPunct="1"/>
            <a:r>
              <a:rPr lang="sl-SI" altLang="sl-SI" sz="2000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 shranjevanju informacij</a:t>
            </a:r>
            <a:r>
              <a:rPr lang="sl-SI" altLang="sl-SI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zaradi slabšega pomnjenja </a:t>
            </a:r>
          </a:p>
          <a:p>
            <a:pPr lvl="1" eaLnBrk="1" hangingPunct="1"/>
            <a:r>
              <a:rPr lang="sl-SI" altLang="sl-SI" sz="2000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 izražanju,</a:t>
            </a:r>
            <a:r>
              <a:rPr lang="sl-SI" altLang="sl-SI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zaradi jezikovnih težav</a:t>
            </a:r>
          </a:p>
          <a:p>
            <a:pPr lvl="1" eaLnBrk="1" hangingPunct="1"/>
            <a:endParaRPr lang="sl-SI" altLang="sl-SI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sl-SI" altLang="sl-SI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najpogosteje se učne težave pri učencih kažejo na aritmetičnem področju in pri reševanju besedilnih problemov.</a:t>
            </a:r>
          </a:p>
          <a:p>
            <a:pPr eaLnBrk="1" hangingPunct="1"/>
            <a:endParaRPr lang="sl-SI" altLang="sl-SI" dirty="0" smtClean="0"/>
          </a:p>
        </p:txBody>
      </p:sp>
    </p:spTree>
    <p:extLst>
      <p:ext uri="{BB962C8B-B14F-4D97-AF65-F5344CB8AC3E}">
        <p14:creationId xmlns:p14="http://schemas.microsoft.com/office/powerpoint/2010/main" val="130178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>
          <a:xfrm>
            <a:off x="1992313" y="404814"/>
            <a:ext cx="8229600" cy="922337"/>
          </a:xfrm>
          <a:solidFill>
            <a:schemeClr val="bg1"/>
          </a:solidFill>
        </p:spPr>
        <p:txBody>
          <a:bodyPr/>
          <a:lstStyle/>
          <a:p>
            <a:pPr algn="ctr" eaLnBrk="1" hangingPunct="1"/>
            <a:r>
              <a:rPr lang="sl-SI" altLang="sl-SI" sz="2600" b="1" dirty="0"/>
              <a:t>UČENCI Z UČNIMI TEŽAVAMI V PRAKSI</a:t>
            </a:r>
          </a:p>
        </p:txBody>
      </p:sp>
      <p:sp>
        <p:nvSpPr>
          <p:cNvPr id="7171" name="Ograda vsebine 3"/>
          <p:cNvSpPr>
            <a:spLocks noGrp="1"/>
          </p:cNvSpPr>
          <p:nvPr>
            <p:ph sz="half" idx="2"/>
          </p:nvPr>
        </p:nvSpPr>
        <p:spPr>
          <a:xfrm>
            <a:off x="6311900" y="1600200"/>
            <a:ext cx="4584700" cy="413385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sl-SI" altLang="sl-SI" cap="none" dirty="0" smtClean="0"/>
              <a:t>	Večina učencev s splošnimi in specifičnimi učnimi težavami potrebuje le “</a:t>
            </a:r>
            <a:r>
              <a:rPr lang="sl-SI" altLang="sl-SI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poučevalno prakso</a:t>
            </a:r>
            <a:r>
              <a:rPr lang="sl-SI" altLang="sl-SI" cap="none" dirty="0" smtClean="0"/>
              <a:t>” in manjše prilagoditve v procesu poučevanja.</a:t>
            </a:r>
          </a:p>
          <a:p>
            <a:pPr eaLnBrk="1" hangingPunct="1"/>
            <a:endParaRPr lang="sl-SI" altLang="sl-SI" dirty="0" smtClean="0"/>
          </a:p>
        </p:txBody>
      </p:sp>
      <p:pic>
        <p:nvPicPr>
          <p:cNvPr id="7172" name="Ograda vsebine 8" descr="imagesCAXPX8UJ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82889" y="1557339"/>
            <a:ext cx="2663825" cy="4003675"/>
          </a:xfrm>
        </p:spPr>
      </p:pic>
    </p:spTree>
    <p:extLst>
      <p:ext uri="{BB962C8B-B14F-4D97-AF65-F5344CB8AC3E}">
        <p14:creationId xmlns:p14="http://schemas.microsoft.com/office/powerpoint/2010/main" val="182880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/>
          <p:cNvSpPr>
            <a:spLocks noGrp="1"/>
          </p:cNvSpPr>
          <p:nvPr>
            <p:ph type="title"/>
          </p:nvPr>
        </p:nvSpPr>
        <p:spPr>
          <a:xfrm>
            <a:off x="1193800" y="338139"/>
            <a:ext cx="9804400" cy="922337"/>
          </a:xfrm>
        </p:spPr>
        <p:txBody>
          <a:bodyPr/>
          <a:lstStyle/>
          <a:p>
            <a:pPr algn="ctr" eaLnBrk="1" hangingPunct="1"/>
            <a:r>
              <a:rPr lang="sl-SI" altLang="sl-SI" sz="2800" b="1" dirty="0"/>
              <a:t>VZROKI TEŽAV PRI REŠEVANJU MATEMATIČNIH PROBLEMOV</a:t>
            </a:r>
          </a:p>
        </p:txBody>
      </p:sp>
      <p:sp>
        <p:nvSpPr>
          <p:cNvPr id="10243" name="Ograda vsebine 2"/>
          <p:cNvSpPr>
            <a:spLocks noGrp="1"/>
          </p:cNvSpPr>
          <p:nvPr>
            <p:ph idx="1"/>
          </p:nvPr>
        </p:nvSpPr>
        <p:spPr>
          <a:xfrm>
            <a:off x="533400" y="1539875"/>
            <a:ext cx="11125200" cy="467995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sl-SI" altLang="sl-SI" sz="24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Slabi dosežki so lahko zaradi:</a:t>
            </a:r>
          </a:p>
          <a:p>
            <a:pPr lvl="1">
              <a:defRPr/>
            </a:pPr>
            <a:r>
              <a:rPr lang="sl-SI" altLang="sl-SI" sz="2200" cap="none" dirty="0"/>
              <a:t>n</a:t>
            </a:r>
            <a:r>
              <a:rPr lang="sl-SI" altLang="sl-SI" sz="2200" cap="none" dirty="0" smtClean="0"/>
              <a:t>erazumevanja jezika, kompleksnosti jezika, nepoznavanjem besednjaka, nepoznavanjem vsebine problema,</a:t>
            </a:r>
          </a:p>
          <a:p>
            <a:pPr lvl="1">
              <a:defRPr/>
            </a:pPr>
            <a:r>
              <a:rPr lang="sl-SI" altLang="sl-SI" sz="2200" cap="none" dirty="0"/>
              <a:t>k</a:t>
            </a:r>
            <a:r>
              <a:rPr lang="sl-SI" altLang="sl-SI" sz="2200" cap="none" dirty="0" smtClean="0"/>
              <a:t>ompleksnosti problema,</a:t>
            </a:r>
          </a:p>
          <a:p>
            <a:pPr lvl="1">
              <a:defRPr/>
            </a:pPr>
            <a:r>
              <a:rPr lang="sl-SI" altLang="sl-SI" sz="2200" cap="none" dirty="0"/>
              <a:t>b</a:t>
            </a:r>
            <a:r>
              <a:rPr lang="sl-SI" altLang="sl-SI" sz="2200" cap="none" dirty="0" smtClean="0"/>
              <a:t>ralnih težav,</a:t>
            </a:r>
          </a:p>
          <a:p>
            <a:pPr lvl="1">
              <a:defRPr/>
            </a:pPr>
            <a:r>
              <a:rPr lang="sl-SI" altLang="sl-SI" sz="2200" cap="none" dirty="0"/>
              <a:t>t</a:t>
            </a:r>
            <a:r>
              <a:rPr lang="sl-SI" altLang="sl-SI" sz="2200" cap="none" dirty="0" smtClean="0"/>
              <a:t>ežav z reprezentacijo problema,          </a:t>
            </a:r>
          </a:p>
          <a:p>
            <a:pPr lvl="1">
              <a:defRPr/>
            </a:pPr>
            <a:r>
              <a:rPr lang="sl-SI" altLang="sl-SI" sz="2200" cap="none" dirty="0" err="1"/>
              <a:t>n</a:t>
            </a:r>
            <a:r>
              <a:rPr lang="sl-SI" altLang="sl-SI" sz="2200" cap="none" dirty="0" err="1" smtClean="0"/>
              <a:t>eusvojenih</a:t>
            </a:r>
            <a:r>
              <a:rPr lang="sl-SI" altLang="sl-SI" sz="2200" cap="none" dirty="0" smtClean="0"/>
              <a:t> aritmetičnih znanj in postopkov, aritmetičnih veščin, velikosti števil,</a:t>
            </a:r>
          </a:p>
          <a:p>
            <a:pPr lvl="1">
              <a:defRPr/>
            </a:pPr>
            <a:r>
              <a:rPr lang="sl-SI" altLang="sl-SI" sz="2200" cap="none" dirty="0"/>
              <a:t>k</a:t>
            </a:r>
            <a:r>
              <a:rPr lang="sl-SI" altLang="sl-SI" sz="2200" cap="none" dirty="0" smtClean="0"/>
              <a:t>apacitete delovnega spomina,</a:t>
            </a:r>
          </a:p>
          <a:p>
            <a:pPr lvl="1">
              <a:defRPr/>
            </a:pPr>
            <a:r>
              <a:rPr lang="sl-SI" altLang="sl-SI" sz="2200" cap="none" dirty="0"/>
              <a:t>o</a:t>
            </a:r>
            <a:r>
              <a:rPr lang="sl-SI" altLang="sl-SI" sz="2200" cap="none" dirty="0" smtClean="0"/>
              <a:t>rganizacije in nadziranja lastnih dejavnosti.</a:t>
            </a:r>
            <a:endParaRPr lang="sl-SI" altLang="sl-SI" sz="2200" cap="none" dirty="0"/>
          </a:p>
        </p:txBody>
      </p:sp>
    </p:spTree>
    <p:extLst>
      <p:ext uri="{BB962C8B-B14F-4D97-AF65-F5344CB8AC3E}">
        <p14:creationId xmlns:p14="http://schemas.microsoft.com/office/powerpoint/2010/main" val="302975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1354137"/>
          </a:xfrm>
        </p:spPr>
        <p:txBody>
          <a:bodyPr/>
          <a:lstStyle/>
          <a:p>
            <a:pPr algn="ctr" eaLnBrk="1" hangingPunct="1"/>
            <a:r>
              <a:rPr lang="sl-SI" altLang="sl-SI" sz="2800"/>
              <a:t>PRILAGODITVE ZA UČENCE</a:t>
            </a:r>
            <a:br>
              <a:rPr lang="sl-SI" altLang="sl-SI" sz="2800"/>
            </a:br>
            <a:r>
              <a:rPr lang="sl-SI" altLang="sl-SI" sz="2000"/>
              <a:t>(prilagojeno po Ann Clement Morrison)</a:t>
            </a:r>
          </a:p>
        </p:txBody>
      </p:sp>
      <p:sp>
        <p:nvSpPr>
          <p:cNvPr id="12291" name="Ograda vsebine 2"/>
          <p:cNvSpPr>
            <a:spLocks noGrp="1"/>
          </p:cNvSpPr>
          <p:nvPr>
            <p:ph idx="1"/>
          </p:nvPr>
        </p:nvSpPr>
        <p:spPr>
          <a:xfrm>
            <a:off x="419100" y="2128838"/>
            <a:ext cx="11125200" cy="41767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l-SI" altLang="sl-SI" sz="2400" cap="none" dirty="0" smtClean="0"/>
              <a:t>Od učencev se pričakuje, da bodo v celoti sodelovali pri pouku skupaj z vrstniki. Lahko opravljajo </a:t>
            </a:r>
            <a:r>
              <a:rPr lang="sl-SI" altLang="sl-SI" sz="24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enako dejavnost kot njihovi sošolci</a:t>
            </a:r>
            <a:r>
              <a:rPr lang="sl-SI" altLang="sl-SI" sz="2400" cap="none" dirty="0" smtClean="0"/>
              <a:t>, vendar potrebujejo </a:t>
            </a:r>
            <a:r>
              <a:rPr lang="sl-SI" altLang="sl-SI" sz="2400" u="sng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prilagoditve načina predstavitve gradiv</a:t>
            </a:r>
            <a:r>
              <a:rPr lang="sl-SI" altLang="sl-SI" sz="2400" cap="none" dirty="0" smtClean="0"/>
              <a:t>.</a:t>
            </a:r>
          </a:p>
          <a:p>
            <a:pPr eaLnBrk="1" hangingPunct="1">
              <a:defRPr/>
            </a:pPr>
            <a:endParaRPr lang="sl-SI" altLang="sl-SI" sz="1100" cap="none" dirty="0" smtClean="0"/>
          </a:p>
          <a:p>
            <a:pPr eaLnBrk="1" hangingPunct="1">
              <a:defRPr/>
            </a:pPr>
            <a:r>
              <a:rPr lang="sl-SI" altLang="sl-SI" sz="2400" cap="none" dirty="0" smtClean="0"/>
              <a:t>Od učencev ne pričakujemo, da bodo usvojili natanko to kot njihovi vrstniki, pričakujemo pa, da bodo obvladali osnove </a:t>
            </a:r>
            <a:r>
              <a:rPr lang="sl-SI" altLang="sl-SI" sz="2400" cap="none" dirty="0" err="1" smtClean="0"/>
              <a:t>kurikula</a:t>
            </a:r>
            <a:r>
              <a:rPr lang="sl-SI" altLang="sl-SI" sz="2400" cap="none" dirty="0" smtClean="0"/>
              <a:t>. </a:t>
            </a:r>
            <a:r>
              <a:rPr lang="sl-SI" altLang="sl-SI" sz="2400" u="sng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Učenci lahko prikažejo usvojeno znanje na drugačen način, kot ga omogočajo tradicionalni pristopi pri pouku</a:t>
            </a:r>
            <a:r>
              <a:rPr lang="sl-SI" altLang="sl-SI" sz="2400" cap="none" dirty="0" smtClean="0"/>
              <a:t>.</a:t>
            </a:r>
          </a:p>
          <a:p>
            <a:pPr eaLnBrk="1" hangingPunct="1">
              <a:defRPr/>
            </a:pPr>
            <a:endParaRPr lang="sl-SI" altLang="sl-SI" sz="800" cap="none" dirty="0" smtClean="0"/>
          </a:p>
          <a:p>
            <a:pPr eaLnBrk="1" hangingPunct="1">
              <a:buFontTx/>
              <a:buNone/>
              <a:defRPr/>
            </a:pPr>
            <a:r>
              <a:rPr lang="sl-SI" altLang="sl-SI" sz="1600" cap="none" dirty="0" smtClean="0"/>
              <a:t>Kavkler, M. et. </a:t>
            </a:r>
            <a:r>
              <a:rPr lang="sl-SI" altLang="sl-SI" sz="1600" cap="none" dirty="0" err="1" smtClean="0"/>
              <a:t>al</a:t>
            </a:r>
            <a:r>
              <a:rPr lang="sl-SI" altLang="sl-SI" sz="1600" cap="none" dirty="0" smtClean="0"/>
              <a:t>. (2008). Razvoj inkluzivne vzgoje in izobraževanja – izbrana poglavja v pomoč šolskim timom. Priročnik za učitelje. Ljubljana: Zavod RS za šolstvo</a:t>
            </a:r>
          </a:p>
          <a:p>
            <a:pPr eaLnBrk="1" hangingPunct="1">
              <a:defRPr/>
            </a:pPr>
            <a:endParaRPr lang="sl-SI" altLang="sl-SI" sz="2400" dirty="0"/>
          </a:p>
        </p:txBody>
      </p:sp>
    </p:spTree>
    <p:extLst>
      <p:ext uri="{BB962C8B-B14F-4D97-AF65-F5344CB8AC3E}">
        <p14:creationId xmlns:p14="http://schemas.microsoft.com/office/powerpoint/2010/main" val="354965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81683"/>
          </a:xfrm>
        </p:spPr>
        <p:txBody>
          <a:bodyPr/>
          <a:lstStyle/>
          <a:p>
            <a:pPr algn="ctr" eaLnBrk="1" hangingPunct="1"/>
            <a:r>
              <a:rPr lang="sl-SI" altLang="sl-SI" sz="2800" b="1" dirty="0"/>
              <a:t>STRATEGIJE PRILAGAJANJA GRADIV</a:t>
            </a:r>
          </a:p>
        </p:txBody>
      </p:sp>
      <p:sp>
        <p:nvSpPr>
          <p:cNvPr id="13315" name="Ograda vsebine 2"/>
          <p:cNvSpPr>
            <a:spLocks noGrp="1"/>
          </p:cNvSpPr>
          <p:nvPr>
            <p:ph sz="half" idx="1"/>
          </p:nvPr>
        </p:nvSpPr>
        <p:spPr>
          <a:xfrm>
            <a:off x="1587500" y="2311400"/>
            <a:ext cx="6045200" cy="4133850"/>
          </a:xfrm>
        </p:spPr>
        <p:txBody>
          <a:bodyPr>
            <a:normAutofit/>
          </a:bodyPr>
          <a:lstStyle/>
          <a:p>
            <a:pPr marL="571500" indent="-514350">
              <a:lnSpc>
                <a:spcPct val="150000"/>
              </a:lnSpc>
              <a:buFontTx/>
              <a:buAutoNum type="arabicPeriod"/>
            </a:pPr>
            <a:r>
              <a:rPr lang="sl-SI" altLang="sl-SI" sz="2400" cap="none" dirty="0" smtClean="0"/>
              <a:t>Splošne strategije za prilagajanje gradiv</a:t>
            </a:r>
          </a:p>
          <a:p>
            <a:pPr marL="571500" indent="-514350">
              <a:lnSpc>
                <a:spcPct val="150000"/>
              </a:lnSpc>
              <a:buFontTx/>
              <a:buAutoNum type="arabicPeriod"/>
            </a:pPr>
            <a:endParaRPr lang="sl-SI" altLang="sl-SI" sz="2400" cap="none" dirty="0" smtClean="0"/>
          </a:p>
          <a:p>
            <a:pPr marL="571500" indent="-514350">
              <a:lnSpc>
                <a:spcPct val="150000"/>
              </a:lnSpc>
              <a:buFontTx/>
              <a:buAutoNum type="arabicPeriod"/>
            </a:pPr>
            <a:r>
              <a:rPr lang="sl-SI" altLang="sl-SI" sz="2400" cap="none" dirty="0" smtClean="0"/>
              <a:t>Minimalna raven prilagoditev</a:t>
            </a:r>
          </a:p>
          <a:p>
            <a:pPr marL="571500" indent="-514350">
              <a:lnSpc>
                <a:spcPct val="150000"/>
              </a:lnSpc>
              <a:buFontTx/>
              <a:buAutoNum type="arabicPeriod"/>
            </a:pPr>
            <a:endParaRPr lang="sl-SI" altLang="sl-SI" sz="2400" cap="none" dirty="0" smtClean="0"/>
          </a:p>
          <a:p>
            <a:pPr marL="571500" indent="-514350">
              <a:lnSpc>
                <a:spcPct val="150000"/>
              </a:lnSpc>
              <a:buFontTx/>
              <a:buAutoNum type="arabicPeriod"/>
            </a:pPr>
            <a:r>
              <a:rPr lang="sl-SI" altLang="sl-SI" sz="2400" cap="none" dirty="0" smtClean="0"/>
              <a:t>Zmerna raven prilagoditev</a:t>
            </a:r>
            <a:endParaRPr lang="sl-SI" altLang="sl-SI" sz="2400" cap="none" dirty="0"/>
          </a:p>
        </p:txBody>
      </p:sp>
      <p:pic>
        <p:nvPicPr>
          <p:cNvPr id="13316" name="Ograda vsebine 4" descr="Intermediate3%20Puzzle1.pn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85200" y="2513013"/>
            <a:ext cx="2800350" cy="3467100"/>
          </a:xfrm>
        </p:spPr>
      </p:pic>
    </p:spTree>
    <p:extLst>
      <p:ext uri="{BB962C8B-B14F-4D97-AF65-F5344CB8AC3E}">
        <p14:creationId xmlns:p14="http://schemas.microsoft.com/office/powerpoint/2010/main" val="96891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>
          <a:xfrm>
            <a:off x="1992313" y="476250"/>
            <a:ext cx="8229600" cy="1143000"/>
          </a:xfrm>
        </p:spPr>
        <p:txBody>
          <a:bodyPr/>
          <a:lstStyle/>
          <a:p>
            <a:pPr algn="ctr" eaLnBrk="1" hangingPunct="1"/>
            <a:r>
              <a:rPr lang="sl-SI" altLang="sl-SI" sz="2800" b="1" dirty="0"/>
              <a:t>SPLOŠNE STRATEGIJE ZA PRILAGAJANJE GRADIV</a:t>
            </a:r>
          </a:p>
        </p:txBody>
      </p:sp>
      <p:sp>
        <p:nvSpPr>
          <p:cNvPr id="14339" name="Ograda vsebine 2"/>
          <p:cNvSpPr>
            <a:spLocks noGrp="1"/>
          </p:cNvSpPr>
          <p:nvPr>
            <p:ph idx="1"/>
          </p:nvPr>
        </p:nvSpPr>
        <p:spPr>
          <a:xfrm>
            <a:off x="1155700" y="1916114"/>
            <a:ext cx="10325100" cy="4033837"/>
          </a:xfrm>
        </p:spPr>
        <p:txBody>
          <a:bodyPr>
            <a:normAutofit/>
          </a:bodyPr>
          <a:lstStyle/>
          <a:p>
            <a:pPr eaLnBrk="1" hangingPunct="1"/>
            <a:r>
              <a:rPr lang="sl-SI" altLang="sl-SI" sz="2400" cap="none" dirty="0" smtClean="0"/>
              <a:t>Izbris ali počrnitev nekaterih nepomembnih verbalnih in slikovnih informacij na delovnem listu;</a:t>
            </a:r>
          </a:p>
          <a:p>
            <a:pPr eaLnBrk="1" hangingPunct="1"/>
            <a:r>
              <a:rPr lang="sl-SI" altLang="sl-SI" sz="2400" cap="none" dirty="0" smtClean="0"/>
              <a:t>Razrez delovnih listov in ločeno predstavitev njihovih delov;</a:t>
            </a:r>
          </a:p>
          <a:p>
            <a:pPr eaLnBrk="1" hangingPunct="1"/>
            <a:r>
              <a:rPr lang="sl-SI" altLang="sl-SI" sz="2400" cap="none" dirty="0" smtClean="0"/>
              <a:t>Spreminjanje zahtevnosti (posameznih) besed na delovnem listu;</a:t>
            </a:r>
          </a:p>
          <a:p>
            <a:pPr eaLnBrk="1" hangingPunct="1"/>
            <a:r>
              <a:rPr lang="sl-SI" altLang="sl-SI" sz="2400" cap="none" dirty="0" smtClean="0"/>
              <a:t>Povečevanje posameznih delov besedila;</a:t>
            </a:r>
          </a:p>
          <a:p>
            <a:pPr eaLnBrk="1" hangingPunct="1"/>
            <a:r>
              <a:rPr lang="sl-SI" altLang="sl-SI" sz="2400" cap="none" dirty="0" smtClean="0"/>
              <a:t>Prilagajanje informacij v dani nalogi (nalepke).</a:t>
            </a:r>
          </a:p>
          <a:p>
            <a:pPr eaLnBrk="1" hangingPunct="1"/>
            <a:endParaRPr lang="sl-SI" altLang="sl-SI" dirty="0" smtClean="0"/>
          </a:p>
          <a:p>
            <a:pPr eaLnBrk="1" hangingPunct="1"/>
            <a:endParaRPr lang="sl-SI" altLang="sl-SI" dirty="0" smtClean="0"/>
          </a:p>
          <a:p>
            <a:pPr eaLnBrk="1" hangingPunct="1"/>
            <a:endParaRPr lang="sl-SI" altLang="sl-SI" dirty="0" smtClean="0"/>
          </a:p>
        </p:txBody>
      </p:sp>
    </p:spTree>
    <p:extLst>
      <p:ext uri="{BB962C8B-B14F-4D97-AF65-F5344CB8AC3E}">
        <p14:creationId xmlns:p14="http://schemas.microsoft.com/office/powerpoint/2010/main" val="41747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1981200" y="281961"/>
            <a:ext cx="8229600" cy="706437"/>
          </a:xfrm>
        </p:spPr>
        <p:txBody>
          <a:bodyPr/>
          <a:lstStyle/>
          <a:p>
            <a:pPr eaLnBrk="1" hangingPunct="1"/>
            <a:r>
              <a:rPr lang="sl-SI" altLang="sl-SI" sz="2800" b="1" dirty="0"/>
              <a:t>MINIMALNA RAVEN PRILAGODITVE GRADIV</a:t>
            </a:r>
          </a:p>
        </p:txBody>
      </p:sp>
      <p:sp>
        <p:nvSpPr>
          <p:cNvPr id="15363" name="Ograda vsebine 2"/>
          <p:cNvSpPr>
            <a:spLocks noGrp="1"/>
          </p:cNvSpPr>
          <p:nvPr>
            <p:ph idx="1"/>
          </p:nvPr>
        </p:nvSpPr>
        <p:spPr>
          <a:xfrm>
            <a:off x="368300" y="1334294"/>
            <a:ext cx="7137400" cy="529907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sl-SI" altLang="sl-SI" sz="2400" u="sng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Dodaten čas </a:t>
            </a:r>
            <a:r>
              <a:rPr lang="sl-SI" altLang="sl-SI" sz="2400" cap="none" dirty="0" smtClean="0"/>
              <a:t>za rešitev nalog oz. več časa za dokončanje dela oz. </a:t>
            </a:r>
            <a:r>
              <a:rPr lang="sl-SI" altLang="sl-SI" sz="2400" u="sng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sl-SI" altLang="sl-SI" sz="2400" u="sng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anj nalog </a:t>
            </a:r>
            <a:r>
              <a:rPr lang="sl-SI" altLang="sl-SI" sz="2400" cap="none" dirty="0" smtClean="0"/>
              <a:t>v določenem času, </a:t>
            </a:r>
            <a:r>
              <a:rPr lang="sl-SI" altLang="sl-SI" sz="2400" u="sng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razdelitev nalog </a:t>
            </a:r>
            <a:r>
              <a:rPr lang="sl-SI" altLang="sl-SI" sz="2400" cap="none" dirty="0" smtClean="0"/>
              <a:t>na krajše časovne enote;</a:t>
            </a:r>
            <a:endParaRPr lang="sl-SI" altLang="sl-SI" sz="1800" cap="none" dirty="0" smtClean="0"/>
          </a:p>
          <a:p>
            <a:pPr eaLnBrk="1" hangingPunct="1">
              <a:defRPr/>
            </a:pPr>
            <a:r>
              <a:rPr lang="sl-SI" altLang="sl-SI" sz="2400" u="sng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Dodatna razlaga </a:t>
            </a:r>
            <a:r>
              <a:rPr lang="sl-SI" altLang="sl-SI" sz="2400" cap="none" dirty="0" smtClean="0"/>
              <a:t>vsebine v okviru manjše skupine;</a:t>
            </a:r>
            <a:endParaRPr lang="sl-SI" altLang="sl-SI" sz="1800" cap="none" dirty="0" smtClean="0"/>
          </a:p>
          <a:p>
            <a:pPr eaLnBrk="1" hangingPunct="1">
              <a:defRPr/>
            </a:pPr>
            <a:r>
              <a:rPr lang="sl-SI" altLang="sl-SI" sz="2400" u="sng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Pripomočki </a:t>
            </a:r>
            <a:r>
              <a:rPr lang="sl-SI" altLang="sl-SI" sz="2400" cap="none" dirty="0" smtClean="0"/>
              <a:t>za učenje na konkretni ravni (več pripomočkov za ponazarjanje števil, operacij; več slikovnega materiala za razvoj kratkoročnega spomina, …);</a:t>
            </a:r>
            <a:endParaRPr lang="sl-SI" altLang="sl-SI" sz="1800" cap="none" dirty="0" smtClean="0"/>
          </a:p>
          <a:p>
            <a:pPr eaLnBrk="1" hangingPunct="1">
              <a:defRPr/>
            </a:pPr>
            <a:r>
              <a:rPr lang="sl-SI" altLang="sl-SI" sz="2400" u="sng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Skrajšane naloge, strukturirane naloge</a:t>
            </a:r>
            <a:r>
              <a:rPr lang="sl-SI" altLang="sl-SI" sz="2400" cap="none" dirty="0"/>
              <a:t>;</a:t>
            </a:r>
            <a:endParaRPr lang="sl-SI" altLang="sl-SI" sz="2400" cap="none" dirty="0" smtClean="0"/>
          </a:p>
          <a:p>
            <a:pPr>
              <a:defRPr/>
            </a:pPr>
            <a:r>
              <a:rPr lang="sl-SI" altLang="sl-SI" sz="2400" u="sng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Manj nalog </a:t>
            </a:r>
            <a:r>
              <a:rPr lang="sl-SI" altLang="sl-SI" sz="2400" cap="none" dirty="0"/>
              <a:t>(zmanjšanje števila matematičnih problemov, bralnih nalog ali količine pisnih nalog</a:t>
            </a:r>
            <a:r>
              <a:rPr lang="sl-SI" altLang="sl-SI" sz="2400" cap="none" dirty="0" smtClean="0"/>
              <a:t>),</a:t>
            </a:r>
            <a:endParaRPr lang="sl-SI" altLang="sl-SI" sz="1800" cap="none" dirty="0"/>
          </a:p>
          <a:p>
            <a:pPr>
              <a:defRPr/>
            </a:pPr>
            <a:r>
              <a:rPr lang="sl-SI" altLang="sl-SI" sz="2400" u="sng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Pomoč pri vodenju</a:t>
            </a:r>
            <a:r>
              <a:rPr lang="sl-SI" altLang="sl-SI" sz="2400" cap="none" dirty="0"/>
              <a:t>: uporaba označevalcev strani, </a:t>
            </a:r>
            <a:r>
              <a:rPr lang="sl-SI" altLang="sl-SI" sz="2400" cap="none" dirty="0" err="1"/>
              <a:t>ločevalcev</a:t>
            </a:r>
            <a:r>
              <a:rPr lang="sl-SI" altLang="sl-SI" sz="2400" cap="none" dirty="0"/>
              <a:t> strani, </a:t>
            </a:r>
            <a:r>
              <a:rPr lang="sl-SI" altLang="sl-SI" sz="2400" cap="none" dirty="0" smtClean="0"/>
              <a:t>…</a:t>
            </a:r>
            <a:endParaRPr lang="sl-SI" altLang="sl-SI" sz="1800" cap="none" dirty="0"/>
          </a:p>
          <a:p>
            <a:pPr>
              <a:defRPr/>
            </a:pPr>
            <a:r>
              <a:rPr lang="sl-SI" altLang="sl-SI" sz="2400" u="sng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Prilagoditev okolja</a:t>
            </a:r>
            <a:r>
              <a:rPr lang="sl-SI" altLang="sl-SI" sz="2400" cap="none" dirty="0"/>
              <a:t>: omejitev motečih elementov, delo v majhni skupini, uporaba posebnega prostora; preden se podajo navodila, se naj učenec pokliče po imenu; omogočanje časa za delo in časa za sprostitev, … </a:t>
            </a:r>
          </a:p>
        </p:txBody>
      </p:sp>
      <p:pic>
        <p:nvPicPr>
          <p:cNvPr id="4" name="Picture 6" descr="D59978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2225" y="1334294"/>
            <a:ext cx="4286250" cy="529907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jeZBesedilom 1"/>
          <p:cNvSpPr txBox="1"/>
          <p:nvPr/>
        </p:nvSpPr>
        <p:spPr>
          <a:xfrm>
            <a:off x="7688262" y="1955800"/>
            <a:ext cx="4194175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sl-SI" dirty="0" smtClean="0"/>
          </a:p>
          <a:p>
            <a:pPr algn="ctr"/>
            <a:r>
              <a:rPr lang="sl-SI" dirty="0" smtClean="0">
                <a:solidFill>
                  <a:srgbClr val="0070C0"/>
                </a:solidFill>
              </a:rPr>
              <a:t>Učencem, ki so slabši bralci, ta del besedila prebere in vodi učitelj.</a:t>
            </a:r>
          </a:p>
          <a:p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7642225" y="4123531"/>
            <a:ext cx="428625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rgbClr val="0070C0"/>
                </a:solidFill>
              </a:rPr>
              <a:t>Učencem, ki so slabši bralci, ta del besedila prebere in vodi učitelj.</a:t>
            </a:r>
          </a:p>
        </p:txBody>
      </p:sp>
      <p:cxnSp>
        <p:nvCxnSpPr>
          <p:cNvPr id="6" name="Raven puščični povezovalnik 5"/>
          <p:cNvCxnSpPr/>
          <p:nvPr/>
        </p:nvCxnSpPr>
        <p:spPr>
          <a:xfrm>
            <a:off x="5613400" y="2555964"/>
            <a:ext cx="1892300" cy="0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99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38783"/>
          </a:xfrm>
        </p:spPr>
        <p:txBody>
          <a:bodyPr/>
          <a:lstStyle/>
          <a:p>
            <a:pPr algn="ctr" eaLnBrk="1" hangingPunct="1"/>
            <a:r>
              <a:rPr lang="sl-SI" altLang="sl-SI" sz="2800" b="1" dirty="0"/>
              <a:t>ZMERNA RAVEN PRILAGODITEV GRADIV</a:t>
            </a:r>
          </a:p>
        </p:txBody>
      </p:sp>
      <p:sp>
        <p:nvSpPr>
          <p:cNvPr id="17411" name="Ograda vsebine 2"/>
          <p:cNvSpPr>
            <a:spLocks noGrp="1"/>
          </p:cNvSpPr>
          <p:nvPr>
            <p:ph idx="1"/>
          </p:nvPr>
        </p:nvSpPr>
        <p:spPr>
          <a:xfrm>
            <a:off x="800100" y="1692276"/>
            <a:ext cx="10769600" cy="43211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l-SI" altLang="sl-SI" sz="2400" cap="none" dirty="0" smtClean="0"/>
              <a:t>Od učenca se pričakuje, da bo med poukom </a:t>
            </a:r>
            <a:r>
              <a:rPr lang="sl-SI" altLang="sl-SI" sz="24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delno enakovredno sodeloval</a:t>
            </a:r>
            <a:r>
              <a:rPr lang="sl-SI" altLang="sl-SI" sz="2400" cap="none" dirty="0" smtClean="0"/>
              <a:t> v dejavnostih skupaj z vrstniki, </a:t>
            </a:r>
            <a:r>
              <a:rPr lang="sl-SI" altLang="sl-SI" sz="24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delno pa bo deležen specifičnih dejavnosti</a:t>
            </a:r>
            <a:r>
              <a:rPr lang="sl-SI" altLang="sl-SI" sz="2400" cap="none" dirty="0" smtClean="0"/>
              <a:t>.</a:t>
            </a:r>
          </a:p>
          <a:p>
            <a:pPr eaLnBrk="1" hangingPunct="1">
              <a:defRPr/>
            </a:pPr>
            <a:endParaRPr lang="sl-SI" altLang="sl-SI" sz="2400" cap="none" dirty="0" smtClean="0"/>
          </a:p>
          <a:p>
            <a:pPr eaLnBrk="1" hangingPunct="1">
              <a:defRPr/>
            </a:pPr>
            <a:r>
              <a:rPr lang="sl-SI" altLang="sl-SI" sz="2400" cap="none" dirty="0" smtClean="0"/>
              <a:t>Prilagoditve so naslednje:</a:t>
            </a:r>
          </a:p>
          <a:p>
            <a:pPr lvl="1" eaLnBrk="1" hangingPunct="1">
              <a:defRPr/>
            </a:pPr>
            <a:r>
              <a:rPr lang="sl-SI" altLang="sl-SI" sz="2400" cap="none" dirty="0"/>
              <a:t>r</a:t>
            </a:r>
            <a:r>
              <a:rPr lang="sl-SI" altLang="sl-SI" sz="2400" cap="none" dirty="0" smtClean="0"/>
              <a:t>azlična stopnja zahtevnosti motoričnih dejavnosti,</a:t>
            </a:r>
          </a:p>
          <a:p>
            <a:pPr lvl="1" eaLnBrk="1" hangingPunct="1">
              <a:defRPr/>
            </a:pPr>
            <a:r>
              <a:rPr lang="sl-SI" altLang="sl-SI" sz="2400" cap="none" dirty="0"/>
              <a:t>r</a:t>
            </a:r>
            <a:r>
              <a:rPr lang="sl-SI" altLang="sl-SI" sz="2400" cap="none" dirty="0" smtClean="0"/>
              <a:t>azlična stopnja zahtevnosti matematičnih nalog,</a:t>
            </a:r>
          </a:p>
          <a:p>
            <a:pPr lvl="1" eaLnBrk="1" hangingPunct="1">
              <a:defRPr/>
            </a:pPr>
            <a:r>
              <a:rPr lang="sl-SI" altLang="sl-SI" sz="2400" cap="none" dirty="0"/>
              <a:t>r</a:t>
            </a:r>
            <a:r>
              <a:rPr lang="sl-SI" altLang="sl-SI" sz="2400" cap="none" dirty="0" smtClean="0"/>
              <a:t>azlična stopnja zahtevnosti bralnega gradiva,</a:t>
            </a:r>
          </a:p>
          <a:p>
            <a:pPr lvl="1" eaLnBrk="1" hangingPunct="1">
              <a:defRPr/>
            </a:pPr>
            <a:r>
              <a:rPr lang="sl-SI" altLang="sl-SI" sz="2400" cap="none" dirty="0"/>
              <a:t>r</a:t>
            </a:r>
            <a:r>
              <a:rPr lang="sl-SI" altLang="sl-SI" sz="2400" cap="none" dirty="0" smtClean="0"/>
              <a:t>ešuje vsebinsko enake naloge, vendar z izrazitejšimi prilagoditvami;</a:t>
            </a:r>
            <a:endParaRPr lang="sl-SI" altLang="sl-SI" sz="2400" cap="none" dirty="0"/>
          </a:p>
        </p:txBody>
      </p:sp>
    </p:spTree>
    <p:extLst>
      <p:ext uri="{BB962C8B-B14F-4D97-AF65-F5344CB8AC3E}">
        <p14:creationId xmlns:p14="http://schemas.microsoft.com/office/powerpoint/2010/main" val="172426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pljic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TM04033925[[fn=Kapljica]]</Template>
  <TotalTime>33</TotalTime>
  <Words>752</Words>
  <Application>Microsoft Office PowerPoint</Application>
  <PresentationFormat>Širokozaslonsko</PresentationFormat>
  <Paragraphs>72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5" baseType="lpstr">
      <vt:lpstr>Arial</vt:lpstr>
      <vt:lpstr>Calibri</vt:lpstr>
      <vt:lpstr>Tw Cen MT</vt:lpstr>
      <vt:lpstr>Kapljica</vt:lpstr>
      <vt:lpstr>PRILAGAJANJE PRISTOPA PRI REŠEVANJU PROBLEMSKIH NALOG</vt:lpstr>
      <vt:lpstr>UČNE TEŽAVE PRI MATEMATIKI</vt:lpstr>
      <vt:lpstr>UČENCI Z UČNIMI TEŽAVAMI V PRAKSI</vt:lpstr>
      <vt:lpstr>VZROKI TEŽAV PRI REŠEVANJU MATEMATIČNIH PROBLEMOV</vt:lpstr>
      <vt:lpstr>PRILAGODITVE ZA UČENCE (prilagojeno po Ann Clement Morrison)</vt:lpstr>
      <vt:lpstr>STRATEGIJE PRILAGAJANJA GRADIV</vt:lpstr>
      <vt:lpstr>SPLOŠNE STRATEGIJE ZA PRILAGAJANJE GRADIV</vt:lpstr>
      <vt:lpstr>MINIMALNA RAVEN PRILAGODITVE GRADIV</vt:lpstr>
      <vt:lpstr>ZMERNA RAVEN PRILAGODITEV GRADIV</vt:lpstr>
      <vt:lpstr>KAJ PRILAGAJAMO IN KAKO PRILAGAJAMO</vt:lpstr>
      <vt:lpstr>Primer zapisa naloge z več podatki 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as</dc:creator>
  <cp:lastModifiedBy>as</cp:lastModifiedBy>
  <cp:revision>5</cp:revision>
  <dcterms:created xsi:type="dcterms:W3CDTF">2020-12-14T08:43:28Z</dcterms:created>
  <dcterms:modified xsi:type="dcterms:W3CDTF">2020-12-18T07:50:49Z</dcterms:modified>
</cp:coreProperties>
</file>