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  <p:sldId id="261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             </a:t>
            </a:r>
            <a:r>
              <a:rPr lang="sl-SI" dirty="0" smtClean="0">
                <a:solidFill>
                  <a:schemeClr val="tx1"/>
                </a:solidFill>
              </a:rPr>
              <a:t>VRSTNIŠKA MEDIACIJA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To je mediacija, ki jo izvajajo učenci </a:t>
            </a:r>
            <a:r>
              <a:rPr lang="sl-SI" dirty="0" err="1" smtClean="0"/>
              <a:t>oz.dijaki</a:t>
            </a:r>
            <a:endParaRPr lang="sl-SI" dirty="0" smtClean="0"/>
          </a:p>
          <a:p>
            <a:r>
              <a:rPr lang="sl-SI" dirty="0" smtClean="0"/>
              <a:t>Gre za drugačen način reševanja sporov, konfliktov, kjer prevzamejo odgovornosti in naloge za svoje spore mladi sami.</a:t>
            </a:r>
          </a:p>
          <a:p>
            <a:r>
              <a:rPr lang="sl-SI" dirty="0" smtClean="0"/>
              <a:t>Uči mladostnike sprejemanja odgovornosti, spodbuja jih, da svoje konflikte rešujejo tako, da prisluhnejo drug drugemu, razvijejo kritično mišljenje in veščine reševanja konfliktov.</a:t>
            </a:r>
          </a:p>
          <a:p>
            <a:r>
              <a:rPr lang="sl-SI" dirty="0" smtClean="0"/>
              <a:t>Vrstniška mediacija je namenjena vsem učencem, med katerimi pride do medsebojnega konflikta. </a:t>
            </a:r>
          </a:p>
          <a:p>
            <a:r>
              <a:rPr lang="sl-SI" b="1" dirty="0" smtClean="0"/>
              <a:t>Glede na naravo in obseg spora pa je potrebno razmejiti, kaj je primerno za mediacijo in kaj ne.</a:t>
            </a:r>
          </a:p>
          <a:p>
            <a:r>
              <a:rPr lang="sl-SI" b="1" dirty="0" smtClean="0"/>
              <a:t>Resnejši spori potrebujejo disciplinsko sankcioniranje, za lažje oblike sporov pa je vsekakor bolj primerna mediacija.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34817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Vrstniška mediacija- zahteva takojšnje ukrepanje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Font typeface="Wingdings 3" panose="05040102010807070707" pitchFamily="18" charset="2"/>
              <a:buChar char=""/>
            </a:pPr>
            <a:r>
              <a:rPr lang="sl-SI" b="1" dirty="0">
                <a:solidFill>
                  <a:prstClr val="black"/>
                </a:solidFill>
                <a:latin typeface="Trebuchet MS" panose="020B0603020202020204" pitchFamily="34" charset="0"/>
              </a:rPr>
              <a:t>Pomembno dejstvo pri mediaciji med učenci je takojšnja obravnava spora, sicer se povečuje možnost za še dodatno poslabšanje in širjenje destruktivnega odnosa. </a:t>
            </a:r>
          </a:p>
          <a:p>
            <a:pPr marL="0" indent="0">
              <a:buNone/>
            </a:pPr>
            <a:r>
              <a:rPr lang="sl-SI" b="1" dirty="0" smtClean="0">
                <a:solidFill>
                  <a:schemeClr val="bg1"/>
                </a:solidFill>
              </a:rPr>
              <a:t>Pomembno </a:t>
            </a:r>
            <a:r>
              <a:rPr lang="sl-SI" b="1" dirty="0">
                <a:solidFill>
                  <a:schemeClr val="bg1"/>
                </a:solidFill>
              </a:rPr>
              <a:t>dejstvo pri mediaciji med učenci je takojšnja obravnava spora, sicer se povečuje možnost za še dodatno poslabšanje in širjenje destruktivnega odnosa.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9290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Kako poteka vrstniška mediacija in katere so njene faze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pred-komunikacijska faza (sem štejemo interakcijo med učencema, ki se odvija brez mediatorja)</a:t>
            </a:r>
          </a:p>
          <a:p>
            <a:r>
              <a:rPr lang="sl-SI" b="1" dirty="0" smtClean="0"/>
              <a:t>Komunikacijska faza </a:t>
            </a:r>
            <a:r>
              <a:rPr lang="sl-SI" dirty="0" smtClean="0"/>
              <a:t>(</a:t>
            </a:r>
            <a:r>
              <a:rPr lang="sl-SI" dirty="0" err="1" smtClean="0"/>
              <a:t>mediacijski</a:t>
            </a:r>
            <a:r>
              <a:rPr lang="sl-SI" dirty="0" smtClean="0"/>
              <a:t> postopek, od trenutka, ko nastopi mediator pa dokler slednji ne zapusti prizorišča)</a:t>
            </a:r>
          </a:p>
          <a:p>
            <a:r>
              <a:rPr lang="sl-SI" dirty="0" smtClean="0"/>
              <a:t>Po-komunikacijska faza (ko naj bi učenca razmišljala in analizirala potek mediacije in zaključke do katerih sta prišla)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488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Komunikacijska faza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PREDSTAVITEV</a:t>
            </a:r>
          </a:p>
          <a:p>
            <a:r>
              <a:rPr lang="sl-SI" dirty="0" smtClean="0"/>
              <a:t>Mediator </a:t>
            </a:r>
            <a:r>
              <a:rPr lang="sl-SI" dirty="0"/>
              <a:t>se predstavi…pojasni svojo vlogo v mediaciji ter pravil, ki se jih morata </a:t>
            </a:r>
            <a:r>
              <a:rPr lang="sl-SI" dirty="0" err="1"/>
              <a:t>medianta</a:t>
            </a:r>
            <a:r>
              <a:rPr lang="sl-SI" dirty="0"/>
              <a:t> držati med razreševanjem konflikta</a:t>
            </a:r>
            <a:r>
              <a:rPr lang="sl-SI" dirty="0" smtClean="0"/>
              <a:t>.</a:t>
            </a:r>
          </a:p>
          <a:p>
            <a:r>
              <a:rPr lang="sl-SI" dirty="0" smtClean="0"/>
              <a:t>OPREDELITEV PROBLEMA</a:t>
            </a:r>
          </a:p>
          <a:p>
            <a:r>
              <a:rPr lang="sl-SI" dirty="0" smtClean="0"/>
              <a:t>Vsak učenec na kratko pove v čem je po njegovem problem, mediator zapiše povedano in ju ponovi.</a:t>
            </a:r>
          </a:p>
          <a:p>
            <a:r>
              <a:rPr lang="sl-SI" dirty="0" smtClean="0"/>
              <a:t>UGOTAVLJANJE DEJSTEV IN IZRAŽANJE ČUSTEV</a:t>
            </a:r>
          </a:p>
          <a:p>
            <a:r>
              <a:rPr lang="sl-SI" dirty="0" smtClean="0"/>
              <a:t>Mediator s postavljanjem vprašanj skuša ugotoviti nastali problem, obnovi povedano ter poskuša poiskati skupne točke. Najpomembnejše je najti skupno rešitev, ki bo zadovoljiva za oba. Kdo ima prav, kdo nima prav…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7779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Komunikacijska faza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ISKANJE REŠITEV</a:t>
            </a:r>
          </a:p>
          <a:p>
            <a:r>
              <a:rPr lang="sl-SI" dirty="0" smtClean="0"/>
              <a:t>Mediator spodbuja učenca, da predlagata sama rešitve konflikta. Če učenca ne najdeta skupnih točk se mediator vrne eno fazo nazaj.</a:t>
            </a:r>
          </a:p>
          <a:p>
            <a:r>
              <a:rPr lang="sl-SI" dirty="0" smtClean="0"/>
              <a:t>Predlaga se lahko individualni pogovor.</a:t>
            </a:r>
          </a:p>
          <a:p>
            <a:r>
              <a:rPr lang="sl-SI" dirty="0" smtClean="0"/>
              <a:t>DOGOVOR</a:t>
            </a:r>
          </a:p>
          <a:p>
            <a:r>
              <a:rPr lang="sl-SI" dirty="0" smtClean="0"/>
              <a:t>Mediator napiše dogovor v obliki sporazuma, ki ga podpišeta oba učenca. Pred tem učenca obnovita dogovor, da mediator preveri ali sta ga pravilno razumela.</a:t>
            </a:r>
          </a:p>
          <a:p>
            <a:r>
              <a:rPr lang="sl-SI" dirty="0" smtClean="0"/>
              <a:t>FAZA PO KONCU MEDIACIJE</a:t>
            </a:r>
          </a:p>
          <a:p>
            <a:r>
              <a:rPr lang="sl-SI" dirty="0" smtClean="0"/>
              <a:t>Po nekaj dneh učenca poročata koordinatorju ali je bil dogovor, ki sta ga sprejela, upoštevan ali izpolnjen.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2856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tx1"/>
                </a:solidFill>
              </a:rPr>
              <a:t>          Primer </a:t>
            </a:r>
            <a:r>
              <a:rPr lang="sl-SI" dirty="0" err="1" smtClean="0">
                <a:solidFill>
                  <a:schemeClr val="tx1"/>
                </a:solidFill>
              </a:rPr>
              <a:t>mediacijskega</a:t>
            </a:r>
            <a:r>
              <a:rPr lang="sl-SI" dirty="0" smtClean="0">
                <a:solidFill>
                  <a:schemeClr val="tx1"/>
                </a:solidFill>
              </a:rPr>
              <a:t> dogovora</a:t>
            </a:r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70546" y="1690506"/>
            <a:ext cx="5637877" cy="4950189"/>
          </a:xfrm>
        </p:spPr>
      </p:pic>
    </p:spTree>
    <p:extLst>
      <p:ext uri="{BB962C8B-B14F-4D97-AF65-F5344CB8AC3E}">
        <p14:creationId xmlns:p14="http://schemas.microsoft.com/office/powerpoint/2010/main" val="264483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                    Zaključek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12503" y="4347260"/>
            <a:ext cx="2017933" cy="2613053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Font typeface="Wingdings 3" panose="05040102010807070707" pitchFamily="18" charset="2"/>
              <a:buChar char=""/>
            </a:pPr>
            <a:endParaRPr lang="sl-SI" dirty="0"/>
          </a:p>
        </p:txBody>
      </p:sp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54" y="1346661"/>
            <a:ext cx="5632027" cy="418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78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292</TotalTime>
  <Words>403</Words>
  <Application>Microsoft Office PowerPoint</Application>
  <PresentationFormat>Širokozaslonsko</PresentationFormat>
  <Paragraphs>31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Gladko</vt:lpstr>
      <vt:lpstr>              VRSTNIŠKA MEDIACIJA</vt:lpstr>
      <vt:lpstr>Vrstniška mediacija- zahteva takojšnje ukrepanje</vt:lpstr>
      <vt:lpstr>Kako poteka vrstniška mediacija in katere so njene faze </vt:lpstr>
      <vt:lpstr>Komunikacijska faza</vt:lpstr>
      <vt:lpstr>Komunikacijska faza</vt:lpstr>
      <vt:lpstr>          Primer mediacijskega dogovora</vt:lpstr>
      <vt:lpstr>                     Zaključek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Janez</dc:creator>
  <cp:lastModifiedBy>Janez</cp:lastModifiedBy>
  <cp:revision>18</cp:revision>
  <dcterms:created xsi:type="dcterms:W3CDTF">2019-08-26T14:12:42Z</dcterms:created>
  <dcterms:modified xsi:type="dcterms:W3CDTF">2022-06-23T14:59:54Z</dcterms:modified>
</cp:coreProperties>
</file>