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Lst>
  <p:notesMasterIdLst>
    <p:notesMasterId r:id="rId76"/>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 id="325" r:id="rId74"/>
    <p:sldId id="326" r:id="rId7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0EB730C-9F6D-45A2-B3B2-42C22C894324}">
  <a:tblStyle styleId="{C0EB730C-9F6D-45A2-B3B2-42C22C89432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8" d="100"/>
          <a:sy n="138" d="100"/>
        </p:scale>
        <p:origin x="834" y="11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notesMaster" Target="notesMasters/notesMaster1.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theme" Target="theme/theme1.xml"/><Relationship Id="rId5" Type="http://schemas.openxmlformats.org/officeDocument/2006/relationships/slide" Target="slides/slide1.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73f8e4052b_0_4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73f8e4052b_0_4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73f8e4052b_0_5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73f8e4052b_0_5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73f8e4052b_0_5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73f8e4052b_0_5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5f184b2588_1_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5f184b2588_1_1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73f8e4052b_0_6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73f8e4052b_0_6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73f8e4052b_0_6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73f8e4052b_0_6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73f8e4052b_0_6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73f8e4052b_0_6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5f184b2588_1_1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5f184b2588_1_1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73f8e4052b_0_6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73f8e4052b_0_6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73f8e4052b_0_7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73f8e4052b_0_7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73f8e4052b_0_7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73f8e4052b_0_7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73f8e4052b_0_4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73f8e4052b_0_4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5f184b2588_1_2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5f184b2588_1_2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73f8e4052b_0_7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73f8e4052b_0_7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73f8e4052b_0_7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73f8e4052b_0_7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73f8e4052b_0_7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73f8e4052b_0_7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5f184b2588_1_2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5f184b2588_1_2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73f8e4052b_0_8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73f8e4052b_0_8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73f8e4052b_0_8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73f8e4052b_0_8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73f8e4052b_0_8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 name="Google Shape;206;g73f8e4052b_0_8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5f184b2588_1_3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2" name="Google Shape;212;g5f184b2588_1_3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73f8e4052b_0_8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73f8e4052b_0_8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73f8e4052b_0_4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73f8e4052b_0_4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73f8e4052b_0_8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 name="Google Shape;224;g73f8e4052b_0_8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73f8e4052b_0_8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73f8e4052b_0_8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5f184b2588_1_3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 name="Google Shape;236;g5f184b2588_1_3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g73f8e4052b_0_9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3" name="Google Shape;243;g73f8e4052b_0_9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73f8e4052b_0_9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8" name="Google Shape;248;g73f8e4052b_0_9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73f8e4052b_0_9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73f8e4052b_0_9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5f184b2588_1_4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5f184b2588_1_4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73f8e4052b_0_9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 name="Google Shape;267;g73f8e4052b_0_9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73f8e4052b_0_9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2" name="Google Shape;272;g73f8e4052b_0_9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g73f8e4052b_0_10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8" name="Google Shape;278;g73f8e4052b_0_10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5f184b2588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5f184b2588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g5f184b2588_1_4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4" name="Google Shape;284;g5f184b2588_1_4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g73f8e4052b_0_10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1" name="Google Shape;291;g73f8e4052b_0_10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g73f8e4052b_0_10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6" name="Google Shape;296;g73f8e4052b_0_10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g73f8e4052b_0_10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2" name="Google Shape;302;g73f8e4052b_0_10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g5f184b2588_1_5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8" name="Google Shape;308;g5f184b2588_1_5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Google Shape;314;g73f8e4052b_0_11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5" name="Google Shape;315;g73f8e4052b_0_11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Google Shape;319;g73f8e4052b_0_11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0" name="Google Shape;320;g73f8e4052b_0_1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g73f8e4052b_0_11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6" name="Google Shape;326;g73f8e4052b_0_11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Google Shape;331;g5f184b2588_1_5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2" name="Google Shape;332;g5f184b2588_1_5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7"/>
        <p:cNvGrpSpPr/>
        <p:nvPr/>
      </p:nvGrpSpPr>
      <p:grpSpPr>
        <a:xfrm>
          <a:off x="0" y="0"/>
          <a:ext cx="0" cy="0"/>
          <a:chOff x="0" y="0"/>
          <a:chExt cx="0" cy="0"/>
        </a:xfrm>
      </p:grpSpPr>
      <p:sp>
        <p:nvSpPr>
          <p:cNvPr id="338" name="Google Shape;338;g73f8e4052b_0_1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9" name="Google Shape;339;g73f8e4052b_0_1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73f8e4052b_0_5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73f8e4052b_0_5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3" name="Google Shape;343;g73f8e4052b_0_11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4" name="Google Shape;344;g73f8e4052b_0_11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g73f8e4052b_0_11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1" name="Google Shape;351;g73f8e4052b_0_11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
        <p:cNvGrpSpPr/>
        <p:nvPr/>
      </p:nvGrpSpPr>
      <p:grpSpPr>
        <a:xfrm>
          <a:off x="0" y="0"/>
          <a:ext cx="0" cy="0"/>
          <a:chOff x="0" y="0"/>
          <a:chExt cx="0" cy="0"/>
        </a:xfrm>
      </p:grpSpPr>
      <p:sp>
        <p:nvSpPr>
          <p:cNvPr id="357" name="Google Shape;357;g5f184b2588_1_6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8" name="Google Shape;358;g5f184b2588_1_6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3"/>
        <p:cNvGrpSpPr/>
        <p:nvPr/>
      </p:nvGrpSpPr>
      <p:grpSpPr>
        <a:xfrm>
          <a:off x="0" y="0"/>
          <a:ext cx="0" cy="0"/>
          <a:chOff x="0" y="0"/>
          <a:chExt cx="0" cy="0"/>
        </a:xfrm>
      </p:grpSpPr>
      <p:sp>
        <p:nvSpPr>
          <p:cNvPr id="364" name="Google Shape;364;g73f8e4052b_0_12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5" name="Google Shape;365;g73f8e4052b_0_12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g73f8e4052b_0_12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0" name="Google Shape;370;g73f8e4052b_0_12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4"/>
        <p:cNvGrpSpPr/>
        <p:nvPr/>
      </p:nvGrpSpPr>
      <p:grpSpPr>
        <a:xfrm>
          <a:off x="0" y="0"/>
          <a:ext cx="0" cy="0"/>
          <a:chOff x="0" y="0"/>
          <a:chExt cx="0" cy="0"/>
        </a:xfrm>
      </p:grpSpPr>
      <p:sp>
        <p:nvSpPr>
          <p:cNvPr id="375" name="Google Shape;375;g73f8e4052b_0_12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6" name="Google Shape;376;g73f8e4052b_0_12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g5f184b2588_1_6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2" name="Google Shape;382;g5f184b2588_1_6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g73f8e4052b_0_12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9" name="Google Shape;389;g73f8e4052b_0_12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2"/>
        <p:cNvGrpSpPr/>
        <p:nvPr/>
      </p:nvGrpSpPr>
      <p:grpSpPr>
        <a:xfrm>
          <a:off x="0" y="0"/>
          <a:ext cx="0" cy="0"/>
          <a:chOff x="0" y="0"/>
          <a:chExt cx="0" cy="0"/>
        </a:xfrm>
      </p:grpSpPr>
      <p:sp>
        <p:nvSpPr>
          <p:cNvPr id="393" name="Google Shape;393;g73f8e4052b_0_12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4" name="Google Shape;394;g73f8e4052b_0_12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8"/>
        <p:cNvGrpSpPr/>
        <p:nvPr/>
      </p:nvGrpSpPr>
      <p:grpSpPr>
        <a:xfrm>
          <a:off x="0" y="0"/>
          <a:ext cx="0" cy="0"/>
          <a:chOff x="0" y="0"/>
          <a:chExt cx="0" cy="0"/>
        </a:xfrm>
      </p:grpSpPr>
      <p:sp>
        <p:nvSpPr>
          <p:cNvPr id="399" name="Google Shape;399;g73f8e4052b_0_12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0" name="Google Shape;400;g73f8e4052b_0_12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73f8e4052b_0_5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73f8e4052b_0_5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Google Shape;405;g5f184b2588_1_7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6" name="Google Shape;406;g5f184b2588_1_7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1"/>
        <p:cNvGrpSpPr/>
        <p:nvPr/>
      </p:nvGrpSpPr>
      <p:grpSpPr>
        <a:xfrm>
          <a:off x="0" y="0"/>
          <a:ext cx="0" cy="0"/>
          <a:chOff x="0" y="0"/>
          <a:chExt cx="0" cy="0"/>
        </a:xfrm>
      </p:grpSpPr>
      <p:sp>
        <p:nvSpPr>
          <p:cNvPr id="412" name="Google Shape;412;g73f8e4052b_0_13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3" name="Google Shape;413;g73f8e4052b_0_13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endParaRPr sz="1200">
              <a:solidFill>
                <a:srgbClr val="606060"/>
              </a:solidFill>
              <a:highlight>
                <a:schemeClr val="lt1"/>
              </a:highlight>
              <a:latin typeface="Calibri"/>
              <a:ea typeface="Calibri"/>
              <a:cs typeface="Calibri"/>
              <a:sym typeface="Calibri"/>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6"/>
        <p:cNvGrpSpPr/>
        <p:nvPr/>
      </p:nvGrpSpPr>
      <p:grpSpPr>
        <a:xfrm>
          <a:off x="0" y="0"/>
          <a:ext cx="0" cy="0"/>
          <a:chOff x="0" y="0"/>
          <a:chExt cx="0" cy="0"/>
        </a:xfrm>
      </p:grpSpPr>
      <p:sp>
        <p:nvSpPr>
          <p:cNvPr id="417" name="Google Shape;417;g73f8e4052b_0_13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8" name="Google Shape;418;g73f8e4052b_0_13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2"/>
        <p:cNvGrpSpPr/>
        <p:nvPr/>
      </p:nvGrpSpPr>
      <p:grpSpPr>
        <a:xfrm>
          <a:off x="0" y="0"/>
          <a:ext cx="0" cy="0"/>
          <a:chOff x="0" y="0"/>
          <a:chExt cx="0" cy="0"/>
        </a:xfrm>
      </p:grpSpPr>
      <p:sp>
        <p:nvSpPr>
          <p:cNvPr id="423" name="Google Shape;423;g73f8e4052b_0_13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4" name="Google Shape;424;g73f8e4052b_0_13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8"/>
        <p:cNvGrpSpPr/>
        <p:nvPr/>
      </p:nvGrpSpPr>
      <p:grpSpPr>
        <a:xfrm>
          <a:off x="0" y="0"/>
          <a:ext cx="0" cy="0"/>
          <a:chOff x="0" y="0"/>
          <a:chExt cx="0" cy="0"/>
        </a:xfrm>
      </p:grpSpPr>
      <p:sp>
        <p:nvSpPr>
          <p:cNvPr id="429" name="Google Shape;429;g5f184b2588_1_7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0" name="Google Shape;430;g5f184b2588_1_7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Google Shape;436;g73f8e4052b_0_14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7" name="Google Shape;437;g73f8e4052b_0_14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0"/>
        <p:cNvGrpSpPr/>
        <p:nvPr/>
      </p:nvGrpSpPr>
      <p:grpSpPr>
        <a:xfrm>
          <a:off x="0" y="0"/>
          <a:ext cx="0" cy="0"/>
          <a:chOff x="0" y="0"/>
          <a:chExt cx="0" cy="0"/>
        </a:xfrm>
      </p:grpSpPr>
      <p:sp>
        <p:nvSpPr>
          <p:cNvPr id="441" name="Google Shape;441;g73f8e4052b_0_14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2" name="Google Shape;442;g73f8e4052b_0_14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6"/>
        <p:cNvGrpSpPr/>
        <p:nvPr/>
      </p:nvGrpSpPr>
      <p:grpSpPr>
        <a:xfrm>
          <a:off x="0" y="0"/>
          <a:ext cx="0" cy="0"/>
          <a:chOff x="0" y="0"/>
          <a:chExt cx="0" cy="0"/>
        </a:xfrm>
      </p:grpSpPr>
      <p:sp>
        <p:nvSpPr>
          <p:cNvPr id="447" name="Google Shape;447;g73f8e4052b_0_14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8" name="Google Shape;448;g73f8e4052b_0_14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2"/>
        <p:cNvGrpSpPr/>
        <p:nvPr/>
      </p:nvGrpSpPr>
      <p:grpSpPr>
        <a:xfrm>
          <a:off x="0" y="0"/>
          <a:ext cx="0" cy="0"/>
          <a:chOff x="0" y="0"/>
          <a:chExt cx="0" cy="0"/>
        </a:xfrm>
      </p:grpSpPr>
      <p:sp>
        <p:nvSpPr>
          <p:cNvPr id="453" name="Google Shape;453;g5f184b2588_1_8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4" name="Google Shape;454;g5f184b2588_1_8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9"/>
        <p:cNvGrpSpPr/>
        <p:nvPr/>
      </p:nvGrpSpPr>
      <p:grpSpPr>
        <a:xfrm>
          <a:off x="0" y="0"/>
          <a:ext cx="0" cy="0"/>
          <a:chOff x="0" y="0"/>
          <a:chExt cx="0" cy="0"/>
        </a:xfrm>
      </p:grpSpPr>
      <p:sp>
        <p:nvSpPr>
          <p:cNvPr id="460" name="Google Shape;460;g73f8e4052b_0_14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1" name="Google Shape;461;g73f8e4052b_0_14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73f8e4052b_0_5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73f8e4052b_0_5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4"/>
        <p:cNvGrpSpPr/>
        <p:nvPr/>
      </p:nvGrpSpPr>
      <p:grpSpPr>
        <a:xfrm>
          <a:off x="0" y="0"/>
          <a:ext cx="0" cy="0"/>
          <a:chOff x="0" y="0"/>
          <a:chExt cx="0" cy="0"/>
        </a:xfrm>
      </p:grpSpPr>
      <p:sp>
        <p:nvSpPr>
          <p:cNvPr id="465" name="Google Shape;465;g73f8e4052b_0_14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6" name="Google Shape;466;g73f8e4052b_0_14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0"/>
        <p:cNvGrpSpPr/>
        <p:nvPr/>
      </p:nvGrpSpPr>
      <p:grpSpPr>
        <a:xfrm>
          <a:off x="0" y="0"/>
          <a:ext cx="0" cy="0"/>
          <a:chOff x="0" y="0"/>
          <a:chExt cx="0" cy="0"/>
        </a:xfrm>
      </p:grpSpPr>
      <p:sp>
        <p:nvSpPr>
          <p:cNvPr id="471" name="Google Shape;471;g73f8e4052b_0_14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2" name="Google Shape;472;g73f8e4052b_0_14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5f184b2588_1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5f184b2588_1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73f8e4052b_0_5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73f8e4052b_0_5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fi"/>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3.xml"/><Relationship Id="rId4" Type="http://schemas.openxmlformats.org/officeDocument/2006/relationships/image" Target="../media/image12.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https://www.who.int/gpsc/clean_hands_protection/en/" TargetMode="External"/><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hyperlink" Target="http://www.tippytap.org/videos"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8.xml"/><Relationship Id="rId1" Type="http://schemas.openxmlformats.org/officeDocument/2006/relationships/slideLayout" Target="../slideLayouts/slideLayout3.xml"/><Relationship Id="rId4" Type="http://schemas.openxmlformats.org/officeDocument/2006/relationships/image" Target="../media/image14.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2.xml"/><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6.xml"/><Relationship Id="rId1" Type="http://schemas.openxmlformats.org/officeDocument/2006/relationships/slideLayout" Target="../slideLayouts/slideLayout3.xml"/><Relationship Id="rId4" Type="http://schemas.openxmlformats.org/officeDocument/2006/relationships/image" Target="../media/image18.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40.xml"/><Relationship Id="rId1" Type="http://schemas.openxmlformats.org/officeDocument/2006/relationships/slideLayout" Target="../slideLayouts/slideLayout3.xml"/><Relationship Id="rId4" Type="http://schemas.openxmlformats.org/officeDocument/2006/relationships/image" Target="../media/image20.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4.xml"/><Relationship Id="rId1" Type="http://schemas.openxmlformats.org/officeDocument/2006/relationships/slideLayout" Target="../slideLayouts/slideLayout3.xml"/><Relationship Id="rId4" Type="http://schemas.openxmlformats.org/officeDocument/2006/relationships/image" Target="../media/image22.png"/></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48.xml"/><Relationship Id="rId1" Type="http://schemas.openxmlformats.org/officeDocument/2006/relationships/slideLayout" Target="../slideLayouts/slideLayout3.xml"/><Relationship Id="rId4" Type="http://schemas.openxmlformats.org/officeDocument/2006/relationships/image" Target="../media/image24.png"/></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52.xml"/><Relationship Id="rId1" Type="http://schemas.openxmlformats.org/officeDocument/2006/relationships/slideLayout" Target="../slideLayouts/slideLayout3.xml"/><Relationship Id="rId4" Type="http://schemas.openxmlformats.org/officeDocument/2006/relationships/image" Target="../media/image28.png"/></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56.xml"/><Relationship Id="rId1" Type="http://schemas.openxmlformats.org/officeDocument/2006/relationships/slideLayout" Target="../slideLayouts/slideLayout3.xml"/><Relationship Id="rId4" Type="http://schemas.openxmlformats.org/officeDocument/2006/relationships/image" Target="../media/image30.png"/></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60.xml"/><Relationship Id="rId1" Type="http://schemas.openxmlformats.org/officeDocument/2006/relationships/slideLayout" Target="../slideLayouts/slideLayout3.xml"/><Relationship Id="rId4" Type="http://schemas.openxmlformats.org/officeDocument/2006/relationships/image" Target="../media/image32.png"/></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64.xml"/><Relationship Id="rId1" Type="http://schemas.openxmlformats.org/officeDocument/2006/relationships/slideLayout" Target="../slideLayouts/slideLayout3.xml"/><Relationship Id="rId4" Type="http://schemas.openxmlformats.org/officeDocument/2006/relationships/image" Target="../media/image34.png"/></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68.xml"/><Relationship Id="rId1" Type="http://schemas.openxmlformats.org/officeDocument/2006/relationships/slideLayout" Target="../slideLayouts/slideLayout3.xml"/><Relationship Id="rId4" Type="http://schemas.openxmlformats.org/officeDocument/2006/relationships/image" Target="../media/image36.png"/></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200"/>
          </a:p>
          <a:p>
            <a:pPr marL="0" lvl="0" indent="0" algn="l" rtl="0">
              <a:lnSpc>
                <a:spcPct val="150000"/>
              </a:lnSpc>
              <a:spcBef>
                <a:spcPts val="0"/>
              </a:spcBef>
              <a:spcAft>
                <a:spcPts val="0"/>
              </a:spcAft>
              <a:buNone/>
            </a:pPr>
            <a:endParaRPr sz="1200" b="1"/>
          </a:p>
          <a:p>
            <a:pPr marL="0" lvl="0" indent="0" algn="l" rtl="0">
              <a:lnSpc>
                <a:spcPct val="150000"/>
              </a:lnSpc>
              <a:spcBef>
                <a:spcPts val="800"/>
              </a:spcBef>
              <a:spcAft>
                <a:spcPts val="0"/>
              </a:spcAft>
              <a:buNone/>
            </a:pPr>
            <a:r>
              <a:rPr lang="fi" sz="1200" b="1"/>
              <a:t>AGENDA 2030</a:t>
            </a:r>
            <a:br>
              <a:rPr lang="fi" sz="1200" b="1"/>
            </a:br>
            <a:endParaRPr sz="1200" b="1"/>
          </a:p>
          <a:p>
            <a:pPr marL="0" lvl="0" indent="0" algn="l" rtl="0">
              <a:lnSpc>
                <a:spcPct val="115000"/>
              </a:lnSpc>
              <a:spcBef>
                <a:spcPts val="800"/>
              </a:spcBef>
              <a:spcAft>
                <a:spcPts val="0"/>
              </a:spcAft>
              <a:buNone/>
            </a:pPr>
            <a:r>
              <a:rPr lang="fi" sz="1200" b="1">
                <a:solidFill>
                  <a:srgbClr val="222222"/>
                </a:solidFill>
              </a:rPr>
              <a:t>What</a:t>
            </a:r>
            <a:r>
              <a:rPr lang="fi" sz="1200">
                <a:solidFill>
                  <a:srgbClr val="222222"/>
                </a:solidFill>
              </a:rPr>
              <a:t>: the goals of sustainable development. All goals are important and interconnected. In other words, one goal cannot be achieved without another.</a:t>
            </a:r>
            <a:endParaRPr sz="1200">
              <a:solidFill>
                <a:srgbClr val="222222"/>
              </a:solidFill>
            </a:endParaRPr>
          </a:p>
          <a:p>
            <a:pPr marL="0" lvl="0" indent="0" algn="l" rtl="0">
              <a:lnSpc>
                <a:spcPct val="115000"/>
              </a:lnSpc>
              <a:spcBef>
                <a:spcPts val="0"/>
              </a:spcBef>
              <a:spcAft>
                <a:spcPts val="0"/>
              </a:spcAft>
              <a:buNone/>
            </a:pPr>
            <a:endParaRPr sz="1200">
              <a:solidFill>
                <a:srgbClr val="222222"/>
              </a:solidFill>
            </a:endParaRPr>
          </a:p>
          <a:p>
            <a:pPr marL="0" lvl="0" indent="0" algn="l" rtl="0">
              <a:lnSpc>
                <a:spcPct val="115000"/>
              </a:lnSpc>
              <a:spcBef>
                <a:spcPts val="0"/>
              </a:spcBef>
              <a:spcAft>
                <a:spcPts val="0"/>
              </a:spcAft>
              <a:buNone/>
            </a:pPr>
            <a:endParaRPr sz="1200">
              <a:solidFill>
                <a:srgbClr val="222222"/>
              </a:solidFill>
            </a:endParaRPr>
          </a:p>
          <a:p>
            <a:pPr marL="0" lvl="0" indent="0" algn="l" rtl="0">
              <a:lnSpc>
                <a:spcPct val="115000"/>
              </a:lnSpc>
              <a:spcBef>
                <a:spcPts val="0"/>
              </a:spcBef>
              <a:spcAft>
                <a:spcPts val="0"/>
              </a:spcAft>
              <a:buNone/>
            </a:pPr>
            <a:r>
              <a:rPr lang="fi" sz="1200" b="1">
                <a:solidFill>
                  <a:srgbClr val="222222"/>
                </a:solidFill>
              </a:rPr>
              <a:t>Who</a:t>
            </a:r>
            <a:r>
              <a:rPr lang="fi" sz="1200">
                <a:solidFill>
                  <a:srgbClr val="222222"/>
                </a:solidFill>
              </a:rPr>
              <a:t>: Goals are relevant for all of us: countries, municipalities, businesses, schools, you and me. Everyone can participate with their choices and by disseminating information about the goals and by promoting political decision making as a way to a better future.</a:t>
            </a:r>
            <a:endParaRPr sz="1200">
              <a:solidFill>
                <a:srgbClr val="222222"/>
              </a:solidFill>
            </a:endParaRPr>
          </a:p>
          <a:p>
            <a:pPr marL="0" lvl="0" indent="0" algn="l" rtl="0">
              <a:lnSpc>
                <a:spcPct val="115000"/>
              </a:lnSpc>
              <a:spcBef>
                <a:spcPts val="0"/>
              </a:spcBef>
              <a:spcAft>
                <a:spcPts val="0"/>
              </a:spcAft>
              <a:buNone/>
            </a:pPr>
            <a:endParaRPr sz="1200">
              <a:solidFill>
                <a:srgbClr val="222222"/>
              </a:solidFill>
            </a:endParaRPr>
          </a:p>
          <a:p>
            <a:pPr marL="0" lvl="0" indent="0" algn="l" rtl="0">
              <a:lnSpc>
                <a:spcPct val="115000"/>
              </a:lnSpc>
              <a:spcBef>
                <a:spcPts val="0"/>
              </a:spcBef>
              <a:spcAft>
                <a:spcPts val="0"/>
              </a:spcAft>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b="1">
                <a:solidFill>
                  <a:srgbClr val="222222"/>
                </a:solidFill>
              </a:rPr>
              <a:t>Why</a:t>
            </a:r>
            <a:r>
              <a:rPr lang="fi" sz="1200">
                <a:solidFill>
                  <a:srgbClr val="222222"/>
                </a:solidFill>
              </a:rPr>
              <a:t>: to make the world a better place for us all, acknowledging points of view of environment, human rights and economic. </a:t>
            </a:r>
            <a:endParaRPr sz="1200">
              <a:solidFill>
                <a:srgbClr val="222222"/>
              </a:solidFill>
            </a:endParaRPr>
          </a:p>
          <a:p>
            <a:pPr marL="0" lvl="0" indent="0" algn="l" rtl="0">
              <a:lnSpc>
                <a:spcPct val="115000"/>
              </a:lnSpc>
              <a:spcBef>
                <a:spcPts val="0"/>
              </a:spcBef>
              <a:spcAft>
                <a:spcPts val="0"/>
              </a:spcAft>
              <a:buNone/>
            </a:pPr>
            <a:endParaRPr sz="1200" b="1">
              <a:solidFill>
                <a:schemeClr val="dk1"/>
              </a:solidFill>
            </a:endParaRPr>
          </a:p>
          <a:p>
            <a:pPr marL="0" lvl="0" indent="0" algn="just" rtl="0">
              <a:lnSpc>
                <a:spcPct val="115000"/>
              </a:lnSpc>
              <a:spcBef>
                <a:spcPts val="0"/>
              </a:spcBef>
              <a:spcAft>
                <a:spcPts val="0"/>
              </a:spcAft>
              <a:buNone/>
            </a:pPr>
            <a:endParaRPr sz="1200">
              <a:solidFill>
                <a:schemeClr val="dk1"/>
              </a:solidFill>
            </a:endParaRPr>
          </a:p>
          <a:p>
            <a:pPr marL="0" lvl="0" indent="457200" algn="just" rtl="0">
              <a:lnSpc>
                <a:spcPct val="115000"/>
              </a:lnSpc>
              <a:spcBef>
                <a:spcPts val="0"/>
              </a:spcBef>
              <a:spcAft>
                <a:spcPts val="0"/>
              </a:spcAft>
              <a:buNone/>
            </a:pPr>
            <a:r>
              <a:rPr lang="fi" sz="1200">
                <a:solidFill>
                  <a:schemeClr val="dk1"/>
                </a:solidFill>
              </a:rPr>
              <a:t/>
            </a:r>
            <a:br>
              <a:rPr lang="fi" sz="1200">
                <a:solidFill>
                  <a:schemeClr val="dk1"/>
                </a:solidFill>
              </a:rPr>
            </a:br>
            <a:r>
              <a:rPr lang="fi" sz="1200">
                <a:solidFill>
                  <a:schemeClr val="dk1"/>
                </a:solidFill>
              </a:rPr>
              <a:t/>
            </a:r>
            <a:br>
              <a:rPr lang="fi" sz="1200">
                <a:solidFill>
                  <a:schemeClr val="dk1"/>
                </a:solidFill>
              </a:rPr>
            </a:br>
            <a:r>
              <a:rPr lang="fi" sz="1200">
                <a:solidFill>
                  <a:schemeClr val="dk1"/>
                </a:solidFill>
              </a:rPr>
              <a:t/>
            </a:r>
            <a:br>
              <a:rPr lang="fi" sz="1200">
                <a:solidFill>
                  <a:schemeClr val="dk1"/>
                </a:solidFill>
              </a:rPr>
            </a:br>
            <a:endParaRPr sz="120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2"/>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107" name="Google Shape;107;p22"/>
          <p:cNvGraphicFramePr/>
          <p:nvPr/>
        </p:nvGraphicFramePr>
        <p:xfrm>
          <a:off x="1106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Clr>
                          <a:schemeClr val="dk1"/>
                        </a:buClr>
                        <a:buSzPts val="1100"/>
                        <a:buFont typeface="Arial"/>
                        <a:buNone/>
                      </a:pPr>
                      <a:r>
                        <a:rPr lang="fi" sz="1200">
                          <a:solidFill>
                            <a:schemeClr val="dk1"/>
                          </a:solidFill>
                        </a:rPr>
                        <a:t>Nutritious plate</a:t>
                      </a:r>
                      <a:br>
                        <a:rPr lang="fi" sz="1200">
                          <a:solidFill>
                            <a:schemeClr val="dk1"/>
                          </a:solidFill>
                        </a:rPr>
                      </a:br>
                      <a:r>
                        <a:rPr lang="fi" sz="1200">
                          <a:solidFill>
                            <a:schemeClr val="dk1"/>
                          </a:solidFill>
                        </a:rPr>
                        <a:t/>
                      </a:r>
                      <a:br>
                        <a:rPr lang="fi" sz="1200">
                          <a:solidFill>
                            <a:schemeClr val="dk1"/>
                          </a:solidFill>
                        </a:rPr>
                      </a:br>
                      <a:r>
                        <a:rPr lang="fi" sz="1200">
                          <a:solidFill>
                            <a:schemeClr val="dk1"/>
                          </a:solidFill>
                        </a:rPr>
                        <a:t/>
                      </a:r>
                      <a:br>
                        <a:rPr lang="fi" sz="1200">
                          <a:solidFill>
                            <a:schemeClr val="dk1"/>
                          </a:solidFill>
                        </a:rPr>
                      </a:br>
                      <a:r>
                        <a:rPr lang="fi" sz="1200">
                          <a:solidFill>
                            <a:srgbClr val="222222"/>
                          </a:solidFill>
                        </a:rPr>
                        <a:t>For this activity you will need paper and pencils</a:t>
                      </a:r>
                      <a:endParaRPr sz="1200">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txBody>
                  <a:tcPr marL="91425" marR="91425" marT="91425" marB="91425"/>
                </a:tc>
                <a:tc>
                  <a:txBody>
                    <a:bodyPr/>
                    <a:lstStyle/>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Consider your meals from yesterday. Share in pictures and by writing:</a:t>
                      </a:r>
                      <a:br>
                        <a:rPr lang="fi" sz="1200">
                          <a:solidFill>
                            <a:srgbClr val="222222"/>
                          </a:solidFill>
                        </a:rPr>
                      </a:b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What did you eat yesterday?</a:t>
                      </a: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What did your food look like?</a:t>
                      </a: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How varied was your food? </a:t>
                      </a:r>
                      <a:br>
                        <a:rPr lang="fi" sz="1200">
                          <a:solidFill>
                            <a:srgbClr val="222222"/>
                          </a:solidFill>
                        </a:rPr>
                      </a:br>
                      <a:r>
                        <a:rPr lang="fi" sz="1200">
                          <a:solidFill>
                            <a:srgbClr val="222222"/>
                          </a:solidFill>
                        </a:rPr>
                        <a:t>(grains, vegetables, fruit, meat, etc)</a:t>
                      </a:r>
                      <a:endParaRPr sz="1200">
                        <a:solidFill>
                          <a:srgbClr val="222222"/>
                        </a:solidFill>
                      </a:endParaRPr>
                    </a:p>
                    <a:p>
                      <a:pPr marL="0" lvl="0" indent="0" algn="l" rtl="0">
                        <a:spcBef>
                          <a:spcPts val="0"/>
                        </a:spcBef>
                        <a:spcAft>
                          <a:spcPts val="0"/>
                        </a:spcAft>
                        <a:buNone/>
                      </a:pPr>
                      <a:endParaRPr sz="1200">
                        <a:solidFill>
                          <a:schemeClr val="dk1"/>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There may be plenty of food and variety available, but not all food is equally nutritious and sustainably produced. </a:t>
                      </a:r>
                      <a:br>
                        <a:rPr lang="fi" sz="1200">
                          <a:solidFill>
                            <a:srgbClr val="222222"/>
                          </a:solidFill>
                        </a:rPr>
                      </a:br>
                      <a:r>
                        <a:rPr lang="fi" sz="1200">
                          <a:solidFill>
                            <a:srgbClr val="222222"/>
                          </a:solidFill>
                        </a:rPr>
                        <a:t/>
                      </a:r>
                      <a:br>
                        <a:rPr lang="fi" sz="1200">
                          <a:solidFill>
                            <a:srgbClr val="222222"/>
                          </a:solidFill>
                        </a:rPr>
                      </a:br>
                      <a:r>
                        <a:rPr lang="fi" sz="1200">
                          <a:solidFill>
                            <a:srgbClr val="222222"/>
                          </a:solidFill>
                        </a:rPr>
                        <a:t>Now assess: </a:t>
                      </a: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How nutritious was your food yesterday?</a:t>
                      </a: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How sustainably produced was your food?</a:t>
                      </a: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Would you make different or more considered choices today?</a:t>
                      </a:r>
                      <a:endParaRPr sz="1200">
                        <a:solidFill>
                          <a:srgbClr val="222222"/>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txBody>
                  <a:tcPr marL="91425" marR="91425" marT="91425" marB="91425"/>
                </a:tc>
                <a:extLst>
                  <a:ext uri="{0D108BD9-81ED-4DB2-BD59-A6C34878D82A}">
                    <a16:rowId xmlns:a16="http://schemas.microsoft.com/office/drawing/2014/main" val="10000"/>
                  </a:ext>
                </a:extLst>
              </a:tr>
              <a:tr h="4335625">
                <a:tc>
                  <a:txBody>
                    <a:bodyPr/>
                    <a:lstStyle/>
                    <a:p>
                      <a:pPr marL="0" lvl="0" indent="0" algn="l" rtl="0">
                        <a:spcBef>
                          <a:spcPts val="0"/>
                        </a:spcBef>
                        <a:spcAft>
                          <a:spcPts val="0"/>
                        </a:spcAft>
                        <a:buNone/>
                      </a:pPr>
                      <a:endParaRPr sz="1200">
                        <a:solidFill>
                          <a:schemeClr val="dk1"/>
                        </a:solidFill>
                      </a:endParaRPr>
                    </a:p>
                  </a:txBody>
                  <a:tcPr marL="91425" marR="91425" marT="91425" marB="91425"/>
                </a:tc>
                <a:tc>
                  <a:txBody>
                    <a:bodyPr/>
                    <a:lstStyle/>
                    <a:p>
                      <a:pPr marL="457200" lvl="0" indent="-228600" algn="l" rtl="0">
                        <a:spcBef>
                          <a:spcPts val="0"/>
                        </a:spcBef>
                        <a:spcAft>
                          <a:spcPts val="0"/>
                        </a:spcAft>
                        <a:buNone/>
                      </a:pPr>
                      <a:endParaRPr sz="1200">
                        <a:solidFill>
                          <a:srgbClr val="222222"/>
                        </a:solidFill>
                      </a:endParaRPr>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3"/>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113" name="Google Shape;113;p23"/>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None/>
                      </a:pPr>
                      <a:r>
                        <a:rPr lang="fi" sz="1200">
                          <a:solidFill>
                            <a:schemeClr val="dk1"/>
                          </a:solidFill>
                        </a:rPr>
                        <a:t>From farm to table</a:t>
                      </a:r>
                      <a:br>
                        <a:rPr lang="fi" sz="1200">
                          <a:solidFill>
                            <a:schemeClr val="dk1"/>
                          </a:solidFill>
                        </a:rPr>
                      </a:br>
                      <a:r>
                        <a:rPr lang="fi" sz="1200"/>
                        <a:t/>
                      </a:r>
                      <a:br>
                        <a:rPr lang="fi" sz="1200"/>
                      </a:br>
                      <a:r>
                        <a:rPr lang="fi" sz="1200"/>
                        <a:t/>
                      </a:r>
                      <a:br>
                        <a:rPr lang="fi" sz="1200"/>
                      </a:br>
                      <a:r>
                        <a:rPr lang="fi" sz="1200">
                          <a:solidFill>
                            <a:srgbClr val="222222"/>
                          </a:solidFill>
                        </a:rPr>
                        <a:t>For this activity you will need paper and pencils.</a:t>
                      </a: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Clr>
                          <a:schemeClr val="dk1"/>
                        </a:buClr>
                        <a:buSzPts val="1100"/>
                        <a:buFont typeface="Arial"/>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txBody>
                  <a:tcPr marL="91425" marR="91425" marT="91425" marB="91425"/>
                </a:tc>
                <a:tc>
                  <a:txBody>
                    <a:bodyPr/>
                    <a:lstStyle/>
                    <a:p>
                      <a:pPr marL="457200" lvl="0" indent="-304800" algn="l" rtl="0">
                        <a:spcBef>
                          <a:spcPts val="0"/>
                        </a:spcBef>
                        <a:spcAft>
                          <a:spcPts val="0"/>
                        </a:spcAft>
                        <a:buClr>
                          <a:srgbClr val="222222"/>
                        </a:buClr>
                        <a:buSzPts val="1200"/>
                        <a:buAutoNum type="arabicPeriod"/>
                      </a:pPr>
                      <a:r>
                        <a:rPr lang="fi" sz="1200">
                          <a:solidFill>
                            <a:srgbClr val="222222"/>
                          </a:solidFill>
                        </a:rPr>
                        <a:t>If participants have already completed the nutritious plate activity (see the previous card), return to them. Otherwise, complete that activity first.</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Participants, individually or in groups, select a product from their nutritious plate activity and examine its production chain. The chain consists of primary production, processing, distribution, trade, consumption and waste, and waste recovery.</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The participants draw a cartoon, sketch or diagram to explain the product's production chain.</a:t>
                      </a:r>
                      <a:br>
                        <a:rPr lang="fi" sz="1200">
                          <a:solidFill>
                            <a:srgbClr val="222222"/>
                          </a:solidFill>
                        </a:rPr>
                      </a:b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Ask the participants to evaluate the sustainability of the production chain. Discuss together.  </a:t>
                      </a:r>
                      <a:endParaRPr sz="1200">
                        <a:solidFill>
                          <a:srgbClr val="222222"/>
                        </a:solidFill>
                      </a:endParaRPr>
                    </a:p>
                    <a:p>
                      <a:pPr marL="0" lvl="0" indent="0" algn="l" rtl="0">
                        <a:spcBef>
                          <a:spcPts val="0"/>
                        </a:spcBef>
                        <a:spcAft>
                          <a:spcPts val="0"/>
                        </a:spcAft>
                        <a:buNone/>
                      </a:pPr>
                      <a:r>
                        <a:rPr lang="fi" sz="1200">
                          <a:solidFill>
                            <a:schemeClr val="dk1"/>
                          </a:solidFill>
                        </a:rPr>
                        <a:t/>
                      </a:r>
                      <a:br>
                        <a:rPr lang="fi" sz="1200">
                          <a:solidFill>
                            <a:schemeClr val="dk1"/>
                          </a:solidFill>
                        </a:rPr>
                      </a:br>
                      <a:endParaRPr sz="1200">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pic>
        <p:nvPicPr>
          <p:cNvPr id="118" name="Google Shape;118;p24"/>
          <p:cNvPicPr preferRelativeResize="0"/>
          <p:nvPr/>
        </p:nvPicPr>
        <p:blipFill>
          <a:blip r:embed="rId3">
            <a:alphaModFix/>
          </a:blip>
          <a:stretch>
            <a:fillRect/>
          </a:stretch>
        </p:blipFill>
        <p:spPr>
          <a:xfrm>
            <a:off x="714388" y="5"/>
            <a:ext cx="7715230" cy="5143500"/>
          </a:xfrm>
          <a:prstGeom prst="rect">
            <a:avLst/>
          </a:prstGeom>
          <a:noFill/>
          <a:ln>
            <a:noFill/>
          </a:ln>
        </p:spPr>
      </p:pic>
      <p:pic>
        <p:nvPicPr>
          <p:cNvPr id="119" name="Google Shape;119;p24"/>
          <p:cNvPicPr preferRelativeResize="0"/>
          <p:nvPr/>
        </p:nvPicPr>
        <p:blipFill>
          <a:blip r:embed="rId4">
            <a:alphaModFix/>
          </a:blip>
          <a:stretch>
            <a:fillRect/>
          </a:stretch>
        </p:blipFill>
        <p:spPr>
          <a:xfrm>
            <a:off x="0" y="0"/>
            <a:ext cx="2168225" cy="5143500"/>
          </a:xfrm>
          <a:prstGeom prst="rect">
            <a:avLst/>
          </a:prstGeom>
          <a:noFill/>
          <a:ln>
            <a:noFill/>
          </a:ln>
        </p:spPr>
      </p:pic>
      <p:pic>
        <p:nvPicPr>
          <p:cNvPr id="120" name="Google Shape;120;p24"/>
          <p:cNvPicPr preferRelativeResize="0"/>
          <p:nvPr/>
        </p:nvPicPr>
        <p:blipFill>
          <a:blip r:embed="rId4">
            <a:alphaModFix/>
          </a:blip>
          <a:stretch>
            <a:fillRect/>
          </a:stretch>
        </p:blipFill>
        <p:spPr>
          <a:xfrm>
            <a:off x="6975775" y="0"/>
            <a:ext cx="2168225" cy="51435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5"/>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457200" marR="38100" lvl="0" indent="0" algn="l" rtl="0">
              <a:lnSpc>
                <a:spcPct val="128571"/>
              </a:lnSpc>
              <a:spcBef>
                <a:spcPts val="0"/>
              </a:spcBef>
              <a:spcAft>
                <a:spcPts val="0"/>
              </a:spcAft>
              <a:buNone/>
            </a:pPr>
            <a:r>
              <a:rPr lang="fi" sz="1200">
                <a:solidFill>
                  <a:schemeClr val="dk1"/>
                </a:solidFill>
              </a:rPr>
              <a:t>Six million children die each year before their fifth birthday. 16,000 children die each day from preventable diseases such as measles. In rural areas of the developing world, only 56% of births are done by professionals.</a:t>
            </a:r>
            <a:endParaRPr sz="1200">
              <a:solidFill>
                <a:schemeClr val="dk1"/>
              </a:solidFill>
            </a:endParaRPr>
          </a:p>
          <a:p>
            <a:pPr marL="457200" marR="38100" lvl="0" indent="0" algn="l" rtl="0">
              <a:lnSpc>
                <a:spcPct val="128571"/>
              </a:lnSpc>
              <a:spcBef>
                <a:spcPts val="0"/>
              </a:spcBef>
              <a:spcAft>
                <a:spcPts val="0"/>
              </a:spcAft>
              <a:buNone/>
            </a:pPr>
            <a:endParaRPr sz="1200">
              <a:solidFill>
                <a:schemeClr val="dk1"/>
              </a:solidFill>
            </a:endParaRPr>
          </a:p>
          <a:p>
            <a:pPr marL="457200" marR="38100" lvl="0" indent="0" algn="l" rtl="0">
              <a:lnSpc>
                <a:spcPct val="128571"/>
              </a:lnSpc>
              <a:spcBef>
                <a:spcPts val="0"/>
              </a:spcBef>
              <a:spcAft>
                <a:spcPts val="0"/>
              </a:spcAft>
              <a:buNone/>
            </a:pPr>
            <a:r>
              <a:rPr lang="fi" sz="1200">
                <a:solidFill>
                  <a:schemeClr val="dk1"/>
                </a:solidFill>
              </a:rPr>
              <a:t>The Goal is to:</a:t>
            </a:r>
            <a:endParaRPr sz="1200">
              <a:solidFill>
                <a:schemeClr val="dk1"/>
              </a:solidFill>
            </a:endParaRPr>
          </a:p>
          <a:p>
            <a:pPr marL="457200" marR="38100" lvl="0" indent="0" algn="l" rtl="0">
              <a:lnSpc>
                <a:spcPct val="128571"/>
              </a:lnSpc>
              <a:spcBef>
                <a:spcPts val="0"/>
              </a:spcBef>
              <a:spcAft>
                <a:spcPts val="0"/>
              </a:spcAft>
              <a:buNone/>
            </a:pPr>
            <a:endParaRPr sz="1200">
              <a:solidFill>
                <a:schemeClr val="dk1"/>
              </a:solidFill>
            </a:endParaRPr>
          </a:p>
          <a:p>
            <a:pPr marL="457200" marR="38100" lvl="0" indent="0" algn="l" rtl="0">
              <a:lnSpc>
                <a:spcPct val="128571"/>
              </a:lnSpc>
              <a:spcBef>
                <a:spcPts val="0"/>
              </a:spcBef>
              <a:spcAft>
                <a:spcPts val="0"/>
              </a:spcAft>
              <a:buNone/>
            </a:pPr>
            <a:r>
              <a:rPr lang="fi" sz="1200">
                <a:solidFill>
                  <a:schemeClr val="dk1"/>
                </a:solidFill>
              </a:rPr>
              <a:t>- reduces maternal mortality</a:t>
            </a:r>
            <a:endParaRPr sz="1200">
              <a:solidFill>
                <a:schemeClr val="dk1"/>
              </a:solidFill>
            </a:endParaRPr>
          </a:p>
          <a:p>
            <a:pPr marL="457200" marR="38100" lvl="0" indent="0" algn="l" rtl="0">
              <a:lnSpc>
                <a:spcPct val="128571"/>
              </a:lnSpc>
              <a:spcBef>
                <a:spcPts val="0"/>
              </a:spcBef>
              <a:spcAft>
                <a:spcPts val="0"/>
              </a:spcAft>
              <a:buNone/>
            </a:pPr>
            <a:endParaRPr sz="1200">
              <a:solidFill>
                <a:schemeClr val="dk1"/>
              </a:solidFill>
            </a:endParaRPr>
          </a:p>
          <a:p>
            <a:pPr marL="457200" marR="38100" lvl="0" indent="0" algn="l" rtl="0">
              <a:lnSpc>
                <a:spcPct val="128571"/>
              </a:lnSpc>
              <a:spcBef>
                <a:spcPts val="0"/>
              </a:spcBef>
              <a:spcAft>
                <a:spcPts val="0"/>
              </a:spcAft>
              <a:buNone/>
            </a:pPr>
            <a:r>
              <a:rPr lang="fi" sz="1200">
                <a:solidFill>
                  <a:schemeClr val="dk1"/>
                </a:solidFill>
              </a:rPr>
              <a:t>- prevent the spread of infectious diseases</a:t>
            </a:r>
            <a:endParaRPr sz="1200">
              <a:solidFill>
                <a:schemeClr val="dk1"/>
              </a:solidFill>
            </a:endParaRPr>
          </a:p>
          <a:p>
            <a:pPr marL="457200" marR="38100" lvl="0" indent="0" algn="l" rtl="0">
              <a:lnSpc>
                <a:spcPct val="128571"/>
              </a:lnSpc>
              <a:spcBef>
                <a:spcPts val="0"/>
              </a:spcBef>
              <a:spcAft>
                <a:spcPts val="0"/>
              </a:spcAft>
              <a:buNone/>
            </a:pPr>
            <a:endParaRPr sz="1200">
              <a:solidFill>
                <a:schemeClr val="dk1"/>
              </a:solidFill>
            </a:endParaRPr>
          </a:p>
          <a:p>
            <a:pPr marL="457200" marR="38100" lvl="0" indent="0" algn="l" rtl="0">
              <a:lnSpc>
                <a:spcPct val="128571"/>
              </a:lnSpc>
              <a:spcBef>
                <a:spcPts val="0"/>
              </a:spcBef>
              <a:spcAft>
                <a:spcPts val="0"/>
              </a:spcAft>
              <a:buNone/>
            </a:pPr>
            <a:r>
              <a:rPr lang="fi" sz="1200">
                <a:solidFill>
                  <a:schemeClr val="dk1"/>
                </a:solidFill>
              </a:rPr>
              <a:t>- reduce premature deaths from non-communicable diseases</a:t>
            </a:r>
            <a:endParaRPr sz="1200">
              <a:solidFill>
                <a:schemeClr val="dk1"/>
              </a:solidFill>
            </a:endParaRPr>
          </a:p>
          <a:p>
            <a:pPr marL="457200" marR="38100" lvl="0" indent="0" algn="l" rtl="0">
              <a:lnSpc>
                <a:spcPct val="128571"/>
              </a:lnSpc>
              <a:spcBef>
                <a:spcPts val="0"/>
              </a:spcBef>
              <a:spcAft>
                <a:spcPts val="0"/>
              </a:spcAft>
              <a:buNone/>
            </a:pPr>
            <a:endParaRPr sz="1200">
              <a:solidFill>
                <a:schemeClr val="dk1"/>
              </a:solidFill>
            </a:endParaRPr>
          </a:p>
          <a:p>
            <a:pPr marL="457200" marR="38100" lvl="0" indent="0" algn="l" rtl="0">
              <a:lnSpc>
                <a:spcPct val="128571"/>
              </a:lnSpc>
              <a:spcBef>
                <a:spcPts val="0"/>
              </a:spcBef>
              <a:spcAft>
                <a:spcPts val="0"/>
              </a:spcAft>
              <a:buNone/>
            </a:pPr>
            <a:r>
              <a:rPr lang="fi" sz="1200">
                <a:solidFill>
                  <a:schemeClr val="dk1"/>
                </a:solidFill>
              </a:rPr>
              <a:t>- enhance the prevention and treatment of substance abuse.</a:t>
            </a:r>
            <a:endParaRPr sz="1200">
              <a:solidFill>
                <a:schemeClr val="dk1"/>
              </a:solidFill>
            </a:endParaRPr>
          </a:p>
          <a:p>
            <a:pPr marL="457200" marR="38100" lvl="0" indent="0" algn="l" rtl="0">
              <a:lnSpc>
                <a:spcPct val="128571"/>
              </a:lnSpc>
              <a:spcBef>
                <a:spcPts val="0"/>
              </a:spcBef>
              <a:spcAft>
                <a:spcPts val="0"/>
              </a:spcAft>
              <a:buNone/>
            </a:pPr>
            <a:endParaRPr sz="1200">
              <a:solidFill>
                <a:schemeClr val="dk1"/>
              </a:solidFill>
            </a:endParaRPr>
          </a:p>
          <a:p>
            <a:pPr marL="457200" marR="38100" lvl="0" indent="0" algn="l" rtl="0">
              <a:lnSpc>
                <a:spcPct val="128571"/>
              </a:lnSpc>
              <a:spcBef>
                <a:spcPts val="0"/>
              </a:spcBef>
              <a:spcAft>
                <a:spcPts val="0"/>
              </a:spcAft>
              <a:buNone/>
            </a:pPr>
            <a:r>
              <a:rPr lang="fi" sz="1200">
                <a:solidFill>
                  <a:schemeClr val="dk1"/>
                </a:solidFill>
              </a:rPr>
              <a:t>- halving the number of fatalities and injuries caused by road accidents.</a:t>
            </a:r>
            <a:endParaRPr sz="1200">
              <a:solidFill>
                <a:schemeClr val="dk1"/>
              </a:solidFill>
            </a:endParaRPr>
          </a:p>
          <a:p>
            <a:pPr marL="457200" marR="38100" lvl="0" indent="0" algn="l" rtl="0">
              <a:lnSpc>
                <a:spcPct val="128571"/>
              </a:lnSpc>
              <a:spcBef>
                <a:spcPts val="0"/>
              </a:spcBef>
              <a:spcAft>
                <a:spcPts val="0"/>
              </a:spcAft>
              <a:buNone/>
            </a:pPr>
            <a:endParaRPr sz="1200">
              <a:solidFill>
                <a:schemeClr val="dk1"/>
              </a:solidFill>
            </a:endParaRPr>
          </a:p>
          <a:p>
            <a:pPr marL="457200" marR="38100" lvl="0" indent="0" algn="l" rtl="0">
              <a:lnSpc>
                <a:spcPct val="128571"/>
              </a:lnSpc>
              <a:spcBef>
                <a:spcPts val="0"/>
              </a:spcBef>
              <a:spcAft>
                <a:spcPts val="0"/>
              </a:spcAft>
              <a:buNone/>
            </a:pPr>
            <a:r>
              <a:rPr lang="fi" sz="1200">
                <a:solidFill>
                  <a:schemeClr val="dk1"/>
                </a:solidFill>
              </a:rPr>
              <a:t>- ensure access to high quality and essential health care for all</a:t>
            </a:r>
            <a:endParaRPr sz="1200">
              <a:solidFill>
                <a:schemeClr val="dk1"/>
              </a:solidFill>
            </a:endParaRPr>
          </a:p>
          <a:p>
            <a:pPr marL="457200" marR="38100" lvl="0" indent="0" algn="l" rtl="0">
              <a:lnSpc>
                <a:spcPct val="128571"/>
              </a:lnSpc>
              <a:spcBef>
                <a:spcPts val="0"/>
              </a:spcBef>
              <a:spcAft>
                <a:spcPts val="0"/>
              </a:spcAft>
              <a:buNone/>
            </a:pPr>
            <a:endParaRPr sz="1200">
              <a:solidFill>
                <a:schemeClr val="dk1"/>
              </a:solidFill>
            </a:endParaRPr>
          </a:p>
          <a:p>
            <a:pPr marL="457200" marR="38100" lvl="0" indent="0" algn="l" rtl="0">
              <a:lnSpc>
                <a:spcPct val="128571"/>
              </a:lnSpc>
              <a:spcBef>
                <a:spcPts val="0"/>
              </a:spcBef>
              <a:spcAft>
                <a:spcPts val="0"/>
              </a:spcAft>
              <a:buNone/>
            </a:pPr>
            <a:r>
              <a:rPr lang="fi" sz="1200">
                <a:solidFill>
                  <a:schemeClr val="dk1"/>
                </a:solidFill>
              </a:rPr>
              <a:t>- ensure safe, effective, high quality, and affordable essential medicines and vaccinations for all.</a:t>
            </a:r>
            <a:endParaRPr sz="1200">
              <a:solidFill>
                <a:schemeClr val="dk1"/>
              </a:solidFill>
            </a:endParaRPr>
          </a:p>
          <a:p>
            <a:pPr marL="457200" marR="38100" lvl="0" indent="0" algn="l" rtl="0">
              <a:lnSpc>
                <a:spcPct val="128571"/>
              </a:lnSpc>
              <a:spcBef>
                <a:spcPts val="0"/>
              </a:spcBef>
              <a:spcAft>
                <a:spcPts val="0"/>
              </a:spcAft>
              <a:buNone/>
            </a:pPr>
            <a:endParaRPr sz="1200">
              <a:solidFill>
                <a:srgbClr val="222222"/>
              </a:solidFill>
            </a:endParaRPr>
          </a:p>
          <a:p>
            <a:pPr marL="457200" lvl="0" indent="0" algn="l" rtl="0">
              <a:lnSpc>
                <a:spcPct val="115000"/>
              </a:lnSpc>
              <a:spcBef>
                <a:spcPts val="0"/>
              </a:spcBef>
              <a:spcAft>
                <a:spcPts val="0"/>
              </a:spcAft>
              <a:buNone/>
            </a:pPr>
            <a:endParaRPr sz="1200">
              <a:solidFill>
                <a:schemeClr val="dk1"/>
              </a:solidFill>
            </a:endParaRPr>
          </a:p>
          <a:p>
            <a:pPr marL="457200" lvl="0" indent="0" algn="l" rtl="0">
              <a:lnSpc>
                <a:spcPct val="115000"/>
              </a:lnSpc>
              <a:spcBef>
                <a:spcPts val="0"/>
              </a:spcBef>
              <a:spcAft>
                <a:spcPts val="0"/>
              </a:spcAft>
              <a:buNone/>
            </a:pPr>
            <a:endParaRPr sz="1200">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6"/>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131" name="Google Shape;131;p26"/>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Clr>
                          <a:schemeClr val="dk1"/>
                        </a:buClr>
                        <a:buSzPts val="1100"/>
                        <a:buFont typeface="Arial"/>
                        <a:buNone/>
                      </a:pPr>
                      <a:r>
                        <a:rPr lang="fi" sz="1200">
                          <a:solidFill>
                            <a:schemeClr val="dk1"/>
                          </a:solidFill>
                        </a:rPr>
                        <a:t>conditions of life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fi" sz="1200"/>
                        <a:t/>
                      </a:r>
                      <a:br>
                        <a:rPr lang="fi" sz="1200"/>
                      </a:br>
                      <a:r>
                        <a:rPr lang="fi" sz="1200">
                          <a:solidFill>
                            <a:srgbClr val="222222"/>
                          </a:solidFill>
                        </a:rPr>
                        <a:t>For this activity you will need paper and pencils.</a:t>
                      </a:r>
                      <a:r>
                        <a:rPr lang="fi" sz="1200"/>
                        <a:t/>
                      </a:r>
                      <a:br>
                        <a:rPr lang="fi" sz="1200"/>
                      </a:b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r>
                        <a:rPr lang="fi" sz="1200">
                          <a:solidFill>
                            <a:srgbClr val="222222"/>
                          </a:solidFill>
                        </a:rPr>
                        <a:t>Prepare the following headings for the board / paper:</a:t>
                      </a:r>
                      <a:br>
                        <a:rPr lang="fi" sz="1200">
                          <a:solidFill>
                            <a:srgbClr val="222222"/>
                          </a:solidFill>
                        </a:rPr>
                      </a:br>
                      <a:endParaRPr sz="1200">
                        <a:solidFill>
                          <a:srgbClr val="222222"/>
                        </a:solidFill>
                      </a:endParaRPr>
                    </a:p>
                    <a:p>
                      <a:pPr marL="457200" lvl="0" indent="-304800" algn="l" rtl="0">
                        <a:spcBef>
                          <a:spcPts val="0"/>
                        </a:spcBef>
                        <a:spcAft>
                          <a:spcPts val="0"/>
                        </a:spcAft>
                        <a:buClr>
                          <a:schemeClr val="dk1"/>
                        </a:buClr>
                        <a:buSzPts val="1200"/>
                        <a:buChar char="-"/>
                      </a:pPr>
                      <a:r>
                        <a:rPr lang="fi" sz="1200">
                          <a:solidFill>
                            <a:srgbClr val="222222"/>
                          </a:solidFill>
                        </a:rPr>
                        <a:t>Physical needs</a:t>
                      </a:r>
                      <a:endParaRPr sz="1200">
                        <a:solidFill>
                          <a:srgbClr val="222222"/>
                        </a:solidFill>
                      </a:endParaRPr>
                    </a:p>
                    <a:p>
                      <a:pPr marL="457200" lvl="0" indent="-304800" algn="l" rtl="0">
                        <a:spcBef>
                          <a:spcPts val="0"/>
                        </a:spcBef>
                        <a:spcAft>
                          <a:spcPts val="0"/>
                        </a:spcAft>
                        <a:buClr>
                          <a:schemeClr val="dk1"/>
                        </a:buClr>
                        <a:buSzPts val="1200"/>
                        <a:buChar char="-"/>
                      </a:pPr>
                      <a:r>
                        <a:rPr lang="fi" sz="1200">
                          <a:solidFill>
                            <a:srgbClr val="222222"/>
                          </a:solidFill>
                        </a:rPr>
                        <a:t>Spiritual needs</a:t>
                      </a:r>
                      <a:endParaRPr sz="1200">
                        <a:solidFill>
                          <a:srgbClr val="222222"/>
                        </a:solidFill>
                      </a:endParaRPr>
                    </a:p>
                    <a:p>
                      <a:pPr marL="457200" marR="38100" lvl="0" indent="-304800" algn="l" rtl="0">
                        <a:lnSpc>
                          <a:spcPct val="128571"/>
                        </a:lnSpc>
                        <a:spcBef>
                          <a:spcPts val="0"/>
                        </a:spcBef>
                        <a:spcAft>
                          <a:spcPts val="0"/>
                        </a:spcAft>
                        <a:buClr>
                          <a:schemeClr val="dk1"/>
                        </a:buClr>
                        <a:buSzPts val="1200"/>
                        <a:buChar char="-"/>
                      </a:pPr>
                      <a:r>
                        <a:rPr lang="fi" sz="1200">
                          <a:solidFill>
                            <a:srgbClr val="222222"/>
                          </a:solidFill>
                        </a:rPr>
                        <a:t>Social needs</a:t>
                      </a:r>
                      <a:endParaRPr sz="1200">
                        <a:solidFill>
                          <a:srgbClr val="222222"/>
                        </a:solidFill>
                      </a:endParaRPr>
                    </a:p>
                    <a:p>
                      <a:pPr marL="457200" lvl="0" indent="0" algn="l" rtl="0">
                        <a:spcBef>
                          <a:spcPts val="0"/>
                        </a:spcBef>
                        <a:spcAft>
                          <a:spcPts val="0"/>
                        </a:spcAft>
                        <a:buNone/>
                      </a:pPr>
                      <a:endParaRPr sz="1200"/>
                    </a:p>
                  </a:txBody>
                  <a:tcPr marL="91425" marR="91425" marT="91425" marB="91425"/>
                </a:tc>
                <a:tc>
                  <a:txBody>
                    <a:bodyPr/>
                    <a:lstStyle/>
                    <a:p>
                      <a:pPr marL="0" lvl="0" indent="0" algn="l" rtl="0">
                        <a:spcBef>
                          <a:spcPts val="0"/>
                        </a:spcBef>
                        <a:spcAft>
                          <a:spcPts val="0"/>
                        </a:spcAft>
                        <a:buNone/>
                      </a:pPr>
                      <a:endParaRPr sz="1200"/>
                    </a:p>
                    <a:p>
                      <a:pPr marL="457200" lvl="0" indent="-304800" algn="l" rtl="0">
                        <a:spcBef>
                          <a:spcPts val="0"/>
                        </a:spcBef>
                        <a:spcAft>
                          <a:spcPts val="0"/>
                        </a:spcAft>
                        <a:buSzPts val="1200"/>
                        <a:buAutoNum type="arabicPeriod"/>
                      </a:pPr>
                      <a:r>
                        <a:rPr lang="fi" sz="1200">
                          <a:solidFill>
                            <a:srgbClr val="222222"/>
                          </a:solidFill>
                        </a:rPr>
                        <a:t>Think of children under the age of five. Consider: what kind of needs do they have? Write the needs under the headings:</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0" algn="l" rtl="0">
                        <a:spcBef>
                          <a:spcPts val="0"/>
                        </a:spcBef>
                        <a:spcAft>
                          <a:spcPts val="0"/>
                        </a:spcAft>
                        <a:buNone/>
                      </a:pPr>
                      <a:r>
                        <a:rPr lang="fi" sz="1200">
                          <a:solidFill>
                            <a:srgbClr val="222222"/>
                          </a:solidFill>
                        </a:rPr>
                        <a:t>- physical needs</a:t>
                      </a:r>
                      <a:br>
                        <a:rPr lang="fi" sz="1200">
                          <a:solidFill>
                            <a:srgbClr val="222222"/>
                          </a:solidFill>
                        </a:rPr>
                      </a:br>
                      <a:r>
                        <a:rPr lang="fi" sz="1200">
                          <a:solidFill>
                            <a:srgbClr val="222222"/>
                          </a:solidFill>
                        </a:rPr>
                        <a:t>- spiritual needs</a:t>
                      </a:r>
                      <a:endParaRPr sz="1200">
                        <a:solidFill>
                          <a:srgbClr val="222222"/>
                        </a:solidFill>
                      </a:endParaRPr>
                    </a:p>
                    <a:p>
                      <a:pPr marL="457200" lvl="0" indent="0" algn="l" rtl="0">
                        <a:spcBef>
                          <a:spcPts val="0"/>
                        </a:spcBef>
                        <a:spcAft>
                          <a:spcPts val="0"/>
                        </a:spcAft>
                        <a:buNone/>
                      </a:pPr>
                      <a:r>
                        <a:rPr lang="fi" sz="1200">
                          <a:solidFill>
                            <a:srgbClr val="222222"/>
                          </a:solidFill>
                        </a:rPr>
                        <a:t>- social needs</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AutoNum type="arabicPeriod"/>
                      </a:pPr>
                      <a:r>
                        <a:rPr lang="fi" sz="1200">
                          <a:solidFill>
                            <a:srgbClr val="222222"/>
                          </a:solidFill>
                        </a:rPr>
                        <a:t>Which of the things you record are prerequisites for a child to survive? Underline them.</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marR="38100" lvl="0" indent="-304800" algn="l" rtl="0">
                        <a:lnSpc>
                          <a:spcPct val="128571"/>
                        </a:lnSpc>
                        <a:spcBef>
                          <a:spcPts val="0"/>
                        </a:spcBef>
                        <a:spcAft>
                          <a:spcPts val="0"/>
                        </a:spcAft>
                        <a:buSzPts val="1200"/>
                        <a:buAutoNum type="arabicPeriod"/>
                      </a:pPr>
                      <a:r>
                        <a:rPr lang="fi" sz="1200">
                          <a:solidFill>
                            <a:srgbClr val="222222"/>
                          </a:solidFill>
                        </a:rPr>
                        <a:t>One of the Agenda 2030 health and well-being Goals is to reduce the mortality rate of children under the age of five. How could the issues you underlined be addressed in order to reduce infant mortality? Choose an underlined issue, and write a short answer outlining how access to this need can be increased.</a:t>
                      </a:r>
                      <a:endParaRPr sz="1200">
                        <a:solidFill>
                          <a:srgbClr val="222222"/>
                        </a:solidFill>
                      </a:endParaRPr>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r h="4335625">
                <a:tc>
                  <a:txBody>
                    <a:bodyPr/>
                    <a:lstStyle/>
                    <a:p>
                      <a:pPr marL="0" lvl="0" indent="0" algn="l" rtl="0">
                        <a:spcBef>
                          <a:spcPts val="0"/>
                        </a:spcBef>
                        <a:spcAft>
                          <a:spcPts val="0"/>
                        </a:spcAft>
                        <a:buNone/>
                      </a:pPr>
                      <a:endParaRPr sz="1200">
                        <a:solidFill>
                          <a:schemeClr val="dk1"/>
                        </a:solidFill>
                      </a:endParaRPr>
                    </a:p>
                  </a:txBody>
                  <a:tcPr marL="91425" marR="91425" marT="91425" marB="91425"/>
                </a:tc>
                <a:tc>
                  <a:txBody>
                    <a:bodyPr/>
                    <a:lstStyle/>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7"/>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137" name="Google Shape;137;p27"/>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None/>
                      </a:pPr>
                      <a:r>
                        <a:rPr lang="fi" sz="1200">
                          <a:solidFill>
                            <a:srgbClr val="222222"/>
                          </a:solidFill>
                        </a:rPr>
                        <a:t>Community Immunity</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For this activity you will need note-making tools.</a:t>
                      </a:r>
                      <a:endParaRPr sz="1200">
                        <a:solidFill>
                          <a:srgbClr val="222222"/>
                        </a:solidFill>
                      </a:endParaRPr>
                    </a:p>
                    <a:p>
                      <a:pPr marL="0" lvl="0" indent="0" algn="l" rtl="0">
                        <a:lnSpc>
                          <a:spcPct val="115000"/>
                        </a:lnSpc>
                        <a:spcBef>
                          <a:spcPts val="0"/>
                        </a:spcBef>
                        <a:spcAft>
                          <a:spcPts val="0"/>
                        </a:spcAft>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None/>
                      </a:pPr>
                      <a:endParaRPr sz="1200"/>
                    </a:p>
                    <a:p>
                      <a:pPr marL="0" lvl="0" indent="0" algn="l" rtl="0">
                        <a:spcBef>
                          <a:spcPts val="0"/>
                        </a:spcBef>
                        <a:spcAft>
                          <a:spcPts val="0"/>
                        </a:spcAft>
                        <a:buNone/>
                      </a:pPr>
                      <a:endParaRPr/>
                    </a:p>
                  </a:txBody>
                  <a:tcPr marL="91425" marR="91425" marT="91425" marB="91425"/>
                </a:tc>
                <a:tc>
                  <a:txBody>
                    <a:bodyPr/>
                    <a:lstStyle/>
                    <a:p>
                      <a:pPr marL="457200" lvl="0" indent="0" algn="l" rtl="0">
                        <a:lnSpc>
                          <a:spcPct val="115000"/>
                        </a:lnSpc>
                        <a:spcBef>
                          <a:spcPts val="0"/>
                        </a:spcBef>
                        <a:spcAft>
                          <a:spcPts val="0"/>
                        </a:spcAft>
                        <a:buNone/>
                      </a:pPr>
                      <a:r>
                        <a:rPr lang="fi" sz="1200">
                          <a:solidFill>
                            <a:srgbClr val="222222"/>
                          </a:solidFill>
                        </a:rPr>
                        <a:t>When a sufficiently large population is vaccinated and resistant to some disease, the disease cannot spread. This also reduces the risk of infection for non-vaccinated individuals. This is called herd immunity.</a:t>
                      </a:r>
                      <a:endParaRPr sz="1200">
                        <a:solidFill>
                          <a:srgbClr val="222222"/>
                        </a:solidFill>
                      </a:endParaRPr>
                    </a:p>
                    <a:p>
                      <a:pPr marL="457200" lvl="0" indent="0" algn="l" rtl="0">
                        <a:lnSpc>
                          <a:spcPct val="115000"/>
                        </a:lnSpc>
                        <a:spcBef>
                          <a:spcPts val="0"/>
                        </a:spcBef>
                        <a:spcAft>
                          <a:spcPts val="0"/>
                        </a:spcAft>
                        <a:buNone/>
                      </a:pPr>
                      <a:endParaRPr sz="1200">
                        <a:solidFill>
                          <a:srgbClr val="222222"/>
                        </a:solidFill>
                      </a:endParaRPr>
                    </a:p>
                    <a:p>
                      <a:pPr marL="457200" lvl="0" indent="-304800" algn="l" rtl="0">
                        <a:lnSpc>
                          <a:spcPct val="115000"/>
                        </a:lnSpc>
                        <a:spcBef>
                          <a:spcPts val="0"/>
                        </a:spcBef>
                        <a:spcAft>
                          <a:spcPts val="0"/>
                        </a:spcAft>
                        <a:buClr>
                          <a:srgbClr val="222222"/>
                        </a:buClr>
                        <a:buSzPts val="1200"/>
                        <a:buAutoNum type="arabicPeriod"/>
                      </a:pPr>
                      <a:r>
                        <a:rPr lang="fi" sz="1200">
                          <a:solidFill>
                            <a:srgbClr val="222222"/>
                          </a:solidFill>
                        </a:rPr>
                        <a:t>The measles vaccine coverage must be at least 95% in order to achieve herd protection. How many people need to be vaccinated in your country to achieve herd immunity for measles?</a:t>
                      </a:r>
                      <a:br>
                        <a:rPr lang="fi" sz="1200">
                          <a:solidFill>
                            <a:srgbClr val="222222"/>
                          </a:solidFill>
                        </a:rPr>
                      </a:br>
                      <a:endParaRPr sz="1200">
                        <a:solidFill>
                          <a:srgbClr val="222222"/>
                        </a:solidFill>
                      </a:endParaRPr>
                    </a:p>
                    <a:p>
                      <a:pPr marL="457200" lvl="0" indent="-304800" algn="l" rtl="0">
                        <a:lnSpc>
                          <a:spcPct val="115000"/>
                        </a:lnSpc>
                        <a:spcBef>
                          <a:spcPts val="0"/>
                        </a:spcBef>
                        <a:spcAft>
                          <a:spcPts val="0"/>
                        </a:spcAft>
                        <a:buClr>
                          <a:srgbClr val="222222"/>
                        </a:buClr>
                        <a:buSzPts val="1200"/>
                        <a:buAutoNum type="arabicPeriod"/>
                      </a:pPr>
                      <a:r>
                        <a:rPr lang="fi" sz="1200">
                          <a:solidFill>
                            <a:srgbClr val="222222"/>
                          </a:solidFill>
                        </a:rPr>
                        <a:t>Which vaccinations are routinely given to people in your country? </a:t>
                      </a:r>
                      <a:br>
                        <a:rPr lang="fi" sz="1200">
                          <a:solidFill>
                            <a:srgbClr val="222222"/>
                          </a:solidFill>
                        </a:rPr>
                      </a:br>
                      <a:endParaRPr sz="1200">
                        <a:solidFill>
                          <a:srgbClr val="222222"/>
                        </a:solidFill>
                      </a:endParaRPr>
                    </a:p>
                    <a:p>
                      <a:pPr marL="457200" lvl="0" indent="-304800" algn="l" rtl="0">
                        <a:lnSpc>
                          <a:spcPct val="115000"/>
                        </a:lnSpc>
                        <a:spcBef>
                          <a:spcPts val="0"/>
                        </a:spcBef>
                        <a:spcAft>
                          <a:spcPts val="0"/>
                        </a:spcAft>
                        <a:buClr>
                          <a:srgbClr val="222222"/>
                        </a:buClr>
                        <a:buSzPts val="1200"/>
                        <a:buAutoNum type="arabicPeriod"/>
                      </a:pPr>
                      <a:r>
                        <a:rPr lang="fi" sz="1200">
                          <a:solidFill>
                            <a:srgbClr val="222222"/>
                          </a:solidFill>
                        </a:rPr>
                        <a:t>Discuss:  </a:t>
                      </a:r>
                      <a:br>
                        <a:rPr lang="fi" sz="1200">
                          <a:solidFill>
                            <a:srgbClr val="222222"/>
                          </a:solidFill>
                        </a:rPr>
                      </a:br>
                      <a:r>
                        <a:rPr lang="fi" sz="1200">
                          <a:solidFill>
                            <a:srgbClr val="222222"/>
                          </a:solidFill>
                        </a:rPr>
                        <a:t>- why don’t all people get vaccinated? </a:t>
                      </a:r>
                      <a:br>
                        <a:rPr lang="fi" sz="1200">
                          <a:solidFill>
                            <a:srgbClr val="222222"/>
                          </a:solidFill>
                        </a:rPr>
                      </a:br>
                      <a:r>
                        <a:rPr lang="fi" sz="1200">
                          <a:solidFill>
                            <a:srgbClr val="222222"/>
                          </a:solidFill>
                        </a:rPr>
                        <a:t>- what could be done to increase vaccination rates?</a:t>
                      </a:r>
                      <a:endParaRPr sz="1200">
                        <a:solidFill>
                          <a:srgbClr val="222222"/>
                        </a:solidFill>
                      </a:endParaRPr>
                    </a:p>
                    <a:p>
                      <a:pPr marL="457200" lvl="0" indent="0" algn="l" rtl="0">
                        <a:lnSpc>
                          <a:spcPct val="115000"/>
                        </a:lnSpc>
                        <a:spcBef>
                          <a:spcPts val="0"/>
                        </a:spcBef>
                        <a:spcAft>
                          <a:spcPts val="0"/>
                        </a:spcAft>
                        <a:buNone/>
                      </a:pPr>
                      <a:endParaRPr sz="1200">
                        <a:solidFill>
                          <a:srgbClr val="222222"/>
                        </a:solidFill>
                      </a:endParaRPr>
                    </a:p>
                    <a:p>
                      <a:pPr marL="0" marR="38100" lvl="0" indent="0" algn="l" rtl="0">
                        <a:lnSpc>
                          <a:spcPct val="128571"/>
                        </a:lnSpc>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pic>
        <p:nvPicPr>
          <p:cNvPr id="142" name="Google Shape;142;p28"/>
          <p:cNvPicPr preferRelativeResize="0"/>
          <p:nvPr/>
        </p:nvPicPr>
        <p:blipFill>
          <a:blip r:embed="rId3">
            <a:alphaModFix/>
          </a:blip>
          <a:stretch>
            <a:fillRect/>
          </a:stretch>
        </p:blipFill>
        <p:spPr>
          <a:xfrm>
            <a:off x="714363" y="-6"/>
            <a:ext cx="7715271" cy="5143500"/>
          </a:xfrm>
          <a:prstGeom prst="rect">
            <a:avLst/>
          </a:prstGeom>
          <a:noFill/>
          <a:ln>
            <a:noFill/>
          </a:ln>
        </p:spPr>
      </p:pic>
      <p:pic>
        <p:nvPicPr>
          <p:cNvPr id="143" name="Google Shape;143;p28"/>
          <p:cNvPicPr preferRelativeResize="0"/>
          <p:nvPr/>
        </p:nvPicPr>
        <p:blipFill>
          <a:blip r:embed="rId4">
            <a:alphaModFix/>
          </a:blip>
          <a:stretch>
            <a:fillRect/>
          </a:stretch>
        </p:blipFill>
        <p:spPr>
          <a:xfrm>
            <a:off x="-25" y="0"/>
            <a:ext cx="2132075" cy="5143500"/>
          </a:xfrm>
          <a:prstGeom prst="rect">
            <a:avLst/>
          </a:prstGeom>
          <a:noFill/>
          <a:ln>
            <a:noFill/>
          </a:ln>
        </p:spPr>
      </p:pic>
      <p:pic>
        <p:nvPicPr>
          <p:cNvPr id="144" name="Google Shape;144;p28"/>
          <p:cNvPicPr preferRelativeResize="0"/>
          <p:nvPr/>
        </p:nvPicPr>
        <p:blipFill>
          <a:blip r:embed="rId4">
            <a:alphaModFix/>
          </a:blip>
          <a:stretch>
            <a:fillRect/>
          </a:stretch>
        </p:blipFill>
        <p:spPr>
          <a:xfrm>
            <a:off x="7011925" y="0"/>
            <a:ext cx="2132075" cy="51435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9"/>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457200" lvl="0" indent="457200" algn="l" rtl="0">
              <a:spcBef>
                <a:spcPts val="0"/>
              </a:spcBef>
              <a:spcAft>
                <a:spcPts val="0"/>
              </a:spcAft>
              <a:buClr>
                <a:schemeClr val="dk1"/>
              </a:buClr>
              <a:buSzPts val="1100"/>
              <a:buFont typeface="Arial"/>
              <a:buNone/>
            </a:pPr>
            <a:r>
              <a:rPr lang="fi" sz="1200"/>
              <a:t/>
            </a:r>
            <a:br>
              <a:rPr lang="fi" sz="1200"/>
            </a:br>
            <a:r>
              <a:rPr lang="fi" sz="1200">
                <a:solidFill>
                  <a:srgbClr val="222222"/>
                </a:solidFill>
              </a:rPr>
              <a:t>Education is one of the most effective ways of achieving sustainable development, and it is therefore important to guarantee high quality education for all. Currently, 57 million children in developing countries are excluded from education. Worldwide, 103 million young people lack basic literacy skills.</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457200" algn="l" rtl="0">
              <a:spcBef>
                <a:spcPts val="0"/>
              </a:spcBef>
              <a:spcAft>
                <a:spcPts val="0"/>
              </a:spcAft>
              <a:buClr>
                <a:schemeClr val="dk1"/>
              </a:buClr>
              <a:buSzPts val="1100"/>
              <a:buFont typeface="Arial"/>
              <a:buNone/>
            </a:pPr>
            <a:r>
              <a:rPr lang="fi" sz="1200">
                <a:solidFill>
                  <a:srgbClr val="222222"/>
                </a:solidFill>
              </a:rPr>
              <a:t>The Goal is to:</a:t>
            </a:r>
            <a:endParaRPr sz="1200">
              <a:solidFill>
                <a:srgbClr val="222222"/>
              </a:solidFill>
            </a:endParaRPr>
          </a:p>
          <a:p>
            <a:pPr marL="0" lvl="0" indent="45720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enable quality education for all children, regardless of gender and wealth.</a:t>
            </a:r>
            <a:br>
              <a:rPr lang="fi" sz="1200">
                <a:solidFill>
                  <a:srgbClr val="222222"/>
                </a:solidFill>
              </a:rPr>
            </a:b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ensure free primary and secondary education for all.</a:t>
            </a:r>
            <a:br>
              <a:rPr lang="fi" sz="1200">
                <a:solidFill>
                  <a:srgbClr val="222222"/>
                </a:solidFill>
              </a:rPr>
            </a:b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ensure affordable vocational training for all.</a:t>
            </a:r>
            <a:br>
              <a:rPr lang="fi" sz="1200">
                <a:solidFill>
                  <a:srgbClr val="222222"/>
                </a:solidFill>
              </a:rPr>
            </a:b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provide everyone with the knowledge and skills of a global citizens who can promote sustainable development, so that we can build a sustainable future and opportunities together and with respect for human rights.</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p>
          <a:p>
            <a:pPr marL="0" lvl="0" indent="0" algn="l" rtl="0">
              <a:lnSpc>
                <a:spcPct val="170246"/>
              </a:lnSpc>
              <a:spcBef>
                <a:spcPts val="2900"/>
              </a:spcBef>
              <a:spcAft>
                <a:spcPts val="0"/>
              </a:spcAft>
              <a:buNone/>
            </a:pPr>
            <a:endParaRPr sz="1200">
              <a:solidFill>
                <a:srgbClr val="3D3D3D"/>
              </a:solidFill>
            </a:endParaRPr>
          </a:p>
          <a:p>
            <a:pPr marL="0" lvl="0" indent="0" algn="just" rtl="0">
              <a:lnSpc>
                <a:spcPct val="115000"/>
              </a:lnSpc>
              <a:spcBef>
                <a:spcPts val="2900"/>
              </a:spcBef>
              <a:spcAft>
                <a:spcPts val="0"/>
              </a:spcAft>
              <a:buNone/>
            </a:pPr>
            <a:endParaRPr sz="1200">
              <a:solidFill>
                <a:schemeClr val="dk1"/>
              </a:solidFill>
            </a:endParaRPr>
          </a:p>
          <a:p>
            <a:pPr marL="0" lvl="0" indent="0" algn="just" rtl="0">
              <a:lnSpc>
                <a:spcPct val="170246"/>
              </a:lnSpc>
              <a:spcBef>
                <a:spcPts val="1400"/>
              </a:spcBef>
              <a:spcAft>
                <a:spcPts val="1400"/>
              </a:spcAft>
              <a:buClr>
                <a:schemeClr val="dk1"/>
              </a:buClr>
              <a:buSzPts val="1100"/>
              <a:buFont typeface="Arial"/>
              <a:buNone/>
            </a:pPr>
            <a:endParaRPr sz="1200">
              <a:solidFill>
                <a:srgbClr val="2D2926"/>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30"/>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155" name="Google Shape;155;p30"/>
          <p:cNvGraphicFramePr/>
          <p:nvPr/>
        </p:nvGraphicFramePr>
        <p:xfrm>
          <a:off x="186850" y="11645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5109325">
                <a:tc>
                  <a:txBody>
                    <a:bodyPr/>
                    <a:lstStyle/>
                    <a:p>
                      <a:pPr marL="0" lvl="0" indent="0" algn="l" rtl="0">
                        <a:spcBef>
                          <a:spcPts val="0"/>
                        </a:spcBef>
                        <a:spcAft>
                          <a:spcPts val="0"/>
                        </a:spcAft>
                        <a:buNone/>
                      </a:pPr>
                      <a:r>
                        <a:rPr lang="fi" sz="1200"/>
                        <a:t>What if…?</a:t>
                      </a:r>
                      <a:endParaRPr sz="1200" b="1">
                        <a:solidFill>
                          <a:schemeClr val="dk1"/>
                        </a:solidFill>
                      </a:endParaRPr>
                    </a:p>
                    <a:p>
                      <a:pPr marL="0" lvl="0" indent="0" algn="l" rtl="0">
                        <a:spcBef>
                          <a:spcPts val="0"/>
                        </a:spcBef>
                        <a:spcAft>
                          <a:spcPts val="0"/>
                        </a:spcAft>
                        <a:buNone/>
                      </a:pPr>
                      <a:r>
                        <a:rPr lang="fi" sz="1200"/>
                        <a:t/>
                      </a:r>
                      <a:br>
                        <a:rPr lang="fi" sz="1200"/>
                      </a:br>
                      <a:r>
                        <a:rPr lang="fi" sz="1200"/>
                        <a:t/>
                      </a:r>
                      <a:br>
                        <a:rPr lang="fi" sz="1200"/>
                      </a:br>
                      <a:r>
                        <a:rPr lang="fi" sz="1200">
                          <a:solidFill>
                            <a:srgbClr val="222222"/>
                          </a:solidFill>
                        </a:rPr>
                        <a:t>For this activity you will need paper and pencils.</a:t>
                      </a:r>
                      <a:r>
                        <a:rPr lang="fi" sz="1200">
                          <a:solidFill>
                            <a:schemeClr val="dk1"/>
                          </a:solidFill>
                        </a:rPr>
                        <a:t/>
                      </a:r>
                      <a:br>
                        <a:rPr lang="fi" sz="1200">
                          <a:solidFill>
                            <a:schemeClr val="dk1"/>
                          </a:solidFill>
                        </a:rPr>
                      </a:br>
                      <a:r>
                        <a:rPr lang="fi" sz="1200">
                          <a:solidFill>
                            <a:schemeClr val="dk1"/>
                          </a:solidFill>
                        </a:rPr>
                        <a:t/>
                      </a:r>
                      <a:br>
                        <a:rPr lang="fi" sz="1200">
                          <a:solidFill>
                            <a:schemeClr val="dk1"/>
                          </a:solidFill>
                        </a:rPr>
                      </a:b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r>
                        <a:rPr lang="fi" sz="1200">
                          <a:solidFill>
                            <a:schemeClr val="dk1"/>
                          </a:solidFill>
                        </a:rPr>
                        <a:t/>
                      </a:r>
                      <a:br>
                        <a:rPr lang="fi" sz="1200">
                          <a:solidFill>
                            <a:schemeClr val="dk1"/>
                          </a:solidFill>
                        </a:rPr>
                      </a:b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p>
                    <a:p>
                      <a:pPr marL="0" lvl="0" indent="0" algn="ctr" rtl="0">
                        <a:spcBef>
                          <a:spcPts val="0"/>
                        </a:spcBef>
                        <a:spcAft>
                          <a:spcPts val="0"/>
                        </a:spcAft>
                        <a:buNone/>
                      </a:pPr>
                      <a:endParaRPr sz="1200" b="1"/>
                    </a:p>
                    <a:p>
                      <a:pPr marL="0" lvl="0" indent="0" algn="ctr" rtl="0">
                        <a:spcBef>
                          <a:spcPts val="0"/>
                        </a:spcBef>
                        <a:spcAft>
                          <a:spcPts val="0"/>
                        </a:spcAft>
                        <a:buNone/>
                      </a:pPr>
                      <a:endParaRPr sz="1200" b="1"/>
                    </a:p>
                  </a:txBody>
                  <a:tcPr marL="91425" marR="91425" marT="91425" marB="91425"/>
                </a:tc>
                <a:tc>
                  <a:txBody>
                    <a:bodyPr/>
                    <a:lstStyle/>
                    <a:p>
                      <a:pPr marL="0" lvl="0" indent="0" algn="l" rtl="0">
                        <a:spcBef>
                          <a:spcPts val="0"/>
                        </a:spcBef>
                        <a:spcAft>
                          <a:spcPts val="0"/>
                        </a:spcAft>
                        <a:buNone/>
                      </a:pPr>
                      <a:r>
                        <a:rPr lang="fi" sz="1200">
                          <a:solidFill>
                            <a:srgbClr val="222222"/>
                          </a:solidFill>
                        </a:rPr>
                        <a:t>Think about what your country would be like in 10 years in the future if...</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1. schools no longer had teachers?</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2. it cost 10 000 € to attend each school year?</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3. only certain genders could attend school?</a:t>
                      </a:r>
                      <a:endParaRPr sz="1200">
                        <a:solidFill>
                          <a:srgbClr val="222222"/>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r>
                        <a:rPr lang="fi" sz="1200">
                          <a:solidFill>
                            <a:schemeClr val="dk1"/>
                          </a:solidFill>
                        </a:rPr>
                        <a:t> </a:t>
                      </a:r>
                      <a:endParaRPr sz="1200">
                        <a:solidFill>
                          <a:schemeClr val="dk1"/>
                        </a:solidFill>
                      </a:endParaRPr>
                    </a:p>
                    <a:p>
                      <a:pPr marL="0" lvl="0" indent="0" algn="l" rtl="0">
                        <a:spcBef>
                          <a:spcPts val="0"/>
                        </a:spcBef>
                        <a:spcAft>
                          <a:spcPts val="0"/>
                        </a:spcAft>
                        <a:buNone/>
                      </a:pPr>
                      <a:endParaRPr sz="1200" b="1">
                        <a:solidFill>
                          <a:schemeClr val="dk1"/>
                        </a:solidFill>
                      </a:endParaRPr>
                    </a:p>
                    <a:p>
                      <a:pPr marL="0" lvl="0" indent="0" algn="l" rtl="0">
                        <a:spcBef>
                          <a:spcPts val="0"/>
                        </a:spcBef>
                        <a:spcAft>
                          <a:spcPts val="0"/>
                        </a:spcAft>
                        <a:buNone/>
                      </a:pPr>
                      <a:endParaRPr sz="1200" b="1">
                        <a:solidFill>
                          <a:schemeClr val="dk1"/>
                        </a:solidFill>
                      </a:endParaRPr>
                    </a:p>
                    <a:p>
                      <a:pPr marL="0" lvl="0" indent="0" algn="l" rtl="0">
                        <a:spcBef>
                          <a:spcPts val="0"/>
                        </a:spcBef>
                        <a:spcAft>
                          <a:spcPts val="0"/>
                        </a:spcAft>
                        <a:buNone/>
                      </a:pPr>
                      <a:endParaRPr sz="1200" b="1">
                        <a:solidFill>
                          <a:schemeClr val="dk1"/>
                        </a:solidFill>
                      </a:endParaRPr>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31"/>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161" name="Google Shape;161;p31"/>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Clr>
                          <a:schemeClr val="dk1"/>
                        </a:buClr>
                        <a:buSzPts val="1100"/>
                        <a:buFont typeface="Arial"/>
                        <a:buNone/>
                      </a:pPr>
                      <a:r>
                        <a:rPr lang="fi" sz="1200">
                          <a:solidFill>
                            <a:srgbClr val="222222"/>
                          </a:solidFill>
                        </a:rPr>
                        <a:t>Educating a global citizenship</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fi" sz="1200"/>
                        <a:t/>
                      </a:r>
                      <a:br>
                        <a:rPr lang="fi" sz="1200"/>
                      </a:br>
                      <a:r>
                        <a:rPr lang="fi" sz="1200"/>
                        <a:t/>
                      </a:r>
                      <a:br>
                        <a:rPr lang="fi" sz="1200"/>
                      </a:br>
                      <a:r>
                        <a:rPr lang="fi" sz="1200">
                          <a:solidFill>
                            <a:srgbClr val="222222"/>
                          </a:solidFill>
                        </a:rPr>
                        <a:t>For this activity you will need paper and pencils. </a:t>
                      </a: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sz="1100"/>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457200" lvl="0" indent="0" algn="l" rtl="0">
                        <a:spcBef>
                          <a:spcPts val="0"/>
                        </a:spcBef>
                        <a:spcAft>
                          <a:spcPts val="0"/>
                        </a:spcAft>
                        <a:buNone/>
                      </a:pPr>
                      <a:r>
                        <a:rPr lang="fi" sz="1200">
                          <a:solidFill>
                            <a:schemeClr val="dk1"/>
                          </a:solidFill>
                        </a:rPr>
                        <a:t/>
                      </a:r>
                      <a:br>
                        <a:rPr lang="fi" sz="1200">
                          <a:solidFill>
                            <a:schemeClr val="dk1"/>
                          </a:solidFill>
                        </a:rPr>
                      </a:br>
                      <a:r>
                        <a:rPr lang="fi" sz="1200">
                          <a:solidFill>
                            <a:schemeClr val="dk1"/>
                          </a:solidFill>
                        </a:rPr>
                        <a:t/>
                      </a:r>
                      <a:br>
                        <a:rPr lang="fi" sz="1200">
                          <a:solidFill>
                            <a:schemeClr val="dk1"/>
                          </a:solidFill>
                        </a:rPr>
                      </a:br>
                      <a:r>
                        <a:rPr lang="fi" sz="1200">
                          <a:solidFill>
                            <a:schemeClr val="dk1"/>
                          </a:solidFill>
                        </a:rPr>
                        <a:t>Part of the quality education Goal is to </a:t>
                      </a:r>
                      <a:r>
                        <a:rPr lang="fi" sz="1200">
                          <a:solidFill>
                            <a:srgbClr val="222222"/>
                          </a:solidFill>
                        </a:rPr>
                        <a:t>provide everyone with the knowledge and skills of a global citizen, who can promote sustainable development. </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AutoNum type="arabicPeriod"/>
                      </a:pPr>
                      <a:r>
                        <a:rPr lang="fi" sz="1200">
                          <a:solidFill>
                            <a:srgbClr val="222222"/>
                          </a:solidFill>
                        </a:rPr>
                        <a:t>In your opinion, </a:t>
                      </a:r>
                      <a:br>
                        <a:rPr lang="fi" sz="1200">
                          <a:solidFill>
                            <a:srgbClr val="222222"/>
                          </a:solidFill>
                        </a:rPr>
                      </a:br>
                      <a:r>
                        <a:rPr lang="fi" sz="1200">
                          <a:solidFill>
                            <a:srgbClr val="222222"/>
                          </a:solidFill>
                        </a:rPr>
                        <a:t/>
                      </a:r>
                      <a:br>
                        <a:rPr lang="fi" sz="1200">
                          <a:solidFill>
                            <a:srgbClr val="222222"/>
                          </a:solidFill>
                        </a:rPr>
                      </a:br>
                      <a:r>
                        <a:rPr lang="fi" sz="1200">
                          <a:solidFill>
                            <a:srgbClr val="222222"/>
                          </a:solidFill>
                        </a:rPr>
                        <a:t>- What does it mean to be a global citizen?</a:t>
                      </a:r>
                      <a:br>
                        <a:rPr lang="fi" sz="1200">
                          <a:solidFill>
                            <a:srgbClr val="222222"/>
                          </a:solidFill>
                        </a:rPr>
                      </a:br>
                      <a:r>
                        <a:rPr lang="fi" sz="1200">
                          <a:solidFill>
                            <a:srgbClr val="222222"/>
                          </a:solidFill>
                        </a:rPr>
                        <a:t>- What are the most important skills of a global citizen?</a:t>
                      </a:r>
                      <a:br>
                        <a:rPr lang="fi" sz="1200">
                          <a:solidFill>
                            <a:srgbClr val="222222"/>
                          </a:solidFill>
                        </a:rPr>
                      </a:br>
                      <a:r>
                        <a:rPr lang="fi" sz="1200">
                          <a:solidFill>
                            <a:srgbClr val="222222"/>
                          </a:solidFill>
                        </a:rPr>
                        <a:t>- Where have you learned these skills?</a:t>
                      </a:r>
                      <a:br>
                        <a:rPr lang="fi" sz="1200">
                          <a:solidFill>
                            <a:srgbClr val="222222"/>
                          </a:solidFill>
                        </a:rPr>
                      </a:br>
                      <a:r>
                        <a:rPr lang="fi" sz="1200">
                          <a:solidFill>
                            <a:srgbClr val="222222"/>
                          </a:solidFill>
                        </a:rPr>
                        <a:t>- How should these skills be taught in schools?</a:t>
                      </a:r>
                      <a:br>
                        <a:rPr lang="fi" sz="1200">
                          <a:solidFill>
                            <a:srgbClr val="222222"/>
                          </a:solidFill>
                        </a:rPr>
                      </a:br>
                      <a:r>
                        <a:rPr lang="fi" sz="1200">
                          <a:solidFill>
                            <a:srgbClr val="222222"/>
                          </a:solidFill>
                        </a:rPr>
                        <a:t/>
                      </a:r>
                      <a:br>
                        <a:rPr lang="fi" sz="1200">
                          <a:solidFill>
                            <a:srgbClr val="222222"/>
                          </a:solidFill>
                        </a:rPr>
                      </a:br>
                      <a:endParaRPr sz="1200">
                        <a:solidFill>
                          <a:srgbClr val="222222"/>
                        </a:solidFill>
                      </a:endParaRPr>
                    </a:p>
                    <a:p>
                      <a:pPr marL="457200" lvl="0" indent="-304800" algn="l" rtl="0">
                        <a:spcBef>
                          <a:spcPts val="0"/>
                        </a:spcBef>
                        <a:spcAft>
                          <a:spcPts val="0"/>
                        </a:spcAft>
                        <a:buSzPts val="1200"/>
                        <a:buAutoNum type="arabicPeriod"/>
                      </a:pPr>
                      <a:r>
                        <a:rPr lang="fi" sz="1200">
                          <a:solidFill>
                            <a:srgbClr val="222222"/>
                          </a:solidFill>
                        </a:rPr>
                        <a:t>Participants answer in writing, as a comic strip, or even as video, audio or other art form.</a:t>
                      </a:r>
                      <a:endParaRPr sz="1200">
                        <a:solidFill>
                          <a:srgbClr val="222222"/>
                        </a:solidFill>
                      </a:endParaRPr>
                    </a:p>
                    <a:p>
                      <a:pPr marL="45720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i="1"/>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txBody>
                  <a:tcPr marL="91425" marR="91425" marT="91425" marB="91425">
                    <a:lnL w="9525" cap="flat" cmpd="sng">
                      <a:solidFill>
                        <a:srgbClr val="9E9E9E">
                          <a:alpha val="0"/>
                        </a:srgbClr>
                      </a:solidFill>
                      <a:prstDash val="solid"/>
                      <a:round/>
                      <a:headEnd type="none" w="sm" len="sm"/>
                      <a:tailEnd type="none" w="sm" len="sm"/>
                    </a:lnL>
                  </a:tcPr>
                </a:tc>
                <a:extLst>
                  <a:ext uri="{0D108BD9-81ED-4DB2-BD59-A6C34878D82A}">
                    <a16:rowId xmlns:a16="http://schemas.microsoft.com/office/drawing/2014/main" val="10000"/>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4"/>
          <p:cNvSpPr txBox="1"/>
          <p:nvPr/>
        </p:nvSpPr>
        <p:spPr>
          <a:xfrm>
            <a:off x="558375" y="536700"/>
            <a:ext cx="8504100" cy="4759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200"/>
          </a:p>
          <a:p>
            <a:pPr marL="0" lvl="0" indent="0" algn="l" rtl="0">
              <a:lnSpc>
                <a:spcPct val="115000"/>
              </a:lnSpc>
              <a:spcBef>
                <a:spcPts val="0"/>
              </a:spcBef>
              <a:spcAft>
                <a:spcPts val="0"/>
              </a:spcAft>
              <a:buNone/>
            </a:pPr>
            <a:endParaRPr sz="1200"/>
          </a:p>
          <a:p>
            <a:pPr marL="0" lvl="0" indent="457200" algn="l" rtl="0">
              <a:lnSpc>
                <a:spcPct val="150000"/>
              </a:lnSpc>
              <a:spcBef>
                <a:spcPts val="0"/>
              </a:spcBef>
              <a:spcAft>
                <a:spcPts val="0"/>
              </a:spcAft>
              <a:buNone/>
            </a:pPr>
            <a:r>
              <a:rPr lang="fi" sz="1200">
                <a:solidFill>
                  <a:srgbClr val="222222"/>
                </a:solidFill>
              </a:rPr>
              <a:t>Agenda 2030 deck of cards contains three cards for each Sustainable Development Goal:</a:t>
            </a:r>
            <a:endParaRPr sz="1200">
              <a:solidFill>
                <a:srgbClr val="222222"/>
              </a:solidFill>
            </a:endParaRPr>
          </a:p>
          <a:p>
            <a:pPr marL="457200" lvl="0" indent="-304800" algn="l" rtl="0">
              <a:lnSpc>
                <a:spcPct val="150000"/>
              </a:lnSpc>
              <a:spcBef>
                <a:spcPts val="800"/>
              </a:spcBef>
              <a:spcAft>
                <a:spcPts val="0"/>
              </a:spcAft>
              <a:buClr>
                <a:srgbClr val="222222"/>
              </a:buClr>
              <a:buSzPts val="1200"/>
              <a:buChar char="-"/>
            </a:pPr>
            <a:r>
              <a:rPr lang="fi" sz="1200">
                <a:solidFill>
                  <a:srgbClr val="222222"/>
                </a:solidFill>
              </a:rPr>
              <a:t>The first card presents a summary of the Goal.</a:t>
            </a:r>
            <a:br>
              <a:rPr lang="fi" sz="1200">
                <a:solidFill>
                  <a:srgbClr val="222222"/>
                </a:solidFill>
              </a:rPr>
            </a:br>
            <a:endParaRPr sz="1200">
              <a:solidFill>
                <a:srgbClr val="222222"/>
              </a:solidFill>
            </a:endParaRPr>
          </a:p>
          <a:p>
            <a:pPr marL="457200" lvl="0" indent="-304800" algn="l" rtl="0">
              <a:lnSpc>
                <a:spcPct val="150000"/>
              </a:lnSpc>
              <a:spcBef>
                <a:spcPts val="0"/>
              </a:spcBef>
              <a:spcAft>
                <a:spcPts val="0"/>
              </a:spcAft>
              <a:buClr>
                <a:srgbClr val="222222"/>
              </a:buClr>
              <a:buSzPts val="1200"/>
              <a:buChar char="-"/>
            </a:pPr>
            <a:r>
              <a:rPr lang="fi" sz="1200">
                <a:solidFill>
                  <a:srgbClr val="222222"/>
                </a:solidFill>
              </a:rPr>
              <a:t>The second card contains a short orientation activity that can be completed alone or in teams. The cards can be used to build an activities circuit.</a:t>
            </a:r>
            <a:br>
              <a:rPr lang="fi" sz="1200">
                <a:solidFill>
                  <a:srgbClr val="222222"/>
                </a:solidFill>
              </a:rPr>
            </a:br>
            <a:endParaRPr sz="1200">
              <a:solidFill>
                <a:srgbClr val="222222"/>
              </a:solidFill>
            </a:endParaRPr>
          </a:p>
          <a:p>
            <a:pPr marL="457200" lvl="0" indent="-304800" algn="l" rtl="0">
              <a:lnSpc>
                <a:spcPct val="150000"/>
              </a:lnSpc>
              <a:spcBef>
                <a:spcPts val="0"/>
              </a:spcBef>
              <a:spcAft>
                <a:spcPts val="0"/>
              </a:spcAft>
              <a:buClr>
                <a:srgbClr val="222222"/>
              </a:buClr>
              <a:buSzPts val="1200"/>
              <a:buChar char="-"/>
            </a:pPr>
            <a:r>
              <a:rPr lang="fi" sz="1200">
                <a:solidFill>
                  <a:srgbClr val="222222"/>
                </a:solidFill>
              </a:rPr>
              <a:t>The third card contains a broader activity. </a:t>
            </a:r>
            <a:endParaRPr sz="1200">
              <a:solidFill>
                <a:srgbClr val="222222"/>
              </a:solidFill>
            </a:endParaRPr>
          </a:p>
          <a:p>
            <a:pPr marL="0" lvl="0" indent="457200" algn="l" rtl="0">
              <a:lnSpc>
                <a:spcPct val="150000"/>
              </a:lnSpc>
              <a:spcBef>
                <a:spcPts val="800"/>
              </a:spcBef>
              <a:spcAft>
                <a:spcPts val="0"/>
              </a:spcAft>
              <a:buNone/>
            </a:pPr>
            <a:endParaRPr sz="1200">
              <a:solidFill>
                <a:srgbClr val="222222"/>
              </a:solidFill>
            </a:endParaRPr>
          </a:p>
          <a:p>
            <a:pPr marL="0" marR="38100" lvl="0" indent="457200" algn="l" rtl="0">
              <a:lnSpc>
                <a:spcPct val="128571"/>
              </a:lnSpc>
              <a:spcBef>
                <a:spcPts val="800"/>
              </a:spcBef>
              <a:spcAft>
                <a:spcPts val="0"/>
              </a:spcAft>
              <a:buClr>
                <a:schemeClr val="dk1"/>
              </a:buClr>
              <a:buSzPts val="1100"/>
              <a:buFont typeface="Arial"/>
              <a:buNone/>
            </a:pPr>
            <a:r>
              <a:rPr lang="fi" sz="1200">
                <a:solidFill>
                  <a:srgbClr val="222222"/>
                </a:solidFill>
              </a:rPr>
              <a:t>Some cards contain additional materials found by following the link on the card.</a:t>
            </a:r>
            <a:endParaRPr sz="1200">
              <a:solidFill>
                <a:srgbClr val="222222"/>
              </a:solidFill>
            </a:endParaRPr>
          </a:p>
          <a:p>
            <a:pPr marL="0" lvl="0" indent="457200" algn="l" rtl="0">
              <a:lnSpc>
                <a:spcPct val="150000"/>
              </a:lnSpc>
              <a:spcBef>
                <a:spcPts val="0"/>
              </a:spcBef>
              <a:spcAft>
                <a:spcPts val="0"/>
              </a:spcAft>
              <a:buNone/>
            </a:pPr>
            <a:endParaRPr sz="1200" b="1">
              <a:solidFill>
                <a:schemeClr val="dk1"/>
              </a:solidFill>
            </a:endParaRPr>
          </a:p>
          <a:p>
            <a:pPr marL="0" lvl="0" indent="0" algn="just" rtl="0">
              <a:lnSpc>
                <a:spcPct val="115000"/>
              </a:lnSpc>
              <a:spcBef>
                <a:spcPts val="800"/>
              </a:spcBef>
              <a:spcAft>
                <a:spcPts val="0"/>
              </a:spcAft>
              <a:buNone/>
            </a:pPr>
            <a:endParaRPr sz="1200">
              <a:solidFill>
                <a:schemeClr val="dk1"/>
              </a:solidFill>
            </a:endParaRPr>
          </a:p>
          <a:p>
            <a:pPr marL="0" lvl="0" indent="0" algn="l" rtl="0">
              <a:lnSpc>
                <a:spcPct val="115000"/>
              </a:lnSpc>
              <a:spcBef>
                <a:spcPts val="0"/>
              </a:spcBef>
              <a:spcAft>
                <a:spcPts val="0"/>
              </a:spcAft>
              <a:buNone/>
            </a:pPr>
            <a:endParaRPr sz="1200">
              <a:solidFill>
                <a:schemeClr val="dk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pic>
        <p:nvPicPr>
          <p:cNvPr id="166" name="Google Shape;166;p32"/>
          <p:cNvPicPr preferRelativeResize="0"/>
          <p:nvPr/>
        </p:nvPicPr>
        <p:blipFill>
          <a:blip r:embed="rId3">
            <a:alphaModFix/>
          </a:blip>
          <a:stretch>
            <a:fillRect/>
          </a:stretch>
        </p:blipFill>
        <p:spPr>
          <a:xfrm>
            <a:off x="2000250" y="0"/>
            <a:ext cx="5143500" cy="5143500"/>
          </a:xfrm>
          <a:prstGeom prst="rect">
            <a:avLst/>
          </a:prstGeom>
          <a:noFill/>
          <a:ln>
            <a:noFill/>
          </a:ln>
        </p:spPr>
      </p:pic>
      <p:pic>
        <p:nvPicPr>
          <p:cNvPr id="167" name="Google Shape;167;p32"/>
          <p:cNvPicPr preferRelativeResize="0"/>
          <p:nvPr/>
        </p:nvPicPr>
        <p:blipFill>
          <a:blip r:embed="rId4">
            <a:alphaModFix/>
          </a:blip>
          <a:stretch>
            <a:fillRect/>
          </a:stretch>
        </p:blipFill>
        <p:spPr>
          <a:xfrm>
            <a:off x="0" y="0"/>
            <a:ext cx="2095950" cy="5143500"/>
          </a:xfrm>
          <a:prstGeom prst="rect">
            <a:avLst/>
          </a:prstGeom>
          <a:noFill/>
          <a:ln>
            <a:noFill/>
          </a:ln>
        </p:spPr>
      </p:pic>
      <p:pic>
        <p:nvPicPr>
          <p:cNvPr id="168" name="Google Shape;168;p32"/>
          <p:cNvPicPr preferRelativeResize="0"/>
          <p:nvPr/>
        </p:nvPicPr>
        <p:blipFill>
          <a:blip r:embed="rId4">
            <a:alphaModFix/>
          </a:blip>
          <a:stretch>
            <a:fillRect/>
          </a:stretch>
        </p:blipFill>
        <p:spPr>
          <a:xfrm>
            <a:off x="7048050" y="0"/>
            <a:ext cx="2095950" cy="514350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33"/>
          <p:cNvSpPr txBox="1"/>
          <p:nvPr/>
        </p:nvSpPr>
        <p:spPr>
          <a:xfrm>
            <a:off x="180900" y="191850"/>
            <a:ext cx="8782200" cy="4759800"/>
          </a:xfrm>
          <a:prstGeom prst="rect">
            <a:avLst/>
          </a:prstGeom>
          <a:noFill/>
          <a:ln>
            <a:noFill/>
          </a:ln>
        </p:spPr>
        <p:txBody>
          <a:bodyPr spcFirstLastPara="1" wrap="square" lIns="91425" tIns="91425" rIns="91425" bIns="91425" anchor="t" anchorCtr="0">
            <a:noAutofit/>
          </a:bodyPr>
          <a:lstStyle/>
          <a:p>
            <a:pPr marL="457200" lvl="0" indent="0" algn="l" rtl="0">
              <a:spcBef>
                <a:spcPts val="0"/>
              </a:spcBef>
              <a:spcAft>
                <a:spcPts val="0"/>
              </a:spcAft>
              <a:buNone/>
            </a:pPr>
            <a:r>
              <a:rPr lang="fi" sz="1200">
                <a:solidFill>
                  <a:srgbClr val="222222"/>
                </a:solidFill>
              </a:rPr>
              <a:t>The majority of world's 1.2 billion poorest people are women and girls. Women make up only about 14% of the world's parliamentary members and leaders in industry and government. </a:t>
            </a:r>
            <a:endParaRPr sz="1200">
              <a:solidFill>
                <a:srgbClr val="222222"/>
              </a:solidFill>
            </a:endParaRPr>
          </a:p>
          <a:p>
            <a:pPr marL="457200" lvl="0" indent="0" algn="l" rtl="0">
              <a:spcBef>
                <a:spcPts val="0"/>
              </a:spcBef>
              <a:spcAft>
                <a:spcPts val="0"/>
              </a:spcAft>
              <a:buNone/>
            </a:pPr>
            <a:r>
              <a:rPr lang="fi" sz="1200">
                <a:solidFill>
                  <a:srgbClr val="222222"/>
                </a:solidFill>
              </a:rPr>
              <a:t/>
            </a:r>
            <a:br>
              <a:rPr lang="fi" sz="1200">
                <a:solidFill>
                  <a:srgbClr val="222222"/>
                </a:solidFill>
              </a:rPr>
            </a:br>
            <a:endParaRPr sz="1200">
              <a:solidFill>
                <a:srgbClr val="222222"/>
              </a:solidFill>
            </a:endParaRPr>
          </a:p>
          <a:p>
            <a:pPr marL="457200" lvl="0" indent="0" algn="l" rtl="0">
              <a:spcBef>
                <a:spcPts val="0"/>
              </a:spcBef>
              <a:spcAft>
                <a:spcPts val="0"/>
              </a:spcAft>
              <a:buNone/>
            </a:pPr>
            <a:r>
              <a:rPr lang="fi" sz="1200">
                <a:solidFill>
                  <a:srgbClr val="222222"/>
                </a:solidFill>
              </a:rPr>
              <a:t>The Goal is to:</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Char char="-"/>
            </a:pPr>
            <a:r>
              <a:rPr lang="fi" sz="1200">
                <a:solidFill>
                  <a:srgbClr val="222222"/>
                </a:solidFill>
              </a:rPr>
              <a:t>strengthen the rights and opportunities of women and girls worldwide.</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Char char="-"/>
            </a:pPr>
            <a:r>
              <a:rPr lang="fi" sz="1200">
                <a:solidFill>
                  <a:srgbClr val="222222"/>
                </a:solidFill>
              </a:rPr>
              <a:t>guarantee women's full participation and leadership at all levels of decision-making.</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Char char="-"/>
            </a:pPr>
            <a:r>
              <a:rPr lang="fi" sz="1200">
                <a:solidFill>
                  <a:srgbClr val="222222"/>
                </a:solidFill>
              </a:rPr>
              <a:t>eliminate the unfair division of labor of unpaid care and domestic work</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Char char="-"/>
            </a:pPr>
            <a:r>
              <a:rPr lang="fi" sz="1200">
                <a:solidFill>
                  <a:srgbClr val="222222"/>
                </a:solidFill>
              </a:rPr>
              <a:t>end discrimination against women in public decision-making.</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marR="38100" lvl="0" indent="-304800" algn="l" rtl="0">
              <a:lnSpc>
                <a:spcPct val="128571"/>
              </a:lnSpc>
              <a:spcBef>
                <a:spcPts val="0"/>
              </a:spcBef>
              <a:spcAft>
                <a:spcPts val="0"/>
              </a:spcAft>
              <a:buSzPts val="1200"/>
              <a:buChar char="-"/>
            </a:pPr>
            <a:r>
              <a:rPr lang="fi" sz="1200">
                <a:solidFill>
                  <a:srgbClr val="222222"/>
                </a:solidFill>
              </a:rPr>
              <a:t>stop violence and harmful practices such as child marriages and forced marriages, and female genital mutilation.</a:t>
            </a:r>
            <a:endParaRPr sz="1200">
              <a:solidFill>
                <a:srgbClr val="222222"/>
              </a:solidFill>
            </a:endParaRPr>
          </a:p>
          <a:p>
            <a:pPr marL="457200" lvl="0" indent="0" algn="l" rtl="0">
              <a:spcBef>
                <a:spcPts val="0"/>
              </a:spcBef>
              <a:spcAft>
                <a:spcPts val="0"/>
              </a:spcAft>
              <a:buNone/>
            </a:pPr>
            <a:endParaRPr sz="1200"/>
          </a:p>
          <a:p>
            <a:pPr marL="0" lvl="0" indent="0" algn="l" rtl="0">
              <a:spcBef>
                <a:spcPts val="0"/>
              </a:spcBef>
              <a:spcAft>
                <a:spcPts val="0"/>
              </a:spcAft>
              <a:buNone/>
            </a:pPr>
            <a:endParaRPr sz="1200"/>
          </a:p>
          <a:p>
            <a:pPr marL="457200" lvl="0" indent="0" algn="l" rtl="0">
              <a:spcBef>
                <a:spcPts val="0"/>
              </a:spcBef>
              <a:spcAft>
                <a:spcPts val="0"/>
              </a:spcAft>
              <a:buNone/>
            </a:pPr>
            <a:r>
              <a:rPr lang="fi" sz="1200"/>
              <a:t/>
            </a:r>
            <a:br>
              <a:rPr lang="fi" sz="1200"/>
            </a:br>
            <a:endParaRPr sz="1200"/>
          </a:p>
          <a:p>
            <a:pPr marL="0" lvl="0" indent="0" algn="l" rtl="0">
              <a:spcBef>
                <a:spcPts val="0"/>
              </a:spcBef>
              <a:spcAft>
                <a:spcPts val="0"/>
              </a:spcAft>
              <a:buNone/>
            </a:pPr>
            <a:r>
              <a:rPr lang="fi" sz="1200"/>
              <a:t/>
            </a:r>
            <a:br>
              <a:rPr lang="fi" sz="1200"/>
            </a:br>
            <a:endParaRPr sz="1200"/>
          </a:p>
          <a:p>
            <a:pPr marL="0" lvl="0" indent="0" algn="l" rtl="0">
              <a:spcBef>
                <a:spcPts val="0"/>
              </a:spcBef>
              <a:spcAft>
                <a:spcPts val="0"/>
              </a:spcAft>
              <a:buNone/>
            </a:pPr>
            <a:endParaRPr sz="12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34"/>
          <p:cNvSpPr txBox="1"/>
          <p:nvPr/>
        </p:nvSpPr>
        <p:spPr>
          <a:xfrm>
            <a:off x="-2476175"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179" name="Google Shape;179;p34"/>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None/>
                      </a:pPr>
                      <a:r>
                        <a:rPr lang="fi" sz="1200">
                          <a:solidFill>
                            <a:srgbClr val="222222"/>
                          </a:solidFill>
                        </a:rPr>
                        <a:t>Cover stories</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For this activity you will need paper and coloured pencils.</a:t>
                      </a:r>
                      <a:r>
                        <a:rPr lang="fi" sz="1200">
                          <a:solidFill>
                            <a:schemeClr val="dk1"/>
                          </a:solidFill>
                        </a:rPr>
                        <a:t/>
                      </a:r>
                      <a:br>
                        <a:rPr lang="fi" sz="1200">
                          <a:solidFill>
                            <a:schemeClr val="dk1"/>
                          </a:solidFill>
                        </a:rPr>
                      </a:br>
                      <a:r>
                        <a:rPr lang="fi" sz="1200"/>
                        <a:t/>
                      </a:r>
                      <a:br>
                        <a:rPr lang="fi" sz="1200"/>
                      </a:br>
                      <a:endParaRPr sz="1200"/>
                    </a:p>
                  </a:txBody>
                  <a:tcPr marL="91425" marR="91425" marT="91425" marB="91425"/>
                </a:tc>
                <a:tc>
                  <a:txBody>
                    <a:bodyPr/>
                    <a:lstStyle/>
                    <a:p>
                      <a:pPr marL="457200" lvl="0" indent="-304800" algn="l" rtl="0">
                        <a:spcBef>
                          <a:spcPts val="0"/>
                        </a:spcBef>
                        <a:spcAft>
                          <a:spcPts val="0"/>
                        </a:spcAft>
                        <a:buClr>
                          <a:srgbClr val="222222"/>
                        </a:buClr>
                        <a:buSzPts val="1200"/>
                        <a:buAutoNum type="arabicPeriod"/>
                      </a:pPr>
                      <a:r>
                        <a:rPr lang="fi" sz="1200">
                          <a:solidFill>
                            <a:srgbClr val="222222"/>
                          </a:solidFill>
                        </a:rPr>
                        <a:t>Choose randomly five magazine covers. Evaluate who you think the magazine is targeted to? On what basis did you decide that? (choices of words, colours, fonts, pictures, topics, etc)</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Create a cover for a new gender inclusive magazine.</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What name would you give to your magazine?</a:t>
                      </a: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What kind of pictures could be on the cover?</a:t>
                      </a:r>
                      <a:endParaRPr sz="1200">
                        <a:solidFill>
                          <a:srgbClr val="222222"/>
                        </a:solidFill>
                      </a:endParaRPr>
                    </a:p>
                    <a:p>
                      <a:pPr marL="457200" lvl="0" indent="-304800" algn="l" rtl="0">
                        <a:spcBef>
                          <a:spcPts val="0"/>
                        </a:spcBef>
                        <a:spcAft>
                          <a:spcPts val="0"/>
                        </a:spcAft>
                        <a:buClr>
                          <a:srgbClr val="222222"/>
                        </a:buClr>
                        <a:buSzPts val="1200"/>
                        <a:buChar char="-"/>
                      </a:pPr>
                      <a:r>
                        <a:rPr lang="fi" sz="1200"/>
                        <a:t>What kind of headlines could support the Goal of increasing gender equality? </a:t>
                      </a:r>
                      <a:br>
                        <a:rPr lang="fi" sz="1200"/>
                      </a:br>
                      <a:r>
                        <a:rPr lang="fi" sz="1200"/>
                        <a:t/>
                      </a:r>
                      <a:br>
                        <a:rPr lang="fi" sz="1200"/>
                      </a:b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35"/>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185" name="Google Shape;185;p35"/>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None/>
                      </a:pPr>
                      <a:r>
                        <a:rPr lang="fi" sz="1200"/>
                        <a:t>High five</a:t>
                      </a:r>
                      <a:br>
                        <a:rPr lang="fi" sz="1200"/>
                      </a:br>
                      <a:r>
                        <a:rPr lang="fi" sz="1200"/>
                        <a:t/>
                      </a:r>
                      <a:br>
                        <a:rPr lang="fi" sz="1200"/>
                      </a:br>
                      <a:r>
                        <a:rPr lang="fi" sz="1200"/>
                        <a:t/>
                      </a:r>
                      <a:br>
                        <a:rPr lang="fi" sz="1200"/>
                      </a:br>
                      <a:r>
                        <a:rPr lang="fi" sz="1200">
                          <a:solidFill>
                            <a:srgbClr val="222222"/>
                          </a:solidFill>
                        </a:rPr>
                        <a:t>For this activity you will need paper and pencils.</a:t>
                      </a:r>
                      <a:endParaRPr sz="1200"/>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457200" lvl="0" indent="-304800" algn="l" rtl="0">
                        <a:lnSpc>
                          <a:spcPct val="100000"/>
                        </a:lnSpc>
                        <a:spcBef>
                          <a:spcPts val="0"/>
                        </a:spcBef>
                        <a:spcAft>
                          <a:spcPts val="0"/>
                        </a:spcAft>
                        <a:buSzPts val="1200"/>
                        <a:buAutoNum type="arabicPeriod"/>
                      </a:pPr>
                      <a:r>
                        <a:rPr lang="fi" sz="1200">
                          <a:solidFill>
                            <a:srgbClr val="222222"/>
                          </a:solidFill>
                        </a:rPr>
                        <a:t>Participants are handed sheets of paper and asked to trace the outlines of both of their hands.</a:t>
                      </a:r>
                      <a:endParaRPr sz="1200">
                        <a:solidFill>
                          <a:srgbClr val="222222"/>
                        </a:solidFill>
                      </a:endParaRPr>
                    </a:p>
                    <a:p>
                      <a:pPr marL="457200" lvl="0" indent="0" algn="l" rtl="0">
                        <a:lnSpc>
                          <a:spcPct val="100000"/>
                        </a:lnSpc>
                        <a:spcBef>
                          <a:spcPts val="0"/>
                        </a:spcBef>
                        <a:spcAft>
                          <a:spcPts val="0"/>
                        </a:spcAft>
                        <a:buNone/>
                      </a:pPr>
                      <a:endParaRPr sz="1200">
                        <a:solidFill>
                          <a:srgbClr val="222222"/>
                        </a:solidFill>
                      </a:endParaRPr>
                    </a:p>
                    <a:p>
                      <a:pPr marL="457200" lvl="0" indent="-304800" algn="l" rtl="0">
                        <a:lnSpc>
                          <a:spcPct val="100000"/>
                        </a:lnSpc>
                        <a:spcBef>
                          <a:spcPts val="0"/>
                        </a:spcBef>
                        <a:spcAft>
                          <a:spcPts val="0"/>
                        </a:spcAft>
                        <a:buSzPts val="1200"/>
                        <a:buAutoNum type="arabicPeriod"/>
                      </a:pPr>
                      <a:r>
                        <a:rPr lang="fi" sz="1200">
                          <a:solidFill>
                            <a:srgbClr val="222222"/>
                          </a:solidFill>
                        </a:rPr>
                        <a:t>Participants are asked to fill out one hand for girls / women and the other hand for boys / men according to the following points of view or gender stereotypes:</a:t>
                      </a:r>
                      <a:endParaRPr sz="1200">
                        <a:solidFill>
                          <a:srgbClr val="222222"/>
                        </a:solidFill>
                      </a:endParaRPr>
                    </a:p>
                    <a:p>
                      <a:pPr marL="457200" lvl="0" indent="0" algn="l" rtl="0">
                        <a:lnSpc>
                          <a:spcPct val="100000"/>
                        </a:lnSpc>
                        <a:spcBef>
                          <a:spcPts val="0"/>
                        </a:spcBef>
                        <a:spcAft>
                          <a:spcPts val="0"/>
                        </a:spcAft>
                        <a:buNone/>
                      </a:pPr>
                      <a:r>
                        <a:rPr lang="fi" sz="1200">
                          <a:solidFill>
                            <a:srgbClr val="222222"/>
                          </a:solidFill>
                        </a:rPr>
                        <a:t/>
                      </a:r>
                      <a:br>
                        <a:rPr lang="fi" sz="1200">
                          <a:solidFill>
                            <a:srgbClr val="222222"/>
                          </a:solidFill>
                        </a:rPr>
                      </a:br>
                      <a:r>
                        <a:rPr lang="fi" sz="1200">
                          <a:solidFill>
                            <a:srgbClr val="222222"/>
                          </a:solidFill>
                        </a:rPr>
                        <a:t>Little finger: Colours</a:t>
                      </a:r>
                      <a:endParaRPr sz="1200">
                        <a:solidFill>
                          <a:srgbClr val="222222"/>
                        </a:solidFill>
                      </a:endParaRPr>
                    </a:p>
                    <a:p>
                      <a:pPr marL="457200" lvl="0" indent="0" algn="l" rtl="0">
                        <a:lnSpc>
                          <a:spcPct val="100000"/>
                        </a:lnSpc>
                        <a:spcBef>
                          <a:spcPts val="0"/>
                        </a:spcBef>
                        <a:spcAft>
                          <a:spcPts val="0"/>
                        </a:spcAft>
                        <a:buNone/>
                      </a:pPr>
                      <a:r>
                        <a:rPr lang="fi" sz="1200">
                          <a:solidFill>
                            <a:srgbClr val="222222"/>
                          </a:solidFill>
                        </a:rPr>
                        <a:t>Ring finger: Professions</a:t>
                      </a:r>
                      <a:endParaRPr sz="1200">
                        <a:solidFill>
                          <a:srgbClr val="222222"/>
                        </a:solidFill>
                      </a:endParaRPr>
                    </a:p>
                    <a:p>
                      <a:pPr marL="457200" lvl="0" indent="0" algn="l" rtl="0">
                        <a:lnSpc>
                          <a:spcPct val="100000"/>
                        </a:lnSpc>
                        <a:spcBef>
                          <a:spcPts val="0"/>
                        </a:spcBef>
                        <a:spcAft>
                          <a:spcPts val="0"/>
                        </a:spcAft>
                        <a:buNone/>
                      </a:pPr>
                      <a:r>
                        <a:rPr lang="fi" sz="1200">
                          <a:solidFill>
                            <a:srgbClr val="222222"/>
                          </a:solidFill>
                        </a:rPr>
                        <a:t>Middle finger: Housework</a:t>
                      </a:r>
                      <a:endParaRPr sz="1200">
                        <a:solidFill>
                          <a:srgbClr val="222222"/>
                        </a:solidFill>
                      </a:endParaRPr>
                    </a:p>
                    <a:p>
                      <a:pPr marL="457200" lvl="0" indent="0" algn="l" rtl="0">
                        <a:lnSpc>
                          <a:spcPct val="100000"/>
                        </a:lnSpc>
                        <a:spcBef>
                          <a:spcPts val="0"/>
                        </a:spcBef>
                        <a:spcAft>
                          <a:spcPts val="0"/>
                        </a:spcAft>
                        <a:buNone/>
                      </a:pPr>
                      <a:r>
                        <a:rPr lang="fi" sz="1200">
                          <a:solidFill>
                            <a:srgbClr val="222222"/>
                          </a:solidFill>
                        </a:rPr>
                        <a:t>Pointer finger: Hobbies</a:t>
                      </a:r>
                      <a:endParaRPr sz="1200">
                        <a:solidFill>
                          <a:srgbClr val="222222"/>
                        </a:solidFill>
                      </a:endParaRPr>
                    </a:p>
                    <a:p>
                      <a:pPr marL="457200" lvl="0" indent="0" algn="l" rtl="0">
                        <a:lnSpc>
                          <a:spcPct val="100000"/>
                        </a:lnSpc>
                        <a:spcBef>
                          <a:spcPts val="0"/>
                        </a:spcBef>
                        <a:spcAft>
                          <a:spcPts val="0"/>
                        </a:spcAft>
                        <a:buNone/>
                      </a:pPr>
                      <a:r>
                        <a:rPr lang="fi" sz="1200">
                          <a:solidFill>
                            <a:srgbClr val="222222"/>
                          </a:solidFill>
                        </a:rPr>
                        <a:t>Thumb: Features or strengths</a:t>
                      </a:r>
                      <a:br>
                        <a:rPr lang="fi" sz="1200">
                          <a:solidFill>
                            <a:srgbClr val="222222"/>
                          </a:solidFill>
                        </a:rPr>
                      </a:br>
                      <a:endParaRPr sz="1200">
                        <a:solidFill>
                          <a:srgbClr val="222222"/>
                        </a:solidFill>
                      </a:endParaRPr>
                    </a:p>
                    <a:p>
                      <a:pPr marL="457200" lvl="0" indent="-304800" algn="l" rtl="0">
                        <a:lnSpc>
                          <a:spcPct val="100000"/>
                        </a:lnSpc>
                        <a:spcBef>
                          <a:spcPts val="0"/>
                        </a:spcBef>
                        <a:spcAft>
                          <a:spcPts val="0"/>
                        </a:spcAft>
                        <a:buClr>
                          <a:srgbClr val="222222"/>
                        </a:buClr>
                        <a:buSzPts val="1200"/>
                        <a:buAutoNum type="arabicPeriod"/>
                      </a:pPr>
                      <a:r>
                        <a:rPr lang="fi" sz="1200">
                          <a:solidFill>
                            <a:srgbClr val="222222"/>
                          </a:solidFill>
                        </a:rPr>
                        <a:t>Display all the hands, and ask the participants to express which hands they think belong to which gender. Discuss how difficult or easy it was to identify this, and why so? </a:t>
                      </a:r>
                      <a:br>
                        <a:rPr lang="fi" sz="1200">
                          <a:solidFill>
                            <a:srgbClr val="222222"/>
                          </a:solidFill>
                        </a:rPr>
                      </a:br>
                      <a:endParaRPr sz="1200">
                        <a:solidFill>
                          <a:srgbClr val="222222"/>
                        </a:solidFill>
                      </a:endParaRPr>
                    </a:p>
                    <a:p>
                      <a:pPr marL="457200" marR="38100" lvl="0" indent="-304800" algn="l" rtl="0">
                        <a:lnSpc>
                          <a:spcPct val="100000"/>
                        </a:lnSpc>
                        <a:spcBef>
                          <a:spcPts val="0"/>
                        </a:spcBef>
                        <a:spcAft>
                          <a:spcPts val="0"/>
                        </a:spcAft>
                        <a:buSzPts val="1200"/>
                        <a:buAutoNum type="arabicPeriod"/>
                      </a:pPr>
                      <a:r>
                        <a:rPr lang="fi" sz="1200">
                          <a:solidFill>
                            <a:srgbClr val="222222"/>
                          </a:solidFill>
                        </a:rPr>
                        <a:t>In the palm of each hand, ask the participants to add problems that may be caused by, and things that may be overlooked on the basis of, gender (e.g. "boys will be boys", “that’s for girls”, etc).</a:t>
                      </a:r>
                      <a:endParaRPr sz="1200">
                        <a:solidFill>
                          <a:srgbClr val="222222"/>
                        </a:solidFill>
                      </a:endParaRPr>
                    </a:p>
                    <a:p>
                      <a:pPr marL="45720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r h="4335625">
                <a:tc>
                  <a:txBody>
                    <a:bodyPr/>
                    <a:lstStyle/>
                    <a:p>
                      <a:pPr marL="0" lvl="0" indent="0" algn="l" rtl="0">
                        <a:spcBef>
                          <a:spcPts val="0"/>
                        </a:spcBef>
                        <a:spcAft>
                          <a:spcPts val="0"/>
                        </a:spcAft>
                        <a:buNone/>
                      </a:pPr>
                      <a:endParaRPr sz="1200"/>
                    </a:p>
                  </a:txBody>
                  <a:tcPr marL="91425" marR="91425" marT="91425" marB="91425"/>
                </a:tc>
                <a:tc>
                  <a:txBody>
                    <a:bodyPr/>
                    <a:lstStyle/>
                    <a:p>
                      <a:pPr marL="457200" lvl="0" indent="-228600" algn="l" rtl="0">
                        <a:spcBef>
                          <a:spcPts val="0"/>
                        </a:spcBef>
                        <a:spcAft>
                          <a:spcPts val="0"/>
                        </a:spcAft>
                        <a:buNone/>
                      </a:pPr>
                      <a:endParaRPr sz="1200">
                        <a:solidFill>
                          <a:srgbClr val="222222"/>
                        </a:solidFill>
                      </a:endParaRPr>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pic>
        <p:nvPicPr>
          <p:cNvPr id="190" name="Google Shape;190;p36"/>
          <p:cNvPicPr preferRelativeResize="0"/>
          <p:nvPr/>
        </p:nvPicPr>
        <p:blipFill>
          <a:blip r:embed="rId3">
            <a:alphaModFix/>
          </a:blip>
          <a:stretch>
            <a:fillRect/>
          </a:stretch>
        </p:blipFill>
        <p:spPr>
          <a:xfrm>
            <a:off x="714387" y="5"/>
            <a:ext cx="7715228" cy="5143500"/>
          </a:xfrm>
          <a:prstGeom prst="rect">
            <a:avLst/>
          </a:prstGeom>
          <a:noFill/>
          <a:ln>
            <a:noFill/>
          </a:ln>
        </p:spPr>
      </p:pic>
      <p:pic>
        <p:nvPicPr>
          <p:cNvPr id="191" name="Google Shape;191;p36"/>
          <p:cNvPicPr preferRelativeResize="0"/>
          <p:nvPr/>
        </p:nvPicPr>
        <p:blipFill>
          <a:blip r:embed="rId4">
            <a:alphaModFix/>
          </a:blip>
          <a:stretch>
            <a:fillRect/>
          </a:stretch>
        </p:blipFill>
        <p:spPr>
          <a:xfrm>
            <a:off x="15" y="0"/>
            <a:ext cx="2108000" cy="5152889"/>
          </a:xfrm>
          <a:prstGeom prst="rect">
            <a:avLst/>
          </a:prstGeom>
          <a:noFill/>
          <a:ln>
            <a:noFill/>
          </a:ln>
        </p:spPr>
      </p:pic>
      <p:pic>
        <p:nvPicPr>
          <p:cNvPr id="192" name="Google Shape;192;p36"/>
          <p:cNvPicPr preferRelativeResize="0"/>
          <p:nvPr/>
        </p:nvPicPr>
        <p:blipFill>
          <a:blip r:embed="rId4">
            <a:alphaModFix/>
          </a:blip>
          <a:stretch>
            <a:fillRect/>
          </a:stretch>
        </p:blipFill>
        <p:spPr>
          <a:xfrm>
            <a:off x="7035990" y="0"/>
            <a:ext cx="2108000" cy="5152889"/>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37"/>
          <p:cNvSpPr txBox="1"/>
          <p:nvPr/>
        </p:nvSpPr>
        <p:spPr>
          <a:xfrm>
            <a:off x="91600" y="718625"/>
            <a:ext cx="8782200" cy="47598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r>
              <a:rPr lang="fi" sz="1200">
                <a:solidFill>
                  <a:srgbClr val="222222"/>
                </a:solidFill>
              </a:rPr>
              <a:t>Lack of clean water affects more than 40% of the world's population. Every continent suffers from a lack of sufficient and safe drinking water. By 2050, it is predicted that at least one in four people will suffer from chronic water shortages.</a:t>
            </a:r>
            <a:endParaRPr sz="1200">
              <a:solidFill>
                <a:srgbClr val="222222"/>
              </a:solidFill>
            </a:endParaRPr>
          </a:p>
          <a:p>
            <a:pPr marL="457200" lvl="0" indent="0" algn="l" rtl="0">
              <a:lnSpc>
                <a:spcPct val="115000"/>
              </a:lnSpc>
              <a:spcBef>
                <a:spcPts val="800"/>
              </a:spcBef>
              <a:spcAft>
                <a:spcPts val="0"/>
              </a:spcAft>
              <a:buNone/>
            </a:pPr>
            <a:endParaRPr sz="1200">
              <a:solidFill>
                <a:srgbClr val="222222"/>
              </a:solidFill>
            </a:endParaRPr>
          </a:p>
          <a:p>
            <a:pPr marL="457200" lvl="0" indent="0" algn="l" rtl="0">
              <a:lnSpc>
                <a:spcPct val="115000"/>
              </a:lnSpc>
              <a:spcBef>
                <a:spcPts val="800"/>
              </a:spcBef>
              <a:spcAft>
                <a:spcPts val="0"/>
              </a:spcAft>
              <a:buNone/>
            </a:pPr>
            <a:r>
              <a:rPr lang="fi" sz="1200">
                <a:solidFill>
                  <a:srgbClr val="222222"/>
                </a:solidFill>
              </a:rPr>
              <a:t>The Goal is to:</a:t>
            </a:r>
            <a:endParaRPr sz="1200">
              <a:solidFill>
                <a:srgbClr val="222222"/>
              </a:solidFill>
            </a:endParaRPr>
          </a:p>
          <a:p>
            <a:pPr marL="457200" marR="0" lvl="0" indent="-304800" algn="l" rtl="0">
              <a:lnSpc>
                <a:spcPct val="115000"/>
              </a:lnSpc>
              <a:spcBef>
                <a:spcPts val="800"/>
              </a:spcBef>
              <a:spcAft>
                <a:spcPts val="0"/>
              </a:spcAft>
              <a:buClr>
                <a:schemeClr val="dk1"/>
              </a:buClr>
              <a:buSzPts val="1200"/>
              <a:buChar char="-"/>
            </a:pPr>
            <a:r>
              <a:rPr lang="fi" sz="1200">
                <a:solidFill>
                  <a:srgbClr val="222222"/>
                </a:solidFill>
              </a:rPr>
              <a:t>guarantee safe and affordable access to safe drinking water, and adequate sanitation and hygiene for all.</a:t>
            </a:r>
            <a:br>
              <a:rPr lang="fi" sz="1200">
                <a:solidFill>
                  <a:srgbClr val="222222"/>
                </a:solidFill>
              </a:rPr>
            </a:br>
            <a:endParaRPr sz="1200">
              <a:solidFill>
                <a:srgbClr val="222222"/>
              </a:solidFill>
            </a:endParaRPr>
          </a:p>
          <a:p>
            <a:pPr marL="457200" marR="0" lvl="0" indent="-304800" algn="l" rtl="0">
              <a:lnSpc>
                <a:spcPct val="115000"/>
              </a:lnSpc>
              <a:spcBef>
                <a:spcPts val="0"/>
              </a:spcBef>
              <a:spcAft>
                <a:spcPts val="0"/>
              </a:spcAft>
              <a:buClr>
                <a:schemeClr val="dk1"/>
              </a:buClr>
              <a:buSzPts val="1200"/>
              <a:buChar char="-"/>
            </a:pPr>
            <a:r>
              <a:rPr lang="fi" sz="1200">
                <a:solidFill>
                  <a:srgbClr val="222222"/>
                </a:solidFill>
              </a:rPr>
              <a:t>end open toilets, paying particular attention to the needs of women and girls and the disadvantaged.</a:t>
            </a:r>
            <a:br>
              <a:rPr lang="fi" sz="1200">
                <a:solidFill>
                  <a:srgbClr val="222222"/>
                </a:solidFill>
              </a:rPr>
            </a:br>
            <a:endParaRPr sz="1200">
              <a:solidFill>
                <a:srgbClr val="222222"/>
              </a:solidFill>
            </a:endParaRPr>
          </a:p>
          <a:p>
            <a:pPr marL="457200" lvl="0" indent="-304800" algn="l" rtl="0">
              <a:lnSpc>
                <a:spcPct val="115000"/>
              </a:lnSpc>
              <a:spcBef>
                <a:spcPts val="0"/>
              </a:spcBef>
              <a:spcAft>
                <a:spcPts val="0"/>
              </a:spcAft>
              <a:buClr>
                <a:schemeClr val="dk1"/>
              </a:buClr>
              <a:buSzPts val="1200"/>
              <a:buChar char="-"/>
            </a:pPr>
            <a:r>
              <a:rPr lang="fi" sz="1200">
                <a:solidFill>
                  <a:srgbClr val="222222"/>
                </a:solidFill>
              </a:rPr>
              <a:t>improve water quality by reducing pollution eg. closing landfills and minimizing emissions of hazardous chemicals and materials.</a:t>
            </a:r>
            <a:br>
              <a:rPr lang="fi" sz="1200">
                <a:solidFill>
                  <a:srgbClr val="222222"/>
                </a:solidFill>
              </a:rPr>
            </a:br>
            <a:endParaRPr sz="1200">
              <a:solidFill>
                <a:srgbClr val="222222"/>
              </a:solidFill>
            </a:endParaRPr>
          </a:p>
          <a:p>
            <a:pPr marL="457200" marR="38100" lvl="0" indent="-304800" algn="l" rtl="0">
              <a:lnSpc>
                <a:spcPct val="128571"/>
              </a:lnSpc>
              <a:spcBef>
                <a:spcPts val="0"/>
              </a:spcBef>
              <a:spcAft>
                <a:spcPts val="0"/>
              </a:spcAft>
              <a:buClr>
                <a:schemeClr val="dk1"/>
              </a:buClr>
              <a:buSzPts val="1200"/>
              <a:buChar char="-"/>
            </a:pPr>
            <a:r>
              <a:rPr lang="fi" sz="1200">
                <a:solidFill>
                  <a:srgbClr val="222222"/>
                </a:solidFill>
              </a:rPr>
              <a:t>protect and restore water-related ecosystems such as mountains, forests, wetlands, rivers, groundwater and lakes.</a:t>
            </a:r>
            <a:endParaRPr sz="1200">
              <a:solidFill>
                <a:srgbClr val="222222"/>
              </a:solidFill>
            </a:endParaRPr>
          </a:p>
          <a:p>
            <a:pPr marL="457200" lvl="0" indent="0" algn="l" rtl="0">
              <a:lnSpc>
                <a:spcPct val="115000"/>
              </a:lnSpc>
              <a:spcBef>
                <a:spcPts val="0"/>
              </a:spcBef>
              <a:spcAft>
                <a:spcPts val="0"/>
              </a:spcAft>
              <a:buNone/>
            </a:pPr>
            <a:endParaRPr sz="1200">
              <a:solidFill>
                <a:schemeClr val="dk1"/>
              </a:solidFill>
            </a:endParaRPr>
          </a:p>
          <a:p>
            <a:pPr marL="0" lvl="0" indent="0" algn="l" rtl="0">
              <a:lnSpc>
                <a:spcPct val="115000"/>
              </a:lnSpc>
              <a:spcBef>
                <a:spcPts val="800"/>
              </a:spcBef>
              <a:spcAft>
                <a:spcPts val="0"/>
              </a:spcAft>
              <a:buNone/>
            </a:pPr>
            <a:endParaRPr sz="12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8"/>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203" name="Google Shape;203;p38"/>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None/>
                      </a:pPr>
                      <a:r>
                        <a:rPr lang="fi" sz="1200">
                          <a:solidFill>
                            <a:schemeClr val="dk1"/>
                          </a:solidFill>
                        </a:rPr>
                        <a:t>Toilet or texts?</a:t>
                      </a:r>
                      <a:br>
                        <a:rPr lang="fi" sz="1200">
                          <a:solidFill>
                            <a:schemeClr val="dk1"/>
                          </a:solidFill>
                        </a:rPr>
                      </a:br>
                      <a:r>
                        <a:rPr lang="fi" sz="1200">
                          <a:solidFill>
                            <a:schemeClr val="dk1"/>
                          </a:solidFill>
                        </a:rPr>
                        <a:t/>
                      </a:r>
                      <a:br>
                        <a:rPr lang="fi" sz="1200">
                          <a:solidFill>
                            <a:schemeClr val="dk1"/>
                          </a:solidFill>
                        </a:rPr>
                      </a:br>
                      <a:r>
                        <a:rPr lang="fi" sz="1200">
                          <a:solidFill>
                            <a:schemeClr val="dk1"/>
                          </a:solidFill>
                        </a:rPr>
                        <a:t/>
                      </a:r>
                      <a:br>
                        <a:rPr lang="fi" sz="1200">
                          <a:solidFill>
                            <a:schemeClr val="dk1"/>
                          </a:solidFill>
                        </a:rPr>
                      </a:br>
                      <a:r>
                        <a:rPr lang="fi" sz="1200">
                          <a:solidFill>
                            <a:srgbClr val="222222"/>
                          </a:solidFill>
                        </a:rPr>
                        <a:t>For this activity you will need paper and pencils.</a:t>
                      </a:r>
                      <a:endParaRPr/>
                    </a:p>
                    <a:p>
                      <a:pPr marL="0" lvl="0" indent="0" algn="l" rtl="0">
                        <a:lnSpc>
                          <a:spcPct val="115000"/>
                        </a:lnSpc>
                        <a:spcBef>
                          <a:spcPts val="0"/>
                        </a:spcBef>
                        <a:spcAft>
                          <a:spcPts val="0"/>
                        </a:spcAft>
                        <a:buNone/>
                      </a:pPr>
                      <a:r>
                        <a:rPr lang="fi"/>
                        <a:t/>
                      </a:r>
                      <a:br>
                        <a:rPr lang="fi"/>
                      </a:br>
                      <a:endParaRPr/>
                    </a:p>
                    <a:p>
                      <a:pPr marL="0" lvl="0" indent="0" algn="l" rtl="0">
                        <a:lnSpc>
                          <a:spcPct val="115000"/>
                        </a:lnSpc>
                        <a:spcBef>
                          <a:spcPts val="1200"/>
                        </a:spcBef>
                        <a:spcAft>
                          <a:spcPts val="1200"/>
                        </a:spcAft>
                        <a:buNone/>
                      </a:pPr>
                      <a:endParaRPr/>
                    </a:p>
                  </a:txBody>
                  <a:tcPr marL="91425" marR="91425" marT="91425" marB="91425"/>
                </a:tc>
                <a:tc>
                  <a:txBody>
                    <a:bodyPr/>
                    <a:lstStyle/>
                    <a:p>
                      <a:pPr marL="0" lvl="0" indent="0" algn="l" rtl="0">
                        <a:lnSpc>
                          <a:spcPct val="115000"/>
                        </a:lnSpc>
                        <a:spcBef>
                          <a:spcPts val="1200"/>
                        </a:spcBef>
                        <a:spcAft>
                          <a:spcPts val="0"/>
                        </a:spcAft>
                        <a:buNone/>
                      </a:pPr>
                      <a:r>
                        <a:rPr lang="fi" sz="1200">
                          <a:solidFill>
                            <a:srgbClr val="222222"/>
                          </a:solidFill>
                        </a:rPr>
                        <a:t>One third of the world's people do not have access to a toilet. More people in the world have access to a cell phone than a toilet.</a:t>
                      </a:r>
                      <a:br>
                        <a:rPr lang="fi" sz="1200">
                          <a:solidFill>
                            <a:srgbClr val="222222"/>
                          </a:solidFill>
                        </a:rPr>
                      </a:br>
                      <a:endParaRPr sz="1200">
                        <a:solidFill>
                          <a:srgbClr val="222222"/>
                        </a:solidFill>
                      </a:endParaRPr>
                    </a:p>
                    <a:p>
                      <a:pPr marL="0" lvl="0" indent="0" algn="l" rtl="0">
                        <a:lnSpc>
                          <a:spcPct val="115000"/>
                        </a:lnSpc>
                        <a:spcBef>
                          <a:spcPts val="1200"/>
                        </a:spcBef>
                        <a:spcAft>
                          <a:spcPts val="0"/>
                        </a:spcAft>
                        <a:buNone/>
                      </a:pPr>
                      <a:r>
                        <a:rPr lang="fi" sz="1200">
                          <a:solidFill>
                            <a:srgbClr val="222222"/>
                          </a:solidFill>
                        </a:rPr>
                        <a:t>Select one of the following topics and write freely for 5 minutes.</a:t>
                      </a:r>
                      <a:endParaRPr sz="1200">
                        <a:solidFill>
                          <a:srgbClr val="222222"/>
                        </a:solidFill>
                      </a:endParaRPr>
                    </a:p>
                    <a:p>
                      <a:pPr marL="0" lvl="0" indent="0" algn="l" rtl="0">
                        <a:lnSpc>
                          <a:spcPct val="115000"/>
                        </a:lnSpc>
                        <a:spcBef>
                          <a:spcPts val="1200"/>
                        </a:spcBef>
                        <a:spcAft>
                          <a:spcPts val="0"/>
                        </a:spcAft>
                        <a:buNone/>
                      </a:pPr>
                      <a:r>
                        <a:rPr lang="fi" sz="1200">
                          <a:solidFill>
                            <a:srgbClr val="222222"/>
                          </a:solidFill>
                        </a:rPr>
                        <a:t>A) How would your life be different without tap water?</a:t>
                      </a:r>
                      <a:endParaRPr sz="1200">
                        <a:solidFill>
                          <a:srgbClr val="222222"/>
                        </a:solidFill>
                      </a:endParaRPr>
                    </a:p>
                    <a:p>
                      <a:pPr marL="0" marR="38100" lvl="0" indent="0" algn="l" rtl="0">
                        <a:lnSpc>
                          <a:spcPct val="128571"/>
                        </a:lnSpc>
                        <a:spcBef>
                          <a:spcPts val="1200"/>
                        </a:spcBef>
                        <a:spcAft>
                          <a:spcPts val="0"/>
                        </a:spcAft>
                        <a:buClr>
                          <a:schemeClr val="dk1"/>
                        </a:buClr>
                        <a:buSzPts val="1100"/>
                        <a:buFont typeface="Arial"/>
                        <a:buNone/>
                      </a:pPr>
                      <a:r>
                        <a:rPr lang="fi" sz="1200">
                          <a:solidFill>
                            <a:srgbClr val="222222"/>
                          </a:solidFill>
                        </a:rPr>
                        <a:t>B) Which one is more important to you: a cell phone or a toilet, and why?</a:t>
                      </a:r>
                      <a:endParaRPr sz="1200">
                        <a:solidFill>
                          <a:srgbClr val="222222"/>
                        </a:solidFill>
                      </a:endParaRPr>
                    </a:p>
                    <a:p>
                      <a:pPr marL="0" lvl="0" indent="0" algn="l" rtl="0">
                        <a:lnSpc>
                          <a:spcPct val="115000"/>
                        </a:lnSpc>
                        <a:spcBef>
                          <a:spcPts val="1200"/>
                        </a:spcBef>
                        <a:spcAft>
                          <a:spcPts val="1200"/>
                        </a:spcAft>
                        <a:buNone/>
                      </a:pPr>
                      <a:endParaRPr sz="1200">
                        <a:solidFill>
                          <a:schemeClr val="dk1"/>
                        </a:solidFill>
                      </a:endParaRPr>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39"/>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209" name="Google Shape;209;p39"/>
          <p:cNvGraphicFramePr/>
          <p:nvPr/>
        </p:nvGraphicFramePr>
        <p:xfrm>
          <a:off x="186850" y="236025"/>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5099200">
                <a:tc>
                  <a:txBody>
                    <a:bodyPr/>
                    <a:lstStyle/>
                    <a:p>
                      <a:pPr marL="0" lvl="0" indent="0" algn="l" rtl="0">
                        <a:spcBef>
                          <a:spcPts val="0"/>
                        </a:spcBef>
                        <a:spcAft>
                          <a:spcPts val="0"/>
                        </a:spcAft>
                        <a:buNone/>
                      </a:pPr>
                      <a:r>
                        <a:rPr lang="fi" sz="1200"/>
                        <a:t>Tippy Tap </a:t>
                      </a:r>
                      <a:endParaRPr sz="1200"/>
                    </a:p>
                    <a:p>
                      <a:pPr marL="0" lvl="0" indent="0" algn="l" rtl="0">
                        <a:spcBef>
                          <a:spcPts val="0"/>
                        </a:spcBef>
                        <a:spcAft>
                          <a:spcPts val="0"/>
                        </a:spcAft>
                        <a:buNone/>
                      </a:pPr>
                      <a:r>
                        <a:rPr lang="fi" sz="1200"/>
                        <a:t/>
                      </a:r>
                      <a:br>
                        <a:rPr lang="fi" sz="1200"/>
                      </a:br>
                      <a:r>
                        <a:rPr lang="fi" sz="1200"/>
                        <a:t/>
                      </a:r>
                      <a:br>
                        <a:rPr lang="fi" sz="1200"/>
                      </a:br>
                      <a:r>
                        <a:rPr lang="fi" sz="1200">
                          <a:solidFill>
                            <a:srgbClr val="222222"/>
                          </a:solidFill>
                        </a:rPr>
                        <a:t>For this activity you will need a hand-basin, plug, soap, a device with a network connection to watch the video, and a selection of materials for building a tippy tap (eg. water canister, string, soap bar, sticks)</a:t>
                      </a:r>
                      <a:endParaRPr sz="1200">
                        <a:solidFill>
                          <a:srgbClr val="222222"/>
                        </a:solidFill>
                      </a:endParaRPr>
                    </a:p>
                    <a:p>
                      <a:pPr marL="0" lvl="0" indent="0" algn="l" rtl="0">
                        <a:spcBef>
                          <a:spcPts val="0"/>
                        </a:spcBef>
                        <a:spcAft>
                          <a:spcPts val="0"/>
                        </a:spcAft>
                        <a:buNone/>
                      </a:pPr>
                      <a:r>
                        <a:rPr lang="fi" sz="1200">
                          <a:solidFill>
                            <a:srgbClr val="222222"/>
                          </a:solidFill>
                        </a:rPr>
                        <a:t/>
                      </a:r>
                      <a:br>
                        <a:rPr lang="fi" sz="1200">
                          <a:solidFill>
                            <a:srgbClr val="222222"/>
                          </a:solidFill>
                        </a:rPr>
                      </a:br>
                      <a:r>
                        <a:rPr lang="fi" sz="1100">
                          <a:solidFill>
                            <a:srgbClr val="222222"/>
                          </a:solidFill>
                        </a:rPr>
                        <a:t>It is good to wash your hands repeatedly throughout the day, but especially:</a:t>
                      </a:r>
                      <a:endParaRPr sz="1100" b="1">
                        <a:solidFill>
                          <a:schemeClr val="dk1"/>
                        </a:solidFill>
                      </a:endParaRPr>
                    </a:p>
                    <a:p>
                      <a:pPr marL="457200" lvl="0" indent="-298450" algn="l" rtl="0">
                        <a:lnSpc>
                          <a:spcPct val="100000"/>
                        </a:lnSpc>
                        <a:spcBef>
                          <a:spcPts val="1200"/>
                        </a:spcBef>
                        <a:spcAft>
                          <a:spcPts val="0"/>
                        </a:spcAft>
                        <a:buClr>
                          <a:schemeClr val="dk1"/>
                        </a:buClr>
                        <a:buSzPts val="1100"/>
                        <a:buChar char="●"/>
                      </a:pPr>
                      <a:r>
                        <a:rPr lang="fi" sz="1100">
                          <a:solidFill>
                            <a:srgbClr val="222222"/>
                          </a:solidFill>
                        </a:rPr>
                        <a:t>Before eating or cooking food</a:t>
                      </a:r>
                      <a:endParaRPr sz="1100">
                        <a:solidFill>
                          <a:srgbClr val="222222"/>
                        </a:solidFill>
                      </a:endParaRPr>
                    </a:p>
                    <a:p>
                      <a:pPr marL="457200" lvl="0" indent="-298450" algn="l" rtl="0">
                        <a:lnSpc>
                          <a:spcPct val="100000"/>
                        </a:lnSpc>
                        <a:spcBef>
                          <a:spcPts val="0"/>
                        </a:spcBef>
                        <a:spcAft>
                          <a:spcPts val="0"/>
                        </a:spcAft>
                        <a:buClr>
                          <a:schemeClr val="dk1"/>
                        </a:buClr>
                        <a:buSzPts val="1100"/>
                        <a:buChar char="●"/>
                      </a:pPr>
                      <a:r>
                        <a:rPr lang="fi" sz="1100">
                          <a:solidFill>
                            <a:srgbClr val="222222"/>
                          </a:solidFill>
                        </a:rPr>
                        <a:t>After touching raw food (especially meat such as chicken)</a:t>
                      </a:r>
                      <a:endParaRPr sz="1100">
                        <a:solidFill>
                          <a:srgbClr val="222222"/>
                        </a:solidFill>
                      </a:endParaRPr>
                    </a:p>
                    <a:p>
                      <a:pPr marL="457200" lvl="0" indent="-298450" algn="l" rtl="0">
                        <a:lnSpc>
                          <a:spcPct val="100000"/>
                        </a:lnSpc>
                        <a:spcBef>
                          <a:spcPts val="0"/>
                        </a:spcBef>
                        <a:spcAft>
                          <a:spcPts val="0"/>
                        </a:spcAft>
                        <a:buClr>
                          <a:schemeClr val="dk1"/>
                        </a:buClr>
                        <a:buSzPts val="1100"/>
                        <a:buChar char="●"/>
                      </a:pPr>
                      <a:r>
                        <a:rPr lang="fi" sz="1100">
                          <a:solidFill>
                            <a:srgbClr val="222222"/>
                          </a:solidFill>
                        </a:rPr>
                        <a:t>After using the toilet</a:t>
                      </a:r>
                      <a:endParaRPr sz="1100">
                        <a:solidFill>
                          <a:srgbClr val="222222"/>
                        </a:solidFill>
                      </a:endParaRPr>
                    </a:p>
                    <a:p>
                      <a:pPr marL="457200" lvl="0" indent="-298450" algn="l" rtl="0">
                        <a:lnSpc>
                          <a:spcPct val="100000"/>
                        </a:lnSpc>
                        <a:spcBef>
                          <a:spcPts val="0"/>
                        </a:spcBef>
                        <a:spcAft>
                          <a:spcPts val="0"/>
                        </a:spcAft>
                        <a:buClr>
                          <a:schemeClr val="dk1"/>
                        </a:buClr>
                        <a:buSzPts val="1100"/>
                        <a:buChar char="●"/>
                      </a:pPr>
                      <a:r>
                        <a:rPr lang="fi" sz="1100">
                          <a:solidFill>
                            <a:srgbClr val="222222"/>
                          </a:solidFill>
                        </a:rPr>
                        <a:t>After touching animals</a:t>
                      </a:r>
                      <a:endParaRPr sz="1100">
                        <a:solidFill>
                          <a:srgbClr val="222222"/>
                        </a:solidFill>
                      </a:endParaRPr>
                    </a:p>
                    <a:p>
                      <a:pPr marL="457200" lvl="0" indent="-298450" algn="l" rtl="0">
                        <a:lnSpc>
                          <a:spcPct val="100000"/>
                        </a:lnSpc>
                        <a:spcBef>
                          <a:spcPts val="0"/>
                        </a:spcBef>
                        <a:spcAft>
                          <a:spcPts val="0"/>
                        </a:spcAft>
                        <a:buClr>
                          <a:schemeClr val="dk1"/>
                        </a:buClr>
                        <a:buSzPts val="1100"/>
                        <a:buChar char="●"/>
                      </a:pPr>
                      <a:r>
                        <a:rPr lang="fi" sz="1100">
                          <a:solidFill>
                            <a:srgbClr val="222222"/>
                          </a:solidFill>
                        </a:rPr>
                        <a:t>After touching rubbish</a:t>
                      </a:r>
                      <a:endParaRPr sz="1100">
                        <a:solidFill>
                          <a:srgbClr val="222222"/>
                        </a:solidFill>
                      </a:endParaRPr>
                    </a:p>
                    <a:p>
                      <a:pPr marL="457200" lvl="0" indent="-298450" algn="l" rtl="0">
                        <a:lnSpc>
                          <a:spcPct val="100000"/>
                        </a:lnSpc>
                        <a:spcBef>
                          <a:spcPts val="0"/>
                        </a:spcBef>
                        <a:spcAft>
                          <a:spcPts val="0"/>
                        </a:spcAft>
                        <a:buClr>
                          <a:schemeClr val="dk1"/>
                        </a:buClr>
                        <a:buSzPts val="1100"/>
                        <a:buChar char="●"/>
                      </a:pPr>
                      <a:r>
                        <a:rPr lang="fi" sz="1100">
                          <a:solidFill>
                            <a:srgbClr val="222222"/>
                          </a:solidFill>
                        </a:rPr>
                        <a:t>After changing a baby's diaper</a:t>
                      </a:r>
                      <a:endParaRPr sz="1100">
                        <a:solidFill>
                          <a:srgbClr val="222222"/>
                        </a:solidFill>
                      </a:endParaRPr>
                    </a:p>
                    <a:p>
                      <a:pPr marL="457200" lvl="0" indent="-298450" algn="l" rtl="0">
                        <a:lnSpc>
                          <a:spcPct val="100000"/>
                        </a:lnSpc>
                        <a:spcBef>
                          <a:spcPts val="0"/>
                        </a:spcBef>
                        <a:spcAft>
                          <a:spcPts val="0"/>
                        </a:spcAft>
                        <a:buClr>
                          <a:schemeClr val="dk1"/>
                        </a:buClr>
                        <a:buSzPts val="1100"/>
                        <a:buChar char="●"/>
                      </a:pPr>
                      <a:r>
                        <a:rPr lang="fi" sz="1100">
                          <a:solidFill>
                            <a:srgbClr val="222222"/>
                          </a:solidFill>
                        </a:rPr>
                        <a:t>After coughing, sneezing, or blowing your nose</a:t>
                      </a:r>
                      <a:endParaRPr sz="1100">
                        <a:solidFill>
                          <a:srgbClr val="222222"/>
                        </a:solidFill>
                      </a:endParaRPr>
                    </a:p>
                    <a:p>
                      <a:pPr marL="457200" lvl="0" indent="-298450" algn="l" rtl="0">
                        <a:lnSpc>
                          <a:spcPct val="100000"/>
                        </a:lnSpc>
                        <a:spcBef>
                          <a:spcPts val="0"/>
                        </a:spcBef>
                        <a:spcAft>
                          <a:spcPts val="0"/>
                        </a:spcAft>
                        <a:buClr>
                          <a:schemeClr val="dk1"/>
                        </a:buClr>
                        <a:buSzPts val="1100"/>
                        <a:buChar char="●"/>
                      </a:pPr>
                      <a:r>
                        <a:rPr lang="fi" sz="1100">
                          <a:solidFill>
                            <a:srgbClr val="222222"/>
                          </a:solidFill>
                        </a:rPr>
                        <a:t>Before and after dressing a wound.</a:t>
                      </a:r>
                      <a:endParaRPr sz="1100">
                        <a:solidFill>
                          <a:srgbClr val="222222"/>
                        </a:solidFill>
                      </a:endParaRPr>
                    </a:p>
                    <a:p>
                      <a:pPr marL="0" lvl="0" indent="0" algn="l" rtl="0">
                        <a:spcBef>
                          <a:spcPts val="1200"/>
                        </a:spcBef>
                        <a:spcAft>
                          <a:spcPts val="0"/>
                        </a:spcAft>
                        <a:buNone/>
                      </a:pPr>
                      <a:r>
                        <a:rPr lang="fi" sz="1100">
                          <a:solidFill>
                            <a:srgbClr val="222222"/>
                          </a:solidFill>
                        </a:rPr>
                        <a:t>More information on clean hands can be found at </a:t>
                      </a:r>
                      <a:r>
                        <a:rPr lang="fi" sz="1100" u="sng">
                          <a:solidFill>
                            <a:schemeClr val="hlink"/>
                          </a:solidFill>
                          <a:hlinkClick r:id="rId3"/>
                        </a:rPr>
                        <a:t>www.who.int/gpsc/clean_hands_protection/en/</a:t>
                      </a:r>
                      <a:r>
                        <a:rPr lang="fi" sz="1200">
                          <a:solidFill>
                            <a:srgbClr val="222222"/>
                          </a:solidFill>
                        </a:rPr>
                        <a:t/>
                      </a:r>
                      <a:br>
                        <a:rPr lang="fi" sz="1200">
                          <a:solidFill>
                            <a:srgbClr val="222222"/>
                          </a:solidFill>
                        </a:rPr>
                      </a:br>
                      <a:r>
                        <a:rPr lang="fi" sz="1200">
                          <a:solidFill>
                            <a:srgbClr val="222222"/>
                          </a:solidFill>
                        </a:rPr>
                        <a:t/>
                      </a:r>
                      <a:br>
                        <a:rPr lang="fi" sz="1200">
                          <a:solidFill>
                            <a:srgbClr val="222222"/>
                          </a:solidFill>
                        </a:rPr>
                      </a:br>
                      <a:endParaRPr sz="1200">
                        <a:solidFill>
                          <a:srgbClr val="222222"/>
                        </a:solidFill>
                      </a:endParaRPr>
                    </a:p>
                  </a:txBody>
                  <a:tcPr marL="91425" marR="91425" marT="91425" marB="91425"/>
                </a:tc>
                <a:tc>
                  <a:txBody>
                    <a:bodyPr/>
                    <a:lstStyle/>
                    <a:p>
                      <a:pPr marL="457200" lvl="0" indent="0" algn="l" rtl="0">
                        <a:lnSpc>
                          <a:spcPct val="115000"/>
                        </a:lnSpc>
                        <a:spcBef>
                          <a:spcPts val="1200"/>
                        </a:spcBef>
                        <a:spcAft>
                          <a:spcPts val="0"/>
                        </a:spcAft>
                        <a:buNone/>
                      </a:pPr>
                      <a:r>
                        <a:rPr lang="fi" sz="1200">
                          <a:solidFill>
                            <a:srgbClr val="222222"/>
                          </a:solidFill>
                        </a:rPr>
                        <a:t>There are places in the world where every bucket of water used means a new journey to the well. This takes time away from eg. school. However, washing your hands with soap reduces the number of deaths caused by diarrhea by more than 40%. Therefore, water-saving solutions like tippy tap are needed.</a:t>
                      </a:r>
                      <a:br>
                        <a:rPr lang="fi" sz="1200">
                          <a:solidFill>
                            <a:srgbClr val="222222"/>
                          </a:solidFill>
                        </a:rPr>
                      </a:br>
                      <a:endParaRPr sz="1200">
                        <a:solidFill>
                          <a:srgbClr val="222222"/>
                        </a:solidFill>
                      </a:endParaRPr>
                    </a:p>
                    <a:p>
                      <a:pPr marL="457200" lvl="0" indent="-304800" algn="l" rtl="0">
                        <a:lnSpc>
                          <a:spcPct val="115000"/>
                        </a:lnSpc>
                        <a:spcBef>
                          <a:spcPts val="1200"/>
                        </a:spcBef>
                        <a:spcAft>
                          <a:spcPts val="0"/>
                        </a:spcAft>
                        <a:buClr>
                          <a:schemeClr val="dk1"/>
                        </a:buClr>
                        <a:buSzPts val="1200"/>
                        <a:buAutoNum type="arabicPeriod"/>
                      </a:pPr>
                      <a:r>
                        <a:rPr lang="fi" sz="1200">
                          <a:solidFill>
                            <a:srgbClr val="222222"/>
                          </a:solidFill>
                        </a:rPr>
                        <a:t>Close the sink with a plug and measure how much water it takes to wash your hands. Washing your hands should last about 20 seconds.</a:t>
                      </a:r>
                      <a:br>
                        <a:rPr lang="fi" sz="1200">
                          <a:solidFill>
                            <a:srgbClr val="222222"/>
                          </a:solidFill>
                        </a:rPr>
                      </a:br>
                      <a:endParaRPr sz="1200">
                        <a:solidFill>
                          <a:srgbClr val="222222"/>
                        </a:solidFill>
                      </a:endParaRPr>
                    </a:p>
                    <a:p>
                      <a:pPr marL="457200" lvl="0" indent="-304800" algn="l" rtl="0">
                        <a:lnSpc>
                          <a:spcPct val="115000"/>
                        </a:lnSpc>
                        <a:spcBef>
                          <a:spcPts val="0"/>
                        </a:spcBef>
                        <a:spcAft>
                          <a:spcPts val="0"/>
                        </a:spcAft>
                        <a:buClr>
                          <a:schemeClr val="dk1"/>
                        </a:buClr>
                        <a:buSzPts val="1200"/>
                        <a:buAutoNum type="arabicPeriod"/>
                      </a:pPr>
                      <a:r>
                        <a:rPr lang="fi" sz="1200">
                          <a:solidFill>
                            <a:srgbClr val="222222"/>
                          </a:solidFill>
                        </a:rPr>
                        <a:t>Consider when you would need to wash your hands. Estimate how many times in total your family washes their hands throughout the day. How many litres of water does this take?</a:t>
                      </a:r>
                      <a:br>
                        <a:rPr lang="fi" sz="1200">
                          <a:solidFill>
                            <a:srgbClr val="222222"/>
                          </a:solidFill>
                        </a:rPr>
                      </a:br>
                      <a:endParaRPr sz="1200">
                        <a:solidFill>
                          <a:srgbClr val="222222"/>
                        </a:solidFill>
                      </a:endParaRPr>
                    </a:p>
                    <a:p>
                      <a:pPr marL="457200" lvl="0" indent="-304800" algn="l" rtl="0">
                        <a:lnSpc>
                          <a:spcPct val="115000"/>
                        </a:lnSpc>
                        <a:spcBef>
                          <a:spcPts val="0"/>
                        </a:spcBef>
                        <a:spcAft>
                          <a:spcPts val="0"/>
                        </a:spcAft>
                        <a:buClr>
                          <a:schemeClr val="dk1"/>
                        </a:buClr>
                        <a:buSzPts val="1200"/>
                        <a:buAutoNum type="arabicPeriod"/>
                      </a:pPr>
                      <a:r>
                        <a:rPr lang="fi" sz="1200">
                          <a:solidFill>
                            <a:srgbClr val="222222"/>
                          </a:solidFill>
                        </a:rPr>
                        <a:t>Watch a video of the tippy tap at: </a:t>
                      </a:r>
                      <a:r>
                        <a:rPr lang="fi" sz="1200" u="sng">
                          <a:solidFill>
                            <a:schemeClr val="hlink"/>
                          </a:solidFill>
                          <a:hlinkClick r:id="rId4"/>
                        </a:rPr>
                        <a:t>www.tippytap.org/videos</a:t>
                      </a:r>
                      <a:r>
                        <a:rPr lang="fi" sz="1200">
                          <a:solidFill>
                            <a:srgbClr val="222222"/>
                          </a:solidFill>
                        </a:rPr>
                        <a:t>.</a:t>
                      </a:r>
                      <a:br>
                        <a:rPr lang="fi" sz="1200">
                          <a:solidFill>
                            <a:srgbClr val="222222"/>
                          </a:solidFill>
                        </a:rPr>
                      </a:br>
                      <a:endParaRPr sz="1200">
                        <a:solidFill>
                          <a:srgbClr val="222222"/>
                        </a:solidFill>
                      </a:endParaRPr>
                    </a:p>
                    <a:p>
                      <a:pPr marL="457200" marR="38100" lvl="0" indent="-304800" algn="l" rtl="0">
                        <a:lnSpc>
                          <a:spcPct val="128571"/>
                        </a:lnSpc>
                        <a:spcBef>
                          <a:spcPts val="0"/>
                        </a:spcBef>
                        <a:spcAft>
                          <a:spcPts val="0"/>
                        </a:spcAft>
                        <a:buClr>
                          <a:schemeClr val="dk1"/>
                        </a:buClr>
                        <a:buSzPts val="1200"/>
                        <a:buAutoNum type="arabicPeriod"/>
                      </a:pPr>
                      <a:r>
                        <a:rPr lang="fi" sz="1200">
                          <a:solidFill>
                            <a:srgbClr val="222222"/>
                          </a:solidFill>
                        </a:rPr>
                        <a:t>Try building your own tippy tap.</a:t>
                      </a:r>
                      <a:endParaRPr sz="1200">
                        <a:solidFill>
                          <a:schemeClr val="dk1"/>
                        </a:solidFill>
                      </a:endParaRPr>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pic>
        <p:nvPicPr>
          <p:cNvPr id="214" name="Google Shape;214;p40"/>
          <p:cNvPicPr preferRelativeResize="0"/>
          <p:nvPr/>
        </p:nvPicPr>
        <p:blipFill rotWithShape="1">
          <a:blip r:embed="rId3">
            <a:alphaModFix/>
          </a:blip>
          <a:srcRect b="14806"/>
          <a:stretch/>
        </p:blipFill>
        <p:spPr>
          <a:xfrm>
            <a:off x="0" y="0"/>
            <a:ext cx="2104800" cy="5143500"/>
          </a:xfrm>
          <a:prstGeom prst="rect">
            <a:avLst/>
          </a:prstGeom>
          <a:noFill/>
          <a:ln>
            <a:noFill/>
          </a:ln>
        </p:spPr>
      </p:pic>
      <p:pic>
        <p:nvPicPr>
          <p:cNvPr id="215" name="Google Shape;215;p40"/>
          <p:cNvPicPr preferRelativeResize="0"/>
          <p:nvPr/>
        </p:nvPicPr>
        <p:blipFill rotWithShape="1">
          <a:blip r:embed="rId3">
            <a:alphaModFix/>
          </a:blip>
          <a:srcRect b="14806"/>
          <a:stretch/>
        </p:blipFill>
        <p:spPr>
          <a:xfrm>
            <a:off x="7039200" y="0"/>
            <a:ext cx="2104800" cy="5143500"/>
          </a:xfrm>
          <a:prstGeom prst="rect">
            <a:avLst/>
          </a:prstGeom>
          <a:noFill/>
          <a:ln>
            <a:noFill/>
          </a:ln>
        </p:spPr>
      </p:pic>
      <p:pic>
        <p:nvPicPr>
          <p:cNvPr id="216" name="Google Shape;216;p40"/>
          <p:cNvPicPr preferRelativeResize="0"/>
          <p:nvPr/>
        </p:nvPicPr>
        <p:blipFill>
          <a:blip r:embed="rId4">
            <a:alphaModFix/>
          </a:blip>
          <a:stretch>
            <a:fillRect/>
          </a:stretch>
        </p:blipFill>
        <p:spPr>
          <a:xfrm>
            <a:off x="2000250" y="0"/>
            <a:ext cx="5143500" cy="5143500"/>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41"/>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r>
              <a:rPr lang="fi" sz="1200">
                <a:solidFill>
                  <a:srgbClr val="222222"/>
                </a:solidFill>
              </a:rPr>
              <a:t>13% of the global population still lacks access to modern electricity. 3 billion people rely on wood, coal, charcoal or animal waste for cooking and heating. Energy is the dominant contributor to climate change, accounting for around 60 per cent of total global greenhouse gas emissions. Affordable and clean energy solutions play a key role in combating climate change. As energy demand grows, renewable energy sources are needed to play a crucial role. </a:t>
            </a:r>
            <a:endParaRPr sz="1200">
              <a:solidFill>
                <a:srgbClr val="222222"/>
              </a:solidFill>
            </a:endParaRPr>
          </a:p>
          <a:p>
            <a:pPr marL="0" lvl="0" indent="0" algn="l" rtl="0">
              <a:lnSpc>
                <a:spcPct val="115000"/>
              </a:lnSpc>
              <a:spcBef>
                <a:spcPts val="0"/>
              </a:spcBef>
              <a:spcAft>
                <a:spcPts val="0"/>
              </a:spcAft>
              <a:buNone/>
            </a:pPr>
            <a:endParaRPr sz="1200">
              <a:solidFill>
                <a:srgbClr val="222222"/>
              </a:solidFill>
            </a:endParaRPr>
          </a:p>
          <a:p>
            <a:pPr marL="457200" lvl="0" indent="0" algn="l" rtl="0">
              <a:lnSpc>
                <a:spcPct val="115000"/>
              </a:lnSpc>
              <a:spcBef>
                <a:spcPts val="0"/>
              </a:spcBef>
              <a:spcAft>
                <a:spcPts val="0"/>
              </a:spcAft>
              <a:buNone/>
            </a:pPr>
            <a:r>
              <a:rPr lang="fi" sz="1200">
                <a:solidFill>
                  <a:srgbClr val="222222"/>
                </a:solidFill>
              </a:rPr>
              <a:t>The Goal is to:</a:t>
            </a:r>
            <a:endParaRPr sz="1200">
              <a:solidFill>
                <a:srgbClr val="222222"/>
              </a:solidFill>
            </a:endParaRPr>
          </a:p>
          <a:p>
            <a:pPr marL="457200" lvl="0" indent="0" algn="l" rtl="0">
              <a:lnSpc>
                <a:spcPct val="115000"/>
              </a:lnSpc>
              <a:spcBef>
                <a:spcPts val="0"/>
              </a:spcBef>
              <a:spcAft>
                <a:spcPts val="0"/>
              </a:spcAft>
              <a:buNone/>
            </a:pPr>
            <a:endParaRPr sz="1200">
              <a:solidFill>
                <a:srgbClr val="222222"/>
              </a:solidFill>
            </a:endParaRPr>
          </a:p>
          <a:p>
            <a:pPr marL="457200" lvl="0" indent="-304800" algn="l" rtl="0">
              <a:lnSpc>
                <a:spcPct val="115000"/>
              </a:lnSpc>
              <a:spcBef>
                <a:spcPts val="0"/>
              </a:spcBef>
              <a:spcAft>
                <a:spcPts val="0"/>
              </a:spcAft>
              <a:buClr>
                <a:schemeClr val="dk1"/>
              </a:buClr>
              <a:buSzPts val="1200"/>
              <a:buChar char="-"/>
            </a:pPr>
            <a:r>
              <a:rPr lang="fi" sz="1200">
                <a:solidFill>
                  <a:srgbClr val="222222"/>
                </a:solidFill>
              </a:rPr>
              <a:t>provide affordable, reliable and modern energy services for all.</a:t>
            </a:r>
            <a:endParaRPr sz="1200">
              <a:solidFill>
                <a:srgbClr val="222222"/>
              </a:solidFill>
            </a:endParaRPr>
          </a:p>
          <a:p>
            <a:pPr marL="457200" lvl="0" indent="0" algn="l" rtl="0">
              <a:lnSpc>
                <a:spcPct val="115000"/>
              </a:lnSpc>
              <a:spcBef>
                <a:spcPts val="0"/>
              </a:spcBef>
              <a:spcAft>
                <a:spcPts val="0"/>
              </a:spcAft>
              <a:buNone/>
            </a:pPr>
            <a:endParaRPr sz="1200">
              <a:solidFill>
                <a:srgbClr val="222222"/>
              </a:solidFill>
            </a:endParaRPr>
          </a:p>
          <a:p>
            <a:pPr marL="457200" lvl="0" indent="-304800" algn="l" rtl="0">
              <a:lnSpc>
                <a:spcPct val="115000"/>
              </a:lnSpc>
              <a:spcBef>
                <a:spcPts val="0"/>
              </a:spcBef>
              <a:spcAft>
                <a:spcPts val="0"/>
              </a:spcAft>
              <a:buClr>
                <a:schemeClr val="dk1"/>
              </a:buClr>
              <a:buSzPts val="1200"/>
              <a:buChar char="-"/>
            </a:pPr>
            <a:r>
              <a:rPr lang="fi" sz="1200">
                <a:solidFill>
                  <a:srgbClr val="222222"/>
                </a:solidFill>
              </a:rPr>
              <a:t>substantially increase the share of renewable energy as an energy source. Renewable energy is, for example, electricity produced by solar, wind and hydropower plants.</a:t>
            </a:r>
            <a:endParaRPr sz="1200">
              <a:solidFill>
                <a:srgbClr val="222222"/>
              </a:solidFill>
            </a:endParaRPr>
          </a:p>
          <a:p>
            <a:pPr marL="457200" lvl="0" indent="0" algn="l" rtl="0">
              <a:lnSpc>
                <a:spcPct val="115000"/>
              </a:lnSpc>
              <a:spcBef>
                <a:spcPts val="0"/>
              </a:spcBef>
              <a:spcAft>
                <a:spcPts val="0"/>
              </a:spcAft>
              <a:buNone/>
            </a:pPr>
            <a:endParaRPr sz="1200">
              <a:solidFill>
                <a:srgbClr val="222222"/>
              </a:solidFill>
            </a:endParaRPr>
          </a:p>
          <a:p>
            <a:pPr marL="457200" marR="38100" lvl="0" indent="-304800" algn="l" rtl="0">
              <a:lnSpc>
                <a:spcPct val="128571"/>
              </a:lnSpc>
              <a:spcBef>
                <a:spcPts val="0"/>
              </a:spcBef>
              <a:spcAft>
                <a:spcPts val="0"/>
              </a:spcAft>
              <a:buClr>
                <a:schemeClr val="dk1"/>
              </a:buClr>
              <a:buSzPts val="1200"/>
              <a:buChar char="-"/>
            </a:pPr>
            <a:r>
              <a:rPr lang="fi" sz="1200">
                <a:solidFill>
                  <a:srgbClr val="222222"/>
                </a:solidFill>
              </a:rPr>
              <a:t>double the rate of energy efficiency, ie saving energy.</a:t>
            </a:r>
            <a:endParaRPr sz="1200">
              <a:solidFill>
                <a:srgbClr val="222222"/>
              </a:solidFill>
            </a:endParaRPr>
          </a:p>
          <a:p>
            <a:pPr marL="457200" lvl="0" indent="0" algn="l" rtl="0">
              <a:lnSpc>
                <a:spcPct val="115000"/>
              </a:lnSpc>
              <a:spcBef>
                <a:spcPts val="0"/>
              </a:spcBef>
              <a:spcAft>
                <a:spcPts val="0"/>
              </a:spcAft>
              <a:buNone/>
            </a:pPr>
            <a:endParaRPr sz="1200">
              <a:solidFill>
                <a:schemeClr val="dk1"/>
              </a:solidFill>
            </a:endParaRPr>
          </a:p>
          <a:p>
            <a:pPr marL="457200" lvl="0" indent="0" algn="l" rtl="0">
              <a:lnSpc>
                <a:spcPct val="115000"/>
              </a:lnSpc>
              <a:spcBef>
                <a:spcPts val="0"/>
              </a:spcBef>
              <a:spcAft>
                <a:spcPts val="0"/>
              </a:spcAft>
              <a:buNone/>
            </a:pPr>
            <a:endParaRPr sz="1200" b="1">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5"/>
          <p:cNvSpPr txBox="1"/>
          <p:nvPr/>
        </p:nvSpPr>
        <p:spPr>
          <a:xfrm>
            <a:off x="186850" y="236025"/>
            <a:ext cx="7182600" cy="4759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fi" sz="1200">
                <a:solidFill>
                  <a:srgbClr val="222222"/>
                </a:solidFill>
              </a:rPr>
              <a:t>Tips for using presentation cards</a:t>
            </a:r>
            <a:endParaRPr sz="1200">
              <a:solidFill>
                <a:srgbClr val="222222"/>
              </a:solidFill>
            </a:endParaRPr>
          </a:p>
          <a:p>
            <a:pPr marL="0" lvl="0" indent="0" algn="l" rtl="0">
              <a:lnSpc>
                <a:spcPct val="115000"/>
              </a:lnSpc>
              <a:spcBef>
                <a:spcPts val="0"/>
              </a:spcBef>
              <a:spcAft>
                <a:spcPts val="0"/>
              </a:spcAft>
              <a:buNone/>
            </a:pPr>
            <a:endParaRPr sz="1200">
              <a:solidFill>
                <a:srgbClr val="222222"/>
              </a:solidFill>
              <a:highlight>
                <a:srgbClr val="FFFF00"/>
              </a:highlight>
            </a:endParaRPr>
          </a:p>
          <a:p>
            <a:pPr marL="0" lvl="0" indent="0" algn="l" rtl="0">
              <a:lnSpc>
                <a:spcPct val="115000"/>
              </a:lnSpc>
              <a:spcBef>
                <a:spcPts val="0"/>
              </a:spcBef>
              <a:spcAft>
                <a:spcPts val="0"/>
              </a:spcAft>
              <a:buNone/>
            </a:pPr>
            <a:endParaRPr sz="1200">
              <a:solidFill>
                <a:srgbClr val="222222"/>
              </a:solidFill>
              <a:highlight>
                <a:srgbClr val="FFFF00"/>
              </a:highlight>
            </a:endParaRPr>
          </a:p>
          <a:p>
            <a:pPr marL="0" lvl="0" indent="0" algn="l" rtl="0">
              <a:lnSpc>
                <a:spcPct val="115000"/>
              </a:lnSpc>
              <a:spcBef>
                <a:spcPts val="0"/>
              </a:spcBef>
              <a:spcAft>
                <a:spcPts val="0"/>
              </a:spcAft>
              <a:buNone/>
            </a:pPr>
            <a:endParaRPr sz="1200">
              <a:solidFill>
                <a:srgbClr val="222222"/>
              </a:solidFill>
              <a:highlight>
                <a:srgbClr val="FFFF00"/>
              </a:highlight>
            </a:endParaRPr>
          </a:p>
          <a:p>
            <a:pPr marL="457200" lvl="0" indent="-304800" algn="l" rtl="0">
              <a:lnSpc>
                <a:spcPct val="115000"/>
              </a:lnSpc>
              <a:spcBef>
                <a:spcPts val="0"/>
              </a:spcBef>
              <a:spcAft>
                <a:spcPts val="0"/>
              </a:spcAft>
              <a:buClr>
                <a:srgbClr val="222222"/>
              </a:buClr>
              <a:buSzPts val="1200"/>
              <a:buChar char="-"/>
            </a:pPr>
            <a:r>
              <a:rPr lang="fi" sz="1200">
                <a:solidFill>
                  <a:srgbClr val="222222"/>
                </a:solidFill>
              </a:rPr>
              <a:t>Consider actions, such as "Replacing plastic straws with metal ones". Build a pyramid by setting the card most related to this action as the highest card of the pyramid. Set the cards a little less related to the action to the next level of the pyramid etc.</a:t>
            </a:r>
            <a:endParaRPr sz="1200">
              <a:solidFill>
                <a:srgbClr val="222222"/>
              </a:solidFill>
              <a:highlight>
                <a:srgbClr val="FFFF00"/>
              </a:highlight>
            </a:endParaRPr>
          </a:p>
          <a:p>
            <a:pPr marL="0" lvl="0" indent="0" algn="l" rtl="0">
              <a:lnSpc>
                <a:spcPct val="115000"/>
              </a:lnSpc>
              <a:spcBef>
                <a:spcPts val="0"/>
              </a:spcBef>
              <a:spcAft>
                <a:spcPts val="0"/>
              </a:spcAft>
              <a:buNone/>
            </a:pPr>
            <a:endParaRPr sz="1200">
              <a:solidFill>
                <a:srgbClr val="222222"/>
              </a:solidFill>
              <a:highlight>
                <a:srgbClr val="FFFF00"/>
              </a:highlight>
            </a:endParaRPr>
          </a:p>
          <a:p>
            <a:pPr marL="457200" lvl="0" indent="-304800" algn="l" rtl="0">
              <a:lnSpc>
                <a:spcPct val="115000"/>
              </a:lnSpc>
              <a:spcBef>
                <a:spcPts val="0"/>
              </a:spcBef>
              <a:spcAft>
                <a:spcPts val="0"/>
              </a:spcAft>
              <a:buClr>
                <a:srgbClr val="222222"/>
              </a:buClr>
              <a:buSzPts val="1200"/>
              <a:buChar char="-"/>
            </a:pPr>
            <a:r>
              <a:rPr lang="fi" sz="1200">
                <a:solidFill>
                  <a:srgbClr val="222222"/>
                </a:solidFill>
              </a:rPr>
              <a:t>Discuss together how well you think your country is succeeding in implementing the Agenda 2030 Goals. For example, mark the following three headings “high”, “medium”, “low”, and ask the participants to place the cards under the headings.</a:t>
            </a:r>
            <a:br>
              <a:rPr lang="fi" sz="1200">
                <a:solidFill>
                  <a:srgbClr val="222222"/>
                </a:solidFill>
              </a:rPr>
            </a:br>
            <a:r>
              <a:rPr lang="fi" sz="1200">
                <a:solidFill>
                  <a:srgbClr val="222222"/>
                </a:solidFill>
              </a:rPr>
              <a:t/>
            </a:r>
            <a:br>
              <a:rPr lang="fi" sz="1200">
                <a:solidFill>
                  <a:srgbClr val="222222"/>
                </a:solidFill>
              </a:rPr>
            </a:br>
            <a:r>
              <a:rPr lang="fi" sz="1200">
                <a:solidFill>
                  <a:srgbClr val="222222"/>
                </a:solidFill>
              </a:rPr>
              <a:t>Or, mark a continuum with one end to express “high level of implementation” and other end expressing “low level of implementation”, and ask the participants to place the cards on the continuum, based on their evaluations. </a:t>
            </a:r>
            <a:endParaRPr sz="1200">
              <a:solidFill>
                <a:srgbClr val="222222"/>
              </a:solidFill>
            </a:endParaRPr>
          </a:p>
          <a:p>
            <a:pPr marL="0" lvl="0" indent="0" algn="l" rtl="0">
              <a:lnSpc>
                <a:spcPct val="115000"/>
              </a:lnSpc>
              <a:spcBef>
                <a:spcPts val="0"/>
              </a:spcBef>
              <a:spcAft>
                <a:spcPts val="0"/>
              </a:spcAft>
              <a:buNone/>
            </a:pPr>
            <a:endParaRPr sz="1200">
              <a:highlight>
                <a:srgbClr val="FFFF00"/>
              </a:highlight>
            </a:endParaRPr>
          </a:p>
          <a:p>
            <a:pPr marL="0" lvl="0" indent="0" algn="just" rtl="0">
              <a:lnSpc>
                <a:spcPct val="115000"/>
              </a:lnSpc>
              <a:spcBef>
                <a:spcPts val="0"/>
              </a:spcBef>
              <a:spcAft>
                <a:spcPts val="0"/>
              </a:spcAft>
              <a:buNone/>
            </a:pPr>
            <a:endParaRPr sz="1200">
              <a:solidFill>
                <a:schemeClr val="dk1"/>
              </a:solidFill>
            </a:endParaRPr>
          </a:p>
          <a:p>
            <a:pPr marL="0" lvl="0" indent="0" algn="l" rtl="0">
              <a:lnSpc>
                <a:spcPct val="115000"/>
              </a:lnSpc>
              <a:spcBef>
                <a:spcPts val="0"/>
              </a:spcBef>
              <a:spcAft>
                <a:spcPts val="0"/>
              </a:spcAft>
              <a:buNone/>
            </a:pPr>
            <a:endParaRPr sz="1200">
              <a:solidFill>
                <a:schemeClr val="dk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42"/>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227" name="Google Shape;227;p42"/>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Clr>
                          <a:schemeClr val="dk1"/>
                        </a:buClr>
                        <a:buSzPts val="1100"/>
                        <a:buFont typeface="Arial"/>
                        <a:buNone/>
                      </a:pPr>
                      <a:r>
                        <a:rPr lang="fi" sz="1200">
                          <a:solidFill>
                            <a:srgbClr val="222222"/>
                          </a:solidFill>
                        </a:rPr>
                        <a:t>Time capsule from the past</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For this activity you will need pens and paper.</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0"/>
                        </a:spcAft>
                        <a:buClr>
                          <a:schemeClr val="dk1"/>
                        </a:buClr>
                        <a:buSzPts val="1100"/>
                        <a:buFont typeface="Arial"/>
                        <a:buNone/>
                      </a:pPr>
                      <a:r>
                        <a:rPr lang="fi" sz="1200">
                          <a:solidFill>
                            <a:schemeClr val="dk1"/>
                          </a:solidFill>
                        </a:rPr>
                        <a:t/>
                      </a:r>
                      <a:br>
                        <a:rPr lang="fi" sz="1200">
                          <a:solidFill>
                            <a:schemeClr val="dk1"/>
                          </a:solidFill>
                        </a:rPr>
                      </a:br>
                      <a:r>
                        <a:rPr lang="fi" sz="1200">
                          <a:solidFill>
                            <a:schemeClr val="dk1"/>
                          </a:solidFill>
                        </a:rPr>
                        <a:t/>
                      </a:r>
                      <a:br>
                        <a:rPr lang="fi" sz="1200">
                          <a:solidFill>
                            <a:schemeClr val="dk1"/>
                          </a:solidFill>
                        </a:rPr>
                      </a:br>
                      <a:r>
                        <a:rPr lang="fi" sz="1200">
                          <a:solidFill>
                            <a:schemeClr val="dk1"/>
                          </a:solidFill>
                        </a:rPr>
                        <a:t/>
                      </a:r>
                      <a:br>
                        <a:rPr lang="fi" sz="1200">
                          <a:solidFill>
                            <a:schemeClr val="dk1"/>
                          </a:solidFill>
                        </a:rPr>
                      </a:br>
                      <a:endParaRPr sz="1200">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0"/>
                        </a:spcAft>
                        <a:buClr>
                          <a:schemeClr val="dk1"/>
                        </a:buClr>
                        <a:buSzPts val="1100"/>
                        <a:buFont typeface="Arial"/>
                        <a:buNone/>
                      </a:pPr>
                      <a:endParaRPr sz="1200"/>
                    </a:p>
                  </a:txBody>
                  <a:tcPr marL="91425" marR="91425" marT="91425" marB="91425"/>
                </a:tc>
                <a:tc>
                  <a:txBody>
                    <a:bodyPr/>
                    <a:lstStyle/>
                    <a:p>
                      <a:pPr marL="457200" lvl="0" indent="0" algn="l" rtl="0">
                        <a:spcBef>
                          <a:spcPts val="0"/>
                        </a:spcBef>
                        <a:spcAft>
                          <a:spcPts val="0"/>
                        </a:spcAft>
                        <a:buNone/>
                      </a:pPr>
                      <a:r>
                        <a:rPr lang="fi" sz="1200">
                          <a:solidFill>
                            <a:srgbClr val="222222"/>
                          </a:solidFill>
                        </a:rPr>
                        <a:t>A time capsule is used to deliver messages to the future. It is usually an airtight container that holds texts and objects intended for the time capsule openers. The time at which it can be opened may be defined on the capsule itself.</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marR="38100" lvl="0" indent="0" algn="l" rtl="0">
                        <a:lnSpc>
                          <a:spcPct val="128571"/>
                        </a:lnSpc>
                        <a:spcBef>
                          <a:spcPts val="0"/>
                        </a:spcBef>
                        <a:spcAft>
                          <a:spcPts val="0"/>
                        </a:spcAft>
                        <a:buNone/>
                      </a:pPr>
                      <a:r>
                        <a:rPr lang="fi" sz="1200">
                          <a:solidFill>
                            <a:srgbClr val="222222"/>
                          </a:solidFill>
                        </a:rPr>
                        <a:t>Imagine you found a time capsule from 1920. Write answers to the questions:</a:t>
                      </a:r>
                      <a:br>
                        <a:rPr lang="fi" sz="1200">
                          <a:solidFill>
                            <a:srgbClr val="222222"/>
                          </a:solidFill>
                        </a:rPr>
                      </a:br>
                      <a:r>
                        <a:rPr lang="fi" sz="1200">
                          <a:solidFill>
                            <a:srgbClr val="222222"/>
                          </a:solidFill>
                        </a:rPr>
                        <a:t> </a:t>
                      </a:r>
                      <a:endParaRPr sz="1200">
                        <a:solidFill>
                          <a:srgbClr val="222222"/>
                        </a:solidFill>
                      </a:endParaRPr>
                    </a:p>
                    <a:p>
                      <a:pPr marL="457200" marR="38100" lvl="0" indent="0" algn="l" rtl="0">
                        <a:lnSpc>
                          <a:spcPct val="128571"/>
                        </a:lnSpc>
                        <a:spcBef>
                          <a:spcPts val="0"/>
                        </a:spcBef>
                        <a:spcAft>
                          <a:spcPts val="0"/>
                        </a:spcAft>
                        <a:buNone/>
                      </a:pPr>
                      <a:r>
                        <a:rPr lang="fi" sz="1200">
                          <a:solidFill>
                            <a:srgbClr val="222222"/>
                          </a:solidFill>
                        </a:rPr>
                        <a:t>- Who built the time capsule? </a:t>
                      </a:r>
                      <a:br>
                        <a:rPr lang="fi" sz="1200">
                          <a:solidFill>
                            <a:srgbClr val="222222"/>
                          </a:solidFill>
                        </a:rPr>
                      </a:br>
                      <a:r>
                        <a:rPr lang="fi" sz="1200">
                          <a:solidFill>
                            <a:srgbClr val="222222"/>
                          </a:solidFill>
                        </a:rPr>
                        <a:t>- What items does it contain? </a:t>
                      </a:r>
                      <a:br>
                        <a:rPr lang="fi" sz="1200">
                          <a:solidFill>
                            <a:srgbClr val="222222"/>
                          </a:solidFill>
                        </a:rPr>
                      </a:br>
                      <a:r>
                        <a:rPr lang="fi" sz="1200">
                          <a:solidFill>
                            <a:srgbClr val="222222"/>
                          </a:solidFill>
                        </a:rPr>
                        <a:t>- What energy sources would have been needed to produce these items? </a:t>
                      </a:r>
                      <a:br>
                        <a:rPr lang="fi" sz="1200">
                          <a:solidFill>
                            <a:srgbClr val="222222"/>
                          </a:solidFill>
                        </a:rPr>
                      </a:br>
                      <a:r>
                        <a:rPr lang="fi" sz="1200">
                          <a:solidFill>
                            <a:srgbClr val="222222"/>
                          </a:solidFill>
                        </a:rPr>
                        <a:t>- What does this tell us about how the world has changed since 1920? </a:t>
                      </a:r>
                      <a:endParaRPr sz="1200">
                        <a:solidFill>
                          <a:srgbClr val="222222"/>
                        </a:solidFill>
                      </a:endParaRPr>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43"/>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233" name="Google Shape;233;p43"/>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Clr>
                          <a:schemeClr val="dk1"/>
                        </a:buClr>
                        <a:buSzPts val="1100"/>
                        <a:buFont typeface="Arial"/>
                        <a:buNone/>
                      </a:pPr>
                      <a:r>
                        <a:rPr lang="fi" sz="1200">
                          <a:solidFill>
                            <a:srgbClr val="222222"/>
                          </a:solidFill>
                        </a:rPr>
                        <a:t>Time capsule</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For this activity you will need pens and paper.</a:t>
                      </a:r>
                      <a:endParaRPr sz="1200">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0"/>
                        </a:spcAft>
                        <a:buClr>
                          <a:schemeClr val="dk1"/>
                        </a:buClr>
                        <a:buSzPts val="1100"/>
                        <a:buFont typeface="Arial"/>
                        <a:buNone/>
                      </a:pPr>
                      <a:r>
                        <a:rPr lang="fi">
                          <a:solidFill>
                            <a:schemeClr val="dk1"/>
                          </a:solidFill>
                        </a:rPr>
                        <a:t/>
                      </a:r>
                      <a:br>
                        <a:rPr lang="fi">
                          <a:solidFill>
                            <a:schemeClr val="dk1"/>
                          </a:solidFill>
                        </a:rPr>
                      </a:b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endParaRPr/>
                    </a:p>
                  </a:txBody>
                  <a:tcPr marL="91425" marR="91425" marT="91425" marB="91425"/>
                </a:tc>
                <a:tc>
                  <a:txBody>
                    <a:bodyPr/>
                    <a:lstStyle/>
                    <a:p>
                      <a:pPr marL="457200" lvl="0" indent="0" algn="l" rtl="0">
                        <a:spcBef>
                          <a:spcPts val="0"/>
                        </a:spcBef>
                        <a:spcAft>
                          <a:spcPts val="0"/>
                        </a:spcAft>
                        <a:buNone/>
                      </a:pPr>
                      <a:r>
                        <a:rPr lang="fi" sz="1200">
                          <a:solidFill>
                            <a:srgbClr val="222222"/>
                          </a:solidFill>
                        </a:rPr>
                        <a:t>A time capsule is used to deliver messages to the future. It is usually an airtight container that holds texts and objects intended for the time capsule openers of the future. The time at which it can be opened may be defined on the capsule.</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0" algn="l" rtl="0">
                        <a:spcBef>
                          <a:spcPts val="0"/>
                        </a:spcBef>
                        <a:spcAft>
                          <a:spcPts val="0"/>
                        </a:spcAft>
                        <a:buNone/>
                      </a:pPr>
                      <a:r>
                        <a:rPr lang="fi" sz="1200">
                          <a:solidFill>
                            <a:srgbClr val="222222"/>
                          </a:solidFill>
                        </a:rPr>
                        <a:t>Design a time capsule with a message:</a:t>
                      </a:r>
                      <a:br>
                        <a:rPr lang="fi" sz="1200">
                          <a:solidFill>
                            <a:srgbClr val="222222"/>
                          </a:solidFill>
                        </a:rPr>
                      </a:br>
                      <a:r>
                        <a:rPr lang="fi" sz="1200">
                          <a:solidFill>
                            <a:srgbClr val="222222"/>
                          </a:solidFill>
                        </a:rPr>
                        <a:t>this is how we lived and produced energy!</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marR="0" lvl="0" indent="-304800" algn="l" rtl="0">
                        <a:lnSpc>
                          <a:spcPct val="100000"/>
                        </a:lnSpc>
                        <a:spcBef>
                          <a:spcPts val="0"/>
                        </a:spcBef>
                        <a:spcAft>
                          <a:spcPts val="0"/>
                        </a:spcAft>
                        <a:buClr>
                          <a:srgbClr val="222222"/>
                        </a:buClr>
                        <a:buSzPts val="1200"/>
                        <a:buChar char="-"/>
                      </a:pPr>
                      <a:r>
                        <a:rPr lang="fi" sz="1200">
                          <a:solidFill>
                            <a:srgbClr val="222222"/>
                          </a:solidFill>
                        </a:rPr>
                        <a:t>What would you put in the time capsule?</a:t>
                      </a:r>
                      <a:endParaRPr sz="1200">
                        <a:solidFill>
                          <a:srgbClr val="222222"/>
                        </a:solidFill>
                      </a:endParaRPr>
                    </a:p>
                    <a:p>
                      <a:pPr marL="914400" marR="0" lvl="0" indent="0" algn="l" rtl="0">
                        <a:lnSpc>
                          <a:spcPct val="100000"/>
                        </a:lnSpc>
                        <a:spcBef>
                          <a:spcPts val="0"/>
                        </a:spcBef>
                        <a:spcAft>
                          <a:spcPts val="0"/>
                        </a:spcAft>
                        <a:buNone/>
                      </a:pPr>
                      <a:endParaRPr sz="1200">
                        <a:solidFill>
                          <a:srgbClr val="222222"/>
                        </a:solidFill>
                      </a:endParaRPr>
                    </a:p>
                    <a:p>
                      <a:pPr marL="457200" marR="0" lvl="0" indent="-304800" algn="l" rtl="0">
                        <a:lnSpc>
                          <a:spcPct val="100000"/>
                        </a:lnSpc>
                        <a:spcBef>
                          <a:spcPts val="0"/>
                        </a:spcBef>
                        <a:spcAft>
                          <a:spcPts val="0"/>
                        </a:spcAft>
                        <a:buClr>
                          <a:srgbClr val="222222"/>
                        </a:buClr>
                        <a:buSzPts val="1200"/>
                        <a:buChar char="-"/>
                      </a:pPr>
                      <a:r>
                        <a:rPr lang="fi" sz="1200">
                          <a:solidFill>
                            <a:srgbClr val="222222"/>
                          </a:solidFill>
                        </a:rPr>
                        <a:t>What would each object or text explain?</a:t>
                      </a:r>
                      <a:endParaRPr sz="1200">
                        <a:solidFill>
                          <a:srgbClr val="222222"/>
                        </a:solidFill>
                      </a:endParaRPr>
                    </a:p>
                    <a:p>
                      <a:pPr marL="0" marR="0" lvl="0" indent="0" algn="l" rtl="0">
                        <a:lnSpc>
                          <a:spcPct val="100000"/>
                        </a:lnSpc>
                        <a:spcBef>
                          <a:spcPts val="0"/>
                        </a:spcBef>
                        <a:spcAft>
                          <a:spcPts val="0"/>
                        </a:spcAft>
                        <a:buNone/>
                      </a:pPr>
                      <a:endParaRPr sz="1200">
                        <a:solidFill>
                          <a:srgbClr val="222222"/>
                        </a:solidFill>
                      </a:endParaRPr>
                    </a:p>
                    <a:p>
                      <a:pPr marL="457200" marR="0" lvl="0" indent="-304800" algn="l" rtl="0">
                        <a:lnSpc>
                          <a:spcPct val="100000"/>
                        </a:lnSpc>
                        <a:spcBef>
                          <a:spcPts val="0"/>
                        </a:spcBef>
                        <a:spcAft>
                          <a:spcPts val="0"/>
                        </a:spcAft>
                        <a:buClr>
                          <a:srgbClr val="222222"/>
                        </a:buClr>
                        <a:buSzPts val="1200"/>
                        <a:buChar char="-"/>
                      </a:pPr>
                      <a:r>
                        <a:rPr lang="fi" sz="1200">
                          <a:solidFill>
                            <a:srgbClr val="222222"/>
                          </a:solidFill>
                        </a:rPr>
                        <a:t>How would you communicate the concepts of renewable energy and energy efficiency?</a:t>
                      </a:r>
                      <a:endParaRPr sz="1200">
                        <a:solidFill>
                          <a:srgbClr val="222222"/>
                        </a:solidFill>
                      </a:endParaRPr>
                    </a:p>
                    <a:p>
                      <a:pPr marL="0" marR="0" lvl="0" indent="0" algn="l" rtl="0">
                        <a:lnSpc>
                          <a:spcPct val="100000"/>
                        </a:lnSpc>
                        <a:spcBef>
                          <a:spcPts val="0"/>
                        </a:spcBef>
                        <a:spcAft>
                          <a:spcPts val="0"/>
                        </a:spcAft>
                        <a:buNone/>
                      </a:pPr>
                      <a:endParaRPr sz="1200">
                        <a:solidFill>
                          <a:srgbClr val="222222"/>
                        </a:solidFill>
                      </a:endParaRPr>
                    </a:p>
                    <a:p>
                      <a:pPr marL="457200" marR="0" lvl="0" indent="-304800" algn="l" rtl="0">
                        <a:lnSpc>
                          <a:spcPct val="100000"/>
                        </a:lnSpc>
                        <a:spcBef>
                          <a:spcPts val="0"/>
                        </a:spcBef>
                        <a:spcAft>
                          <a:spcPts val="0"/>
                        </a:spcAft>
                        <a:buClr>
                          <a:srgbClr val="222222"/>
                        </a:buClr>
                        <a:buSzPts val="1200"/>
                        <a:buChar char="-"/>
                      </a:pPr>
                      <a:r>
                        <a:rPr lang="fi" sz="1200">
                          <a:solidFill>
                            <a:srgbClr val="222222"/>
                          </a:solidFill>
                        </a:rPr>
                        <a:t>Where would the time capsule be hidden?</a:t>
                      </a:r>
                      <a:endParaRPr sz="1200">
                        <a:solidFill>
                          <a:srgbClr val="222222"/>
                        </a:solidFill>
                      </a:endParaRPr>
                    </a:p>
                    <a:p>
                      <a:pPr marL="914400" marR="0" lvl="0" indent="0" algn="l" rtl="0">
                        <a:lnSpc>
                          <a:spcPct val="100000"/>
                        </a:lnSpc>
                        <a:spcBef>
                          <a:spcPts val="0"/>
                        </a:spcBef>
                        <a:spcAft>
                          <a:spcPts val="0"/>
                        </a:spcAft>
                        <a:buNone/>
                      </a:pPr>
                      <a:endParaRPr sz="1200">
                        <a:solidFill>
                          <a:srgbClr val="222222"/>
                        </a:solidFill>
                      </a:endParaRPr>
                    </a:p>
                    <a:p>
                      <a:pPr marL="457200" marR="0" lvl="0" indent="-304800" algn="l" rtl="0">
                        <a:lnSpc>
                          <a:spcPct val="100000"/>
                        </a:lnSpc>
                        <a:spcBef>
                          <a:spcPts val="0"/>
                        </a:spcBef>
                        <a:spcAft>
                          <a:spcPts val="0"/>
                        </a:spcAft>
                        <a:buClr>
                          <a:srgbClr val="222222"/>
                        </a:buClr>
                        <a:buSzPts val="1200"/>
                        <a:buChar char="-"/>
                      </a:pPr>
                      <a:r>
                        <a:rPr lang="fi" sz="1200">
                          <a:solidFill>
                            <a:srgbClr val="222222"/>
                          </a:solidFill>
                        </a:rPr>
                        <a:t>When can it be opened?</a:t>
                      </a:r>
                      <a:endParaRPr sz="1200">
                        <a:solidFill>
                          <a:srgbClr val="222222"/>
                        </a:solidFill>
                      </a:endParaRPr>
                    </a:p>
                    <a:p>
                      <a:pPr marL="457200" lvl="0" indent="0" algn="l" rtl="0">
                        <a:spcBef>
                          <a:spcPts val="0"/>
                        </a:spcBef>
                        <a:spcAft>
                          <a:spcPts val="0"/>
                        </a:spcAft>
                        <a:buNone/>
                      </a:pPr>
                      <a:endParaRPr sz="1200">
                        <a:solidFill>
                          <a:schemeClr val="dk1"/>
                        </a:solidFill>
                      </a:endParaRPr>
                    </a:p>
                    <a:p>
                      <a:pPr marL="457200" lvl="0" indent="0" algn="l" rtl="0">
                        <a:spcBef>
                          <a:spcPts val="0"/>
                        </a:spcBef>
                        <a:spcAft>
                          <a:spcPts val="0"/>
                        </a:spcAft>
                        <a:buNone/>
                      </a:pPr>
                      <a:endParaRPr sz="1200">
                        <a:solidFill>
                          <a:schemeClr val="dk1"/>
                        </a:solidFill>
                      </a:endParaRPr>
                    </a:p>
                    <a:p>
                      <a:pPr marL="0" lvl="0" indent="0" algn="l" rtl="0">
                        <a:spcBef>
                          <a:spcPts val="0"/>
                        </a:spcBef>
                        <a:spcAft>
                          <a:spcPts val="0"/>
                        </a:spcAft>
                        <a:buClr>
                          <a:schemeClr val="dk1"/>
                        </a:buClr>
                        <a:buSzPts val="1100"/>
                        <a:buFont typeface="Arial"/>
                        <a:buNone/>
                      </a:pPr>
                      <a:endParaRPr sz="1200"/>
                    </a:p>
                  </a:txBody>
                  <a:tcPr marL="91425" marR="91425" marT="91425" marB="91425"/>
                </a:tc>
                <a:extLst>
                  <a:ext uri="{0D108BD9-81ED-4DB2-BD59-A6C34878D82A}">
                    <a16:rowId xmlns:a16="http://schemas.microsoft.com/office/drawing/2014/main" val="10000"/>
                  </a:ext>
                </a:extLst>
              </a:tr>
              <a:tr h="4335625">
                <a:tc>
                  <a:txBody>
                    <a:bodyPr/>
                    <a:lstStyle/>
                    <a:p>
                      <a:pPr marL="0" lvl="0" indent="0" algn="l" rtl="0">
                        <a:spcBef>
                          <a:spcPts val="0"/>
                        </a:spcBef>
                        <a:spcAft>
                          <a:spcPts val="0"/>
                        </a:spcAft>
                        <a:buNone/>
                      </a:pPr>
                      <a:endParaRPr sz="1200">
                        <a:solidFill>
                          <a:srgbClr val="222222"/>
                        </a:solidFill>
                      </a:endParaRPr>
                    </a:p>
                  </a:txBody>
                  <a:tcPr marL="91425" marR="91425" marT="91425" marB="91425"/>
                </a:tc>
                <a:tc>
                  <a:txBody>
                    <a:bodyPr/>
                    <a:lstStyle/>
                    <a:p>
                      <a:pPr marL="457200" lvl="0" indent="-228600" algn="l" rtl="0">
                        <a:spcBef>
                          <a:spcPts val="0"/>
                        </a:spcBef>
                        <a:spcAft>
                          <a:spcPts val="0"/>
                        </a:spcAft>
                        <a:buNone/>
                      </a:pPr>
                      <a:endParaRPr sz="1200">
                        <a:solidFill>
                          <a:srgbClr val="222222"/>
                        </a:solidFill>
                      </a:endParaRPr>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pic>
        <p:nvPicPr>
          <p:cNvPr id="238" name="Google Shape;238;p44"/>
          <p:cNvPicPr preferRelativeResize="0"/>
          <p:nvPr/>
        </p:nvPicPr>
        <p:blipFill>
          <a:blip r:embed="rId3">
            <a:alphaModFix/>
          </a:blip>
          <a:stretch>
            <a:fillRect/>
          </a:stretch>
        </p:blipFill>
        <p:spPr>
          <a:xfrm>
            <a:off x="714388" y="6"/>
            <a:ext cx="7715230" cy="5143500"/>
          </a:xfrm>
          <a:prstGeom prst="rect">
            <a:avLst/>
          </a:prstGeom>
          <a:noFill/>
          <a:ln>
            <a:noFill/>
          </a:ln>
        </p:spPr>
      </p:pic>
      <p:pic>
        <p:nvPicPr>
          <p:cNvPr id="239" name="Google Shape;239;p44"/>
          <p:cNvPicPr preferRelativeResize="0"/>
          <p:nvPr/>
        </p:nvPicPr>
        <p:blipFill>
          <a:blip r:embed="rId4">
            <a:alphaModFix/>
          </a:blip>
          <a:stretch>
            <a:fillRect/>
          </a:stretch>
        </p:blipFill>
        <p:spPr>
          <a:xfrm>
            <a:off x="0" y="0"/>
            <a:ext cx="2180275" cy="5143500"/>
          </a:xfrm>
          <a:prstGeom prst="rect">
            <a:avLst/>
          </a:prstGeom>
          <a:noFill/>
          <a:ln>
            <a:noFill/>
          </a:ln>
        </p:spPr>
      </p:pic>
      <p:pic>
        <p:nvPicPr>
          <p:cNvPr id="240" name="Google Shape;240;p44"/>
          <p:cNvPicPr preferRelativeResize="0"/>
          <p:nvPr/>
        </p:nvPicPr>
        <p:blipFill>
          <a:blip r:embed="rId4">
            <a:alphaModFix/>
          </a:blip>
          <a:stretch>
            <a:fillRect/>
          </a:stretch>
        </p:blipFill>
        <p:spPr>
          <a:xfrm>
            <a:off x="6963725" y="0"/>
            <a:ext cx="2180275" cy="5143500"/>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45"/>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457200" lvl="0" indent="0" algn="l" rtl="0">
              <a:spcBef>
                <a:spcPts val="0"/>
              </a:spcBef>
              <a:spcAft>
                <a:spcPts val="0"/>
              </a:spcAft>
              <a:buNone/>
            </a:pPr>
            <a:r>
              <a:rPr lang="fi" sz="1200">
                <a:solidFill>
                  <a:srgbClr val="222222"/>
                </a:solidFill>
              </a:rPr>
              <a:t>As the world economy recovers from the effects of crisis, growth has slowed, injustices have increased and labour markets struggle to meet the demands of a growing workforce. The global unemployment rate is 5.7%, and having a job doesn’t guarantee the ability to escape from poverty in many places. This slow and uneven progress requires us to rethink and retool economic and social policies aimed at eradicating poverty, to ensure that everyone shares in the progress.</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0" algn="l" rtl="0">
              <a:spcBef>
                <a:spcPts val="0"/>
              </a:spcBef>
              <a:spcAft>
                <a:spcPts val="0"/>
              </a:spcAft>
              <a:buNone/>
            </a:pPr>
            <a:r>
              <a:rPr lang="fi" sz="1200">
                <a:solidFill>
                  <a:srgbClr val="222222"/>
                </a:solidFill>
              </a:rPr>
              <a:t>The Goal is to:</a:t>
            </a:r>
            <a:br>
              <a:rPr lang="fi" sz="1200">
                <a:solidFill>
                  <a:srgbClr val="222222"/>
                </a:solidFill>
              </a:rPr>
            </a:br>
            <a:endParaRPr sz="1200">
              <a:solidFill>
                <a:srgbClr val="222222"/>
              </a:solidFill>
            </a:endParaRPr>
          </a:p>
          <a:p>
            <a:pPr marL="457200" lvl="0" indent="-304800" algn="l" rtl="0">
              <a:spcBef>
                <a:spcPts val="0"/>
              </a:spcBef>
              <a:spcAft>
                <a:spcPts val="0"/>
              </a:spcAft>
              <a:buSzPts val="1200"/>
              <a:buChar char="●"/>
            </a:pPr>
            <a:r>
              <a:rPr lang="fi" sz="1200">
                <a:solidFill>
                  <a:srgbClr val="222222"/>
                </a:solidFill>
              </a:rPr>
              <a:t>Achieve full and productive employment and decent work for all, including young people and people with disabilities</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Char char="●"/>
            </a:pPr>
            <a:r>
              <a:rPr lang="fi" sz="1200">
                <a:solidFill>
                  <a:srgbClr val="222222"/>
                </a:solidFill>
              </a:rPr>
              <a:t>Achieve equal pay for work of equal value.</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Char char="●"/>
            </a:pPr>
            <a:r>
              <a:rPr lang="fi" sz="1200">
                <a:solidFill>
                  <a:srgbClr val="222222"/>
                </a:solidFill>
              </a:rPr>
              <a:t>Promote practices that support entrepreneurship, creativity and innovation.</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Char char="●"/>
            </a:pPr>
            <a:r>
              <a:rPr lang="fi" sz="1200">
                <a:solidFill>
                  <a:srgbClr val="222222"/>
                </a:solidFill>
              </a:rPr>
              <a:t>Stop forced labor and human trafficking.</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Char char="●"/>
            </a:pPr>
            <a:r>
              <a:rPr lang="fi" sz="1200">
                <a:solidFill>
                  <a:srgbClr val="222222"/>
                </a:solidFill>
              </a:rPr>
              <a:t>To stop child labor in all its forms, particularly the use of child soldiers.</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marR="38100" lvl="0" indent="-304800" algn="l" rtl="0">
              <a:lnSpc>
                <a:spcPct val="128571"/>
              </a:lnSpc>
              <a:spcBef>
                <a:spcPts val="0"/>
              </a:spcBef>
              <a:spcAft>
                <a:spcPts val="0"/>
              </a:spcAft>
              <a:buSzPts val="1200"/>
              <a:buChar char="●"/>
            </a:pPr>
            <a:r>
              <a:rPr lang="fi" sz="1200">
                <a:solidFill>
                  <a:srgbClr val="222222"/>
                </a:solidFill>
              </a:rPr>
              <a:t>Protect labor rights and ensure a safe working environment for all workers, especially women and those in precarious employment.</a:t>
            </a:r>
            <a:endParaRPr sz="1200">
              <a:solidFill>
                <a:srgbClr val="0A0A0A"/>
              </a:solidFill>
            </a:endParaRPr>
          </a:p>
          <a:p>
            <a:pPr marL="0" lvl="0" indent="0" algn="l" rtl="0">
              <a:spcBef>
                <a:spcPts val="0"/>
              </a:spcBef>
              <a:spcAft>
                <a:spcPts val="0"/>
              </a:spcAft>
              <a:buNone/>
            </a:pPr>
            <a:endParaRPr sz="12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46"/>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251" name="Google Shape;251;p46"/>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Clr>
                          <a:schemeClr val="dk1"/>
                        </a:buClr>
                        <a:buSzPts val="1100"/>
                        <a:buFont typeface="Arial"/>
                        <a:buNone/>
                      </a:pPr>
                      <a:r>
                        <a:rPr lang="fi" sz="1200">
                          <a:solidFill>
                            <a:srgbClr val="222222"/>
                          </a:solidFill>
                        </a:rPr>
                        <a:t>Decent Work Alphabet</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For this activity you will need pencils. </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Also, on a large sheet of paper or whiteboard, write the title "Decent Work Alphabet" and the letters of the alphabet.</a:t>
                      </a:r>
                      <a:endParaRPr sz="1200">
                        <a:solidFill>
                          <a:srgbClr val="222222"/>
                        </a:solidFill>
                      </a:endParaRPr>
                    </a:p>
                    <a:p>
                      <a:pPr marL="0" lvl="0" indent="0" algn="l" rtl="0">
                        <a:spcBef>
                          <a:spcPts val="0"/>
                        </a:spcBef>
                        <a:spcAft>
                          <a:spcPts val="0"/>
                        </a:spcAft>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r>
                        <a:rPr lang="fi" sz="1200">
                          <a:solidFill>
                            <a:schemeClr val="dk1"/>
                          </a:solidFill>
                        </a:rPr>
                        <a:t/>
                      </a:r>
                      <a:br>
                        <a:rPr lang="fi" sz="1200">
                          <a:solidFill>
                            <a:schemeClr val="dk1"/>
                          </a:solidFill>
                        </a:rPr>
                      </a:br>
                      <a:endParaRPr sz="1200"/>
                    </a:p>
                  </a:txBody>
                  <a:tcPr marL="91425" marR="91425" marT="91425" marB="91425"/>
                </a:tc>
                <a:tc>
                  <a:txBody>
                    <a:bodyPr/>
                    <a:lstStyle/>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Write down points of view you think are related to decent work. Group the issues together under each letter of the alphabet. Several things can be written under the same letter.</a:t>
                      </a: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E.g. </a:t>
                      </a:r>
                      <a:endParaRPr sz="1200">
                        <a:solidFill>
                          <a:srgbClr val="222222"/>
                        </a:solidFill>
                      </a:endParaRPr>
                    </a:p>
                    <a:p>
                      <a:pPr marL="0" lvl="0" indent="0" algn="l" rtl="0">
                        <a:spcBef>
                          <a:spcPts val="0"/>
                        </a:spcBef>
                        <a:spcAft>
                          <a:spcPts val="0"/>
                        </a:spcAft>
                        <a:buNone/>
                      </a:pPr>
                      <a:r>
                        <a:rPr lang="fi" sz="1200"/>
                        <a:t>S for safety</a:t>
                      </a:r>
                      <a:br>
                        <a:rPr lang="fi" sz="1200"/>
                      </a:br>
                      <a:r>
                        <a:rPr lang="fi" sz="1200"/>
                        <a:t>E for equal pay</a:t>
                      </a:r>
                      <a:endParaRPr sz="1200"/>
                    </a:p>
                    <a:p>
                      <a:pPr marL="0" lvl="0" indent="0" algn="l" rtl="0">
                        <a:spcBef>
                          <a:spcPts val="0"/>
                        </a:spcBef>
                        <a:spcAft>
                          <a:spcPts val="0"/>
                        </a:spcAft>
                        <a:buNone/>
                      </a:pPr>
                      <a:r>
                        <a:rPr lang="fi" sz="1200"/>
                        <a:t/>
                      </a:r>
                      <a:br>
                        <a:rPr lang="fi" sz="1200"/>
                      </a:br>
                      <a:r>
                        <a:rPr lang="fi" sz="1200"/>
                        <a:t/>
                      </a:r>
                      <a:br>
                        <a:rPr lang="fi" sz="1200"/>
                      </a:br>
                      <a:endParaRPr sz="1200"/>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7"/>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257" name="Google Shape;257;p47"/>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None/>
                      </a:pPr>
                      <a:r>
                        <a:rPr lang="fi" sz="1200">
                          <a:solidFill>
                            <a:srgbClr val="222222"/>
                          </a:solidFill>
                        </a:rPr>
                        <a:t>Weather vane</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
                      </a:r>
                      <a:br>
                        <a:rPr lang="fi" sz="1200">
                          <a:solidFill>
                            <a:srgbClr val="222222"/>
                          </a:solidFill>
                        </a:rPr>
                      </a:br>
                      <a:r>
                        <a:rPr lang="fi" sz="1200">
                          <a:solidFill>
                            <a:srgbClr val="222222"/>
                          </a:solidFill>
                        </a:rPr>
                        <a:t>Statements to be used in this activity: </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
                      </a:r>
                      <a:br>
                        <a:rPr lang="fi" sz="1200">
                          <a:solidFill>
                            <a:srgbClr val="222222"/>
                          </a:solidFill>
                        </a:rPr>
                      </a:br>
                      <a:r>
                        <a:rPr lang="fi" sz="1200">
                          <a:solidFill>
                            <a:srgbClr val="222222"/>
                          </a:solidFill>
                        </a:rPr>
                        <a:t>- In our country, everyone receives equal pay for equal work.</a:t>
                      </a:r>
                      <a:endParaRPr sz="1200">
                        <a:solidFill>
                          <a:srgbClr val="222222"/>
                        </a:solidFill>
                      </a:endParaRPr>
                    </a:p>
                    <a:p>
                      <a:pPr marL="0" lvl="0" indent="0" algn="l" rtl="0">
                        <a:spcBef>
                          <a:spcPts val="0"/>
                        </a:spcBef>
                        <a:spcAft>
                          <a:spcPts val="0"/>
                        </a:spcAft>
                        <a:buNone/>
                      </a:pPr>
                      <a:r>
                        <a:rPr lang="fi" sz="1200">
                          <a:solidFill>
                            <a:srgbClr val="222222"/>
                          </a:solidFill>
                        </a:rPr>
                        <a:t>- Entrepreneurship seems like an attractive career option.</a:t>
                      </a:r>
                      <a:endParaRPr sz="1200">
                        <a:solidFill>
                          <a:srgbClr val="222222"/>
                        </a:solidFill>
                      </a:endParaRPr>
                    </a:p>
                    <a:p>
                      <a:pPr marL="0" lvl="0" indent="0" algn="l" rtl="0">
                        <a:spcBef>
                          <a:spcPts val="0"/>
                        </a:spcBef>
                        <a:spcAft>
                          <a:spcPts val="0"/>
                        </a:spcAft>
                        <a:buNone/>
                      </a:pPr>
                      <a:r>
                        <a:rPr lang="fi" sz="1200">
                          <a:solidFill>
                            <a:srgbClr val="222222"/>
                          </a:solidFill>
                        </a:rPr>
                        <a:t>- I can influence the cessation of child labor.</a:t>
                      </a:r>
                      <a:endParaRPr sz="1200">
                        <a:solidFill>
                          <a:srgbClr val="222222"/>
                        </a:solidFill>
                      </a:endParaRPr>
                    </a:p>
                    <a:p>
                      <a:pPr marL="0" lvl="0" indent="0" algn="l" rtl="0">
                        <a:spcBef>
                          <a:spcPts val="0"/>
                        </a:spcBef>
                        <a:spcAft>
                          <a:spcPts val="0"/>
                        </a:spcAft>
                        <a:buNone/>
                      </a:pPr>
                      <a:r>
                        <a:rPr lang="fi" sz="1200">
                          <a:solidFill>
                            <a:srgbClr val="222222"/>
                          </a:solidFill>
                        </a:rPr>
                        <a:t>- Women and men are equal in working life.</a:t>
                      </a:r>
                      <a:endParaRPr sz="1200">
                        <a:solidFill>
                          <a:srgbClr val="222222"/>
                        </a:solidFill>
                      </a:endParaRPr>
                    </a:p>
                    <a:p>
                      <a:pPr marL="0" marR="38100" lvl="0" indent="0" algn="l" rtl="0">
                        <a:lnSpc>
                          <a:spcPct val="128571"/>
                        </a:lnSpc>
                        <a:spcBef>
                          <a:spcPts val="0"/>
                        </a:spcBef>
                        <a:spcAft>
                          <a:spcPts val="0"/>
                        </a:spcAft>
                        <a:buNone/>
                      </a:pPr>
                      <a:r>
                        <a:rPr lang="fi" sz="1200">
                          <a:solidFill>
                            <a:srgbClr val="222222"/>
                          </a:solidFill>
                        </a:rPr>
                        <a:t>- Insecure employment will be a normal situation in the future.</a:t>
                      </a:r>
                      <a:endParaRPr sz="1200">
                        <a:solidFill>
                          <a:srgbClr val="222222"/>
                        </a:solidFill>
                      </a:endParaRPr>
                    </a:p>
                    <a:p>
                      <a:pPr marL="0" lvl="0" indent="0" algn="l" rtl="0">
                        <a:spcBef>
                          <a:spcPts val="0"/>
                        </a:spcBef>
                        <a:spcAft>
                          <a:spcPts val="0"/>
                        </a:spcAft>
                        <a:buNone/>
                      </a:pPr>
                      <a:endParaRPr sz="120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fi" sz="1200">
                          <a:solidFill>
                            <a:srgbClr val="222222"/>
                          </a:solidFill>
                        </a:rPr>
                        <a:t>1) Mark one wall in the space to indicate 'agree'. Mark the opposite wall to indicate 'disagree'.</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r>
                        <a:rPr lang="fi" sz="1200">
                          <a:solidFill>
                            <a:srgbClr val="222222"/>
                          </a:solidFill>
                        </a:rPr>
                        <a:t>2) The participants stand up and take a position on each statement made. An opinion is expressed by turning towards the wall matching the opinion. Intermediate positions are also allowed, by turning part way in each direction.</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3) After everyone has turned, a joint discussion begins with reasoning to specify the direction of the turn. If the reasoning causes the other participants to change their minds or update their position, they can turn in the direction reflecting the change in opinion.</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p>
                    <a:p>
                      <a:pPr marL="0" lvl="0" indent="0" algn="l" rtl="0">
                        <a:spcBef>
                          <a:spcPts val="0"/>
                        </a:spcBef>
                        <a:spcAft>
                          <a:spcPts val="0"/>
                        </a:spcAft>
                        <a:buClr>
                          <a:schemeClr val="dk1"/>
                        </a:buClr>
                        <a:buSzPts val="1100"/>
                        <a:buFont typeface="Arial"/>
                        <a:buNone/>
                      </a:pPr>
                      <a:endParaRPr sz="1200"/>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pic>
        <p:nvPicPr>
          <p:cNvPr id="262" name="Google Shape;262;p48"/>
          <p:cNvPicPr preferRelativeResize="0"/>
          <p:nvPr/>
        </p:nvPicPr>
        <p:blipFill>
          <a:blip r:embed="rId3">
            <a:alphaModFix/>
          </a:blip>
          <a:stretch>
            <a:fillRect/>
          </a:stretch>
        </p:blipFill>
        <p:spPr>
          <a:xfrm>
            <a:off x="714375" y="0"/>
            <a:ext cx="7715251" cy="5143500"/>
          </a:xfrm>
          <a:prstGeom prst="rect">
            <a:avLst/>
          </a:prstGeom>
          <a:noFill/>
          <a:ln>
            <a:noFill/>
          </a:ln>
        </p:spPr>
      </p:pic>
      <p:pic>
        <p:nvPicPr>
          <p:cNvPr id="263" name="Google Shape;263;p48"/>
          <p:cNvPicPr preferRelativeResize="0"/>
          <p:nvPr/>
        </p:nvPicPr>
        <p:blipFill>
          <a:blip r:embed="rId4">
            <a:alphaModFix/>
          </a:blip>
          <a:stretch>
            <a:fillRect/>
          </a:stretch>
        </p:blipFill>
        <p:spPr>
          <a:xfrm>
            <a:off x="0" y="0"/>
            <a:ext cx="2156175" cy="5143500"/>
          </a:xfrm>
          <a:prstGeom prst="rect">
            <a:avLst/>
          </a:prstGeom>
          <a:noFill/>
          <a:ln>
            <a:noFill/>
          </a:ln>
        </p:spPr>
      </p:pic>
      <p:pic>
        <p:nvPicPr>
          <p:cNvPr id="264" name="Google Shape;264;p48"/>
          <p:cNvPicPr preferRelativeResize="0"/>
          <p:nvPr/>
        </p:nvPicPr>
        <p:blipFill>
          <a:blip r:embed="rId4">
            <a:alphaModFix/>
          </a:blip>
          <a:stretch>
            <a:fillRect/>
          </a:stretch>
        </p:blipFill>
        <p:spPr>
          <a:xfrm>
            <a:off x="6987825" y="0"/>
            <a:ext cx="2156175" cy="5143500"/>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49"/>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457200" lvl="0" indent="0" algn="l" rtl="0">
              <a:spcBef>
                <a:spcPts val="0"/>
              </a:spcBef>
              <a:spcAft>
                <a:spcPts val="0"/>
              </a:spcAft>
              <a:buNone/>
            </a:pPr>
            <a:r>
              <a:rPr lang="fi" sz="1200">
                <a:solidFill>
                  <a:srgbClr val="222222"/>
                </a:solidFill>
              </a:rPr>
              <a:t>Infrastructure like roads, information and communication technologies, sanitation, electricity and water remains scarce in many countries. Over 4 billion people live without Internet, 90% of whom are in developing countries. Infrastructure investment is necessary for sustainable development. Technological progress is crucial to reaching environmental objectives, such as increased resource and energy-efficiency. </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457200" algn="l" rtl="0">
              <a:spcBef>
                <a:spcPts val="0"/>
              </a:spcBef>
              <a:spcAft>
                <a:spcPts val="0"/>
              </a:spcAft>
              <a:buNone/>
            </a:pPr>
            <a:r>
              <a:rPr lang="fi" sz="1200">
                <a:solidFill>
                  <a:srgbClr val="222222"/>
                </a:solidFill>
              </a:rPr>
              <a:t>The Goal is to: </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Develop quality, reliable infrastructure to support economic development and human well-being, focussing on affordable and equitable access.</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Promote inclusive and sustainable industrialization and increase industry's share of employment.</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Enhance resource efficiency and uptake of environmentally-friendly technologies</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Provide equal and affordable access to the Internet.</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Enhance scientific research, encourage innovation and increase research and development</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Support developing countries' own technological development, research and innovation.</a:t>
            </a:r>
            <a:endParaRPr sz="1200">
              <a:solidFill>
                <a:srgbClr val="222222"/>
              </a:solidFill>
            </a:endParaRPr>
          </a:p>
          <a:p>
            <a:pPr marL="0" lvl="0" indent="0" algn="l" rtl="0">
              <a:spcBef>
                <a:spcPts val="0"/>
              </a:spcBef>
              <a:spcAft>
                <a:spcPts val="0"/>
              </a:spcAft>
              <a:buNone/>
            </a:pPr>
            <a:endParaRPr sz="12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50"/>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275" name="Google Shape;275;p50"/>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Clr>
                          <a:schemeClr val="dk1"/>
                        </a:buClr>
                        <a:buSzPts val="1100"/>
                        <a:buFont typeface="Arial"/>
                        <a:buNone/>
                      </a:pPr>
                      <a:r>
                        <a:rPr lang="fi" sz="1200">
                          <a:solidFill>
                            <a:srgbClr val="222222"/>
                          </a:solidFill>
                        </a:rPr>
                        <a:t>Invention interventions!</a:t>
                      </a:r>
                      <a:endParaRPr sz="1200">
                        <a:solidFill>
                          <a:srgbClr val="222222"/>
                        </a:solidFill>
                      </a:endParaRPr>
                    </a:p>
                    <a:p>
                      <a:pPr marL="0" lvl="0" indent="0" algn="l" rtl="0">
                        <a:spcBef>
                          <a:spcPts val="0"/>
                        </a:spcBef>
                        <a:spcAft>
                          <a:spcPts val="0"/>
                        </a:spcAft>
                        <a:buClr>
                          <a:schemeClr val="dk1"/>
                        </a:buClr>
                        <a:buSzPts val="1100"/>
                        <a:buFont typeface="Arial"/>
                        <a:buNone/>
                      </a:pPr>
                      <a:r>
                        <a:rPr lang="fi" sz="1200">
                          <a:solidFill>
                            <a:srgbClr val="222222"/>
                          </a:solidFill>
                        </a:rPr>
                        <a:t/>
                      </a:r>
                      <a:br>
                        <a:rPr lang="fi" sz="1200">
                          <a:solidFill>
                            <a:srgbClr val="222222"/>
                          </a:solidFill>
                        </a:rPr>
                      </a:b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For this activity you will need pencils and paper.</a:t>
                      </a: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0"/>
                        </a:spcAft>
                        <a:buClr>
                          <a:schemeClr val="dk1"/>
                        </a:buClr>
                        <a:buSzPts val="1100"/>
                        <a:buFont typeface="Arial"/>
                        <a:buNone/>
                      </a:pPr>
                      <a:endParaRPr sz="1200"/>
                    </a:p>
                  </a:txBody>
                  <a:tcPr marL="91425" marR="91425" marT="91425" marB="91425"/>
                </a:tc>
                <a:tc>
                  <a:txBody>
                    <a:bodyPr/>
                    <a:lstStyle/>
                    <a:p>
                      <a:pPr marL="0" lvl="0" indent="0" algn="l" rtl="0">
                        <a:spcBef>
                          <a:spcPts val="0"/>
                        </a:spcBef>
                        <a:spcAft>
                          <a:spcPts val="0"/>
                        </a:spcAft>
                        <a:buNone/>
                      </a:pPr>
                      <a:r>
                        <a:rPr lang="fi" sz="1200">
                          <a:solidFill>
                            <a:srgbClr val="222222"/>
                          </a:solidFill>
                        </a:rPr>
                        <a:t>Many inventions and innovations have been developed to address social, cultural, economic and environmental challenges.</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If you were to present contemporary inventions or innovations that make our lives easier and solve some of the problems of sustainable development to the people in the 22nd century, which ones would you choose?</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The inventions can be tangible or intangible (e.g. solar panels, gore-tex fabric, online services).</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marR="38100" lvl="0" indent="-304800" algn="l" rtl="0">
                        <a:lnSpc>
                          <a:spcPct val="128571"/>
                        </a:lnSpc>
                        <a:spcBef>
                          <a:spcPts val="0"/>
                        </a:spcBef>
                        <a:spcAft>
                          <a:spcPts val="0"/>
                        </a:spcAft>
                        <a:buClr>
                          <a:srgbClr val="222222"/>
                        </a:buClr>
                        <a:buSzPts val="1200"/>
                        <a:buAutoNum type="arabicPeriod"/>
                      </a:pPr>
                      <a:r>
                        <a:rPr lang="fi" sz="1200">
                          <a:solidFill>
                            <a:srgbClr val="222222"/>
                          </a:solidFill>
                        </a:rPr>
                        <a:t>Illustrate and describe the invention! What makes it a useful innovation or invention? Describe it in a way that enables the future people to understand what it is all about.</a:t>
                      </a:r>
                      <a:endParaRPr sz="1200">
                        <a:solidFill>
                          <a:srgbClr val="222222"/>
                        </a:solidFill>
                      </a:endParaRPr>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r h="4335625">
                <a:tc>
                  <a:txBody>
                    <a:bodyPr/>
                    <a:lstStyle/>
                    <a:p>
                      <a:pPr marL="0" lvl="0" indent="0" algn="l" rtl="0">
                        <a:spcBef>
                          <a:spcPts val="0"/>
                        </a:spcBef>
                        <a:spcAft>
                          <a:spcPts val="0"/>
                        </a:spcAft>
                        <a:buNone/>
                      </a:pPr>
                      <a:endParaRPr sz="1200">
                        <a:solidFill>
                          <a:srgbClr val="222222"/>
                        </a:solidFill>
                      </a:endParaRPr>
                    </a:p>
                  </a:txBody>
                  <a:tcPr marL="91425" marR="91425" marT="91425" marB="91425"/>
                </a:tc>
                <a:tc>
                  <a:txBody>
                    <a:bodyPr/>
                    <a:lstStyle/>
                    <a:p>
                      <a:pPr marL="0" lvl="0" indent="0" algn="l" rtl="0">
                        <a:spcBef>
                          <a:spcPts val="0"/>
                        </a:spcBef>
                        <a:spcAft>
                          <a:spcPts val="0"/>
                        </a:spcAft>
                        <a:buNone/>
                      </a:pPr>
                      <a:endParaRPr sz="1200">
                        <a:solidFill>
                          <a:srgbClr val="222222"/>
                        </a:solidFill>
                      </a:endParaRPr>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p51"/>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281" name="Google Shape;281;p51"/>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None/>
                      </a:pPr>
                      <a:r>
                        <a:rPr lang="fi" sz="1200">
                          <a:solidFill>
                            <a:srgbClr val="222222"/>
                          </a:solidFill>
                        </a:rPr>
                        <a:t>Map of interdependence </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For this activity you will need printed maps of interdependence, as well as a device with network connection to watch a video. </a:t>
                      </a:r>
                      <a:br>
                        <a:rPr lang="fi" sz="1200">
                          <a:solidFill>
                            <a:srgbClr val="222222"/>
                          </a:solidFill>
                        </a:rPr>
                      </a:br>
                      <a:endParaRPr sz="1200">
                        <a:solidFill>
                          <a:srgbClr val="222222"/>
                        </a:solidFill>
                      </a:endParaRPr>
                    </a:p>
                    <a:p>
                      <a:pPr marL="0" lvl="0" indent="0" algn="l" rtl="0">
                        <a:spcBef>
                          <a:spcPts val="0"/>
                        </a:spcBef>
                        <a:spcAft>
                          <a:spcPts val="0"/>
                        </a:spcAft>
                        <a:buNone/>
                      </a:pPr>
                      <a:r>
                        <a:rPr lang="fi" sz="1200">
                          <a:solidFill>
                            <a:srgbClr val="222222"/>
                          </a:solidFill>
                        </a:rPr>
                        <a:t>The video is based on the essay “I, Pencil” by Leonard E. Read, who claims that it is unlikely that anyone would truly know the whole story of a pencil. The essay is also freely available to read online. </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Maps of interdependence: bit.ly/agendacards9-1</a:t>
                      </a:r>
                      <a:endParaRPr sz="1200">
                        <a:solidFill>
                          <a:srgbClr val="222222"/>
                        </a:solidFill>
                      </a:endParaRPr>
                    </a:p>
                    <a:p>
                      <a:pPr marL="0" lvl="0" indent="0" algn="l" rtl="0">
                        <a:spcBef>
                          <a:spcPts val="0"/>
                        </a:spcBef>
                        <a:spcAft>
                          <a:spcPts val="0"/>
                        </a:spcAft>
                        <a:buNone/>
                      </a:pPr>
                      <a:r>
                        <a:rPr lang="fi" sz="1200">
                          <a:solidFill>
                            <a:srgbClr val="222222"/>
                          </a:solidFill>
                        </a:rPr>
                        <a:t>Video of the pencil journey: bit.ly/agendacards9-2</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None/>
                      </a:pPr>
                      <a:endParaRPr sz="1200"/>
                    </a:p>
                  </a:txBody>
                  <a:tcPr marL="91425" marR="91425" marT="91425" marB="91425"/>
                </a:tc>
                <a:tc>
                  <a:txBody>
                    <a:bodyPr/>
                    <a:lstStyle/>
                    <a:p>
                      <a:pPr marL="457200" lvl="0" indent="-304800" algn="l" rtl="0">
                        <a:spcBef>
                          <a:spcPts val="0"/>
                        </a:spcBef>
                        <a:spcAft>
                          <a:spcPts val="0"/>
                        </a:spcAft>
                        <a:buClr>
                          <a:srgbClr val="222222"/>
                        </a:buClr>
                        <a:buSzPts val="1200"/>
                        <a:buAutoNum type="arabicPeriod"/>
                      </a:pPr>
                      <a:r>
                        <a:rPr lang="fi" sz="1200">
                          <a:solidFill>
                            <a:srgbClr val="222222"/>
                          </a:solidFill>
                        </a:rPr>
                        <a:t>Watch the video of the journey of a pencil.</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Form small groups and choose a product you are familiar with, such as a cell phone, pair of jeans, or tooth brush.</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Fill in maps of interdependence: what resources, labour, infrastructure and industrial solutions are required to make the item you chose?</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marR="38100" lvl="0" indent="-304800" algn="l" rtl="0">
                        <a:lnSpc>
                          <a:spcPct val="100000"/>
                        </a:lnSpc>
                        <a:spcBef>
                          <a:spcPts val="0"/>
                        </a:spcBef>
                        <a:spcAft>
                          <a:spcPts val="0"/>
                        </a:spcAft>
                        <a:buClr>
                          <a:srgbClr val="222222"/>
                        </a:buClr>
                        <a:buSzPts val="1200"/>
                        <a:buAutoNum type="arabicPeriod"/>
                      </a:pPr>
                      <a:r>
                        <a:rPr lang="fi" sz="1200">
                          <a:solidFill>
                            <a:srgbClr val="222222"/>
                          </a:solidFill>
                        </a:rPr>
                        <a:t>Consider the global pros and cons: </a:t>
                      </a:r>
                      <a:br>
                        <a:rPr lang="fi" sz="1200">
                          <a:solidFill>
                            <a:srgbClr val="222222"/>
                          </a:solidFill>
                        </a:rPr>
                      </a:br>
                      <a:r>
                        <a:rPr lang="fi" sz="1200">
                          <a:solidFill>
                            <a:srgbClr val="222222"/>
                          </a:solidFill>
                        </a:rPr>
                        <a:t>- Are there any factors in the maps that could be improved? </a:t>
                      </a:r>
                      <a:br>
                        <a:rPr lang="fi" sz="1200">
                          <a:solidFill>
                            <a:srgbClr val="222222"/>
                          </a:solidFill>
                        </a:rPr>
                      </a:br>
                      <a:r>
                        <a:rPr lang="fi" sz="1200">
                          <a:solidFill>
                            <a:srgbClr val="222222"/>
                          </a:solidFill>
                        </a:rPr>
                        <a:t>- What would happen if you changed a factor on the map, such as removing cheap labor?</a:t>
                      </a:r>
                      <a:endParaRPr sz="1200">
                        <a:solidFill>
                          <a:srgbClr val="222222"/>
                        </a:solidFill>
                      </a:endParaRPr>
                    </a:p>
                    <a:p>
                      <a:pPr marL="457200" marR="38100" lvl="0" indent="0" algn="l" rtl="0">
                        <a:lnSpc>
                          <a:spcPct val="100000"/>
                        </a:lnSpc>
                        <a:spcBef>
                          <a:spcPts val="0"/>
                        </a:spcBef>
                        <a:spcAft>
                          <a:spcPts val="0"/>
                        </a:spcAft>
                        <a:buNone/>
                      </a:pPr>
                      <a:r>
                        <a:rPr lang="fi" sz="1200">
                          <a:solidFill>
                            <a:srgbClr val="222222"/>
                          </a:solidFill>
                        </a:rPr>
                        <a:t>- What effect would the change have on the production process and the people who make it? </a:t>
                      </a:r>
                      <a:endParaRPr sz="1200">
                        <a:solidFill>
                          <a:srgbClr val="222222"/>
                        </a:solidFill>
                      </a:endParaRPr>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6"/>
          <p:cNvPicPr preferRelativeResize="0"/>
          <p:nvPr/>
        </p:nvPicPr>
        <p:blipFill>
          <a:blip r:embed="rId3">
            <a:alphaModFix/>
          </a:blip>
          <a:stretch>
            <a:fillRect/>
          </a:stretch>
        </p:blipFill>
        <p:spPr>
          <a:xfrm>
            <a:off x="2000275" y="0"/>
            <a:ext cx="5143500" cy="5143500"/>
          </a:xfrm>
          <a:prstGeom prst="rect">
            <a:avLst/>
          </a:prstGeom>
          <a:noFill/>
          <a:ln>
            <a:noFill/>
          </a:ln>
        </p:spPr>
      </p:pic>
      <p:pic>
        <p:nvPicPr>
          <p:cNvPr id="70" name="Google Shape;70;p16"/>
          <p:cNvPicPr preferRelativeResize="0"/>
          <p:nvPr/>
        </p:nvPicPr>
        <p:blipFill>
          <a:blip r:embed="rId4">
            <a:alphaModFix/>
          </a:blip>
          <a:stretch>
            <a:fillRect/>
          </a:stretch>
        </p:blipFill>
        <p:spPr>
          <a:xfrm>
            <a:off x="0" y="0"/>
            <a:ext cx="2120025" cy="5143500"/>
          </a:xfrm>
          <a:prstGeom prst="rect">
            <a:avLst/>
          </a:prstGeom>
          <a:noFill/>
          <a:ln>
            <a:noFill/>
          </a:ln>
        </p:spPr>
      </p:pic>
      <p:pic>
        <p:nvPicPr>
          <p:cNvPr id="71" name="Google Shape;71;p16"/>
          <p:cNvPicPr preferRelativeResize="0"/>
          <p:nvPr/>
        </p:nvPicPr>
        <p:blipFill>
          <a:blip r:embed="rId4">
            <a:alphaModFix/>
          </a:blip>
          <a:stretch>
            <a:fillRect/>
          </a:stretch>
        </p:blipFill>
        <p:spPr>
          <a:xfrm>
            <a:off x="7023975" y="0"/>
            <a:ext cx="2120025" cy="5143500"/>
          </a:xfrm>
          <a:prstGeom prst="rect">
            <a:avLst/>
          </a:prstGeom>
          <a:noFill/>
          <a:ln>
            <a:noFill/>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pic>
        <p:nvPicPr>
          <p:cNvPr id="286" name="Google Shape;286;p52"/>
          <p:cNvPicPr preferRelativeResize="0"/>
          <p:nvPr/>
        </p:nvPicPr>
        <p:blipFill>
          <a:blip r:embed="rId3">
            <a:alphaModFix/>
          </a:blip>
          <a:stretch>
            <a:fillRect/>
          </a:stretch>
        </p:blipFill>
        <p:spPr>
          <a:xfrm>
            <a:off x="2000250" y="0"/>
            <a:ext cx="5143500" cy="5143500"/>
          </a:xfrm>
          <a:prstGeom prst="rect">
            <a:avLst/>
          </a:prstGeom>
          <a:noFill/>
          <a:ln>
            <a:noFill/>
          </a:ln>
        </p:spPr>
      </p:pic>
      <p:pic>
        <p:nvPicPr>
          <p:cNvPr id="287" name="Google Shape;287;p52"/>
          <p:cNvPicPr preferRelativeResize="0"/>
          <p:nvPr/>
        </p:nvPicPr>
        <p:blipFill>
          <a:blip r:embed="rId4">
            <a:alphaModFix/>
          </a:blip>
          <a:stretch>
            <a:fillRect/>
          </a:stretch>
        </p:blipFill>
        <p:spPr>
          <a:xfrm>
            <a:off x="0" y="0"/>
            <a:ext cx="2120025" cy="5143500"/>
          </a:xfrm>
          <a:prstGeom prst="rect">
            <a:avLst/>
          </a:prstGeom>
          <a:noFill/>
          <a:ln>
            <a:noFill/>
          </a:ln>
        </p:spPr>
      </p:pic>
      <p:pic>
        <p:nvPicPr>
          <p:cNvPr id="288" name="Google Shape;288;p52"/>
          <p:cNvPicPr preferRelativeResize="0"/>
          <p:nvPr/>
        </p:nvPicPr>
        <p:blipFill>
          <a:blip r:embed="rId4">
            <a:alphaModFix/>
          </a:blip>
          <a:stretch>
            <a:fillRect/>
          </a:stretch>
        </p:blipFill>
        <p:spPr>
          <a:xfrm>
            <a:off x="7023975" y="0"/>
            <a:ext cx="2120025" cy="5143500"/>
          </a:xfrm>
          <a:prstGeom prst="rect">
            <a:avLst/>
          </a:prstGeom>
          <a:noFill/>
          <a:ln>
            <a:noFill/>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Google Shape;293;p53"/>
          <p:cNvSpPr txBox="1"/>
          <p:nvPr/>
        </p:nvSpPr>
        <p:spPr>
          <a:xfrm>
            <a:off x="180900" y="383700"/>
            <a:ext cx="8782200" cy="47598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Clr>
                <a:schemeClr val="dk1"/>
              </a:buClr>
              <a:buSzPts val="1100"/>
              <a:buFont typeface="Arial"/>
              <a:buNone/>
            </a:pPr>
            <a:r>
              <a:rPr lang="fi" sz="1200">
                <a:solidFill>
                  <a:srgbClr val="333333"/>
                </a:solidFill>
              </a:rPr>
              <a:t>I</a:t>
            </a:r>
            <a:r>
              <a:rPr lang="fi" sz="1200">
                <a:solidFill>
                  <a:srgbClr val="222222"/>
                </a:solidFill>
              </a:rPr>
              <a:t>nequality in society has many different dimensions, in income differences, health, education, exclusion, experiences of well-being and life satisfaction. The dimensions of inequality are strongly interconnected and impact on social peace. </a:t>
            </a:r>
            <a:endParaRPr sz="1200">
              <a:solidFill>
                <a:srgbClr val="222222"/>
              </a:solidFill>
            </a:endParaRPr>
          </a:p>
          <a:p>
            <a:pPr marL="45720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lvl="0" indent="0" algn="l" rtl="0">
              <a:lnSpc>
                <a:spcPct val="115000"/>
              </a:lnSpc>
              <a:spcBef>
                <a:spcPts val="0"/>
              </a:spcBef>
              <a:spcAft>
                <a:spcPts val="0"/>
              </a:spcAft>
              <a:buClr>
                <a:schemeClr val="dk1"/>
              </a:buClr>
              <a:buSzPts val="1100"/>
              <a:buFont typeface="Arial"/>
              <a:buNone/>
            </a:pPr>
            <a:r>
              <a:rPr lang="fi" sz="1200">
                <a:solidFill>
                  <a:srgbClr val="222222"/>
                </a:solidFill>
              </a:rPr>
              <a:t>Although progress has been made towards lifting people out of poverty, disparities remain in access to health and education services and other assets.</a:t>
            </a:r>
            <a:endParaRPr sz="1200">
              <a:solidFill>
                <a:srgbClr val="222222"/>
              </a:solidFill>
            </a:endParaRPr>
          </a:p>
          <a:p>
            <a:pPr marL="45720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lvl="0" indent="0" algn="l" rtl="0">
              <a:lnSpc>
                <a:spcPct val="115000"/>
              </a:lnSpc>
              <a:spcBef>
                <a:spcPts val="0"/>
              </a:spcBef>
              <a:spcAft>
                <a:spcPts val="0"/>
              </a:spcAft>
              <a:buClr>
                <a:schemeClr val="dk1"/>
              </a:buClr>
              <a:buSzPts val="1100"/>
              <a:buFont typeface="Arial"/>
              <a:buNone/>
            </a:pPr>
            <a:r>
              <a:rPr lang="fi" sz="1200">
                <a:solidFill>
                  <a:srgbClr val="222222"/>
                </a:solidFill>
              </a:rPr>
              <a:t>The Goal is to:</a:t>
            </a:r>
            <a:br>
              <a:rPr lang="fi" sz="1200">
                <a:solidFill>
                  <a:srgbClr val="222222"/>
                </a:solidFill>
              </a:rPr>
            </a:br>
            <a:endParaRPr sz="1200">
              <a:solidFill>
                <a:srgbClr val="222222"/>
              </a:solidFill>
            </a:endParaRPr>
          </a:p>
          <a:p>
            <a:pPr marL="457200" lvl="0" indent="-304800" algn="l" rtl="0">
              <a:lnSpc>
                <a:spcPct val="115000"/>
              </a:lnSpc>
              <a:spcBef>
                <a:spcPts val="0"/>
              </a:spcBef>
              <a:spcAft>
                <a:spcPts val="0"/>
              </a:spcAft>
              <a:buClr>
                <a:srgbClr val="222222"/>
              </a:buClr>
              <a:buSzPts val="1200"/>
              <a:buChar char="-"/>
            </a:pPr>
            <a:r>
              <a:rPr lang="fi" sz="1200">
                <a:solidFill>
                  <a:srgbClr val="222222"/>
                </a:solidFill>
              </a:rPr>
              <a:t>promote the social, economic and political inclusion of all, irrespective of age, sex, disability, race, ethnicity, origin, religion or economic or other status</a:t>
            </a:r>
            <a:endParaRPr sz="1200">
              <a:solidFill>
                <a:srgbClr val="222222"/>
              </a:solidFill>
            </a:endParaRPr>
          </a:p>
          <a:p>
            <a:pPr marL="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lvl="0" indent="-304800" algn="l" rtl="0">
              <a:lnSpc>
                <a:spcPct val="115000"/>
              </a:lnSpc>
              <a:spcBef>
                <a:spcPts val="0"/>
              </a:spcBef>
              <a:spcAft>
                <a:spcPts val="0"/>
              </a:spcAft>
              <a:buClr>
                <a:srgbClr val="222222"/>
              </a:buClr>
              <a:buSzPts val="1200"/>
              <a:buChar char="-"/>
            </a:pPr>
            <a:r>
              <a:rPr lang="fi" sz="1200">
                <a:solidFill>
                  <a:srgbClr val="222222"/>
                </a:solidFill>
              </a:rPr>
              <a:t>ensure equal opportunity and reduce inequalities of outcome</a:t>
            </a:r>
            <a:endParaRPr sz="1200">
              <a:solidFill>
                <a:srgbClr val="222222"/>
              </a:solidFill>
            </a:endParaRPr>
          </a:p>
          <a:p>
            <a:pPr marL="45720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lvl="0" indent="-304800" algn="l" rtl="0">
              <a:lnSpc>
                <a:spcPct val="115000"/>
              </a:lnSpc>
              <a:spcBef>
                <a:spcPts val="0"/>
              </a:spcBef>
              <a:spcAft>
                <a:spcPts val="0"/>
              </a:spcAft>
              <a:buClr>
                <a:srgbClr val="222222"/>
              </a:buClr>
              <a:buSzPts val="1200"/>
              <a:buChar char="-"/>
            </a:pPr>
            <a:r>
              <a:rPr lang="fi" sz="1200">
                <a:solidFill>
                  <a:srgbClr val="222222"/>
                </a:solidFill>
              </a:rPr>
              <a:t>ensure enhanced representation for developing countries in decision-making in international economic and financial institutions to deliver more accountable and legitimate institutions</a:t>
            </a:r>
            <a:endParaRPr sz="1200">
              <a:solidFill>
                <a:srgbClr val="222222"/>
              </a:solidFill>
            </a:endParaRPr>
          </a:p>
          <a:p>
            <a:pPr marL="91440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lvl="0" indent="-304800" algn="l" rtl="0">
              <a:lnSpc>
                <a:spcPct val="115000"/>
              </a:lnSpc>
              <a:spcBef>
                <a:spcPts val="0"/>
              </a:spcBef>
              <a:spcAft>
                <a:spcPts val="0"/>
              </a:spcAft>
              <a:buClr>
                <a:srgbClr val="222222"/>
              </a:buClr>
              <a:buSzPts val="1200"/>
              <a:buChar char="-"/>
            </a:pPr>
            <a:r>
              <a:rPr lang="fi" sz="1200">
                <a:solidFill>
                  <a:srgbClr val="222222"/>
                </a:solidFill>
              </a:rPr>
              <a:t>facilitate orderly, safe and responsible migration and mobility of people</a:t>
            </a:r>
            <a:endParaRPr sz="1200">
              <a:solidFill>
                <a:srgbClr val="222222"/>
              </a:solidFill>
            </a:endParaRPr>
          </a:p>
          <a:p>
            <a:pPr marL="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lvl="0" indent="-304800" algn="l" rtl="0">
              <a:lnSpc>
                <a:spcPct val="115000"/>
              </a:lnSpc>
              <a:spcBef>
                <a:spcPts val="0"/>
              </a:spcBef>
              <a:spcAft>
                <a:spcPts val="0"/>
              </a:spcAft>
              <a:buClr>
                <a:schemeClr val="dk1"/>
              </a:buClr>
              <a:buSzPts val="1200"/>
              <a:buChar char="-"/>
            </a:pPr>
            <a:r>
              <a:rPr lang="fi" sz="1200">
                <a:solidFill>
                  <a:srgbClr val="222222"/>
                </a:solidFill>
              </a:rPr>
              <a:t>improve targeting of development aid and direct investment in areas of greatest need.</a:t>
            </a:r>
            <a:endParaRPr sz="1200">
              <a:solidFill>
                <a:srgbClr val="333333"/>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p54"/>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299" name="Google Shape;299;p54"/>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759800">
                <a:tc>
                  <a:txBody>
                    <a:bodyPr/>
                    <a:lstStyle/>
                    <a:p>
                      <a:pPr marL="0" lvl="0" indent="0" algn="l" rtl="0">
                        <a:spcBef>
                          <a:spcPts val="0"/>
                        </a:spcBef>
                        <a:spcAft>
                          <a:spcPts val="0"/>
                        </a:spcAft>
                        <a:buNone/>
                      </a:pPr>
                      <a:r>
                        <a:rPr lang="fi" sz="1200">
                          <a:solidFill>
                            <a:srgbClr val="222222"/>
                          </a:solidFill>
                        </a:rPr>
                        <a:t>Agree or disagree?</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For this activity you will need pencils and paper. </a:t>
                      </a:r>
                      <a:endParaRPr sz="1200">
                        <a:solidFill>
                          <a:srgbClr val="222222"/>
                        </a:solidFill>
                      </a:endParaRPr>
                    </a:p>
                    <a:p>
                      <a:pPr marL="0" lvl="0" indent="0" algn="l" rtl="0">
                        <a:spcBef>
                          <a:spcPts val="0"/>
                        </a:spcBef>
                        <a:spcAft>
                          <a:spcPts val="0"/>
                        </a:spcAft>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b="1"/>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Clr>
                          <a:schemeClr val="dk1"/>
                        </a:buClr>
                        <a:buSzPts val="1100"/>
                        <a:buFont typeface="Arial"/>
                        <a:buNone/>
                      </a:pPr>
                      <a:endParaRPr sz="1200"/>
                    </a:p>
                  </a:txBody>
                  <a:tcPr marL="91425" marR="91425" marT="91425" marB="91425"/>
                </a:tc>
                <a:tc>
                  <a:txBody>
                    <a:bodyPr/>
                    <a:lstStyle/>
                    <a:p>
                      <a:pPr marL="0" lvl="0" indent="0" algn="l" rtl="0">
                        <a:spcBef>
                          <a:spcPts val="0"/>
                        </a:spcBef>
                        <a:spcAft>
                          <a:spcPts val="0"/>
                        </a:spcAft>
                        <a:buNone/>
                      </a:pPr>
                      <a:endParaRPr sz="1200"/>
                    </a:p>
                    <a:p>
                      <a:pPr marL="457200" lvl="0" indent="-304800" algn="l" rtl="0">
                        <a:spcBef>
                          <a:spcPts val="0"/>
                        </a:spcBef>
                        <a:spcAft>
                          <a:spcPts val="0"/>
                        </a:spcAft>
                        <a:buClr>
                          <a:srgbClr val="222222"/>
                        </a:buClr>
                        <a:buSzPts val="1200"/>
                        <a:buAutoNum type="arabicPeriod"/>
                      </a:pPr>
                      <a:r>
                        <a:rPr lang="fi" sz="1200">
                          <a:solidFill>
                            <a:srgbClr val="222222"/>
                          </a:solidFill>
                        </a:rPr>
                        <a:t>Answer the following statements </a:t>
                      </a:r>
                      <a:br>
                        <a:rPr lang="fi" sz="1200">
                          <a:solidFill>
                            <a:srgbClr val="222222"/>
                          </a:solidFill>
                        </a:rPr>
                      </a:br>
                      <a:r>
                        <a:rPr lang="fi" sz="1200">
                          <a:solidFill>
                            <a:srgbClr val="222222"/>
                          </a:solidFill>
                        </a:rPr>
                        <a:t>(agree or disagree?)</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Immigrants can easily integrate into our society. </a:t>
                      </a:r>
                      <a:br>
                        <a:rPr lang="fi" sz="1200">
                          <a:solidFill>
                            <a:srgbClr val="222222"/>
                          </a:solidFill>
                        </a:rPr>
                      </a:b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In our country, economic well-being does not affect overall well-being. </a:t>
                      </a:r>
                      <a:br>
                        <a:rPr lang="fi" sz="1200">
                          <a:solidFill>
                            <a:srgbClr val="222222"/>
                          </a:solidFill>
                        </a:rPr>
                      </a:b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A person’s race, ethnicity, or religion can have a significant impact on employment prospects in our country. </a:t>
                      </a:r>
                      <a:br>
                        <a:rPr lang="fi" sz="1200">
                          <a:solidFill>
                            <a:srgbClr val="222222"/>
                          </a:solidFill>
                        </a:rPr>
                      </a:b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Inequality does not have an impact on social peace in our country. </a:t>
                      </a:r>
                      <a:br>
                        <a:rPr lang="fi" sz="1200">
                          <a:solidFill>
                            <a:srgbClr val="222222"/>
                          </a:solidFill>
                        </a:rPr>
                      </a:b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Accessibility for people with reduced mobility is almost always well implemented in our country. </a:t>
                      </a:r>
                      <a:br>
                        <a:rPr lang="fi" sz="1200">
                          <a:solidFill>
                            <a:srgbClr val="222222"/>
                          </a:solidFill>
                        </a:rPr>
                      </a:b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Please select one of the questions above and justify your answer.</a:t>
                      </a: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p55"/>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305" name="Google Shape;305;p55"/>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483300">
                <a:tc>
                  <a:txBody>
                    <a:bodyPr/>
                    <a:lstStyle/>
                    <a:p>
                      <a:pPr marL="0" marR="38100" lvl="0" indent="0" algn="l" rtl="0">
                        <a:lnSpc>
                          <a:spcPct val="128571"/>
                        </a:lnSpc>
                        <a:spcBef>
                          <a:spcPts val="0"/>
                        </a:spcBef>
                        <a:spcAft>
                          <a:spcPts val="0"/>
                        </a:spcAft>
                        <a:buNone/>
                      </a:pPr>
                      <a:r>
                        <a:rPr lang="fi" sz="1200">
                          <a:solidFill>
                            <a:srgbClr val="222222"/>
                          </a:solidFill>
                        </a:rPr>
                        <a:t>Enemies of Inequality</a:t>
                      </a:r>
                      <a:endParaRPr sz="1200">
                        <a:solidFill>
                          <a:schemeClr val="dk1"/>
                        </a:solidFill>
                      </a:endParaRPr>
                    </a:p>
                    <a:p>
                      <a:pPr marL="0" lvl="0" indent="0" algn="l" rtl="0">
                        <a:spcBef>
                          <a:spcPts val="0"/>
                        </a:spcBef>
                        <a:spcAft>
                          <a:spcPts val="0"/>
                        </a:spcAft>
                        <a:buNone/>
                      </a:pPr>
                      <a:r>
                        <a:rPr lang="fi" sz="1200"/>
                        <a:t/>
                      </a:r>
                      <a:br>
                        <a:rPr lang="fi" sz="1200"/>
                      </a:br>
                      <a:endParaRPr sz="1200"/>
                    </a:p>
                    <a:p>
                      <a:pPr marL="0" lvl="0" indent="0" algn="l" rtl="0">
                        <a:spcBef>
                          <a:spcPts val="0"/>
                        </a:spcBef>
                        <a:spcAft>
                          <a:spcPts val="0"/>
                        </a:spcAft>
                        <a:buNone/>
                      </a:pPr>
                      <a:r>
                        <a:rPr lang="fi" sz="1200">
                          <a:solidFill>
                            <a:srgbClr val="222222"/>
                          </a:solidFill>
                        </a:rPr>
                        <a:t>For this activity you will need pencils and paper. </a:t>
                      </a:r>
                      <a:endParaRPr sz="1200" b="1">
                        <a:solidFill>
                          <a:schemeClr val="dk1"/>
                        </a:solidFill>
                      </a:endParaRPr>
                    </a:p>
                  </a:txBody>
                  <a:tcPr marL="91425" marR="91425" marT="91425" marB="91425"/>
                </a:tc>
                <a:tc>
                  <a:txBody>
                    <a:bodyPr/>
                    <a:lstStyle/>
                    <a:p>
                      <a:pPr marL="0" lvl="0" indent="0" algn="l" rtl="0">
                        <a:spcBef>
                          <a:spcPts val="0"/>
                        </a:spcBef>
                        <a:spcAft>
                          <a:spcPts val="0"/>
                        </a:spcAft>
                        <a:buNone/>
                      </a:pPr>
                      <a:r>
                        <a:rPr lang="fi" sz="1200">
                          <a:solidFill>
                            <a:srgbClr val="222222"/>
                          </a:solidFill>
                        </a:rPr>
                        <a:t>1. Discuss: </a:t>
                      </a:r>
                      <a:br>
                        <a:rPr lang="fi" sz="1200">
                          <a:solidFill>
                            <a:srgbClr val="222222"/>
                          </a:solidFill>
                        </a:rPr>
                      </a:br>
                      <a:r>
                        <a:rPr lang="fi" sz="1200">
                          <a:solidFill>
                            <a:srgbClr val="222222"/>
                          </a:solidFill>
                        </a:rPr>
                        <a:t/>
                      </a:r>
                      <a:br>
                        <a:rPr lang="fi" sz="1200">
                          <a:solidFill>
                            <a:srgbClr val="222222"/>
                          </a:solidFill>
                        </a:rPr>
                      </a:br>
                      <a:r>
                        <a:rPr lang="fi" sz="1200">
                          <a:solidFill>
                            <a:srgbClr val="222222"/>
                          </a:solidFill>
                        </a:rPr>
                        <a:t>- What findings of inequality have you made recently (eg at school, in hobbies, at home, in the city, in the news)?</a:t>
                      </a:r>
                      <a:br>
                        <a:rPr lang="fi" sz="1200">
                          <a:solidFill>
                            <a:srgbClr val="222222"/>
                          </a:solidFill>
                        </a:rPr>
                      </a:br>
                      <a:r>
                        <a:rPr lang="fi" sz="1200">
                          <a:solidFill>
                            <a:srgbClr val="222222"/>
                          </a:solidFill>
                        </a:rPr>
                        <a:t/>
                      </a:r>
                      <a:br>
                        <a:rPr lang="fi" sz="1200">
                          <a:solidFill>
                            <a:srgbClr val="222222"/>
                          </a:solidFill>
                        </a:rPr>
                      </a:br>
                      <a:r>
                        <a:rPr lang="fi" sz="1200">
                          <a:solidFill>
                            <a:srgbClr val="222222"/>
                          </a:solidFill>
                        </a:rPr>
                        <a:t>- What could be the reasons for the inequalities you see (eg gender, age, religion, wealth, disability)?</a:t>
                      </a:r>
                      <a:br>
                        <a:rPr lang="fi" sz="1200">
                          <a:solidFill>
                            <a:srgbClr val="222222"/>
                          </a:solidFill>
                        </a:rPr>
                      </a:br>
                      <a:r>
                        <a:rPr lang="fi" sz="1200">
                          <a:solidFill>
                            <a:srgbClr val="222222"/>
                          </a:solidFill>
                        </a:rPr>
                        <a:t/>
                      </a:r>
                      <a:br>
                        <a:rPr lang="fi" sz="1200">
                          <a:solidFill>
                            <a:srgbClr val="222222"/>
                          </a:solidFill>
                        </a:rPr>
                      </a:br>
                      <a:endParaRPr sz="1200">
                        <a:solidFill>
                          <a:srgbClr val="222222"/>
                        </a:solidFill>
                      </a:endParaRPr>
                    </a:p>
                    <a:p>
                      <a:pPr marL="0" lvl="0" indent="0" algn="l" rtl="0">
                        <a:spcBef>
                          <a:spcPts val="0"/>
                        </a:spcBef>
                        <a:spcAft>
                          <a:spcPts val="0"/>
                        </a:spcAft>
                        <a:buNone/>
                      </a:pPr>
                      <a:r>
                        <a:rPr lang="fi" sz="1200">
                          <a:solidFill>
                            <a:srgbClr val="222222"/>
                          </a:solidFill>
                        </a:rPr>
                        <a:t>2. Reflecting on their own personal strengths, each participant will create a superhero figure in the fight against inequality. Participants will come up with a name, specify a super power, and draw a picture of their super hero in action.  </a:t>
                      </a:r>
                      <a:br>
                        <a:rPr lang="fi" sz="1200">
                          <a:solidFill>
                            <a:srgbClr val="222222"/>
                          </a:solidFill>
                        </a:rPr>
                      </a:br>
                      <a:endParaRPr sz="1200">
                        <a:solidFill>
                          <a:srgbClr val="222222"/>
                        </a:solidFill>
                      </a:endParaRPr>
                    </a:p>
                    <a:p>
                      <a:pPr marL="0" lvl="0" indent="0" algn="l" rtl="0">
                        <a:spcBef>
                          <a:spcPts val="0"/>
                        </a:spcBef>
                        <a:spcAft>
                          <a:spcPts val="0"/>
                        </a:spcAft>
                        <a:buNone/>
                      </a:pPr>
                      <a:r>
                        <a:rPr lang="fi" sz="1200">
                          <a:solidFill>
                            <a:srgbClr val="222222"/>
                          </a:solidFill>
                        </a:rPr>
                        <a:t>3. Participants will design a common archenemy and a combat plan to fight it that utilizes elements of each participants' superpowers. </a:t>
                      </a: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Clr>
                          <a:schemeClr val="dk1"/>
                        </a:buClr>
                        <a:buSzPts val="1100"/>
                        <a:buFont typeface="Arial"/>
                        <a:buNone/>
                      </a:pPr>
                      <a:endParaRPr sz="1200"/>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pic>
        <p:nvPicPr>
          <p:cNvPr id="310" name="Google Shape;310;p56"/>
          <p:cNvPicPr preferRelativeResize="0"/>
          <p:nvPr/>
        </p:nvPicPr>
        <p:blipFill>
          <a:blip r:embed="rId3">
            <a:alphaModFix/>
          </a:blip>
          <a:stretch>
            <a:fillRect/>
          </a:stretch>
        </p:blipFill>
        <p:spPr>
          <a:xfrm>
            <a:off x="0" y="0"/>
            <a:ext cx="2154625" cy="5143500"/>
          </a:xfrm>
          <a:prstGeom prst="rect">
            <a:avLst/>
          </a:prstGeom>
          <a:noFill/>
          <a:ln>
            <a:noFill/>
          </a:ln>
        </p:spPr>
      </p:pic>
      <p:pic>
        <p:nvPicPr>
          <p:cNvPr id="311" name="Google Shape;311;p56"/>
          <p:cNvPicPr preferRelativeResize="0"/>
          <p:nvPr/>
        </p:nvPicPr>
        <p:blipFill>
          <a:blip r:embed="rId3">
            <a:alphaModFix/>
          </a:blip>
          <a:stretch>
            <a:fillRect/>
          </a:stretch>
        </p:blipFill>
        <p:spPr>
          <a:xfrm>
            <a:off x="6989375" y="0"/>
            <a:ext cx="2154625" cy="5143500"/>
          </a:xfrm>
          <a:prstGeom prst="rect">
            <a:avLst/>
          </a:prstGeom>
          <a:noFill/>
          <a:ln>
            <a:noFill/>
          </a:ln>
        </p:spPr>
      </p:pic>
      <p:pic>
        <p:nvPicPr>
          <p:cNvPr id="312" name="Google Shape;312;p56"/>
          <p:cNvPicPr preferRelativeResize="0"/>
          <p:nvPr/>
        </p:nvPicPr>
        <p:blipFill>
          <a:blip r:embed="rId4">
            <a:alphaModFix/>
          </a:blip>
          <a:stretch>
            <a:fillRect/>
          </a:stretch>
        </p:blipFill>
        <p:spPr>
          <a:xfrm>
            <a:off x="2000250" y="0"/>
            <a:ext cx="5143500" cy="5143500"/>
          </a:xfrm>
          <a:prstGeom prst="rect">
            <a:avLst/>
          </a:prstGeom>
          <a:noFill/>
          <a:ln>
            <a:noFill/>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16"/>
        <p:cNvGrpSpPr/>
        <p:nvPr/>
      </p:nvGrpSpPr>
      <p:grpSpPr>
        <a:xfrm>
          <a:off x="0" y="0"/>
          <a:ext cx="0" cy="0"/>
          <a:chOff x="0" y="0"/>
          <a:chExt cx="0" cy="0"/>
        </a:xfrm>
      </p:grpSpPr>
      <p:sp>
        <p:nvSpPr>
          <p:cNvPr id="317" name="Google Shape;317;p57"/>
          <p:cNvSpPr txBox="1"/>
          <p:nvPr/>
        </p:nvSpPr>
        <p:spPr>
          <a:xfrm>
            <a:off x="180900" y="383700"/>
            <a:ext cx="8782200" cy="4759800"/>
          </a:xfrm>
          <a:prstGeom prst="rect">
            <a:avLst/>
          </a:prstGeom>
          <a:noFill/>
          <a:ln>
            <a:noFill/>
          </a:ln>
        </p:spPr>
        <p:txBody>
          <a:bodyPr spcFirstLastPara="1" wrap="square" lIns="91425" tIns="91425" rIns="91425" bIns="91425" anchor="t" anchorCtr="0">
            <a:noAutofit/>
          </a:bodyPr>
          <a:lstStyle/>
          <a:p>
            <a:pPr marL="457200" lvl="0" indent="0" algn="l" rtl="0">
              <a:spcBef>
                <a:spcPts val="0"/>
              </a:spcBef>
              <a:spcAft>
                <a:spcPts val="0"/>
              </a:spcAft>
              <a:buClr>
                <a:schemeClr val="dk1"/>
              </a:buClr>
              <a:buSzPts val="1100"/>
              <a:buFont typeface="Arial"/>
              <a:buNone/>
            </a:pPr>
            <a:r>
              <a:rPr lang="fi" sz="1200">
                <a:solidFill>
                  <a:srgbClr val="222222"/>
                </a:solidFill>
              </a:rPr>
              <a:t>Cities are hubs for ideas, commerce, culture, science, productivity, social development and much more. Cities have enabled people to advance socially and economically. The majority of the world's population lives in cities and the number is growing. It’s important that efficient urban planning and management can deal with the challenges of urbanization.</a:t>
            </a:r>
            <a:br>
              <a:rPr lang="fi" sz="1200">
                <a:solidFill>
                  <a:srgbClr val="222222"/>
                </a:solidFill>
              </a:rPr>
            </a:br>
            <a:r>
              <a:rPr lang="fi" sz="1200">
                <a:solidFill>
                  <a:srgbClr val="222222"/>
                </a:solidFill>
              </a:rPr>
              <a:t/>
            </a:r>
            <a:br>
              <a:rPr lang="fi" sz="1200">
                <a:solidFill>
                  <a:srgbClr val="222222"/>
                </a:solidFill>
              </a:rPr>
            </a:br>
            <a:endParaRPr sz="1200">
              <a:solidFill>
                <a:srgbClr val="222222"/>
              </a:solidFill>
            </a:endParaRPr>
          </a:p>
          <a:p>
            <a:pPr marL="457200" lvl="0" indent="0" algn="l" rtl="0">
              <a:spcBef>
                <a:spcPts val="0"/>
              </a:spcBef>
              <a:spcAft>
                <a:spcPts val="0"/>
              </a:spcAft>
              <a:buClr>
                <a:schemeClr val="dk1"/>
              </a:buClr>
              <a:buSzPts val="1100"/>
              <a:buFont typeface="Arial"/>
              <a:buNone/>
            </a:pPr>
            <a:r>
              <a:rPr lang="fi" sz="1200">
                <a:solidFill>
                  <a:srgbClr val="222222"/>
                </a:solidFill>
              </a:rPr>
              <a:t>The Goal is to:</a:t>
            </a:r>
            <a:endParaRPr sz="1200">
              <a:solidFill>
                <a:srgbClr val="222222"/>
              </a:solidFill>
            </a:endParaRPr>
          </a:p>
          <a:p>
            <a:pPr marL="457200" lvl="0" indent="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ensure access for all to safe and affordable housing and basic services</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provide access to safe, affordable and accessible transport systems</a:t>
            </a:r>
            <a:endParaRPr sz="1200">
              <a:solidFill>
                <a:srgbClr val="222222"/>
              </a:solidFill>
            </a:endParaRPr>
          </a:p>
          <a:p>
            <a:pPr marL="457200" lvl="0" indent="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enhance inclusive and sustainable planning and management</a:t>
            </a:r>
            <a:br>
              <a:rPr lang="fi" sz="1200">
                <a:solidFill>
                  <a:srgbClr val="222222"/>
                </a:solidFill>
              </a:rPr>
            </a:br>
            <a:r>
              <a:rPr lang="fi" sz="1200">
                <a:solidFill>
                  <a:srgbClr val="222222"/>
                </a:solidFill>
              </a:rPr>
              <a:t>of urbanization</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intensify projects to protect the world's cultural and natural heritage</a:t>
            </a:r>
            <a:br>
              <a:rPr lang="fi" sz="1200">
                <a:solidFill>
                  <a:srgbClr val="222222"/>
                </a:solidFill>
              </a:rPr>
            </a:b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support positive economic, social and environmental links between urban, peri-urban and rural areas by supporting national and regional development plans</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provide universal access to safe and inclusive green and public spaces, in particular for women and children, older persons and persons with disabilities.</a:t>
            </a:r>
            <a:endParaRPr sz="1200">
              <a:solidFill>
                <a:srgbClr val="333333"/>
              </a:solidFill>
            </a:endParaRPr>
          </a:p>
          <a:p>
            <a:pPr marL="457200" lvl="0" indent="0" algn="l" rtl="0">
              <a:spcBef>
                <a:spcPts val="0"/>
              </a:spcBef>
              <a:spcAft>
                <a:spcPts val="0"/>
              </a:spcAft>
              <a:buNone/>
            </a:pPr>
            <a:endParaRPr sz="1200">
              <a:solidFill>
                <a:srgbClr val="222222"/>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21"/>
        <p:cNvGrpSpPr/>
        <p:nvPr/>
      </p:nvGrpSpPr>
      <p:grpSpPr>
        <a:xfrm>
          <a:off x="0" y="0"/>
          <a:ext cx="0" cy="0"/>
          <a:chOff x="0" y="0"/>
          <a:chExt cx="0" cy="0"/>
        </a:xfrm>
      </p:grpSpPr>
      <p:sp>
        <p:nvSpPr>
          <p:cNvPr id="322" name="Google Shape;322;p58"/>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323" name="Google Shape;323;p58"/>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0"/>
                        </a:spcAft>
                        <a:buNone/>
                      </a:pPr>
                      <a:r>
                        <a:rPr lang="fi" sz="1200">
                          <a:solidFill>
                            <a:srgbClr val="222222"/>
                          </a:solidFill>
                        </a:rPr>
                        <a:t>Happy mapping</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For this activity you will need maps of your local area, online or printed.</a:t>
                      </a:r>
                      <a:endParaRPr sz="1200">
                        <a:solidFill>
                          <a:schemeClr val="dk1"/>
                        </a:solidFill>
                      </a:endParaRPr>
                    </a:p>
                  </a:txBody>
                  <a:tcPr marL="91425" marR="91425" marT="91425" marB="91425"/>
                </a:tc>
                <a:tc>
                  <a:txBody>
                    <a:bodyPr/>
                    <a:lstStyle/>
                    <a:p>
                      <a:pPr marL="0" lvl="0" indent="0" algn="l" rtl="0">
                        <a:spcBef>
                          <a:spcPts val="0"/>
                        </a:spcBef>
                        <a:spcAft>
                          <a:spcPts val="0"/>
                        </a:spcAft>
                        <a:buNone/>
                      </a:pPr>
                      <a:r>
                        <a:rPr lang="fi" sz="1200">
                          <a:solidFill>
                            <a:srgbClr val="222222"/>
                          </a:solidFill>
                        </a:rPr>
                        <a:t>Explore an area on the map where you usually move around during your free time. Reflect: </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AutoNum type="arabicPeriod"/>
                      </a:pPr>
                      <a:r>
                        <a:rPr lang="fi" sz="1200">
                          <a:solidFill>
                            <a:srgbClr val="222222"/>
                          </a:solidFill>
                        </a:rPr>
                        <a:t>Which locations in the area make you feel happiest?</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AutoNum type="arabicPeriod"/>
                      </a:pPr>
                      <a:r>
                        <a:rPr lang="fi" sz="1200">
                          <a:solidFill>
                            <a:srgbClr val="222222"/>
                          </a:solidFill>
                        </a:rPr>
                        <a:t>Which locations do you find uncomfortable or unsafe?</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marR="38100" lvl="0" indent="-304800" algn="l" rtl="0">
                        <a:lnSpc>
                          <a:spcPct val="128571"/>
                        </a:lnSpc>
                        <a:spcBef>
                          <a:spcPts val="0"/>
                        </a:spcBef>
                        <a:spcAft>
                          <a:spcPts val="0"/>
                        </a:spcAft>
                        <a:buSzPts val="1200"/>
                        <a:buAutoNum type="arabicPeriod"/>
                      </a:pPr>
                      <a:r>
                        <a:rPr lang="fi" sz="1200">
                          <a:solidFill>
                            <a:srgbClr val="222222"/>
                          </a:solidFill>
                        </a:rPr>
                        <a:t>Which locations are easy to navigate? Which are difficult to navigate?</a:t>
                      </a:r>
                      <a:endParaRPr sz="1200"/>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Google Shape;328;p59"/>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329" name="Google Shape;329;p59"/>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None/>
                      </a:pPr>
                      <a:r>
                        <a:rPr lang="fi" sz="1200">
                          <a:solidFill>
                            <a:schemeClr val="dk1"/>
                          </a:solidFill>
                        </a:rPr>
                        <a:t>Mapping together</a:t>
                      </a:r>
                      <a:br>
                        <a:rPr lang="fi" sz="1200">
                          <a:solidFill>
                            <a:schemeClr val="dk1"/>
                          </a:solidFill>
                        </a:rPr>
                      </a:br>
                      <a:r>
                        <a:rPr lang="fi" sz="1200">
                          <a:solidFill>
                            <a:schemeClr val="dk1"/>
                          </a:solidFill>
                        </a:rPr>
                        <a:t/>
                      </a:r>
                      <a:br>
                        <a:rPr lang="fi" sz="1200">
                          <a:solidFill>
                            <a:schemeClr val="dk1"/>
                          </a:solidFill>
                        </a:rPr>
                      </a:br>
                      <a:r>
                        <a:rPr lang="fi" sz="1200">
                          <a:solidFill>
                            <a:schemeClr val="dk1"/>
                          </a:solidFill>
                        </a:rPr>
                        <a:t/>
                      </a:r>
                      <a:br>
                        <a:rPr lang="fi" sz="1200">
                          <a:solidFill>
                            <a:schemeClr val="dk1"/>
                          </a:solidFill>
                        </a:rPr>
                      </a:br>
                      <a:r>
                        <a:rPr lang="fi" sz="1200">
                          <a:solidFill>
                            <a:srgbClr val="222222"/>
                          </a:solidFill>
                        </a:rPr>
                        <a:t>For this activity you will need note-taking tools, pencils in two different colours, and printed maps of the surrounding area. </a:t>
                      </a: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a:solidFill>
                          <a:schemeClr val="dk1"/>
                        </a:solidFill>
                      </a:endParaRPr>
                    </a:p>
                  </a:txBody>
                  <a:tcPr marL="91425" marR="91425" marT="91425" marB="91425"/>
                </a:tc>
                <a:tc>
                  <a:txBody>
                    <a:bodyPr/>
                    <a:lstStyle/>
                    <a:p>
                      <a:pPr marL="457200" lvl="0" indent="-304800" algn="l" rtl="0">
                        <a:spcBef>
                          <a:spcPts val="0"/>
                        </a:spcBef>
                        <a:spcAft>
                          <a:spcPts val="0"/>
                        </a:spcAft>
                        <a:buSzPts val="1200"/>
                        <a:buAutoNum type="arabicPeriod"/>
                      </a:pPr>
                      <a:r>
                        <a:rPr lang="fi" sz="1200">
                          <a:solidFill>
                            <a:srgbClr val="222222"/>
                          </a:solidFill>
                        </a:rPr>
                        <a:t>Participants interview an agreed number of people that spend time in the surrounding area. Participants ask interviewees the following questions: </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Which location in this area makes you feel happiest?</a:t>
                      </a:r>
                      <a:br>
                        <a:rPr lang="fi" sz="1200">
                          <a:solidFill>
                            <a:srgbClr val="222222"/>
                          </a:solidFill>
                        </a:rPr>
                      </a:b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Which location in this area do you find uncomfortable or unsafe?</a:t>
                      </a:r>
                      <a:br>
                        <a:rPr lang="fi" sz="1200">
                          <a:solidFill>
                            <a:srgbClr val="222222"/>
                          </a:solidFill>
                        </a:rPr>
                      </a:br>
                      <a:r>
                        <a:rPr lang="fi" sz="1200">
                          <a:solidFill>
                            <a:srgbClr val="222222"/>
                          </a:solidFill>
                        </a:rPr>
                        <a:t/>
                      </a:r>
                      <a:br>
                        <a:rPr lang="fi" sz="1200">
                          <a:solidFill>
                            <a:srgbClr val="222222"/>
                          </a:solidFill>
                        </a:rPr>
                      </a:br>
                      <a:r>
                        <a:rPr lang="fi" sz="1200">
                          <a:solidFill>
                            <a:srgbClr val="222222"/>
                          </a:solidFill>
                        </a:rPr>
                        <a:t>Participants take notes of the answers, and mark the locations on the map, happy in the first colour and unsafe in the second colour.</a:t>
                      </a:r>
                      <a:endParaRPr sz="1200">
                        <a:solidFill>
                          <a:srgbClr val="222222"/>
                        </a:solidFill>
                      </a:endParaRPr>
                    </a:p>
                    <a:p>
                      <a:pPr marL="457200" lvl="0" indent="0" algn="l" rtl="0">
                        <a:spcBef>
                          <a:spcPts val="0"/>
                        </a:spcBef>
                        <a:spcAft>
                          <a:spcPts val="0"/>
                        </a:spcAft>
                        <a:buNone/>
                      </a:pPr>
                      <a:r>
                        <a:rPr lang="fi" sz="1200">
                          <a:solidFill>
                            <a:srgbClr val="222222"/>
                          </a:solidFill>
                        </a:rPr>
                        <a:t> </a:t>
                      </a:r>
                      <a:endParaRPr sz="1200">
                        <a:solidFill>
                          <a:srgbClr val="222222"/>
                        </a:solidFill>
                      </a:endParaRPr>
                    </a:p>
                    <a:p>
                      <a:pPr marL="457200" marR="38100" lvl="0" indent="-304800" algn="l" rtl="0">
                        <a:lnSpc>
                          <a:spcPct val="128571"/>
                        </a:lnSpc>
                        <a:spcBef>
                          <a:spcPts val="0"/>
                        </a:spcBef>
                        <a:spcAft>
                          <a:spcPts val="0"/>
                        </a:spcAft>
                        <a:buSzPts val="1200"/>
                        <a:buAutoNum type="arabicPeriod"/>
                      </a:pPr>
                      <a:r>
                        <a:rPr lang="fi" sz="1200">
                          <a:solidFill>
                            <a:srgbClr val="222222"/>
                          </a:solidFill>
                        </a:rPr>
                        <a:t>The results obtained are transferred to a shared class map and the results are discussed. How can these locations be made safe, inclusive and accessible for all?</a:t>
                      </a:r>
                      <a:endParaRPr sz="1200">
                        <a:solidFill>
                          <a:schemeClr val="dk1"/>
                        </a:solidFill>
                      </a:endParaRPr>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r h="4335625">
                <a:tc>
                  <a:txBody>
                    <a:bodyPr/>
                    <a:lstStyle/>
                    <a:p>
                      <a:pPr marL="0" lvl="0" indent="0" algn="l" rtl="0">
                        <a:spcBef>
                          <a:spcPts val="0"/>
                        </a:spcBef>
                        <a:spcAft>
                          <a:spcPts val="0"/>
                        </a:spcAft>
                        <a:buNone/>
                      </a:pPr>
                      <a:endParaRPr sz="1200">
                        <a:solidFill>
                          <a:schemeClr val="dk1"/>
                        </a:solidFill>
                      </a:endParaRPr>
                    </a:p>
                  </a:txBody>
                  <a:tcPr marL="91425" marR="91425" marT="91425" marB="91425"/>
                </a:tc>
                <a:tc>
                  <a:txBody>
                    <a:bodyPr/>
                    <a:lstStyle/>
                    <a:p>
                      <a:pPr marL="457200" lvl="0" indent="-228600" algn="l" rtl="0">
                        <a:spcBef>
                          <a:spcPts val="0"/>
                        </a:spcBef>
                        <a:spcAft>
                          <a:spcPts val="0"/>
                        </a:spcAft>
                        <a:buNone/>
                      </a:pPr>
                      <a:endParaRPr sz="1200">
                        <a:solidFill>
                          <a:schemeClr val="dk1"/>
                        </a:solidFill>
                      </a:endParaRPr>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33"/>
        <p:cNvGrpSpPr/>
        <p:nvPr/>
      </p:nvGrpSpPr>
      <p:grpSpPr>
        <a:xfrm>
          <a:off x="0" y="0"/>
          <a:ext cx="0" cy="0"/>
          <a:chOff x="0" y="0"/>
          <a:chExt cx="0" cy="0"/>
        </a:xfrm>
      </p:grpSpPr>
      <p:pic>
        <p:nvPicPr>
          <p:cNvPr id="334" name="Google Shape;334;p60"/>
          <p:cNvPicPr preferRelativeResize="0"/>
          <p:nvPr/>
        </p:nvPicPr>
        <p:blipFill>
          <a:blip r:embed="rId3">
            <a:alphaModFix/>
          </a:blip>
          <a:stretch>
            <a:fillRect/>
          </a:stretch>
        </p:blipFill>
        <p:spPr>
          <a:xfrm>
            <a:off x="2000250" y="0"/>
            <a:ext cx="5143500" cy="5143500"/>
          </a:xfrm>
          <a:prstGeom prst="rect">
            <a:avLst/>
          </a:prstGeom>
          <a:noFill/>
          <a:ln>
            <a:noFill/>
          </a:ln>
        </p:spPr>
      </p:pic>
      <p:pic>
        <p:nvPicPr>
          <p:cNvPr id="335" name="Google Shape;335;p60"/>
          <p:cNvPicPr preferRelativeResize="0"/>
          <p:nvPr/>
        </p:nvPicPr>
        <p:blipFill>
          <a:blip r:embed="rId4">
            <a:alphaModFix/>
          </a:blip>
          <a:stretch>
            <a:fillRect/>
          </a:stretch>
        </p:blipFill>
        <p:spPr>
          <a:xfrm>
            <a:off x="0" y="0"/>
            <a:ext cx="2120025" cy="5143500"/>
          </a:xfrm>
          <a:prstGeom prst="rect">
            <a:avLst/>
          </a:prstGeom>
          <a:noFill/>
          <a:ln>
            <a:noFill/>
          </a:ln>
        </p:spPr>
      </p:pic>
      <p:pic>
        <p:nvPicPr>
          <p:cNvPr id="336" name="Google Shape;336;p60"/>
          <p:cNvPicPr preferRelativeResize="0"/>
          <p:nvPr/>
        </p:nvPicPr>
        <p:blipFill>
          <a:blip r:embed="rId4">
            <a:alphaModFix/>
          </a:blip>
          <a:stretch>
            <a:fillRect/>
          </a:stretch>
        </p:blipFill>
        <p:spPr>
          <a:xfrm>
            <a:off x="7023975" y="0"/>
            <a:ext cx="2120025" cy="5143500"/>
          </a:xfrm>
          <a:prstGeom prst="rect">
            <a:avLst/>
          </a:prstGeom>
          <a:noFill/>
          <a:ln>
            <a:noFill/>
          </a:ln>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sp>
        <p:nvSpPr>
          <p:cNvPr id="341" name="Google Shape;341;p61"/>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457200" lvl="0" indent="0" algn="l" rtl="0">
              <a:spcBef>
                <a:spcPts val="0"/>
              </a:spcBef>
              <a:spcAft>
                <a:spcPts val="0"/>
              </a:spcAft>
              <a:buClr>
                <a:schemeClr val="dk1"/>
              </a:buClr>
              <a:buSzPts val="1100"/>
              <a:buFont typeface="Arial"/>
              <a:buNone/>
            </a:pPr>
            <a:r>
              <a:rPr lang="fi" sz="1200">
                <a:solidFill>
                  <a:srgbClr val="222222"/>
                </a:solidFill>
              </a:rPr>
              <a:t>Sustainable consumption and production promotes resource and energy efficiency and a better quality of life for all. It helps to reduce future economic, environmental and social costs. At the current time, material consumption of natural resources is increasing. Countries continue to address air, water and soil pollution challenges.</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457200" algn="l" rtl="0">
              <a:spcBef>
                <a:spcPts val="0"/>
              </a:spcBef>
              <a:spcAft>
                <a:spcPts val="0"/>
              </a:spcAft>
              <a:buClr>
                <a:schemeClr val="dk1"/>
              </a:buClr>
              <a:buSzPts val="1100"/>
              <a:buFont typeface="Arial"/>
              <a:buNone/>
            </a:pPr>
            <a:r>
              <a:rPr lang="fi" sz="1200">
                <a:solidFill>
                  <a:srgbClr val="222222"/>
                </a:solidFill>
              </a:rPr>
              <a:t>The Goal is to:</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achieve sustainable and efficient use of natural resources</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halve the global level of food waste at the retail and consumer level and reduce food waste in the production and distribution chains.</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ensure environmentally sound management of chemicals and waste</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reduce waste generation through prevention, recycling and reuse.</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encourage large and international companies in particular to adopt sustainable practices</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support developing countries to strengthen their scientific and technological capacities to move towards more sustainable consumption and production</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457200" marR="38100" lvl="0" indent="-304800" algn="l" rtl="0">
              <a:lnSpc>
                <a:spcPct val="128571"/>
              </a:lnSpc>
              <a:spcBef>
                <a:spcPts val="0"/>
              </a:spcBef>
              <a:spcAft>
                <a:spcPts val="0"/>
              </a:spcAft>
              <a:buClr>
                <a:srgbClr val="222222"/>
              </a:buClr>
              <a:buSzPts val="1200"/>
              <a:buChar char="-"/>
            </a:pPr>
            <a:r>
              <a:rPr lang="fi" sz="1200">
                <a:solidFill>
                  <a:srgbClr val="222222"/>
                </a:solidFill>
              </a:rPr>
              <a:t>rationalize inefficient and wasteful subsidies for fossil fuels</a:t>
            </a:r>
            <a:endParaRPr sz="1200">
              <a:solidFill>
                <a:srgbClr val="222222"/>
              </a:solidFill>
            </a:endParaRPr>
          </a:p>
          <a:p>
            <a:pPr marL="0" lvl="0" indent="0" algn="l" rtl="0">
              <a:lnSpc>
                <a:spcPct val="115000"/>
              </a:lnSpc>
              <a:spcBef>
                <a:spcPts val="0"/>
              </a:spcBef>
              <a:spcAft>
                <a:spcPts val="0"/>
              </a:spcAft>
              <a:buNone/>
            </a:pPr>
            <a:endParaRPr sz="1200">
              <a:solidFill>
                <a:srgbClr val="22222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7"/>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i" sz="1200"/>
              <a:t/>
            </a:r>
            <a:br>
              <a:rPr lang="fi" sz="1200"/>
            </a:br>
            <a:r>
              <a:rPr lang="fi" sz="1200">
                <a:solidFill>
                  <a:srgbClr val="222222"/>
                </a:solidFill>
              </a:rPr>
              <a:t>About 10% of the world's people live in extreme poverty, under 1.7 € per day. Many lack adequate nutrition, clean drinking water and sanitation.</a:t>
            </a: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In Europe, the poverty line is 60% of national median income. Median income is the amount at which half the population have income above that amount, and half below that amount. Income refers to post-tax disposable income, consisting of employment earnings, investment income, and government social transfers.</a:t>
            </a: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The Goal is to:</a:t>
            </a: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 eradicate extreme poverty</a:t>
            </a: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 reduce by at least by half the proportion of people living in poverty in all its dimensions according to national definitions</a:t>
            </a: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 implement nationally appropriate social protection systems and measures for all to achieve substantial coverage of the poor and vulnerable</a:t>
            </a: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 ensure that everyone has equal rights to economic resources, access to basic services, ownership of land and property, inheritance, natural resources, appropriate new technology and financial services</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highlight>
                <a:srgbClr val="FFFF00"/>
              </a:highlight>
            </a:endParaRPr>
          </a:p>
          <a:p>
            <a:pPr marL="0" lvl="0" indent="0" algn="l" rtl="0">
              <a:lnSpc>
                <a:spcPct val="115000"/>
              </a:lnSpc>
              <a:spcBef>
                <a:spcPts val="0"/>
              </a:spcBef>
              <a:spcAft>
                <a:spcPts val="0"/>
              </a:spcAft>
              <a:buNone/>
            </a:pPr>
            <a:endParaRPr sz="12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345"/>
        <p:cNvGrpSpPr/>
        <p:nvPr/>
      </p:nvGrpSpPr>
      <p:grpSpPr>
        <a:xfrm>
          <a:off x="0" y="0"/>
          <a:ext cx="0" cy="0"/>
          <a:chOff x="0" y="0"/>
          <a:chExt cx="0" cy="0"/>
        </a:xfrm>
      </p:grpSpPr>
      <p:sp>
        <p:nvSpPr>
          <p:cNvPr id="346" name="Google Shape;346;p62"/>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347" name="Google Shape;347;p62"/>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None/>
                      </a:pPr>
                      <a:r>
                        <a:rPr lang="fi" sz="1200">
                          <a:solidFill>
                            <a:srgbClr val="222222"/>
                          </a:solidFill>
                        </a:rPr>
                        <a:t>Idea grid for responsible consumption</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For this activity you will need sticky notes and pencils.</a:t>
                      </a:r>
                      <a:endParaRPr sz="1200">
                        <a:solidFill>
                          <a:srgbClr val="222222"/>
                        </a:solidFill>
                      </a:endParaRPr>
                    </a:p>
                    <a:p>
                      <a:pPr marL="0" lvl="0" indent="0" algn="l" rtl="0">
                        <a:spcBef>
                          <a:spcPts val="0"/>
                        </a:spcBef>
                        <a:spcAft>
                          <a:spcPts val="0"/>
                        </a:spcAft>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Prepare a grid according to the picture, for example, on a large sheet of paper or whiteboard.</a:t>
                      </a:r>
                      <a:endParaRPr sz="1200">
                        <a:solidFill>
                          <a:srgbClr val="222222"/>
                        </a:solidFill>
                      </a:endParaRPr>
                    </a:p>
                    <a:p>
                      <a:pPr marL="0" lvl="0" indent="0" algn="l" rtl="0">
                        <a:spcBef>
                          <a:spcPts val="0"/>
                        </a:spcBef>
                        <a:spcAft>
                          <a:spcPts val="0"/>
                        </a:spcAft>
                        <a:buNone/>
                      </a:pPr>
                      <a:endParaRPr sz="1200"/>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r>
                        <a:rPr lang="fi" sz="1200">
                          <a:solidFill>
                            <a:schemeClr val="dk1"/>
                          </a:solidFill>
                        </a:rPr>
                        <a:t/>
                      </a:r>
                      <a:br>
                        <a:rPr lang="fi" sz="1200">
                          <a:solidFill>
                            <a:schemeClr val="dk1"/>
                          </a:solidFill>
                        </a:rPr>
                      </a:br>
                      <a:r>
                        <a:rPr lang="fi" sz="1200">
                          <a:solidFill>
                            <a:schemeClr val="dk1"/>
                          </a:solidFill>
                        </a:rPr>
                        <a:t/>
                      </a:r>
                      <a:br>
                        <a:rPr lang="fi" sz="1200">
                          <a:solidFill>
                            <a:schemeClr val="dk1"/>
                          </a:solidFill>
                        </a:rPr>
                      </a:b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p>
                    <a:p>
                      <a:pPr marL="0" lvl="0" indent="0" algn="l" rtl="0">
                        <a:spcBef>
                          <a:spcPts val="0"/>
                        </a:spcBef>
                        <a:spcAft>
                          <a:spcPts val="0"/>
                        </a:spcAft>
                        <a:buNone/>
                      </a:pPr>
                      <a:endParaRPr sz="1200"/>
                    </a:p>
                  </a:txBody>
                  <a:tcPr marL="91425" marR="91425" marT="91425" marB="91425"/>
                </a:tc>
                <a:tc>
                  <a:txBody>
                    <a:bodyPr/>
                    <a:lstStyle/>
                    <a:p>
                      <a:pPr marL="0" lvl="0" indent="0" algn="l" rtl="0">
                        <a:spcBef>
                          <a:spcPts val="0"/>
                        </a:spcBef>
                        <a:spcAft>
                          <a:spcPts val="0"/>
                        </a:spcAft>
                        <a:buNone/>
                      </a:pPr>
                      <a:r>
                        <a:rPr lang="fi" sz="1200">
                          <a:solidFill>
                            <a:srgbClr val="222222"/>
                          </a:solidFill>
                        </a:rPr>
                        <a:t>1) Brainstorm different ways to achieve more responsible consumption. Ideas can be related to, for example, local tourism, recycling and reuse, efficient use of natural resources, or food waste. Each idea is written on a separate sticky note.</a:t>
                      </a:r>
                      <a:endParaRPr sz="1200">
                        <a:solidFill>
                          <a:srgbClr val="222222"/>
                        </a:solidFill>
                      </a:endParaRPr>
                    </a:p>
                    <a:p>
                      <a:pPr marL="0" lvl="0" indent="0" algn="l" rtl="0">
                        <a:spcBef>
                          <a:spcPts val="0"/>
                        </a:spcBef>
                        <a:spcAft>
                          <a:spcPts val="0"/>
                        </a:spcAft>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2) Place the ideas in the grid according to whether you think the idea is easy / difficult to implement, and whether the idea has a high / low impact.</a:t>
                      </a:r>
                      <a:endParaRPr sz="1200">
                        <a:solidFill>
                          <a:srgbClr val="222222"/>
                        </a:solidFill>
                      </a:endParaRPr>
                    </a:p>
                    <a:p>
                      <a:pPr marL="0" lvl="0" indent="0" algn="l" rtl="0">
                        <a:spcBef>
                          <a:spcPts val="0"/>
                        </a:spcBef>
                        <a:spcAft>
                          <a:spcPts val="0"/>
                        </a:spcAft>
                        <a:buNone/>
                      </a:pPr>
                      <a:r>
                        <a:rPr lang="fi" sz="1200"/>
                        <a:t> </a:t>
                      </a:r>
                      <a:br>
                        <a:rPr lang="fi" sz="1200"/>
                      </a:br>
                      <a:r>
                        <a:rPr lang="fi" sz="1200"/>
                        <a:t/>
                      </a:r>
                      <a:br>
                        <a:rPr lang="fi" sz="1200"/>
                      </a:br>
                      <a:endParaRPr sz="1200"/>
                    </a:p>
                  </a:txBody>
                  <a:tcPr marL="91425" marR="91425" marT="91425" marB="91425"/>
                </a:tc>
                <a:extLst>
                  <a:ext uri="{0D108BD9-81ED-4DB2-BD59-A6C34878D82A}">
                    <a16:rowId xmlns:a16="http://schemas.microsoft.com/office/drawing/2014/main" val="10000"/>
                  </a:ext>
                </a:extLst>
              </a:tr>
            </a:tbl>
          </a:graphicData>
        </a:graphic>
      </p:graphicFrame>
      <p:pic>
        <p:nvPicPr>
          <p:cNvPr id="348" name="Google Shape;348;p62"/>
          <p:cNvPicPr preferRelativeResize="0"/>
          <p:nvPr/>
        </p:nvPicPr>
        <p:blipFill rotWithShape="1">
          <a:blip r:embed="rId3">
            <a:alphaModFix/>
          </a:blip>
          <a:srcRect t="9397" b="5553"/>
          <a:stretch/>
        </p:blipFill>
        <p:spPr>
          <a:xfrm>
            <a:off x="317475" y="2679800"/>
            <a:ext cx="4052824" cy="1955825"/>
          </a:xfrm>
          <a:prstGeom prst="rect">
            <a:avLst/>
          </a:prstGeom>
          <a:noFill/>
          <a:ln>
            <a:noFill/>
          </a:ln>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352"/>
        <p:cNvGrpSpPr/>
        <p:nvPr/>
      </p:nvGrpSpPr>
      <p:grpSpPr>
        <a:xfrm>
          <a:off x="0" y="0"/>
          <a:ext cx="0" cy="0"/>
          <a:chOff x="0" y="0"/>
          <a:chExt cx="0" cy="0"/>
        </a:xfrm>
      </p:grpSpPr>
      <p:sp>
        <p:nvSpPr>
          <p:cNvPr id="353" name="Google Shape;353;p63"/>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354" name="Google Shape;354;p63"/>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Clr>
                          <a:schemeClr val="dk1"/>
                        </a:buClr>
                        <a:buSzPts val="1100"/>
                        <a:buFont typeface="Arial"/>
                        <a:buNone/>
                      </a:pPr>
                      <a:r>
                        <a:rPr lang="fi" sz="1200">
                          <a:solidFill>
                            <a:srgbClr val="222222"/>
                          </a:solidFill>
                        </a:rPr>
                        <a:t>Essential choices</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r>
                        <a:rPr lang="fi" sz="1200">
                          <a:solidFill>
                            <a:srgbClr val="222222"/>
                          </a:solidFill>
                        </a:rPr>
                        <a:t>For this activity you will need sticky notes and pencils.</a:t>
                      </a:r>
                      <a:br>
                        <a:rPr lang="fi" sz="1200">
                          <a:solidFill>
                            <a:srgbClr val="222222"/>
                          </a:solidFill>
                        </a:rPr>
                      </a:br>
                      <a:r>
                        <a:rPr lang="fi" sz="1200">
                          <a:solidFill>
                            <a:srgbClr val="222222"/>
                          </a:solidFill>
                        </a:rPr>
                        <a:t/>
                      </a:r>
                      <a:br>
                        <a:rPr lang="fi" sz="1200">
                          <a:solidFill>
                            <a:srgbClr val="222222"/>
                          </a:solidFill>
                        </a:rPr>
                      </a:br>
                      <a:r>
                        <a:rPr lang="fi" sz="1200">
                          <a:solidFill>
                            <a:srgbClr val="222222"/>
                          </a:solidFill>
                        </a:rPr>
                        <a:t>Also, prepare Maslow’s hierarchy of needs pyramid on a whiteboard. </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txBody>
                  <a:tcPr marL="91425" marR="91425" marT="91425" marB="91425"/>
                </a:tc>
                <a:tc>
                  <a:txBody>
                    <a:bodyPr/>
                    <a:lstStyle/>
                    <a:p>
                      <a:pPr marL="457200" lvl="0" indent="0" algn="l" rtl="0">
                        <a:spcBef>
                          <a:spcPts val="0"/>
                        </a:spcBef>
                        <a:spcAft>
                          <a:spcPts val="0"/>
                        </a:spcAft>
                        <a:buNone/>
                      </a:pPr>
                      <a:r>
                        <a:rPr lang="fi" sz="1200">
                          <a:solidFill>
                            <a:srgbClr val="222222"/>
                          </a:solidFill>
                        </a:rPr>
                        <a:t>There are people in the world who live in extreme poverty, on less than 2 € per day.</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AutoNum type="arabicPeriod"/>
                      </a:pPr>
                      <a:r>
                        <a:rPr lang="fi" sz="1200">
                          <a:solidFill>
                            <a:srgbClr val="222222"/>
                          </a:solidFill>
                        </a:rPr>
                        <a:t>Form small groups and reflect on which essential items your families must spend money on. Write each item on a separate sticky note. </a:t>
                      </a:r>
                      <a:br>
                        <a:rPr lang="fi" sz="1200">
                          <a:solidFill>
                            <a:srgbClr val="222222"/>
                          </a:solidFill>
                        </a:rPr>
                      </a:br>
                      <a:endParaRPr sz="1200">
                        <a:solidFill>
                          <a:srgbClr val="222222"/>
                        </a:solidFill>
                      </a:endParaRPr>
                    </a:p>
                    <a:p>
                      <a:pPr marL="457200" marR="38100" lvl="0" indent="-304800" algn="l" rtl="0">
                        <a:lnSpc>
                          <a:spcPct val="128571"/>
                        </a:lnSpc>
                        <a:spcBef>
                          <a:spcPts val="0"/>
                        </a:spcBef>
                        <a:spcAft>
                          <a:spcPts val="0"/>
                        </a:spcAft>
                        <a:buSzPts val="1200"/>
                        <a:buAutoNum type="arabicPeriod"/>
                      </a:pPr>
                      <a:r>
                        <a:rPr lang="fi" sz="1200">
                          <a:solidFill>
                            <a:srgbClr val="222222"/>
                          </a:solidFill>
                        </a:rPr>
                        <a:t>Each group brings their sticky notes to the common wall. The facilitator groups similar tags on top of each other.</a:t>
                      </a:r>
                      <a:endParaRPr sz="1200">
                        <a:solidFill>
                          <a:srgbClr val="222222"/>
                        </a:solidFill>
                      </a:endParaRPr>
                    </a:p>
                    <a:p>
                      <a:pPr marL="457200" marR="38100" lvl="0" indent="0" algn="l" rtl="0">
                        <a:lnSpc>
                          <a:spcPct val="128571"/>
                        </a:lnSpc>
                        <a:spcBef>
                          <a:spcPts val="0"/>
                        </a:spcBef>
                        <a:spcAft>
                          <a:spcPts val="0"/>
                        </a:spcAft>
                        <a:buNone/>
                      </a:pPr>
                      <a:endParaRPr sz="1200">
                        <a:solidFill>
                          <a:srgbClr val="222222"/>
                        </a:solidFill>
                      </a:endParaRPr>
                    </a:p>
                    <a:p>
                      <a:pPr marL="457200" marR="38100" lvl="0" indent="-304800" algn="l" rtl="0">
                        <a:lnSpc>
                          <a:spcPct val="128571"/>
                        </a:lnSpc>
                        <a:spcBef>
                          <a:spcPts val="0"/>
                        </a:spcBef>
                        <a:spcAft>
                          <a:spcPts val="0"/>
                        </a:spcAft>
                        <a:buSzPts val="1200"/>
                        <a:buAutoNum type="arabicPeriod"/>
                      </a:pPr>
                      <a:r>
                        <a:rPr lang="fi" sz="1200">
                          <a:solidFill>
                            <a:srgbClr val="222222"/>
                          </a:solidFill>
                        </a:rPr>
                        <a:t>How many different essential items are there? Which do you think are the most essential or important?</a:t>
                      </a:r>
                      <a:endParaRPr sz="1200">
                        <a:solidFill>
                          <a:srgbClr val="222222"/>
                        </a:solidFill>
                      </a:endParaRPr>
                    </a:p>
                    <a:p>
                      <a:pPr marL="0" marR="38100" lvl="0" indent="0" algn="l" rtl="0">
                        <a:lnSpc>
                          <a:spcPct val="128571"/>
                        </a:lnSpc>
                        <a:spcBef>
                          <a:spcPts val="0"/>
                        </a:spcBef>
                        <a:spcAft>
                          <a:spcPts val="0"/>
                        </a:spcAft>
                        <a:buNone/>
                      </a:pPr>
                      <a:endParaRPr sz="1200">
                        <a:solidFill>
                          <a:srgbClr val="222222"/>
                        </a:solidFill>
                      </a:endParaRPr>
                    </a:p>
                    <a:p>
                      <a:pPr marL="457200" marR="38100" lvl="0" indent="-304800" algn="l" rtl="0">
                        <a:lnSpc>
                          <a:spcPct val="128571"/>
                        </a:lnSpc>
                        <a:spcBef>
                          <a:spcPts val="0"/>
                        </a:spcBef>
                        <a:spcAft>
                          <a:spcPts val="0"/>
                        </a:spcAft>
                        <a:buClr>
                          <a:srgbClr val="222222"/>
                        </a:buClr>
                        <a:buSzPts val="1200"/>
                        <a:buAutoNum type="arabicPeriod"/>
                      </a:pPr>
                      <a:r>
                        <a:rPr lang="fi" sz="1200">
                          <a:solidFill>
                            <a:srgbClr val="222222"/>
                          </a:solidFill>
                        </a:rPr>
                        <a:t>Rank these essential items according to a hierarchy of needs pyramid.</a:t>
                      </a:r>
                      <a:endParaRPr sz="1200">
                        <a:solidFill>
                          <a:srgbClr val="222222"/>
                        </a:solidFill>
                      </a:endParaRPr>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bl>
          </a:graphicData>
        </a:graphic>
      </p:graphicFrame>
      <p:pic>
        <p:nvPicPr>
          <p:cNvPr id="355" name="Google Shape;355;p63"/>
          <p:cNvPicPr preferRelativeResize="0"/>
          <p:nvPr/>
        </p:nvPicPr>
        <p:blipFill>
          <a:blip r:embed="rId3">
            <a:alphaModFix/>
          </a:blip>
          <a:stretch>
            <a:fillRect/>
          </a:stretch>
        </p:blipFill>
        <p:spPr>
          <a:xfrm>
            <a:off x="661850" y="2477550"/>
            <a:ext cx="2857500" cy="2019300"/>
          </a:xfrm>
          <a:prstGeom prst="rect">
            <a:avLst/>
          </a:prstGeom>
          <a:noFill/>
          <a:ln>
            <a:noFill/>
          </a:ln>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359"/>
        <p:cNvGrpSpPr/>
        <p:nvPr/>
      </p:nvGrpSpPr>
      <p:grpSpPr>
        <a:xfrm>
          <a:off x="0" y="0"/>
          <a:ext cx="0" cy="0"/>
          <a:chOff x="0" y="0"/>
          <a:chExt cx="0" cy="0"/>
        </a:xfrm>
      </p:grpSpPr>
      <p:pic>
        <p:nvPicPr>
          <p:cNvPr id="360" name="Google Shape;360;p64"/>
          <p:cNvPicPr preferRelativeResize="0"/>
          <p:nvPr/>
        </p:nvPicPr>
        <p:blipFill>
          <a:blip r:embed="rId3">
            <a:alphaModFix/>
          </a:blip>
          <a:stretch>
            <a:fillRect/>
          </a:stretch>
        </p:blipFill>
        <p:spPr>
          <a:xfrm>
            <a:off x="2000250" y="0"/>
            <a:ext cx="5143500" cy="5143500"/>
          </a:xfrm>
          <a:prstGeom prst="rect">
            <a:avLst/>
          </a:prstGeom>
          <a:noFill/>
          <a:ln>
            <a:noFill/>
          </a:ln>
        </p:spPr>
      </p:pic>
      <p:pic>
        <p:nvPicPr>
          <p:cNvPr id="361" name="Google Shape;361;p64"/>
          <p:cNvPicPr preferRelativeResize="0"/>
          <p:nvPr/>
        </p:nvPicPr>
        <p:blipFill>
          <a:blip r:embed="rId4">
            <a:alphaModFix/>
          </a:blip>
          <a:stretch>
            <a:fillRect/>
          </a:stretch>
        </p:blipFill>
        <p:spPr>
          <a:xfrm>
            <a:off x="0" y="0"/>
            <a:ext cx="2108000" cy="5143500"/>
          </a:xfrm>
          <a:prstGeom prst="rect">
            <a:avLst/>
          </a:prstGeom>
          <a:noFill/>
          <a:ln>
            <a:noFill/>
          </a:ln>
        </p:spPr>
      </p:pic>
      <p:pic>
        <p:nvPicPr>
          <p:cNvPr id="362" name="Google Shape;362;p64"/>
          <p:cNvPicPr preferRelativeResize="0"/>
          <p:nvPr/>
        </p:nvPicPr>
        <p:blipFill>
          <a:blip r:embed="rId4">
            <a:alphaModFix/>
          </a:blip>
          <a:stretch>
            <a:fillRect/>
          </a:stretch>
        </p:blipFill>
        <p:spPr>
          <a:xfrm>
            <a:off x="7036000" y="0"/>
            <a:ext cx="2108000" cy="5143500"/>
          </a:xfrm>
          <a:prstGeom prst="rect">
            <a:avLst/>
          </a:prstGeom>
          <a:noFill/>
          <a:ln>
            <a:noFill/>
          </a:ln>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366"/>
        <p:cNvGrpSpPr/>
        <p:nvPr/>
      </p:nvGrpSpPr>
      <p:grpSpPr>
        <a:xfrm>
          <a:off x="0" y="0"/>
          <a:ext cx="0" cy="0"/>
          <a:chOff x="0" y="0"/>
          <a:chExt cx="0" cy="0"/>
        </a:xfrm>
      </p:grpSpPr>
      <p:sp>
        <p:nvSpPr>
          <p:cNvPr id="367" name="Google Shape;367;p65"/>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457200" lvl="0" indent="0" algn="l" rtl="0">
              <a:lnSpc>
                <a:spcPct val="140000"/>
              </a:lnSpc>
              <a:spcBef>
                <a:spcPts val="0"/>
              </a:spcBef>
              <a:spcAft>
                <a:spcPts val="0"/>
              </a:spcAft>
              <a:buClr>
                <a:schemeClr val="dk1"/>
              </a:buClr>
              <a:buSzPts val="1100"/>
              <a:buFont typeface="Arial"/>
              <a:buNone/>
            </a:pPr>
            <a:r>
              <a:rPr lang="fi" sz="1200">
                <a:solidFill>
                  <a:srgbClr val="222222"/>
                </a:solidFill>
              </a:rPr>
              <a:t>Climate change affects every country on every continent. It disrupts national economies and affects lives. Weather patterns are changing, sea levels are rising, weather events are becoming more extreme and greenhouse gas emissions are now at their highest levels in history. Without action, the world’s average surface temperature is likely to increase 3°C this century. The poorest and most vulnerable people are affected the most.</a:t>
            </a:r>
            <a:endParaRPr sz="1200">
              <a:solidFill>
                <a:srgbClr val="222222"/>
              </a:solidFill>
            </a:endParaRPr>
          </a:p>
          <a:p>
            <a:pPr marL="457200" lvl="0" indent="0" algn="l" rtl="0">
              <a:lnSpc>
                <a:spcPct val="140000"/>
              </a:lnSpc>
              <a:spcBef>
                <a:spcPts val="1200"/>
              </a:spcBef>
              <a:spcAft>
                <a:spcPts val="0"/>
              </a:spcAft>
              <a:buClr>
                <a:schemeClr val="dk1"/>
              </a:buClr>
              <a:buSzPts val="1100"/>
              <a:buFont typeface="Arial"/>
              <a:buNone/>
            </a:pPr>
            <a:r>
              <a:rPr lang="fi" sz="1200">
                <a:solidFill>
                  <a:srgbClr val="222222"/>
                </a:solidFill>
              </a:rPr>
              <a:t>The Goal is to:</a:t>
            </a:r>
            <a:endParaRPr sz="1200">
              <a:solidFill>
                <a:srgbClr val="222222"/>
              </a:solidFill>
            </a:endParaRPr>
          </a:p>
          <a:p>
            <a:pPr marL="457200" lvl="0" indent="-304800" algn="l" rtl="0">
              <a:spcBef>
                <a:spcPts val="1200"/>
              </a:spcBef>
              <a:spcAft>
                <a:spcPts val="0"/>
              </a:spcAft>
              <a:buClr>
                <a:srgbClr val="222222"/>
              </a:buClr>
              <a:buSzPts val="1200"/>
              <a:buChar char="-"/>
            </a:pPr>
            <a:r>
              <a:rPr lang="fi" sz="1200">
                <a:solidFill>
                  <a:srgbClr val="222222"/>
                </a:solidFill>
              </a:rPr>
              <a:t>strengthen adaptive capacity to climate-related hazards and natural disasters</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integrate climate change measures into national policies and planning</a:t>
            </a:r>
            <a:endParaRPr sz="1200">
              <a:solidFill>
                <a:srgbClr val="222222"/>
              </a:solidFill>
            </a:endParaRPr>
          </a:p>
          <a:p>
            <a:pPr marL="457200" lvl="0" indent="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improve human and institutional capacity on climate change mitigation, adaptation, impact reduction and early warning</a:t>
            </a:r>
            <a:endParaRPr sz="1200">
              <a:solidFill>
                <a:srgbClr val="222222"/>
              </a:solidFill>
            </a:endParaRPr>
          </a:p>
          <a:p>
            <a:pPr marL="457200" lvl="0" indent="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mobilize $100 billion a year from developed countries for mitigation actions to address the needs of developing countries</a:t>
            </a:r>
            <a:endParaRPr sz="1200">
              <a:solidFill>
                <a:srgbClr val="222222"/>
              </a:solidFill>
            </a:endParaRPr>
          </a:p>
          <a:p>
            <a:pPr marL="457200" lvl="0" indent="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Promote effective climate change-related planning and management in least developed countries and small island developing States</a:t>
            </a:r>
            <a:endParaRPr sz="1200">
              <a:solidFill>
                <a:srgbClr val="222222"/>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p66"/>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373" name="Google Shape;373;p66"/>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Clr>
                          <a:schemeClr val="dk1"/>
                        </a:buClr>
                        <a:buSzPts val="1100"/>
                        <a:buFont typeface="Arial"/>
                        <a:buNone/>
                      </a:pPr>
                      <a:r>
                        <a:rPr lang="fi" sz="1200">
                          <a:solidFill>
                            <a:srgbClr val="222222"/>
                          </a:solidFill>
                        </a:rPr>
                        <a:t>Sacrifice?</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r>
                        <a:rPr lang="fi" sz="1200">
                          <a:solidFill>
                            <a:srgbClr val="222222"/>
                          </a:solidFill>
                        </a:rPr>
                        <a:t>For this activity you will need pencils and printed segment templates you can find at bit.ly/agendacards13.</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endParaRPr sz="1200"/>
                    </a:p>
                    <a:p>
                      <a:pPr marL="0" lvl="0" indent="0" algn="l" rtl="0">
                        <a:spcBef>
                          <a:spcPts val="0"/>
                        </a:spcBef>
                        <a:spcAft>
                          <a:spcPts val="0"/>
                        </a:spcAft>
                        <a:buClr>
                          <a:schemeClr val="dk1"/>
                        </a:buClr>
                        <a:buSzPts val="1100"/>
                        <a:buFont typeface="Arial"/>
                        <a:buNone/>
                      </a:pPr>
                      <a:r>
                        <a:rPr lang="fi" sz="1200">
                          <a:solidFill>
                            <a:schemeClr val="dk1"/>
                          </a:solidFill>
                        </a:rPr>
                        <a:t/>
                      </a:r>
                      <a:br>
                        <a:rPr lang="fi" sz="1200">
                          <a:solidFill>
                            <a:schemeClr val="dk1"/>
                          </a:solidFill>
                        </a:rPr>
                      </a:br>
                      <a:endParaRPr sz="1200">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txBody>
                  <a:tcPr marL="91425" marR="91425" marT="91425" marB="91425"/>
                </a:tc>
                <a:tc>
                  <a:txBody>
                    <a:bodyPr/>
                    <a:lstStyle/>
                    <a:p>
                      <a:pPr marL="0" lvl="0" indent="0" algn="l" rtl="0">
                        <a:spcBef>
                          <a:spcPts val="0"/>
                        </a:spcBef>
                        <a:spcAft>
                          <a:spcPts val="0"/>
                        </a:spcAft>
                        <a:buNone/>
                      </a:pPr>
                      <a:endParaRPr sz="1200"/>
                    </a:p>
                    <a:p>
                      <a:pPr marL="0" lvl="0" indent="0" algn="l" rtl="0">
                        <a:spcBef>
                          <a:spcPts val="0"/>
                        </a:spcBef>
                        <a:spcAft>
                          <a:spcPts val="0"/>
                        </a:spcAft>
                        <a:buNone/>
                      </a:pPr>
                      <a:endParaRPr sz="1200">
                        <a:solidFill>
                          <a:schemeClr val="dk1"/>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Mark down on the scale how easy it would be for you to give up the following things.</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single-use plastic bags</a:t>
                      </a: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traveling by plane</a:t>
                      </a: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ordering products from abroad</a:t>
                      </a: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meat products</a:t>
                      </a: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traveling by private car</a:t>
                      </a: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imported fruits</a:t>
                      </a: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fast fashion</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Choose a further two things to consider giving up for climate action, and mark down on the scale how easy it would be for you to give up each.</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Which category would be the easiest to give up? Which category would be the hardest to go without?</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377"/>
        <p:cNvGrpSpPr/>
        <p:nvPr/>
      </p:nvGrpSpPr>
      <p:grpSpPr>
        <a:xfrm>
          <a:off x="0" y="0"/>
          <a:ext cx="0" cy="0"/>
          <a:chOff x="0" y="0"/>
          <a:chExt cx="0" cy="0"/>
        </a:xfrm>
      </p:grpSpPr>
      <p:sp>
        <p:nvSpPr>
          <p:cNvPr id="378" name="Google Shape;378;p67"/>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379" name="Google Shape;379;p67"/>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0"/>
                        </a:spcAft>
                        <a:buClr>
                          <a:schemeClr val="dk1"/>
                        </a:buClr>
                        <a:buSzPts val="1100"/>
                        <a:buFont typeface="Arial"/>
                        <a:buNone/>
                      </a:pPr>
                      <a:r>
                        <a:rPr lang="fi" sz="1200">
                          <a:solidFill>
                            <a:srgbClr val="222222"/>
                          </a:solidFill>
                        </a:rPr>
                        <a:t>Action to Achieve</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r>
                        <a:rPr lang="fi" sz="1200">
                          <a:solidFill>
                            <a:srgbClr val="222222"/>
                          </a:solidFill>
                        </a:rPr>
                        <a:t>For this activity you will need pencils, paper and equipment to design your own climate action.</a:t>
                      </a:r>
                      <a:endParaRPr sz="1200">
                        <a:solidFill>
                          <a:schemeClr val="dk1"/>
                        </a:solidFill>
                      </a:endParaRPr>
                    </a:p>
                    <a:p>
                      <a:pPr marL="0" lvl="0" indent="0" algn="l" rtl="0">
                        <a:spcBef>
                          <a:spcPts val="0"/>
                        </a:spcBef>
                        <a:spcAft>
                          <a:spcPts val="0"/>
                        </a:spcAft>
                        <a:buClr>
                          <a:schemeClr val="dk1"/>
                        </a:buClr>
                        <a:buSzPts val="1100"/>
                        <a:buFont typeface="Arial"/>
                        <a:buNone/>
                      </a:pPr>
                      <a:r>
                        <a:rPr lang="fi" sz="1200">
                          <a:solidFill>
                            <a:schemeClr val="dk1"/>
                          </a:solidFill>
                        </a:rPr>
                        <a:t/>
                      </a:r>
                      <a:br>
                        <a:rPr lang="fi" sz="1200">
                          <a:solidFill>
                            <a:schemeClr val="dk1"/>
                          </a:solidFill>
                        </a:rPr>
                      </a:br>
                      <a:r>
                        <a:rPr lang="fi" sz="1200">
                          <a:solidFill>
                            <a:schemeClr val="dk1"/>
                          </a:solidFill>
                        </a:rPr>
                        <a:t/>
                      </a:r>
                      <a:br>
                        <a:rPr lang="fi" sz="1200">
                          <a:solidFill>
                            <a:schemeClr val="dk1"/>
                          </a:solidFill>
                        </a:rPr>
                      </a:br>
                      <a:endParaRPr sz="1200"/>
                    </a:p>
                  </a:txBody>
                  <a:tcPr marL="91425" marR="91425" marT="91425" marB="91425"/>
                </a:tc>
                <a:tc>
                  <a:txBody>
                    <a:bodyPr/>
                    <a:lstStyle/>
                    <a:p>
                      <a:pPr marL="457200" lvl="0" indent="0" algn="l" rtl="0">
                        <a:spcBef>
                          <a:spcPts val="0"/>
                        </a:spcBef>
                        <a:spcAft>
                          <a:spcPts val="0"/>
                        </a:spcAft>
                        <a:buNone/>
                      </a:pPr>
                      <a:r>
                        <a:rPr lang="fi" sz="1200">
                          <a:solidFill>
                            <a:srgbClr val="222222"/>
                          </a:solidFill>
                        </a:rPr>
                        <a:t>Consider the following climate actions:</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climate strikes</a:t>
                      </a: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gasoline tax</a:t>
                      </a: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planting trees</a:t>
                      </a: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vegetarian days in schools</a:t>
                      </a: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boycott all air travel</a:t>
                      </a:r>
                      <a:endParaRPr sz="1200">
                        <a:solidFill>
                          <a:srgbClr val="222222"/>
                        </a:solidFill>
                      </a:endParaRPr>
                    </a:p>
                    <a:p>
                      <a:pPr marL="457200" lvl="0" indent="0" algn="l" rtl="0">
                        <a:spcBef>
                          <a:spcPts val="0"/>
                        </a:spcBef>
                        <a:spcAft>
                          <a:spcPts val="0"/>
                        </a:spcAft>
                        <a:buClr>
                          <a:schemeClr val="dk1"/>
                        </a:buClr>
                        <a:buSzPts val="1100"/>
                        <a:buFont typeface="Arial"/>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To what extent can each of these climate actions achieve the desired results? </a:t>
                      </a:r>
                      <a:endParaRPr sz="1200">
                        <a:solidFill>
                          <a:srgbClr val="222222"/>
                        </a:solidFill>
                      </a:endParaRPr>
                    </a:p>
                    <a:p>
                      <a:pPr marL="9144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Can they be realistically implemented?</a:t>
                      </a:r>
                      <a:endParaRPr sz="1200">
                        <a:solidFill>
                          <a:srgbClr val="222222"/>
                        </a:solidFill>
                      </a:endParaRPr>
                    </a:p>
                    <a:p>
                      <a:pPr marL="9144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Design 5 climate actions for your daily life that you believe you could commit to.</a:t>
                      </a:r>
                      <a:endParaRPr sz="1200">
                        <a:solidFill>
                          <a:srgbClr val="222222"/>
                        </a:solidFill>
                      </a:endParaRPr>
                    </a:p>
                    <a:p>
                      <a:pPr marL="0" lvl="0" indent="0" algn="l" rtl="0">
                        <a:spcBef>
                          <a:spcPts val="0"/>
                        </a:spcBef>
                        <a:spcAft>
                          <a:spcPts val="0"/>
                        </a:spcAft>
                        <a:buNone/>
                      </a:pPr>
                      <a:endParaRPr sz="1200">
                        <a:solidFill>
                          <a:schemeClr val="dk1"/>
                        </a:solidFill>
                      </a:endParaRPr>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pic>
        <p:nvPicPr>
          <p:cNvPr id="384" name="Google Shape;384;p68"/>
          <p:cNvPicPr preferRelativeResize="0"/>
          <p:nvPr/>
        </p:nvPicPr>
        <p:blipFill>
          <a:blip r:embed="rId3">
            <a:alphaModFix/>
          </a:blip>
          <a:stretch>
            <a:fillRect/>
          </a:stretch>
        </p:blipFill>
        <p:spPr>
          <a:xfrm>
            <a:off x="2000250" y="0"/>
            <a:ext cx="5143500" cy="5143500"/>
          </a:xfrm>
          <a:prstGeom prst="rect">
            <a:avLst/>
          </a:prstGeom>
          <a:noFill/>
          <a:ln>
            <a:noFill/>
          </a:ln>
        </p:spPr>
      </p:pic>
      <p:pic>
        <p:nvPicPr>
          <p:cNvPr id="385" name="Google Shape;385;p68"/>
          <p:cNvPicPr preferRelativeResize="0"/>
          <p:nvPr/>
        </p:nvPicPr>
        <p:blipFill>
          <a:blip r:embed="rId4">
            <a:alphaModFix/>
          </a:blip>
          <a:stretch>
            <a:fillRect/>
          </a:stretch>
        </p:blipFill>
        <p:spPr>
          <a:xfrm>
            <a:off x="0" y="0"/>
            <a:ext cx="2132075" cy="5143500"/>
          </a:xfrm>
          <a:prstGeom prst="rect">
            <a:avLst/>
          </a:prstGeom>
          <a:noFill/>
          <a:ln>
            <a:noFill/>
          </a:ln>
        </p:spPr>
      </p:pic>
      <p:pic>
        <p:nvPicPr>
          <p:cNvPr id="386" name="Google Shape;386;p68"/>
          <p:cNvPicPr preferRelativeResize="0"/>
          <p:nvPr/>
        </p:nvPicPr>
        <p:blipFill>
          <a:blip r:embed="rId4">
            <a:alphaModFix/>
          </a:blip>
          <a:stretch>
            <a:fillRect/>
          </a:stretch>
        </p:blipFill>
        <p:spPr>
          <a:xfrm>
            <a:off x="7011925" y="0"/>
            <a:ext cx="2132075" cy="5143500"/>
          </a:xfrm>
          <a:prstGeom prst="rect">
            <a:avLst/>
          </a:prstGeom>
          <a:noFill/>
          <a:ln>
            <a:noFill/>
          </a:ln>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69"/>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Clr>
                <a:schemeClr val="dk1"/>
              </a:buClr>
              <a:buSzPts val="1100"/>
              <a:buFont typeface="Arial"/>
              <a:buNone/>
            </a:pPr>
            <a:r>
              <a:rPr lang="fi" sz="1200">
                <a:solidFill>
                  <a:srgbClr val="222222"/>
                </a:solidFill>
              </a:rPr>
              <a:t>The state of the seas and biodiversity of coastal ecosystems are particularly affected by overfishing, climate change, pollution and coastal eutrophication. Eutrophication of watercourses, due to the discharge of fertilizers from agriculture and untreated wastewater, causes water clouding, proliferation of aquatic plants and overgrowth of watercourses. It is estimated that, without preventive measures, 20% of large marine ecosystems will suffer from eutrophication in 2050.</a:t>
            </a:r>
            <a:endParaRPr sz="1200">
              <a:solidFill>
                <a:srgbClr val="222222"/>
              </a:solidFill>
            </a:endParaRPr>
          </a:p>
          <a:p>
            <a:pPr marL="45720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lvl="0" indent="0" algn="l" rtl="0">
              <a:lnSpc>
                <a:spcPct val="115000"/>
              </a:lnSpc>
              <a:spcBef>
                <a:spcPts val="0"/>
              </a:spcBef>
              <a:spcAft>
                <a:spcPts val="0"/>
              </a:spcAft>
              <a:buClr>
                <a:schemeClr val="dk1"/>
              </a:buClr>
              <a:buSzPts val="1100"/>
              <a:buFont typeface="Arial"/>
              <a:buNone/>
            </a:pPr>
            <a:r>
              <a:rPr lang="fi" sz="1200">
                <a:solidFill>
                  <a:srgbClr val="222222"/>
                </a:solidFill>
              </a:rPr>
              <a:t>The Goal is to:</a:t>
            </a:r>
            <a:endParaRPr sz="1200">
              <a:solidFill>
                <a:srgbClr val="222222"/>
              </a:solidFill>
            </a:endParaRPr>
          </a:p>
          <a:p>
            <a:pPr marL="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lvl="0" indent="-304800" algn="l" rtl="0">
              <a:lnSpc>
                <a:spcPct val="115000"/>
              </a:lnSpc>
              <a:spcBef>
                <a:spcPts val="0"/>
              </a:spcBef>
              <a:spcAft>
                <a:spcPts val="0"/>
              </a:spcAft>
              <a:buClr>
                <a:schemeClr val="dk1"/>
              </a:buClr>
              <a:buSzPts val="1200"/>
              <a:buChar char="-"/>
            </a:pPr>
            <a:r>
              <a:rPr lang="fi" sz="1200">
                <a:solidFill>
                  <a:srgbClr val="222222"/>
                </a:solidFill>
              </a:rPr>
              <a:t>prevent and significantly reduce marine pollution of all kinds, particularly from land-based activities, like marine debris and nutrient pollution</a:t>
            </a:r>
            <a:endParaRPr sz="1200">
              <a:solidFill>
                <a:srgbClr val="222222"/>
              </a:solidFill>
            </a:endParaRPr>
          </a:p>
          <a:p>
            <a:pPr marL="45720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lvl="0" indent="-304800" algn="l" rtl="0">
              <a:lnSpc>
                <a:spcPct val="115000"/>
              </a:lnSpc>
              <a:spcBef>
                <a:spcPts val="0"/>
              </a:spcBef>
              <a:spcAft>
                <a:spcPts val="0"/>
              </a:spcAft>
              <a:buClr>
                <a:schemeClr val="dk1"/>
              </a:buClr>
              <a:buSzPts val="1200"/>
              <a:buChar char="-"/>
            </a:pPr>
            <a:r>
              <a:rPr lang="fi" sz="1200">
                <a:solidFill>
                  <a:srgbClr val="222222"/>
                </a:solidFill>
              </a:rPr>
              <a:t>sustainably manage and protect marine and coastal ecosystems to avoid adverse impacts to achieve healthy and productive oceans</a:t>
            </a:r>
            <a:endParaRPr sz="1200">
              <a:solidFill>
                <a:srgbClr val="222222"/>
              </a:solidFill>
            </a:endParaRPr>
          </a:p>
          <a:p>
            <a:pPr marL="45720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lvl="0" indent="-304800" algn="l" rtl="0">
              <a:lnSpc>
                <a:spcPct val="115000"/>
              </a:lnSpc>
              <a:spcBef>
                <a:spcPts val="0"/>
              </a:spcBef>
              <a:spcAft>
                <a:spcPts val="0"/>
              </a:spcAft>
              <a:buClr>
                <a:schemeClr val="dk1"/>
              </a:buClr>
              <a:buSzPts val="1200"/>
              <a:buChar char="-"/>
            </a:pPr>
            <a:r>
              <a:rPr lang="fi" sz="1200">
                <a:solidFill>
                  <a:srgbClr val="222222"/>
                </a:solidFill>
              </a:rPr>
              <a:t>effectively regulate harvesting and end overfishing, illegal, unreported and unregulated fishing and destructive fishing practices</a:t>
            </a:r>
            <a:endParaRPr sz="1200">
              <a:solidFill>
                <a:srgbClr val="222222"/>
              </a:solidFill>
            </a:endParaRPr>
          </a:p>
          <a:p>
            <a:pPr marL="45720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marR="38100" lvl="0" indent="-304800" algn="l" rtl="0">
              <a:lnSpc>
                <a:spcPct val="128571"/>
              </a:lnSpc>
              <a:spcBef>
                <a:spcPts val="0"/>
              </a:spcBef>
              <a:spcAft>
                <a:spcPts val="0"/>
              </a:spcAft>
              <a:buClr>
                <a:schemeClr val="dk1"/>
              </a:buClr>
              <a:buSzPts val="1200"/>
              <a:buChar char="-"/>
            </a:pPr>
            <a:r>
              <a:rPr lang="fi" sz="1200">
                <a:solidFill>
                  <a:srgbClr val="222222"/>
                </a:solidFill>
              </a:rPr>
              <a:t>enhance the conservation and sustainable use of oceans and their resources </a:t>
            </a:r>
            <a:endParaRPr sz="1200">
              <a:solidFill>
                <a:srgbClr val="222222"/>
              </a:solidFill>
            </a:endParaRPr>
          </a:p>
          <a:p>
            <a:pPr marL="914400" lvl="0" indent="0" algn="l" rtl="0">
              <a:lnSpc>
                <a:spcPct val="115000"/>
              </a:lnSpc>
              <a:spcBef>
                <a:spcPts val="0"/>
              </a:spcBef>
              <a:spcAft>
                <a:spcPts val="1600"/>
              </a:spcAft>
              <a:buNone/>
            </a:pPr>
            <a:endParaRPr sz="1200">
              <a:solidFill>
                <a:srgbClr val="222222"/>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395"/>
        <p:cNvGrpSpPr/>
        <p:nvPr/>
      </p:nvGrpSpPr>
      <p:grpSpPr>
        <a:xfrm>
          <a:off x="0" y="0"/>
          <a:ext cx="0" cy="0"/>
          <a:chOff x="0" y="0"/>
          <a:chExt cx="0" cy="0"/>
        </a:xfrm>
      </p:grpSpPr>
      <p:sp>
        <p:nvSpPr>
          <p:cNvPr id="396" name="Google Shape;396;p70"/>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397" name="Google Shape;397;p70"/>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Clr>
                          <a:schemeClr val="dk1"/>
                        </a:buClr>
                        <a:buSzPts val="1100"/>
                        <a:buFont typeface="Arial"/>
                        <a:buNone/>
                      </a:pPr>
                      <a:r>
                        <a:rPr lang="fi" sz="1200">
                          <a:solidFill>
                            <a:srgbClr val="222222"/>
                          </a:solidFill>
                        </a:rPr>
                        <a:t>Plastic travel</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r>
                        <a:rPr lang="fi" sz="1200">
                          <a:solidFill>
                            <a:srgbClr val="222222"/>
                          </a:solidFill>
                        </a:rPr>
                        <a:t>For this activity you will need pencils and paper.</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r>
                        <a:rPr lang="fi" sz="1200">
                          <a:solidFill>
                            <a:srgbClr val="222222"/>
                          </a:solidFill>
                        </a:rPr>
                        <a:t>Prepare headings on the board</a:t>
                      </a:r>
                      <a:endParaRPr sz="1200">
                        <a:solidFill>
                          <a:srgbClr val="222222"/>
                        </a:solidFill>
                      </a:endParaRPr>
                    </a:p>
                    <a:p>
                      <a:pPr marL="0" lvl="0" indent="0" algn="l" rtl="0">
                        <a:spcBef>
                          <a:spcPts val="0"/>
                        </a:spcBef>
                        <a:spcAft>
                          <a:spcPts val="0"/>
                        </a:spcAft>
                        <a:buClr>
                          <a:schemeClr val="dk1"/>
                        </a:buClr>
                        <a:buSzPts val="1100"/>
                        <a:buFont typeface="Arial"/>
                        <a:buNone/>
                      </a:pPr>
                      <a:r>
                        <a:rPr lang="fi" sz="1200">
                          <a:solidFill>
                            <a:srgbClr val="222222"/>
                          </a:solidFill>
                        </a:rPr>
                        <a:t>- Rubbish bin</a:t>
                      </a:r>
                      <a:endParaRPr sz="1200">
                        <a:solidFill>
                          <a:srgbClr val="222222"/>
                        </a:solidFill>
                      </a:endParaRPr>
                    </a:p>
                    <a:p>
                      <a:pPr marL="0" lvl="0" indent="0" algn="l" rtl="0">
                        <a:spcBef>
                          <a:spcPts val="0"/>
                        </a:spcBef>
                        <a:spcAft>
                          <a:spcPts val="0"/>
                        </a:spcAft>
                        <a:buClr>
                          <a:schemeClr val="dk1"/>
                        </a:buClr>
                        <a:buSzPts val="1100"/>
                        <a:buFont typeface="Arial"/>
                        <a:buNone/>
                      </a:pPr>
                      <a:r>
                        <a:rPr lang="fi" sz="1200">
                          <a:solidFill>
                            <a:srgbClr val="222222"/>
                          </a:solidFill>
                        </a:rPr>
                        <a:t>- Recycling point</a:t>
                      </a:r>
                      <a:endParaRPr sz="1200">
                        <a:solidFill>
                          <a:srgbClr val="222222"/>
                        </a:solidFill>
                      </a:endParaRPr>
                    </a:p>
                    <a:p>
                      <a:pPr marL="0" lvl="0" indent="0" algn="l" rtl="0">
                        <a:spcBef>
                          <a:spcPts val="0"/>
                        </a:spcBef>
                        <a:spcAft>
                          <a:spcPts val="0"/>
                        </a:spcAft>
                        <a:buClr>
                          <a:schemeClr val="dk1"/>
                        </a:buClr>
                        <a:buSzPts val="1100"/>
                        <a:buFont typeface="Arial"/>
                        <a:buNone/>
                      </a:pPr>
                      <a:r>
                        <a:rPr lang="fi" sz="1200">
                          <a:solidFill>
                            <a:srgbClr val="222222"/>
                          </a:solidFill>
                        </a:rPr>
                        <a:t>- Elsewhere</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p>
                    <a:p>
                      <a:pPr marL="0" lvl="0" indent="0" algn="l" rtl="0">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0"/>
                        </a:spcAft>
                        <a:buNone/>
                      </a:pPr>
                      <a:endParaRPr sz="1200"/>
                    </a:p>
                  </a:txBody>
                  <a:tcPr marL="91425" marR="91425" marT="91425" marB="91425"/>
                </a:tc>
                <a:tc>
                  <a:txBody>
                    <a:bodyPr/>
                    <a:lstStyle/>
                    <a:p>
                      <a:pPr marL="457200" lvl="0" indent="0" algn="l" rtl="0">
                        <a:spcBef>
                          <a:spcPts val="0"/>
                        </a:spcBef>
                        <a:spcAft>
                          <a:spcPts val="0"/>
                        </a:spcAft>
                        <a:buNone/>
                      </a:pPr>
                      <a:r>
                        <a:rPr lang="fi" sz="1200">
                          <a:solidFill>
                            <a:srgbClr val="222222"/>
                          </a:solidFill>
                        </a:rPr>
                        <a:t>Most plastic waste ends up in landfill, from which it can leak pollution into the soil and waterways. Plastic waste left on the ground often ends up in streams and rivers. About 8 million tonnes of plastic enter the sea each year. It is estimated that by 2050 the ocean will contain more plastic than fish. </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chemeClr val="dk1"/>
                        </a:buClr>
                        <a:buSzPts val="1200"/>
                        <a:buAutoNum type="arabicPeriod"/>
                      </a:pPr>
                      <a:r>
                        <a:rPr lang="fi" sz="1200">
                          <a:solidFill>
                            <a:srgbClr val="222222"/>
                          </a:solidFill>
                        </a:rPr>
                        <a:t>Think of 5 products you use that contain plastic.</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chemeClr val="dk1"/>
                        </a:buClr>
                        <a:buSzPts val="1200"/>
                        <a:buAutoNum type="arabicPeriod"/>
                      </a:pPr>
                      <a:r>
                        <a:rPr lang="fi" sz="1200">
                          <a:solidFill>
                            <a:srgbClr val="222222"/>
                          </a:solidFill>
                        </a:rPr>
                        <a:t>Place your 5 products under the headings rubbish bin, recycling point, and elsewhere, according to where you discard them.</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marR="38100" lvl="0" indent="-304800" algn="l" rtl="0">
                        <a:lnSpc>
                          <a:spcPct val="128571"/>
                        </a:lnSpc>
                        <a:spcBef>
                          <a:spcPts val="0"/>
                        </a:spcBef>
                        <a:spcAft>
                          <a:spcPts val="0"/>
                        </a:spcAft>
                        <a:buClr>
                          <a:schemeClr val="dk1"/>
                        </a:buClr>
                        <a:buSzPts val="1200"/>
                        <a:buAutoNum type="arabicPeriod"/>
                      </a:pPr>
                      <a:r>
                        <a:rPr lang="fi" sz="1200">
                          <a:solidFill>
                            <a:srgbClr val="222222"/>
                          </a:solidFill>
                        </a:rPr>
                        <a:t>Consider whether non-plastic alternatives are available. Next to each plastic product, place an alternative (eg metal straws, bamboo toothbrushes). </a:t>
                      </a:r>
                      <a:endParaRPr sz="1200">
                        <a:solidFill>
                          <a:srgbClr val="222222"/>
                        </a:solidFill>
                      </a:endParaRPr>
                    </a:p>
                    <a:p>
                      <a:pPr marL="45720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401"/>
        <p:cNvGrpSpPr/>
        <p:nvPr/>
      </p:nvGrpSpPr>
      <p:grpSpPr>
        <a:xfrm>
          <a:off x="0" y="0"/>
          <a:ext cx="0" cy="0"/>
          <a:chOff x="0" y="0"/>
          <a:chExt cx="0" cy="0"/>
        </a:xfrm>
      </p:grpSpPr>
      <p:sp>
        <p:nvSpPr>
          <p:cNvPr id="402" name="Google Shape;402;p71"/>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403" name="Google Shape;403;p71"/>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None/>
                      </a:pPr>
                      <a:r>
                        <a:rPr lang="fi" sz="1200">
                          <a:solidFill>
                            <a:srgbClr val="222222"/>
                          </a:solidFill>
                        </a:rPr>
                        <a:t>Under the surface</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For this activity you will need paper, crayons, magazines, scissors and sticky tape.</a:t>
                      </a:r>
                      <a:endParaRPr sz="1200">
                        <a:solidFill>
                          <a:srgbClr val="222222"/>
                        </a:solidFill>
                      </a:endParaRPr>
                    </a:p>
                    <a:p>
                      <a:pPr marL="0" lvl="0" indent="0" algn="l" rtl="0">
                        <a:spcBef>
                          <a:spcPts val="0"/>
                        </a:spcBef>
                        <a:spcAft>
                          <a:spcPts val="0"/>
                        </a:spcAft>
                        <a:buNone/>
                      </a:pPr>
                      <a:endParaRPr sz="1200"/>
                    </a:p>
                  </a:txBody>
                  <a:tcPr marL="91425" marR="91425" marT="91425" marB="91425"/>
                </a:tc>
                <a:tc>
                  <a:txBody>
                    <a:bodyPr/>
                    <a:lstStyle/>
                    <a:p>
                      <a:pPr marL="457200" lvl="0" indent="-304800" algn="l" rtl="0">
                        <a:spcBef>
                          <a:spcPts val="0"/>
                        </a:spcBef>
                        <a:spcAft>
                          <a:spcPts val="0"/>
                        </a:spcAft>
                        <a:buSzPts val="1200"/>
                        <a:buAutoNum type="arabicPeriod"/>
                      </a:pPr>
                      <a:r>
                        <a:rPr lang="fi" sz="1200">
                          <a:solidFill>
                            <a:srgbClr val="222222"/>
                          </a:solidFill>
                        </a:rPr>
                        <a:t>Read the short story below for the participants:</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0" algn="l" rtl="0">
                        <a:spcBef>
                          <a:spcPts val="0"/>
                        </a:spcBef>
                        <a:spcAft>
                          <a:spcPts val="0"/>
                        </a:spcAft>
                        <a:buNone/>
                      </a:pPr>
                      <a:r>
                        <a:rPr lang="fi" sz="1200" i="1">
                          <a:solidFill>
                            <a:srgbClr val="222222"/>
                          </a:solidFill>
                        </a:rPr>
                        <a:t>You have all gained the ability to breathe underwater and have spent the day travelling with a whale. You all marvel at the wonders and beautiful things in the ocean. However, the whale is somewhat less happy. Life underwater today does not look the same as in the past. What might be wrong?</a:t>
                      </a:r>
                      <a:endParaRPr sz="1200" i="1">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AutoNum type="arabicPeriod"/>
                      </a:pPr>
                      <a:r>
                        <a:rPr lang="fi" sz="1200">
                          <a:solidFill>
                            <a:srgbClr val="222222"/>
                          </a:solidFill>
                        </a:rPr>
                        <a:t>Create an underwater view of problems that the whale may observe.</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AutoNum type="arabicPeriod"/>
                      </a:pPr>
                      <a:r>
                        <a:rPr lang="fi" sz="1200">
                          <a:solidFill>
                            <a:srgbClr val="222222"/>
                          </a:solidFill>
                        </a:rPr>
                        <a:t>Create another image that shows what can be done to improve the situation.</a:t>
                      </a:r>
                      <a:endParaRPr sz="1200"/>
                    </a:p>
                    <a:p>
                      <a:pPr marL="0" lvl="0" indent="0" algn="l" rtl="0">
                        <a:spcBef>
                          <a:spcPts val="0"/>
                        </a:spcBef>
                        <a:spcAft>
                          <a:spcPts val="0"/>
                        </a:spcAft>
                        <a:buNone/>
                      </a:pPr>
                      <a:r>
                        <a:rPr lang="fi" sz="1200"/>
                        <a:t>  </a:t>
                      </a:r>
                      <a:endParaRPr sz="1200"/>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8"/>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82" name="Google Shape;82;p18"/>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None/>
                      </a:pPr>
                      <a:r>
                        <a:rPr lang="fi" sz="1200"/>
                        <a:t>What’s the cost?</a:t>
                      </a: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txBody>
                  <a:tcPr marL="91425" marR="91425" marT="91425" marB="91425"/>
                </a:tc>
                <a:tc>
                  <a:txBody>
                    <a:bodyPr/>
                    <a:lstStyle/>
                    <a:p>
                      <a:pPr marL="457200" lvl="0" indent="-304800" algn="l" rtl="0">
                        <a:spcBef>
                          <a:spcPts val="0"/>
                        </a:spcBef>
                        <a:spcAft>
                          <a:spcPts val="0"/>
                        </a:spcAft>
                        <a:buClr>
                          <a:schemeClr val="dk1"/>
                        </a:buClr>
                        <a:buSzPts val="1200"/>
                        <a:buAutoNum type="arabicPeriod"/>
                      </a:pPr>
                      <a:r>
                        <a:rPr lang="fi" sz="1200">
                          <a:solidFill>
                            <a:srgbClr val="222222"/>
                          </a:solidFill>
                        </a:rPr>
                        <a:t>If you had just 1.7 € / day (about 35 € / month), what would you be able to buy in your country?</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chemeClr val="dk1"/>
                        </a:buClr>
                        <a:buSzPts val="1200"/>
                        <a:buAutoNum type="arabicPeriod"/>
                      </a:pPr>
                      <a:r>
                        <a:rPr lang="fi" sz="1200">
                          <a:solidFill>
                            <a:srgbClr val="222222"/>
                          </a:solidFill>
                        </a:rPr>
                        <a:t>Estimate how much money a person in your hometown would spend per month on:</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renting an apartment?</a:t>
                      </a:r>
                      <a:endParaRPr sz="1200">
                        <a:solidFill>
                          <a:srgbClr val="222222"/>
                        </a:solidFill>
                      </a:endParaRPr>
                    </a:p>
                    <a:p>
                      <a:pPr marL="457200" lvl="0" indent="0" algn="l" rtl="0">
                        <a:spcBef>
                          <a:spcPts val="0"/>
                        </a:spcBef>
                        <a:spcAft>
                          <a:spcPts val="0"/>
                        </a:spcAft>
                        <a:buNone/>
                      </a:pPr>
                      <a:r>
                        <a:rPr lang="fi" sz="1200">
                          <a:solidFill>
                            <a:srgbClr val="222222"/>
                          </a:solidFill>
                        </a:rPr>
                        <a:t>- electricity and water?</a:t>
                      </a:r>
                      <a:endParaRPr sz="1200">
                        <a:solidFill>
                          <a:srgbClr val="222222"/>
                        </a:solidFill>
                      </a:endParaRPr>
                    </a:p>
                    <a:p>
                      <a:pPr marL="457200" lvl="0" indent="0" algn="l" rtl="0">
                        <a:spcBef>
                          <a:spcPts val="0"/>
                        </a:spcBef>
                        <a:spcAft>
                          <a:spcPts val="0"/>
                        </a:spcAft>
                        <a:buNone/>
                      </a:pPr>
                      <a:r>
                        <a:rPr lang="fi" sz="1200">
                          <a:solidFill>
                            <a:srgbClr val="222222"/>
                          </a:solidFill>
                        </a:rPr>
                        <a:t>- mobile phone?</a:t>
                      </a:r>
                      <a:endParaRPr sz="1200">
                        <a:solidFill>
                          <a:srgbClr val="222222"/>
                        </a:solidFill>
                      </a:endParaRPr>
                    </a:p>
                    <a:p>
                      <a:pPr marL="457200" lvl="0" indent="0" algn="l" rtl="0">
                        <a:spcBef>
                          <a:spcPts val="0"/>
                        </a:spcBef>
                        <a:spcAft>
                          <a:spcPts val="0"/>
                        </a:spcAft>
                        <a:buNone/>
                      </a:pPr>
                      <a:r>
                        <a:rPr lang="fi" sz="1200">
                          <a:solidFill>
                            <a:srgbClr val="222222"/>
                          </a:solidFill>
                        </a:rPr>
                        <a:t>- eating two times a week at a fast food restaurant?</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marR="38100" lvl="0" indent="-304800" algn="l" rtl="0">
                        <a:lnSpc>
                          <a:spcPct val="128571"/>
                        </a:lnSpc>
                        <a:spcBef>
                          <a:spcPts val="0"/>
                        </a:spcBef>
                        <a:spcAft>
                          <a:spcPts val="0"/>
                        </a:spcAft>
                        <a:buClr>
                          <a:schemeClr val="dk1"/>
                        </a:buClr>
                        <a:buSzPts val="1200"/>
                        <a:buAutoNum type="arabicPeriod"/>
                      </a:pPr>
                      <a:r>
                        <a:rPr lang="fi" sz="1200">
                          <a:solidFill>
                            <a:srgbClr val="222222"/>
                          </a:solidFill>
                        </a:rPr>
                        <a:t>Why is the European poverty line higher than in some other countries?</a:t>
                      </a:r>
                      <a:endParaRPr sz="1200">
                        <a:solidFill>
                          <a:schemeClr val="dk1"/>
                        </a:solidFill>
                      </a:endParaRPr>
                    </a:p>
                  </a:txBody>
                  <a:tcPr marL="91425" marR="91425" marT="91425" marB="91425"/>
                </a:tc>
                <a:extLst>
                  <a:ext uri="{0D108BD9-81ED-4DB2-BD59-A6C34878D82A}">
                    <a16:rowId xmlns:a16="http://schemas.microsoft.com/office/drawing/2014/main" val="10000"/>
                  </a:ext>
                </a:extLst>
              </a:tr>
              <a:tr h="4335625">
                <a:tc>
                  <a:txBody>
                    <a:bodyPr/>
                    <a:lstStyle/>
                    <a:p>
                      <a:pPr marL="0" lvl="0" indent="0" algn="l" rtl="0">
                        <a:spcBef>
                          <a:spcPts val="0"/>
                        </a:spcBef>
                        <a:spcAft>
                          <a:spcPts val="0"/>
                        </a:spcAft>
                        <a:buNone/>
                      </a:pPr>
                      <a:endParaRPr sz="1200"/>
                    </a:p>
                  </a:txBody>
                  <a:tcPr marL="91425" marR="91425" marT="91425" marB="91425"/>
                </a:tc>
                <a:tc>
                  <a:txBody>
                    <a:bodyPr/>
                    <a:lstStyle/>
                    <a:p>
                      <a:pPr marL="457200" lvl="0" indent="-228600" algn="l" rtl="0">
                        <a:spcBef>
                          <a:spcPts val="0"/>
                        </a:spcBef>
                        <a:spcAft>
                          <a:spcPts val="0"/>
                        </a:spcAft>
                        <a:buNone/>
                      </a:pPr>
                      <a:endParaRPr sz="1200">
                        <a:solidFill>
                          <a:srgbClr val="222222"/>
                        </a:solidFill>
                        <a:highlight>
                          <a:srgbClr val="F8F9FA"/>
                        </a:highlight>
                      </a:endParaRPr>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407"/>
        <p:cNvGrpSpPr/>
        <p:nvPr/>
      </p:nvGrpSpPr>
      <p:grpSpPr>
        <a:xfrm>
          <a:off x="0" y="0"/>
          <a:ext cx="0" cy="0"/>
          <a:chOff x="0" y="0"/>
          <a:chExt cx="0" cy="0"/>
        </a:xfrm>
      </p:grpSpPr>
      <p:pic>
        <p:nvPicPr>
          <p:cNvPr id="408" name="Google Shape;408;p72"/>
          <p:cNvPicPr preferRelativeResize="0"/>
          <p:nvPr/>
        </p:nvPicPr>
        <p:blipFill>
          <a:blip r:embed="rId3">
            <a:alphaModFix/>
          </a:blip>
          <a:stretch>
            <a:fillRect/>
          </a:stretch>
        </p:blipFill>
        <p:spPr>
          <a:xfrm>
            <a:off x="2000250" y="0"/>
            <a:ext cx="5143500" cy="5143500"/>
          </a:xfrm>
          <a:prstGeom prst="rect">
            <a:avLst/>
          </a:prstGeom>
          <a:noFill/>
          <a:ln>
            <a:noFill/>
          </a:ln>
        </p:spPr>
      </p:pic>
      <p:pic>
        <p:nvPicPr>
          <p:cNvPr id="409" name="Google Shape;409;p72"/>
          <p:cNvPicPr preferRelativeResize="0"/>
          <p:nvPr/>
        </p:nvPicPr>
        <p:blipFill>
          <a:blip r:embed="rId4">
            <a:alphaModFix/>
          </a:blip>
          <a:stretch>
            <a:fillRect/>
          </a:stretch>
        </p:blipFill>
        <p:spPr>
          <a:xfrm>
            <a:off x="0" y="0"/>
            <a:ext cx="2192300" cy="5143500"/>
          </a:xfrm>
          <a:prstGeom prst="rect">
            <a:avLst/>
          </a:prstGeom>
          <a:noFill/>
          <a:ln>
            <a:noFill/>
          </a:ln>
        </p:spPr>
      </p:pic>
      <p:pic>
        <p:nvPicPr>
          <p:cNvPr id="410" name="Google Shape;410;p72"/>
          <p:cNvPicPr preferRelativeResize="0"/>
          <p:nvPr/>
        </p:nvPicPr>
        <p:blipFill>
          <a:blip r:embed="rId4">
            <a:alphaModFix/>
          </a:blip>
          <a:stretch>
            <a:fillRect/>
          </a:stretch>
        </p:blipFill>
        <p:spPr>
          <a:xfrm>
            <a:off x="6951700" y="0"/>
            <a:ext cx="2192300" cy="5143500"/>
          </a:xfrm>
          <a:prstGeom prst="rect">
            <a:avLst/>
          </a:prstGeom>
          <a:noFill/>
          <a:ln>
            <a:noFill/>
          </a:ln>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414"/>
        <p:cNvGrpSpPr/>
        <p:nvPr/>
      </p:nvGrpSpPr>
      <p:grpSpPr>
        <a:xfrm>
          <a:off x="0" y="0"/>
          <a:ext cx="0" cy="0"/>
          <a:chOff x="0" y="0"/>
          <a:chExt cx="0" cy="0"/>
        </a:xfrm>
      </p:grpSpPr>
      <p:sp>
        <p:nvSpPr>
          <p:cNvPr id="415" name="Google Shape;415;p73"/>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Clr>
                <a:schemeClr val="dk1"/>
              </a:buClr>
              <a:buSzPts val="1100"/>
              <a:buFont typeface="Arial"/>
              <a:buNone/>
            </a:pPr>
            <a:r>
              <a:rPr lang="fi" sz="1200">
                <a:solidFill>
                  <a:srgbClr val="222222"/>
                </a:solidFill>
              </a:rPr>
              <a:t>Biodiversity is declining at an alarming rate. Coral reefs are in danger of disappearing completely by 2050. Many species of plants and animals are at risk of disappearing as habitat biodiversity is lost, or by poaching and trade in animal parts and plants.</a:t>
            </a:r>
            <a:endParaRPr sz="1200">
              <a:solidFill>
                <a:srgbClr val="222222"/>
              </a:solidFill>
            </a:endParaRPr>
          </a:p>
          <a:p>
            <a:pPr marL="45720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lvl="0" indent="0" algn="l" rtl="0">
              <a:lnSpc>
                <a:spcPct val="115000"/>
              </a:lnSpc>
              <a:spcBef>
                <a:spcPts val="0"/>
              </a:spcBef>
              <a:spcAft>
                <a:spcPts val="0"/>
              </a:spcAft>
              <a:buClr>
                <a:schemeClr val="dk1"/>
              </a:buClr>
              <a:buSzPts val="1100"/>
              <a:buFont typeface="Arial"/>
              <a:buNone/>
            </a:pPr>
            <a:r>
              <a:rPr lang="fi" sz="1200">
                <a:solidFill>
                  <a:srgbClr val="222222"/>
                </a:solidFill>
              </a:rPr>
              <a:t>The Goal is to</a:t>
            </a:r>
            <a:endParaRPr sz="1200">
              <a:solidFill>
                <a:srgbClr val="222222"/>
              </a:solidFill>
            </a:endParaRPr>
          </a:p>
          <a:p>
            <a:pPr marL="45720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lvl="0" indent="-304800" algn="l" rtl="0">
              <a:lnSpc>
                <a:spcPct val="115000"/>
              </a:lnSpc>
              <a:spcBef>
                <a:spcPts val="0"/>
              </a:spcBef>
              <a:spcAft>
                <a:spcPts val="0"/>
              </a:spcAft>
              <a:buClr>
                <a:schemeClr val="dk1"/>
              </a:buClr>
              <a:buSzPts val="1200"/>
              <a:buChar char="-"/>
            </a:pPr>
            <a:r>
              <a:rPr lang="fi" sz="1200">
                <a:solidFill>
                  <a:srgbClr val="222222"/>
                </a:solidFill>
              </a:rPr>
              <a:t>ensure the conservation, restoration and sustainable use of terrestrial and inland freshwater ecosystems, particularly forests, wetlands, mountains and drylands</a:t>
            </a:r>
            <a:endParaRPr sz="1200">
              <a:solidFill>
                <a:srgbClr val="222222"/>
              </a:solidFill>
            </a:endParaRPr>
          </a:p>
          <a:p>
            <a:pPr marL="45720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lvl="0" indent="-304800" algn="l" rtl="0">
              <a:lnSpc>
                <a:spcPct val="115000"/>
              </a:lnSpc>
              <a:spcBef>
                <a:spcPts val="0"/>
              </a:spcBef>
              <a:spcAft>
                <a:spcPts val="0"/>
              </a:spcAft>
              <a:buClr>
                <a:schemeClr val="dk1"/>
              </a:buClr>
              <a:buSzPts val="1200"/>
              <a:buChar char="-"/>
            </a:pPr>
            <a:r>
              <a:rPr lang="fi" sz="1200">
                <a:solidFill>
                  <a:srgbClr val="222222"/>
                </a:solidFill>
              </a:rPr>
              <a:t>implement sustainable management of forests, halt deforestation, restore degraded forests and increase afforestation and reforestation</a:t>
            </a:r>
            <a:endParaRPr sz="1200">
              <a:solidFill>
                <a:srgbClr val="222222"/>
              </a:solidFill>
            </a:endParaRPr>
          </a:p>
          <a:p>
            <a:pPr marL="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lvl="0" indent="-304800" algn="l" rtl="0">
              <a:lnSpc>
                <a:spcPct val="115000"/>
              </a:lnSpc>
              <a:spcBef>
                <a:spcPts val="0"/>
              </a:spcBef>
              <a:spcAft>
                <a:spcPts val="0"/>
              </a:spcAft>
              <a:buClr>
                <a:schemeClr val="dk1"/>
              </a:buClr>
              <a:buSzPts val="1200"/>
              <a:buChar char="-"/>
            </a:pPr>
            <a:r>
              <a:rPr lang="fi" sz="1200">
                <a:solidFill>
                  <a:srgbClr val="222222"/>
                </a:solidFill>
              </a:rPr>
              <a:t>combat desertification, restore degraded land and soil, affected by desertification, drought and floods, and strive to achieve degradation-neutral land</a:t>
            </a:r>
            <a:endParaRPr sz="1200">
              <a:solidFill>
                <a:srgbClr val="222222"/>
              </a:solidFill>
            </a:endParaRPr>
          </a:p>
          <a:p>
            <a:pPr marL="45720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lvl="0" indent="-304800" algn="l" rtl="0">
              <a:lnSpc>
                <a:spcPct val="115000"/>
              </a:lnSpc>
              <a:spcBef>
                <a:spcPts val="0"/>
              </a:spcBef>
              <a:spcAft>
                <a:spcPts val="0"/>
              </a:spcAft>
              <a:buClr>
                <a:schemeClr val="dk1"/>
              </a:buClr>
              <a:buSzPts val="1200"/>
              <a:buChar char="-"/>
            </a:pPr>
            <a:r>
              <a:rPr lang="fi" sz="1200">
                <a:solidFill>
                  <a:srgbClr val="222222"/>
                </a:solidFill>
              </a:rPr>
              <a:t>take urgent and significant action to reduce degradation of natural habitats, halt the loss of biodiversity and, protect and prevent the extinction of threatened species</a:t>
            </a:r>
            <a:endParaRPr sz="1200">
              <a:solidFill>
                <a:srgbClr val="222222"/>
              </a:solidFill>
            </a:endParaRPr>
          </a:p>
          <a:p>
            <a:pPr marL="457200" lvl="0" indent="0" algn="l" rtl="0">
              <a:lnSpc>
                <a:spcPct val="115000"/>
              </a:lnSpc>
              <a:spcBef>
                <a:spcPts val="0"/>
              </a:spcBef>
              <a:spcAft>
                <a:spcPts val="0"/>
              </a:spcAft>
              <a:buClr>
                <a:schemeClr val="dk1"/>
              </a:buClr>
              <a:buSzPts val="1100"/>
              <a:buFont typeface="Arial"/>
              <a:buNone/>
            </a:pPr>
            <a:endParaRPr sz="1200">
              <a:solidFill>
                <a:srgbClr val="222222"/>
              </a:solidFill>
            </a:endParaRPr>
          </a:p>
          <a:p>
            <a:pPr marL="457200" marR="38100" lvl="0" indent="-304800" algn="l" rtl="0">
              <a:lnSpc>
                <a:spcPct val="128571"/>
              </a:lnSpc>
              <a:spcBef>
                <a:spcPts val="0"/>
              </a:spcBef>
              <a:spcAft>
                <a:spcPts val="0"/>
              </a:spcAft>
              <a:buClr>
                <a:schemeClr val="dk1"/>
              </a:buClr>
              <a:buSzPts val="1200"/>
              <a:buChar char="-"/>
            </a:pPr>
            <a:r>
              <a:rPr lang="fi" sz="1200">
                <a:solidFill>
                  <a:srgbClr val="222222"/>
                </a:solidFill>
              </a:rPr>
              <a:t>enhance global efforts to combat poaching and trafficking of protected species</a:t>
            </a:r>
            <a:endParaRPr sz="1200">
              <a:solidFill>
                <a:srgbClr val="222222"/>
              </a:solidFill>
            </a:endParaRPr>
          </a:p>
          <a:p>
            <a:pPr marL="0" lvl="0" indent="0" algn="l" rtl="0">
              <a:lnSpc>
                <a:spcPct val="115000"/>
              </a:lnSpc>
              <a:spcBef>
                <a:spcPts val="0"/>
              </a:spcBef>
              <a:spcAft>
                <a:spcPts val="0"/>
              </a:spcAft>
              <a:buNone/>
            </a:pPr>
            <a:endParaRPr sz="1200">
              <a:solidFill>
                <a:srgbClr val="606060"/>
              </a:solidFill>
              <a:latin typeface="Calibri"/>
              <a:ea typeface="Calibri"/>
              <a:cs typeface="Calibri"/>
              <a:sym typeface="Calibri"/>
            </a:endParaRPr>
          </a:p>
          <a:p>
            <a:pPr marL="0" lvl="0" indent="0" algn="l" rtl="0">
              <a:spcBef>
                <a:spcPts val="1600"/>
              </a:spcBef>
              <a:spcAft>
                <a:spcPts val="0"/>
              </a:spcAft>
              <a:buNone/>
            </a:pPr>
            <a:endParaRPr sz="1200">
              <a:solidFill>
                <a:srgbClr val="606060"/>
              </a:solidFill>
              <a:latin typeface="Calibri"/>
              <a:ea typeface="Calibri"/>
              <a:cs typeface="Calibri"/>
              <a:sym typeface="Calibri"/>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419"/>
        <p:cNvGrpSpPr/>
        <p:nvPr/>
      </p:nvGrpSpPr>
      <p:grpSpPr>
        <a:xfrm>
          <a:off x="0" y="0"/>
          <a:ext cx="0" cy="0"/>
          <a:chOff x="0" y="0"/>
          <a:chExt cx="0" cy="0"/>
        </a:xfrm>
      </p:grpSpPr>
      <p:sp>
        <p:nvSpPr>
          <p:cNvPr id="420" name="Google Shape;420;p74"/>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421" name="Google Shape;421;p74"/>
          <p:cNvGraphicFramePr/>
          <p:nvPr/>
        </p:nvGraphicFramePr>
        <p:xfrm>
          <a:off x="186850" y="7364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Clr>
                          <a:schemeClr val="dk1"/>
                        </a:buClr>
                        <a:buSzPts val="1100"/>
                        <a:buFont typeface="Arial"/>
                        <a:buNone/>
                      </a:pPr>
                      <a:r>
                        <a:rPr lang="fi" sz="1200">
                          <a:solidFill>
                            <a:srgbClr val="222222"/>
                          </a:solidFill>
                        </a:rPr>
                        <a:t>Endangered animals</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r>
                        <a:rPr lang="fi" sz="1200">
                          <a:solidFill>
                            <a:srgbClr val="222222"/>
                          </a:solidFill>
                        </a:rPr>
                        <a:t>For this activity you will need paper, pencils and device with network connection.</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Clr>
                          <a:schemeClr val="dk1"/>
                        </a:buClr>
                        <a:buSzPts val="1100"/>
                        <a:buFont typeface="Arial"/>
                        <a:buNone/>
                      </a:pPr>
                      <a:endParaRPr sz="1200"/>
                    </a:p>
                  </a:txBody>
                  <a:tcPr marL="91425" marR="91425" marT="91425" marB="91425"/>
                </a:tc>
                <a:tc>
                  <a:txBody>
                    <a:bodyPr/>
                    <a:lstStyle/>
                    <a:p>
                      <a:pPr marL="457200" lvl="0" indent="-304800" algn="l" rtl="0">
                        <a:spcBef>
                          <a:spcPts val="0"/>
                        </a:spcBef>
                        <a:spcAft>
                          <a:spcPts val="0"/>
                        </a:spcAft>
                        <a:buSzPts val="1200"/>
                        <a:buAutoNum type="arabicPeriod"/>
                      </a:pPr>
                      <a:r>
                        <a:rPr lang="fi" sz="1200">
                          <a:solidFill>
                            <a:srgbClr val="222222"/>
                          </a:solidFill>
                        </a:rPr>
                        <a:t>Choose an endangered animal.</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marR="38100" lvl="0" indent="-304800" algn="l" rtl="0">
                        <a:lnSpc>
                          <a:spcPct val="128571"/>
                        </a:lnSpc>
                        <a:spcBef>
                          <a:spcPts val="0"/>
                        </a:spcBef>
                        <a:spcAft>
                          <a:spcPts val="0"/>
                        </a:spcAft>
                        <a:buSzPts val="1200"/>
                        <a:buAutoNum type="arabicPeriod"/>
                      </a:pPr>
                      <a:r>
                        <a:rPr lang="fi" sz="1200">
                          <a:solidFill>
                            <a:srgbClr val="222222"/>
                          </a:solidFill>
                        </a:rPr>
                        <a:t>Answer the following questions: </a:t>
                      </a:r>
                      <a:br>
                        <a:rPr lang="fi" sz="1200">
                          <a:solidFill>
                            <a:srgbClr val="222222"/>
                          </a:solidFill>
                        </a:rPr>
                      </a:br>
                      <a:r>
                        <a:rPr lang="fi" sz="1200">
                          <a:solidFill>
                            <a:srgbClr val="222222"/>
                          </a:solidFill>
                        </a:rPr>
                        <a:t/>
                      </a:r>
                      <a:br>
                        <a:rPr lang="fi" sz="1200">
                          <a:solidFill>
                            <a:srgbClr val="222222"/>
                          </a:solidFill>
                        </a:rPr>
                      </a:br>
                      <a:r>
                        <a:rPr lang="fi" sz="1200">
                          <a:solidFill>
                            <a:srgbClr val="222222"/>
                          </a:solidFill>
                        </a:rPr>
                        <a:t>- what ecosystem does the live in?</a:t>
                      </a:r>
                      <a:br>
                        <a:rPr lang="fi" sz="1200">
                          <a:solidFill>
                            <a:srgbClr val="222222"/>
                          </a:solidFill>
                        </a:rPr>
                      </a:br>
                      <a:r>
                        <a:rPr lang="fi" sz="1200">
                          <a:solidFill>
                            <a:srgbClr val="222222"/>
                          </a:solidFill>
                        </a:rPr>
                        <a:t>- what are the threats to the animal’s conservation? </a:t>
                      </a:r>
                      <a:br>
                        <a:rPr lang="fi" sz="1200">
                          <a:solidFill>
                            <a:srgbClr val="222222"/>
                          </a:solidFill>
                        </a:rPr>
                      </a:br>
                      <a:r>
                        <a:rPr lang="fi" sz="1200">
                          <a:solidFill>
                            <a:srgbClr val="222222"/>
                          </a:solidFill>
                        </a:rPr>
                        <a:t>- what actions are being taken to protect the species?</a:t>
                      </a:r>
                      <a:br>
                        <a:rPr lang="fi" sz="1200">
                          <a:solidFill>
                            <a:srgbClr val="222222"/>
                          </a:solidFill>
                        </a:rPr>
                      </a:br>
                      <a:r>
                        <a:rPr lang="fi" sz="1200">
                          <a:solidFill>
                            <a:srgbClr val="222222"/>
                          </a:solidFill>
                        </a:rPr>
                        <a:t>- is the situation improving? why or why not? </a:t>
                      </a:r>
                      <a:br>
                        <a:rPr lang="fi" sz="1200">
                          <a:solidFill>
                            <a:srgbClr val="222222"/>
                          </a:solidFill>
                        </a:rPr>
                      </a:br>
                      <a:r>
                        <a:rPr lang="fi" sz="1200">
                          <a:solidFill>
                            <a:srgbClr val="222222"/>
                          </a:solidFill>
                        </a:rPr>
                        <a:t>- what further actions could be taken to protect the species? </a:t>
                      </a:r>
                      <a:br>
                        <a:rPr lang="fi" sz="1200">
                          <a:solidFill>
                            <a:srgbClr val="222222"/>
                          </a:solidFill>
                        </a:rPr>
                      </a:br>
                      <a:endParaRPr sz="1200">
                        <a:solidFill>
                          <a:srgbClr val="222222"/>
                        </a:solidFill>
                      </a:endParaRPr>
                    </a:p>
                    <a:p>
                      <a:pPr marL="457200" marR="38100" lvl="0" indent="-304800" algn="l" rtl="0">
                        <a:lnSpc>
                          <a:spcPct val="128571"/>
                        </a:lnSpc>
                        <a:spcBef>
                          <a:spcPts val="0"/>
                        </a:spcBef>
                        <a:spcAft>
                          <a:spcPts val="0"/>
                        </a:spcAft>
                        <a:buClr>
                          <a:srgbClr val="222222"/>
                        </a:buClr>
                        <a:buSzPts val="1200"/>
                        <a:buAutoNum type="arabicPeriod"/>
                      </a:pPr>
                      <a:r>
                        <a:rPr lang="fi" sz="1200">
                          <a:solidFill>
                            <a:srgbClr val="222222"/>
                          </a:solidFill>
                        </a:rPr>
                        <a:t>Did any of the answers surprise you? </a:t>
                      </a:r>
                      <a:endParaRPr sz="1200">
                        <a:solidFill>
                          <a:srgbClr val="222222"/>
                        </a:solidFill>
                      </a:endParaRPr>
                    </a:p>
                    <a:p>
                      <a:pPr marL="45720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425"/>
        <p:cNvGrpSpPr/>
        <p:nvPr/>
      </p:nvGrpSpPr>
      <p:grpSpPr>
        <a:xfrm>
          <a:off x="0" y="0"/>
          <a:ext cx="0" cy="0"/>
          <a:chOff x="0" y="0"/>
          <a:chExt cx="0" cy="0"/>
        </a:xfrm>
      </p:grpSpPr>
      <p:sp>
        <p:nvSpPr>
          <p:cNvPr id="426" name="Google Shape;426;p75"/>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427" name="Google Shape;427;p75"/>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Clr>
                          <a:schemeClr val="dk1"/>
                        </a:buClr>
                        <a:buSzPts val="1100"/>
                        <a:buFont typeface="Arial"/>
                        <a:buNone/>
                      </a:pPr>
                      <a:endParaRPr sz="1200"/>
                    </a:p>
                    <a:p>
                      <a:pPr marL="0" lvl="0" indent="0" algn="l" rtl="0">
                        <a:spcBef>
                          <a:spcPts val="0"/>
                        </a:spcBef>
                        <a:spcAft>
                          <a:spcPts val="0"/>
                        </a:spcAft>
                        <a:buNone/>
                      </a:pPr>
                      <a:r>
                        <a:rPr lang="fi" sz="1200">
                          <a:solidFill>
                            <a:srgbClr val="222222"/>
                          </a:solidFill>
                        </a:rPr>
                        <a:t>Organisms and ecosystems</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For this activity you will need a network connection, pens and paper.</a:t>
                      </a:r>
                      <a:endParaRPr sz="1200"/>
                    </a:p>
                    <a:p>
                      <a:pPr marL="0" lvl="0" indent="0" algn="l" rtl="0">
                        <a:spcBef>
                          <a:spcPts val="0"/>
                        </a:spcBef>
                        <a:spcAft>
                          <a:spcPts val="0"/>
                        </a:spcAft>
                        <a:buClr>
                          <a:schemeClr val="dk1"/>
                        </a:buClr>
                        <a:buSzPts val="1100"/>
                        <a:buFont typeface="Arial"/>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457200" lvl="0" indent="0" algn="l" rtl="0">
                        <a:spcBef>
                          <a:spcPts val="0"/>
                        </a:spcBef>
                        <a:spcAft>
                          <a:spcPts val="0"/>
                        </a:spcAft>
                        <a:buNone/>
                      </a:pPr>
                      <a:r>
                        <a:rPr lang="fi" sz="1200">
                          <a:solidFill>
                            <a:srgbClr val="222222"/>
                          </a:solidFill>
                        </a:rPr>
                        <a:t>Terrestrial life includes many different ecosystems, including forests, swamps, coral reefs, jungles, deserts, plains, and mountains.</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AutoNum type="arabicPeriod"/>
                      </a:pPr>
                      <a:r>
                        <a:rPr lang="fi" sz="1200">
                          <a:solidFill>
                            <a:srgbClr val="222222"/>
                          </a:solidFill>
                        </a:rPr>
                        <a:t>Participants form small groups based on different ecosystems</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AutoNum type="arabicPeriod"/>
                      </a:pPr>
                      <a:r>
                        <a:rPr lang="fi" sz="1200">
                          <a:solidFill>
                            <a:srgbClr val="222222"/>
                          </a:solidFill>
                        </a:rPr>
                        <a:t>Work together to answer the following questions:</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What are the biggest threats to your ecosystem?</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Which plants and animals are most at risk?</a:t>
                      </a:r>
                      <a:endParaRPr sz="1200">
                        <a:solidFill>
                          <a:srgbClr val="222222"/>
                        </a:solidFill>
                      </a:endParaRPr>
                    </a:p>
                    <a:p>
                      <a:pPr marL="9144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Which Agenda 2030 Life on Land sub-Goals are most relevant to protecting your ecosystem?</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marR="38100" lvl="0" indent="-304800" algn="l" rtl="0">
                        <a:lnSpc>
                          <a:spcPct val="128571"/>
                        </a:lnSpc>
                        <a:spcBef>
                          <a:spcPts val="0"/>
                        </a:spcBef>
                        <a:spcAft>
                          <a:spcPts val="0"/>
                        </a:spcAft>
                        <a:buSzPts val="1200"/>
                        <a:buAutoNum type="arabicPeriod"/>
                      </a:pPr>
                      <a:r>
                        <a:rPr lang="fi" sz="1200">
                          <a:solidFill>
                            <a:srgbClr val="222222"/>
                          </a:solidFill>
                        </a:rPr>
                        <a:t>Prepare a short quiz about your ecosystem for the other groups to answer.</a:t>
                      </a:r>
                      <a:endParaRPr sz="1200">
                        <a:solidFill>
                          <a:srgbClr val="222222"/>
                        </a:solidFill>
                      </a:endParaRPr>
                    </a:p>
                    <a:p>
                      <a:pPr marL="457200" lvl="0" indent="0" algn="l" rtl="0">
                        <a:spcBef>
                          <a:spcPts val="0"/>
                        </a:spcBef>
                        <a:spcAft>
                          <a:spcPts val="0"/>
                        </a:spcAft>
                        <a:buNone/>
                      </a:pPr>
                      <a:r>
                        <a:rPr lang="fi" sz="1200"/>
                        <a:t/>
                      </a:r>
                      <a:br>
                        <a:rPr lang="fi" sz="1200"/>
                      </a:br>
                      <a:r>
                        <a:rPr lang="fi" sz="1200"/>
                        <a:t/>
                      </a:r>
                      <a:br>
                        <a:rPr lang="fi" sz="1200"/>
                      </a:br>
                      <a:endParaRPr sz="1200"/>
                    </a:p>
                  </a:txBody>
                  <a:tcPr marL="91425" marR="91425" marT="91425" marB="91425">
                    <a:lnL w="9525" cap="flat" cmpd="sng">
                      <a:solidFill>
                        <a:srgbClr val="000000"/>
                      </a:solidFill>
                      <a:prstDash val="solid"/>
                      <a:round/>
                      <a:headEnd type="none" w="sm" len="sm"/>
                      <a:tailEnd type="none" w="sm" len="sm"/>
                    </a:lnL>
                  </a:tcPr>
                </a:tc>
                <a:extLst>
                  <a:ext uri="{0D108BD9-81ED-4DB2-BD59-A6C34878D82A}">
                    <a16:rowId xmlns:a16="http://schemas.microsoft.com/office/drawing/2014/main" val="10000"/>
                  </a:ext>
                </a:extLst>
              </a:tr>
            </a:tbl>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Shape 431"/>
        <p:cNvGrpSpPr/>
        <p:nvPr/>
      </p:nvGrpSpPr>
      <p:grpSpPr>
        <a:xfrm>
          <a:off x="0" y="0"/>
          <a:ext cx="0" cy="0"/>
          <a:chOff x="0" y="0"/>
          <a:chExt cx="0" cy="0"/>
        </a:xfrm>
      </p:grpSpPr>
      <p:pic>
        <p:nvPicPr>
          <p:cNvPr id="432" name="Google Shape;432;p76"/>
          <p:cNvPicPr preferRelativeResize="0"/>
          <p:nvPr/>
        </p:nvPicPr>
        <p:blipFill>
          <a:blip r:embed="rId3">
            <a:alphaModFix/>
          </a:blip>
          <a:stretch>
            <a:fillRect/>
          </a:stretch>
        </p:blipFill>
        <p:spPr>
          <a:xfrm>
            <a:off x="2000250" y="0"/>
            <a:ext cx="5143500" cy="5143500"/>
          </a:xfrm>
          <a:prstGeom prst="rect">
            <a:avLst/>
          </a:prstGeom>
          <a:noFill/>
          <a:ln>
            <a:noFill/>
          </a:ln>
        </p:spPr>
      </p:pic>
      <p:pic>
        <p:nvPicPr>
          <p:cNvPr id="433" name="Google Shape;433;p76"/>
          <p:cNvPicPr preferRelativeResize="0"/>
          <p:nvPr/>
        </p:nvPicPr>
        <p:blipFill>
          <a:blip r:embed="rId4">
            <a:alphaModFix/>
          </a:blip>
          <a:stretch>
            <a:fillRect/>
          </a:stretch>
        </p:blipFill>
        <p:spPr>
          <a:xfrm>
            <a:off x="0" y="0"/>
            <a:ext cx="2144125" cy="5143500"/>
          </a:xfrm>
          <a:prstGeom prst="rect">
            <a:avLst/>
          </a:prstGeom>
          <a:noFill/>
          <a:ln>
            <a:noFill/>
          </a:ln>
        </p:spPr>
      </p:pic>
      <p:pic>
        <p:nvPicPr>
          <p:cNvPr id="434" name="Google Shape;434;p76"/>
          <p:cNvPicPr preferRelativeResize="0"/>
          <p:nvPr/>
        </p:nvPicPr>
        <p:blipFill>
          <a:blip r:embed="rId4">
            <a:alphaModFix/>
          </a:blip>
          <a:stretch>
            <a:fillRect/>
          </a:stretch>
        </p:blipFill>
        <p:spPr>
          <a:xfrm>
            <a:off x="6999875" y="0"/>
            <a:ext cx="2144125" cy="5143500"/>
          </a:xfrm>
          <a:prstGeom prst="rect">
            <a:avLst/>
          </a:prstGeom>
          <a:noFill/>
          <a:ln>
            <a:noFill/>
          </a:ln>
        </p:spPr>
      </p:pic>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sp>
        <p:nvSpPr>
          <p:cNvPr id="439" name="Google Shape;439;p77"/>
          <p:cNvSpPr txBox="1"/>
          <p:nvPr/>
        </p:nvSpPr>
        <p:spPr>
          <a:xfrm>
            <a:off x="0" y="191850"/>
            <a:ext cx="8782200" cy="4759800"/>
          </a:xfrm>
          <a:prstGeom prst="rect">
            <a:avLst/>
          </a:prstGeom>
          <a:noFill/>
          <a:ln>
            <a:noFill/>
          </a:ln>
        </p:spPr>
        <p:txBody>
          <a:bodyPr spcFirstLastPara="1" wrap="square" lIns="91425" tIns="91425" rIns="91425" bIns="91425" anchor="t" anchorCtr="0">
            <a:noAutofit/>
          </a:bodyPr>
          <a:lstStyle/>
          <a:p>
            <a:pPr marL="457200" lvl="0" indent="0" algn="l" rtl="0">
              <a:spcBef>
                <a:spcPts val="0"/>
              </a:spcBef>
              <a:spcAft>
                <a:spcPts val="0"/>
              </a:spcAft>
              <a:buNone/>
            </a:pPr>
            <a:r>
              <a:rPr lang="fi" sz="1200">
                <a:solidFill>
                  <a:srgbClr val="222222"/>
                </a:solidFill>
              </a:rPr>
              <a:t>The threats of international homicide, violence against children, human trafficking and sexual violence are important to address to promote peaceful and inclusive societies for sustainable development. Access to justice for all and building effective, accountable institutions at all levels are needed.</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0" algn="l" rtl="0">
              <a:spcBef>
                <a:spcPts val="0"/>
              </a:spcBef>
              <a:spcAft>
                <a:spcPts val="0"/>
              </a:spcAft>
              <a:buNone/>
            </a:pPr>
            <a:r>
              <a:rPr lang="fi" sz="1200">
                <a:solidFill>
                  <a:srgbClr val="222222"/>
                </a:solidFill>
              </a:rPr>
              <a:t>Some countries enjoy lasting peace and prosperity, while others suffer amid cycles of violence and conflict. The number of wars has increased by 25% since the 1950s, but the number of deaths in conflicts has fallen significantly.</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0" algn="l" rtl="0">
              <a:spcBef>
                <a:spcPts val="0"/>
              </a:spcBef>
              <a:spcAft>
                <a:spcPts val="0"/>
              </a:spcAft>
              <a:buNone/>
            </a:pPr>
            <a:r>
              <a:rPr lang="fi" sz="1200">
                <a:solidFill>
                  <a:srgbClr val="222222"/>
                </a:solidFill>
              </a:rPr>
              <a:t>The Goal is to:</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significantly reduce all forms of violence and related deaths</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stop all child abuse, exploitation, trafficking in human beings and all forms of violence and torture</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reduce corruption, develop accountable and transparent institutions at all levels, ensure flexible and inclusive decision-making, guarantee public access to information and safeguard everyone's fundamental freedoms</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marR="38100" lvl="0" indent="-304800" algn="l" rtl="0">
              <a:lnSpc>
                <a:spcPct val="128571"/>
              </a:lnSpc>
              <a:spcBef>
                <a:spcPts val="0"/>
              </a:spcBef>
              <a:spcAft>
                <a:spcPts val="0"/>
              </a:spcAft>
              <a:buClr>
                <a:srgbClr val="222222"/>
              </a:buClr>
              <a:buSzPts val="1200"/>
              <a:buChar char="-"/>
            </a:pPr>
            <a:r>
              <a:rPr lang="fi" sz="1200">
                <a:solidFill>
                  <a:srgbClr val="222222"/>
                </a:solidFill>
              </a:rPr>
              <a:t>promote and enforce anti-discrimination laws</a:t>
            </a:r>
            <a:endParaRPr sz="1200">
              <a:solidFill>
                <a:srgbClr val="222222"/>
              </a:solidFill>
            </a:endParaRPr>
          </a:p>
          <a:p>
            <a:pPr marL="0" lvl="0" indent="0" algn="l" rtl="0">
              <a:spcBef>
                <a:spcPts val="0"/>
              </a:spcBef>
              <a:spcAft>
                <a:spcPts val="0"/>
              </a:spcAft>
              <a:buClr>
                <a:schemeClr val="dk1"/>
              </a:buClr>
              <a:buSzPts val="1100"/>
              <a:buFont typeface="Arial"/>
              <a:buNone/>
            </a:pPr>
            <a:endParaRPr sz="120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Shape 443"/>
        <p:cNvGrpSpPr/>
        <p:nvPr/>
      </p:nvGrpSpPr>
      <p:grpSpPr>
        <a:xfrm>
          <a:off x="0" y="0"/>
          <a:ext cx="0" cy="0"/>
          <a:chOff x="0" y="0"/>
          <a:chExt cx="0" cy="0"/>
        </a:xfrm>
      </p:grpSpPr>
      <p:sp>
        <p:nvSpPr>
          <p:cNvPr id="444" name="Google Shape;444;p78"/>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445" name="Google Shape;445;p78"/>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Clr>
                          <a:schemeClr val="dk1"/>
                        </a:buClr>
                        <a:buSzPts val="1100"/>
                        <a:buFont typeface="Arial"/>
                        <a:buNone/>
                      </a:pPr>
                      <a:endParaRPr sz="1200"/>
                    </a:p>
                    <a:p>
                      <a:pPr marL="0" lvl="0" indent="0" algn="l" rtl="0">
                        <a:spcBef>
                          <a:spcPts val="0"/>
                        </a:spcBef>
                        <a:spcAft>
                          <a:spcPts val="0"/>
                        </a:spcAft>
                        <a:buNone/>
                      </a:pPr>
                      <a:r>
                        <a:rPr lang="fi" sz="1200">
                          <a:solidFill>
                            <a:srgbClr val="222222"/>
                          </a:solidFill>
                        </a:rPr>
                        <a:t>Traffic lights</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For this activity you will need pencils and printable traffic lights you can find at bit.ly/agendacards16.</a:t>
                      </a:r>
                      <a:endParaRPr sz="1200"/>
                    </a:p>
                    <a:p>
                      <a:pPr marL="0" lvl="0" indent="0" algn="l" rtl="0">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txBody>
                  <a:tcPr marL="91425" marR="91425" marT="91425" marB="91425"/>
                </a:tc>
                <a:tc>
                  <a:txBody>
                    <a:bodyPr/>
                    <a:lstStyle/>
                    <a:p>
                      <a:pPr marL="457200" lvl="0" indent="-304800" algn="l" rtl="0">
                        <a:spcBef>
                          <a:spcPts val="0"/>
                        </a:spcBef>
                        <a:spcAft>
                          <a:spcPts val="0"/>
                        </a:spcAft>
                        <a:buClr>
                          <a:srgbClr val="222222"/>
                        </a:buClr>
                        <a:buSzPts val="1200"/>
                        <a:buAutoNum type="arabicPeriod"/>
                      </a:pPr>
                      <a:r>
                        <a:rPr lang="fi" sz="1200">
                          <a:solidFill>
                            <a:srgbClr val="222222"/>
                          </a:solidFill>
                        </a:rPr>
                        <a:t>In order to achieve the Goal of peace and justice, consider which ideas, attitudes, actions, and laws should be:</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 Stopped or overturned</a:t>
                      </a:r>
                      <a:endParaRPr sz="1200">
                        <a:solidFill>
                          <a:srgbClr val="222222"/>
                        </a:solidFill>
                      </a:endParaRPr>
                    </a:p>
                    <a:p>
                      <a:pPr marL="0" lvl="0" indent="0" algn="l" rtl="0">
                        <a:spcBef>
                          <a:spcPts val="0"/>
                        </a:spcBef>
                        <a:spcAft>
                          <a:spcPts val="0"/>
                        </a:spcAft>
                        <a:buNone/>
                      </a:pPr>
                      <a:r>
                        <a:rPr lang="fi" sz="1200">
                          <a:solidFill>
                            <a:srgbClr val="222222"/>
                          </a:solidFill>
                        </a:rPr>
                        <a:t>- Further developed</a:t>
                      </a:r>
                      <a:endParaRPr sz="1200">
                        <a:solidFill>
                          <a:srgbClr val="222222"/>
                        </a:solidFill>
                      </a:endParaRPr>
                    </a:p>
                    <a:p>
                      <a:pPr marL="0" lvl="0" indent="0" algn="l" rtl="0">
                        <a:spcBef>
                          <a:spcPts val="0"/>
                        </a:spcBef>
                        <a:spcAft>
                          <a:spcPts val="0"/>
                        </a:spcAft>
                        <a:buNone/>
                      </a:pPr>
                      <a:r>
                        <a:rPr lang="fi" sz="1200">
                          <a:solidFill>
                            <a:srgbClr val="222222"/>
                          </a:solidFill>
                        </a:rPr>
                        <a:t>- Started as new</a:t>
                      </a:r>
                      <a:endParaRPr sz="1200">
                        <a:solidFill>
                          <a:srgbClr val="222222"/>
                        </a:solidFill>
                      </a:endParaRPr>
                    </a:p>
                    <a:p>
                      <a:pPr marL="0" lvl="0" indent="0" algn="l" rtl="0">
                        <a:lnSpc>
                          <a:spcPct val="100000"/>
                        </a:lnSpc>
                        <a:spcBef>
                          <a:spcPts val="0"/>
                        </a:spcBef>
                        <a:spcAft>
                          <a:spcPts val="0"/>
                        </a:spcAft>
                        <a:buNone/>
                      </a:pPr>
                      <a:r>
                        <a:rPr lang="fi" sz="1200">
                          <a:solidFill>
                            <a:srgbClr val="222222"/>
                          </a:solidFill>
                        </a:rPr>
                        <a:t/>
                      </a:r>
                      <a:br>
                        <a:rPr lang="fi" sz="1200">
                          <a:solidFill>
                            <a:srgbClr val="222222"/>
                          </a:solidFill>
                        </a:rPr>
                      </a:br>
                      <a:endParaRPr sz="1200">
                        <a:solidFill>
                          <a:srgbClr val="222222"/>
                        </a:solidFill>
                      </a:endParaRPr>
                    </a:p>
                    <a:p>
                      <a:pPr marL="457200" marR="38100" lvl="0" indent="-304800" algn="l" rtl="0">
                        <a:lnSpc>
                          <a:spcPct val="100000"/>
                        </a:lnSpc>
                        <a:spcBef>
                          <a:spcPts val="0"/>
                        </a:spcBef>
                        <a:spcAft>
                          <a:spcPts val="0"/>
                        </a:spcAft>
                        <a:buClr>
                          <a:srgbClr val="222222"/>
                        </a:buClr>
                        <a:buSzPts val="1200"/>
                        <a:buAutoNum type="arabicPeriod"/>
                      </a:pPr>
                      <a:r>
                        <a:rPr lang="fi" sz="1200">
                          <a:solidFill>
                            <a:srgbClr val="222222"/>
                          </a:solidFill>
                        </a:rPr>
                        <a:t>Consider: </a:t>
                      </a:r>
                      <a:br>
                        <a:rPr lang="fi" sz="1200">
                          <a:solidFill>
                            <a:srgbClr val="222222"/>
                          </a:solidFill>
                        </a:rPr>
                      </a:br>
                      <a:r>
                        <a:rPr lang="fi" sz="1200">
                          <a:solidFill>
                            <a:srgbClr val="222222"/>
                          </a:solidFill>
                        </a:rPr>
                        <a:t/>
                      </a:r>
                      <a:br>
                        <a:rPr lang="fi" sz="1200">
                          <a:solidFill>
                            <a:srgbClr val="222222"/>
                          </a:solidFill>
                        </a:rPr>
                      </a:br>
                      <a:r>
                        <a:rPr lang="fi" sz="1200">
                          <a:solidFill>
                            <a:srgbClr val="222222"/>
                          </a:solidFill>
                        </a:rPr>
                        <a:t>- Why do you think the red light topics have not ended already? </a:t>
                      </a:r>
                      <a:br>
                        <a:rPr lang="fi" sz="1200">
                          <a:solidFill>
                            <a:srgbClr val="222222"/>
                          </a:solidFill>
                        </a:rPr>
                      </a:br>
                      <a:r>
                        <a:rPr lang="fi" sz="1200">
                          <a:solidFill>
                            <a:srgbClr val="222222"/>
                          </a:solidFill>
                        </a:rPr>
                        <a:t>- To what extent are changes in the yellow light topics occurring fast enough?</a:t>
                      </a:r>
                      <a:endParaRPr sz="1200">
                        <a:solidFill>
                          <a:srgbClr val="222222"/>
                        </a:solidFill>
                      </a:endParaRPr>
                    </a:p>
                    <a:p>
                      <a:pPr marL="457200" marR="38100" lvl="0" indent="0" algn="l" rtl="0">
                        <a:lnSpc>
                          <a:spcPct val="100000"/>
                        </a:lnSpc>
                        <a:spcBef>
                          <a:spcPts val="0"/>
                        </a:spcBef>
                        <a:spcAft>
                          <a:spcPts val="0"/>
                        </a:spcAft>
                        <a:buNone/>
                      </a:pPr>
                      <a:r>
                        <a:rPr lang="fi" sz="1200">
                          <a:solidFill>
                            <a:srgbClr val="222222"/>
                          </a:solidFill>
                        </a:rPr>
                        <a:t>- Why hasn’t progress been made on the green light topics? </a:t>
                      </a:r>
                      <a:endParaRPr sz="1200">
                        <a:solidFill>
                          <a:srgbClr val="222222"/>
                        </a:solidFill>
                      </a:endParaRPr>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r h="4335625">
                <a:tc>
                  <a:txBody>
                    <a:bodyPr/>
                    <a:lstStyle/>
                    <a:p>
                      <a:pPr marL="0" lvl="0" indent="0" algn="l" rtl="0">
                        <a:spcBef>
                          <a:spcPts val="0"/>
                        </a:spcBef>
                        <a:spcAft>
                          <a:spcPts val="0"/>
                        </a:spcAft>
                        <a:buNone/>
                      </a:pPr>
                      <a:endParaRPr sz="1200"/>
                    </a:p>
                  </a:txBody>
                  <a:tcPr marL="91425" marR="91425" marT="91425" marB="91425"/>
                </a:tc>
                <a:tc>
                  <a:txBody>
                    <a:bodyPr/>
                    <a:lstStyle/>
                    <a:p>
                      <a:pPr marL="457200" lvl="0" indent="-228600" algn="l" rtl="0">
                        <a:spcBef>
                          <a:spcPts val="0"/>
                        </a:spcBef>
                        <a:spcAft>
                          <a:spcPts val="0"/>
                        </a:spcAft>
                        <a:buNone/>
                      </a:pPr>
                      <a:endParaRPr sz="1200">
                        <a:solidFill>
                          <a:srgbClr val="222222"/>
                        </a:solidFill>
                      </a:endParaRPr>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Shape 449"/>
        <p:cNvGrpSpPr/>
        <p:nvPr/>
      </p:nvGrpSpPr>
      <p:grpSpPr>
        <a:xfrm>
          <a:off x="0" y="0"/>
          <a:ext cx="0" cy="0"/>
          <a:chOff x="0" y="0"/>
          <a:chExt cx="0" cy="0"/>
        </a:xfrm>
      </p:grpSpPr>
      <p:sp>
        <p:nvSpPr>
          <p:cNvPr id="450" name="Google Shape;450;p79"/>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451" name="Google Shape;451;p79"/>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None/>
                      </a:pPr>
                      <a:r>
                        <a:rPr lang="fi" sz="1200">
                          <a:solidFill>
                            <a:srgbClr val="222222"/>
                          </a:solidFill>
                        </a:rPr>
                        <a:t>Peace profile</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For this activity you will need paper and pencils. </a:t>
                      </a: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None/>
                      </a:pPr>
                      <a:endParaRPr sz="1200"/>
                    </a:p>
                  </a:txBody>
                  <a:tcPr marL="91425" marR="91425" marT="91425" marB="91425"/>
                </a:tc>
                <a:tc>
                  <a:txBody>
                    <a:bodyPr/>
                    <a:lstStyle/>
                    <a:p>
                      <a:pPr marL="457200" lvl="0" indent="-304800" algn="l" rtl="0">
                        <a:spcBef>
                          <a:spcPts val="0"/>
                        </a:spcBef>
                        <a:spcAft>
                          <a:spcPts val="0"/>
                        </a:spcAft>
                        <a:buSzPts val="1200"/>
                        <a:buAutoNum type="arabicPeriod"/>
                      </a:pPr>
                      <a:r>
                        <a:rPr lang="fi" sz="1200">
                          <a:solidFill>
                            <a:srgbClr val="222222"/>
                          </a:solidFill>
                        </a:rPr>
                        <a:t>List 10 individual-level qualities and 10 state-level characteristics that promote peace and justice.</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SzPts val="1200"/>
                        <a:buAutoNum type="arabicPeriod"/>
                      </a:pPr>
                      <a:r>
                        <a:rPr lang="fi" sz="1200">
                          <a:solidFill>
                            <a:srgbClr val="222222"/>
                          </a:solidFill>
                        </a:rPr>
                        <a:t>List reasons why each feature may not materialize. What may prevent this peace-promoting feature?</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marR="38100" lvl="0" indent="-304800" algn="l" rtl="0">
                        <a:lnSpc>
                          <a:spcPct val="128571"/>
                        </a:lnSpc>
                        <a:spcBef>
                          <a:spcPts val="0"/>
                        </a:spcBef>
                        <a:spcAft>
                          <a:spcPts val="0"/>
                        </a:spcAft>
                        <a:buSzPts val="1200"/>
                        <a:buAutoNum type="arabicPeriod"/>
                      </a:pPr>
                      <a:r>
                        <a:rPr lang="fi" sz="1200">
                          <a:solidFill>
                            <a:srgbClr val="222222"/>
                          </a:solidFill>
                        </a:rPr>
                        <a:t>Create ideal images of a person and a state that each  promote the principles of peace and justice. These images can also be illustrated with drawings. </a:t>
                      </a:r>
                      <a:br>
                        <a:rPr lang="fi" sz="1200">
                          <a:solidFill>
                            <a:srgbClr val="222222"/>
                          </a:solidFill>
                        </a:rPr>
                      </a:br>
                      <a:endParaRPr sz="1200">
                        <a:solidFill>
                          <a:srgbClr val="222222"/>
                        </a:solidFill>
                      </a:endParaRPr>
                    </a:p>
                    <a:p>
                      <a:pPr marL="457200" marR="38100" lvl="0" indent="-304800" algn="l" rtl="0">
                        <a:lnSpc>
                          <a:spcPct val="128571"/>
                        </a:lnSpc>
                        <a:spcBef>
                          <a:spcPts val="0"/>
                        </a:spcBef>
                        <a:spcAft>
                          <a:spcPts val="0"/>
                        </a:spcAft>
                        <a:buSzPts val="1200"/>
                        <a:buAutoNum type="arabicPeriod"/>
                      </a:pPr>
                      <a:r>
                        <a:rPr lang="fi" sz="1200">
                          <a:solidFill>
                            <a:srgbClr val="222222"/>
                          </a:solidFill>
                        </a:rPr>
                        <a:t>Discuss what actions we can take to get closer to reaching these ideals.</a:t>
                      </a:r>
                      <a:endParaRPr sz="1200">
                        <a:solidFill>
                          <a:srgbClr val="222222"/>
                        </a:solidFill>
                      </a:endParaRPr>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Shape 455"/>
        <p:cNvGrpSpPr/>
        <p:nvPr/>
      </p:nvGrpSpPr>
      <p:grpSpPr>
        <a:xfrm>
          <a:off x="0" y="0"/>
          <a:ext cx="0" cy="0"/>
          <a:chOff x="0" y="0"/>
          <a:chExt cx="0" cy="0"/>
        </a:xfrm>
      </p:grpSpPr>
      <p:pic>
        <p:nvPicPr>
          <p:cNvPr id="456" name="Google Shape;456;p80"/>
          <p:cNvPicPr preferRelativeResize="0"/>
          <p:nvPr/>
        </p:nvPicPr>
        <p:blipFill>
          <a:blip r:embed="rId3">
            <a:alphaModFix/>
          </a:blip>
          <a:stretch>
            <a:fillRect/>
          </a:stretch>
        </p:blipFill>
        <p:spPr>
          <a:xfrm>
            <a:off x="2000250" y="0"/>
            <a:ext cx="5143500" cy="5143500"/>
          </a:xfrm>
          <a:prstGeom prst="rect">
            <a:avLst/>
          </a:prstGeom>
          <a:noFill/>
          <a:ln>
            <a:noFill/>
          </a:ln>
        </p:spPr>
      </p:pic>
      <p:pic>
        <p:nvPicPr>
          <p:cNvPr id="457" name="Google Shape;457;p80"/>
          <p:cNvPicPr preferRelativeResize="0"/>
          <p:nvPr/>
        </p:nvPicPr>
        <p:blipFill>
          <a:blip r:embed="rId4">
            <a:alphaModFix/>
          </a:blip>
          <a:stretch>
            <a:fillRect/>
          </a:stretch>
        </p:blipFill>
        <p:spPr>
          <a:xfrm>
            <a:off x="0" y="0"/>
            <a:ext cx="2120025" cy="5143500"/>
          </a:xfrm>
          <a:prstGeom prst="rect">
            <a:avLst/>
          </a:prstGeom>
          <a:noFill/>
          <a:ln>
            <a:noFill/>
          </a:ln>
        </p:spPr>
      </p:pic>
      <p:pic>
        <p:nvPicPr>
          <p:cNvPr id="458" name="Google Shape;458;p80"/>
          <p:cNvPicPr preferRelativeResize="0"/>
          <p:nvPr/>
        </p:nvPicPr>
        <p:blipFill>
          <a:blip r:embed="rId4">
            <a:alphaModFix/>
          </a:blip>
          <a:stretch>
            <a:fillRect/>
          </a:stretch>
        </p:blipFill>
        <p:spPr>
          <a:xfrm>
            <a:off x="7023975" y="0"/>
            <a:ext cx="2120025" cy="5143500"/>
          </a:xfrm>
          <a:prstGeom prst="rect">
            <a:avLst/>
          </a:prstGeom>
          <a:noFill/>
          <a:ln>
            <a:noFill/>
          </a:ln>
        </p:spPr>
      </p:pic>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Shape 462"/>
        <p:cNvGrpSpPr/>
        <p:nvPr/>
      </p:nvGrpSpPr>
      <p:grpSpPr>
        <a:xfrm>
          <a:off x="0" y="0"/>
          <a:ext cx="0" cy="0"/>
          <a:chOff x="0" y="0"/>
          <a:chExt cx="0" cy="0"/>
        </a:xfrm>
      </p:grpSpPr>
      <p:sp>
        <p:nvSpPr>
          <p:cNvPr id="463" name="Google Shape;463;p81"/>
          <p:cNvSpPr txBox="1"/>
          <p:nvPr/>
        </p:nvSpPr>
        <p:spPr>
          <a:xfrm>
            <a:off x="122950" y="191850"/>
            <a:ext cx="8782200" cy="47598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r>
              <a:rPr lang="fi" sz="1200">
                <a:solidFill>
                  <a:schemeClr val="dk1"/>
                </a:solidFill>
              </a:rPr>
              <a:t>A successful sustainable development agenda requires partnerships between governments, the private sector and civil society. These inclusive partnerships built upon principles and values, a shared vision, and shared goals that place people and the planet at the centre, are needed at the global, regional, national and local level.</a:t>
            </a:r>
            <a:endParaRPr sz="1200">
              <a:solidFill>
                <a:schemeClr val="dk1"/>
              </a:solidFill>
            </a:endParaRPr>
          </a:p>
          <a:p>
            <a:pPr marL="457200" lvl="0" indent="0" algn="l" rtl="0">
              <a:lnSpc>
                <a:spcPct val="115000"/>
              </a:lnSpc>
              <a:spcBef>
                <a:spcPts val="0"/>
              </a:spcBef>
              <a:spcAft>
                <a:spcPts val="0"/>
              </a:spcAft>
              <a:buNone/>
            </a:pPr>
            <a:r>
              <a:rPr lang="fi" sz="1200">
                <a:solidFill>
                  <a:schemeClr val="dk1"/>
                </a:solidFill>
              </a:rPr>
              <a:t/>
            </a:r>
            <a:br>
              <a:rPr lang="fi" sz="1200">
                <a:solidFill>
                  <a:schemeClr val="dk1"/>
                </a:solidFill>
              </a:rPr>
            </a:br>
            <a:r>
              <a:rPr lang="fi" sz="1200">
                <a:solidFill>
                  <a:schemeClr val="dk1"/>
                </a:solidFill>
              </a:rPr>
              <a:t>The Goal is to:</a:t>
            </a:r>
            <a:br>
              <a:rPr lang="fi" sz="1200">
                <a:solidFill>
                  <a:schemeClr val="dk1"/>
                </a:solidFill>
              </a:rPr>
            </a:br>
            <a:endParaRPr sz="1200">
              <a:solidFill>
                <a:schemeClr val="dk1"/>
              </a:solidFill>
            </a:endParaRPr>
          </a:p>
          <a:p>
            <a:pPr marL="457200" lvl="0" indent="-304800" algn="l" rtl="0">
              <a:lnSpc>
                <a:spcPct val="115000"/>
              </a:lnSpc>
              <a:spcBef>
                <a:spcPts val="0"/>
              </a:spcBef>
              <a:spcAft>
                <a:spcPts val="0"/>
              </a:spcAft>
              <a:buClr>
                <a:schemeClr val="dk1"/>
              </a:buClr>
              <a:buSzPts val="1200"/>
              <a:buChar char="-"/>
            </a:pPr>
            <a:r>
              <a:rPr lang="fi" sz="1200">
                <a:solidFill>
                  <a:schemeClr val="dk1"/>
                </a:solidFill>
              </a:rPr>
              <a:t>strengthen domestic resource mobilization, including through international support to developing countries, to improve domestic capacity for tax and other revenue collection</a:t>
            </a:r>
            <a:endParaRPr sz="1200">
              <a:solidFill>
                <a:schemeClr val="dk1"/>
              </a:solidFill>
            </a:endParaRPr>
          </a:p>
          <a:p>
            <a:pPr marL="0" lvl="0" indent="0" algn="l" rtl="0">
              <a:lnSpc>
                <a:spcPct val="115000"/>
              </a:lnSpc>
              <a:spcBef>
                <a:spcPts val="0"/>
              </a:spcBef>
              <a:spcAft>
                <a:spcPts val="0"/>
              </a:spcAft>
              <a:buNone/>
            </a:pPr>
            <a:endParaRPr sz="1200">
              <a:solidFill>
                <a:schemeClr val="dk1"/>
              </a:solidFill>
            </a:endParaRPr>
          </a:p>
          <a:p>
            <a:pPr marL="457200" lvl="0" indent="-304800" algn="l" rtl="0">
              <a:lnSpc>
                <a:spcPct val="115000"/>
              </a:lnSpc>
              <a:spcBef>
                <a:spcPts val="0"/>
              </a:spcBef>
              <a:spcAft>
                <a:spcPts val="0"/>
              </a:spcAft>
              <a:buClr>
                <a:schemeClr val="dk1"/>
              </a:buClr>
              <a:buSzPts val="1200"/>
              <a:buChar char="-"/>
            </a:pPr>
            <a:r>
              <a:rPr lang="fi" sz="1200">
                <a:solidFill>
                  <a:schemeClr val="dk1"/>
                </a:solidFill>
              </a:rPr>
              <a:t>raise development finance for the least developed countries to alleviate poverty. The richest countries should support developing countries</a:t>
            </a:r>
            <a:endParaRPr sz="1200">
              <a:solidFill>
                <a:schemeClr val="dk1"/>
              </a:solidFill>
            </a:endParaRPr>
          </a:p>
          <a:p>
            <a:pPr marL="0" lvl="0" indent="0" algn="l" rtl="0">
              <a:lnSpc>
                <a:spcPct val="115000"/>
              </a:lnSpc>
              <a:spcBef>
                <a:spcPts val="0"/>
              </a:spcBef>
              <a:spcAft>
                <a:spcPts val="0"/>
              </a:spcAft>
              <a:buNone/>
            </a:pPr>
            <a:endParaRPr sz="1200">
              <a:solidFill>
                <a:schemeClr val="dk1"/>
              </a:solidFill>
            </a:endParaRPr>
          </a:p>
          <a:p>
            <a:pPr marL="457200" lvl="0" indent="-304800" algn="l" rtl="0">
              <a:lnSpc>
                <a:spcPct val="115000"/>
              </a:lnSpc>
              <a:spcBef>
                <a:spcPts val="0"/>
              </a:spcBef>
              <a:spcAft>
                <a:spcPts val="0"/>
              </a:spcAft>
              <a:buClr>
                <a:schemeClr val="dk1"/>
              </a:buClr>
              <a:buSzPts val="1200"/>
              <a:buChar char="-"/>
            </a:pPr>
            <a:r>
              <a:rPr lang="fi" sz="1200">
                <a:solidFill>
                  <a:schemeClr val="dk1"/>
                </a:solidFill>
              </a:rPr>
              <a:t>support sustainable development, global cooperation and global partnerships.</a:t>
            </a:r>
            <a:endParaRPr sz="1200">
              <a:solidFill>
                <a:schemeClr val="dk1"/>
              </a:solidFill>
            </a:endParaRPr>
          </a:p>
          <a:p>
            <a:pPr marL="0" lvl="0" indent="0" algn="l" rtl="0">
              <a:lnSpc>
                <a:spcPct val="115000"/>
              </a:lnSpc>
              <a:spcBef>
                <a:spcPts val="0"/>
              </a:spcBef>
              <a:spcAft>
                <a:spcPts val="0"/>
              </a:spcAft>
              <a:buNone/>
            </a:pPr>
            <a:endParaRPr sz="1200">
              <a:solidFill>
                <a:schemeClr val="dk1"/>
              </a:solidFill>
            </a:endParaRPr>
          </a:p>
          <a:p>
            <a:pPr marL="457200" lvl="0" indent="-304800" algn="l" rtl="0">
              <a:lnSpc>
                <a:spcPct val="115000"/>
              </a:lnSpc>
              <a:spcBef>
                <a:spcPts val="0"/>
              </a:spcBef>
              <a:spcAft>
                <a:spcPts val="0"/>
              </a:spcAft>
              <a:buClr>
                <a:schemeClr val="dk1"/>
              </a:buClr>
              <a:buSzPts val="1200"/>
              <a:buChar char="-"/>
            </a:pPr>
            <a:r>
              <a:rPr lang="fi" sz="1200">
                <a:solidFill>
                  <a:schemeClr val="dk1"/>
                </a:solidFill>
              </a:rPr>
              <a:t>support the implementation of sustainable development through finance, technology, capacity building, fair trade development and addressing systemic issues.</a:t>
            </a:r>
            <a:endParaRPr sz="1200">
              <a:solidFill>
                <a:schemeClr val="dk1"/>
              </a:solidFill>
            </a:endParaRPr>
          </a:p>
          <a:p>
            <a:pPr marL="457200" lvl="0" indent="0" algn="l" rtl="0">
              <a:lnSpc>
                <a:spcPct val="115000"/>
              </a:lnSpc>
              <a:spcBef>
                <a:spcPts val="0"/>
              </a:spcBef>
              <a:spcAft>
                <a:spcPts val="0"/>
              </a:spcAft>
              <a:buNone/>
            </a:pPr>
            <a:endParaRPr sz="1200">
              <a:solidFill>
                <a:schemeClr val="dk1"/>
              </a:solidFill>
            </a:endParaRPr>
          </a:p>
          <a:p>
            <a:pPr marL="457200" lvl="0" indent="-304800" algn="l" rtl="0">
              <a:lnSpc>
                <a:spcPct val="115000"/>
              </a:lnSpc>
              <a:spcBef>
                <a:spcPts val="0"/>
              </a:spcBef>
              <a:spcAft>
                <a:spcPts val="0"/>
              </a:spcAft>
              <a:buClr>
                <a:schemeClr val="dk1"/>
              </a:buClr>
              <a:buSzPts val="1200"/>
              <a:buChar char="-"/>
            </a:pPr>
            <a:r>
              <a:rPr lang="fi" sz="1200">
                <a:solidFill>
                  <a:schemeClr val="dk1"/>
                </a:solidFill>
              </a:rPr>
              <a:t>encourage all the different actors in society work together to achieve the goals.</a:t>
            </a: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9"/>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88" name="Google Shape;88;p19"/>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2201100">
                <a:tc>
                  <a:txBody>
                    <a:bodyPr/>
                    <a:lstStyle/>
                    <a:p>
                      <a:pPr marL="0" lvl="0" indent="0" algn="l" rtl="0">
                        <a:spcBef>
                          <a:spcPts val="0"/>
                        </a:spcBef>
                        <a:spcAft>
                          <a:spcPts val="0"/>
                        </a:spcAft>
                        <a:buNone/>
                      </a:pPr>
                      <a:r>
                        <a:rPr lang="fi" sz="1200">
                          <a:solidFill>
                            <a:srgbClr val="222222"/>
                          </a:solidFill>
                        </a:rPr>
                        <a:t>Good and worrying news</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For this activity you will need paper and pencils.</a:t>
                      </a:r>
                      <a:endParaRPr sz="1200">
                        <a:solidFill>
                          <a:srgbClr val="222222"/>
                        </a:solidFill>
                      </a:endParaRPr>
                    </a:p>
                    <a:p>
                      <a:pPr marL="0" marR="38100" lvl="0" indent="0" algn="l" rtl="0">
                        <a:lnSpc>
                          <a:spcPct val="128571"/>
                        </a:lnSpc>
                        <a:spcBef>
                          <a:spcPts val="0"/>
                        </a:spcBef>
                        <a:spcAft>
                          <a:spcPts val="0"/>
                        </a:spcAft>
                        <a:buClr>
                          <a:schemeClr val="dk1"/>
                        </a:buClr>
                        <a:buSzPts val="1100"/>
                        <a:buFont typeface="Arial"/>
                        <a:buNone/>
                      </a:pPr>
                      <a:endParaRPr sz="1200">
                        <a:solidFill>
                          <a:srgbClr val="222222"/>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p>
                  </a:txBody>
                  <a:tcPr marL="91425" marR="91425" marT="91425" marB="91425"/>
                </a:tc>
                <a:tc>
                  <a:txBody>
                    <a:bodyPr/>
                    <a:lstStyle/>
                    <a:p>
                      <a:pPr marL="457200" lvl="0" indent="-304800" algn="l" rtl="0">
                        <a:spcBef>
                          <a:spcPts val="0"/>
                        </a:spcBef>
                        <a:spcAft>
                          <a:spcPts val="0"/>
                        </a:spcAft>
                        <a:buClr>
                          <a:srgbClr val="222222"/>
                        </a:buClr>
                        <a:buSzPts val="1200"/>
                        <a:buAutoNum type="arabicPeriod"/>
                      </a:pPr>
                      <a:r>
                        <a:rPr lang="fi" sz="1200">
                          <a:solidFill>
                            <a:srgbClr val="222222"/>
                          </a:solidFill>
                        </a:rPr>
                        <a:t>Find out how many people live below the poverty line in the world, in your country and in your municipality. What causes poverty?</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Ten years from today, what good and bad news could there be about poverty. Ask participants to produce one good and one bad newspaper headline about poverty in the future.</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Participants group the good and bad news headlines together on separate sides of the board or room</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Participants can vote for the most interesting and most important news headlines in each category.</a:t>
                      </a:r>
                      <a:endParaRPr sz="1200">
                        <a:solidFill>
                          <a:srgbClr val="222222"/>
                        </a:solidFill>
                      </a:endParaRPr>
                    </a:p>
                    <a:p>
                      <a:pPr marL="45720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AutoNum type="arabicPeriod"/>
                      </a:pPr>
                      <a:r>
                        <a:rPr lang="fi" sz="1200">
                          <a:solidFill>
                            <a:srgbClr val="222222"/>
                          </a:solidFill>
                        </a:rPr>
                        <a:t>Discuss: how can the good news be realised and the bad news prevented?</a:t>
                      </a:r>
                      <a:endParaRPr sz="1200">
                        <a:solidFill>
                          <a:srgbClr val="222222"/>
                        </a:solidFill>
                      </a:endParaRPr>
                    </a:p>
                    <a:p>
                      <a:pPr marL="457200" marR="38100" lvl="0" indent="0" algn="l" rtl="0">
                        <a:lnSpc>
                          <a:spcPct val="128571"/>
                        </a:lnSpc>
                        <a:spcBef>
                          <a:spcPts val="0"/>
                        </a:spcBef>
                        <a:spcAft>
                          <a:spcPts val="0"/>
                        </a:spcAft>
                        <a:buNone/>
                      </a:pPr>
                      <a:endParaRPr sz="1200">
                        <a:highlight>
                          <a:srgbClr val="FFFF00"/>
                        </a:highlight>
                      </a:endParaRPr>
                    </a:p>
                  </a:txBody>
                  <a:tcPr marL="91425" marR="91425" marT="91425" marB="91425"/>
                </a:tc>
                <a:extLst>
                  <a:ext uri="{0D108BD9-81ED-4DB2-BD59-A6C34878D82A}">
                    <a16:rowId xmlns:a16="http://schemas.microsoft.com/office/drawing/2014/main" val="10000"/>
                  </a:ext>
                </a:extLst>
              </a:tr>
              <a:tr h="2196200">
                <a:tc>
                  <a:txBody>
                    <a:bodyPr/>
                    <a:lstStyle/>
                    <a:p>
                      <a:pPr marL="0" lvl="0" indent="0" algn="l" rtl="0">
                        <a:spcBef>
                          <a:spcPts val="0"/>
                        </a:spcBef>
                        <a:spcAft>
                          <a:spcPts val="0"/>
                        </a:spcAft>
                        <a:buNone/>
                      </a:pPr>
                      <a:endParaRPr sz="1200">
                        <a:solidFill>
                          <a:schemeClr val="dk1"/>
                        </a:solidFill>
                      </a:endParaRPr>
                    </a:p>
                  </a:txBody>
                  <a:tcPr marL="91425" marR="91425" marT="91425" marB="91425"/>
                </a:tc>
                <a:tc>
                  <a:txBody>
                    <a:bodyPr/>
                    <a:lstStyle/>
                    <a:p>
                      <a:pPr marL="457200" lvl="0" indent="-22860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Shape 467"/>
        <p:cNvGrpSpPr/>
        <p:nvPr/>
      </p:nvGrpSpPr>
      <p:grpSpPr>
        <a:xfrm>
          <a:off x="0" y="0"/>
          <a:ext cx="0" cy="0"/>
          <a:chOff x="0" y="0"/>
          <a:chExt cx="0" cy="0"/>
        </a:xfrm>
      </p:grpSpPr>
      <p:sp>
        <p:nvSpPr>
          <p:cNvPr id="468" name="Google Shape;468;p82"/>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469" name="Google Shape;469;p82"/>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67225">
                  <a:extLst>
                    <a:ext uri="{9D8B030D-6E8A-4147-A177-3AD203B41FA5}">
                      <a16:colId xmlns:a16="http://schemas.microsoft.com/office/drawing/2014/main" val="20000"/>
                    </a:ext>
                  </a:extLst>
                </a:gridCol>
                <a:gridCol w="4367225">
                  <a:extLst>
                    <a:ext uri="{9D8B030D-6E8A-4147-A177-3AD203B41FA5}">
                      <a16:colId xmlns:a16="http://schemas.microsoft.com/office/drawing/2014/main" val="20001"/>
                    </a:ext>
                  </a:extLst>
                </a:gridCol>
              </a:tblGrid>
              <a:tr h="4257650">
                <a:tc>
                  <a:txBody>
                    <a:bodyPr/>
                    <a:lstStyle/>
                    <a:p>
                      <a:pPr marL="0" lvl="0" indent="0" algn="l" rtl="0">
                        <a:spcBef>
                          <a:spcPts val="0"/>
                        </a:spcBef>
                        <a:spcAft>
                          <a:spcPts val="0"/>
                        </a:spcAft>
                        <a:buClr>
                          <a:schemeClr val="dk1"/>
                        </a:buClr>
                        <a:buSzPts val="1100"/>
                        <a:buFont typeface="Arial"/>
                        <a:buNone/>
                      </a:pPr>
                      <a:r>
                        <a:rPr lang="fi" sz="1200">
                          <a:solidFill>
                            <a:schemeClr val="dk1"/>
                          </a:solidFill>
                        </a:rPr>
                        <a:t>Influencing rocks</a:t>
                      </a:r>
                      <a:endParaRPr sz="1200">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p>
                      <a:pPr marL="0" marR="38100" lvl="0" indent="0" algn="l" rtl="0">
                        <a:lnSpc>
                          <a:spcPct val="128571"/>
                        </a:lnSpc>
                        <a:spcBef>
                          <a:spcPts val="0"/>
                        </a:spcBef>
                        <a:spcAft>
                          <a:spcPts val="0"/>
                        </a:spcAft>
                        <a:buClr>
                          <a:schemeClr val="dk1"/>
                        </a:buClr>
                        <a:buSzPts val="1100"/>
                        <a:buFont typeface="Arial"/>
                        <a:buNone/>
                      </a:pPr>
                      <a:r>
                        <a:rPr lang="fi" sz="1200">
                          <a:solidFill>
                            <a:srgbClr val="222222"/>
                          </a:solidFill>
                        </a:rPr>
                        <a:t>For this activity you will need </a:t>
                      </a:r>
                      <a:r>
                        <a:rPr lang="fi" sz="1200">
                          <a:solidFill>
                            <a:schemeClr val="dk1"/>
                          </a:solidFill>
                        </a:rPr>
                        <a:t>paper, scissors, pens and sticky tape.</a:t>
                      </a:r>
                      <a:endParaRPr sz="1200">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txBody>
                  <a:tcPr marL="91425" marR="91425" marT="91425" marB="91425"/>
                </a:tc>
                <a:tc>
                  <a:txBody>
                    <a:bodyPr/>
                    <a:lstStyle/>
                    <a:p>
                      <a:pPr marL="0" lvl="0" indent="0" algn="l" rtl="0">
                        <a:spcBef>
                          <a:spcPts val="0"/>
                        </a:spcBef>
                        <a:spcAft>
                          <a:spcPts val="0"/>
                        </a:spcAft>
                        <a:buNone/>
                      </a:pPr>
                      <a:r>
                        <a:rPr lang="fi" sz="1200">
                          <a:solidFill>
                            <a:schemeClr val="dk1"/>
                          </a:solidFill>
                        </a:rPr>
                        <a:t/>
                      </a:r>
                      <a:br>
                        <a:rPr lang="fi" sz="1200">
                          <a:solidFill>
                            <a:schemeClr val="dk1"/>
                          </a:solidFill>
                        </a:rPr>
                      </a:br>
                      <a:endParaRPr sz="1200">
                        <a:solidFill>
                          <a:schemeClr val="dk1"/>
                        </a:solidFill>
                      </a:endParaRPr>
                    </a:p>
                    <a:p>
                      <a:pPr marL="457200" lvl="0" indent="-304800" algn="l" rtl="0">
                        <a:spcBef>
                          <a:spcPts val="0"/>
                        </a:spcBef>
                        <a:spcAft>
                          <a:spcPts val="0"/>
                        </a:spcAft>
                        <a:buClr>
                          <a:schemeClr val="dk1"/>
                        </a:buClr>
                        <a:buSzPts val="1200"/>
                        <a:buAutoNum type="arabicPeriod"/>
                      </a:pPr>
                      <a:r>
                        <a:rPr lang="fi" sz="1200">
                          <a:solidFill>
                            <a:schemeClr val="dk1"/>
                          </a:solidFill>
                        </a:rPr>
                        <a:t>Cut three rock shapes from the paper. </a:t>
                      </a:r>
                      <a:br>
                        <a:rPr lang="fi" sz="1200">
                          <a:solidFill>
                            <a:schemeClr val="dk1"/>
                          </a:solidFill>
                        </a:rPr>
                      </a:br>
                      <a:endParaRPr sz="1200">
                        <a:solidFill>
                          <a:schemeClr val="dk1"/>
                        </a:solidFill>
                      </a:endParaRPr>
                    </a:p>
                    <a:p>
                      <a:pPr marL="457200" lvl="0" indent="-304800" algn="l" rtl="0">
                        <a:spcBef>
                          <a:spcPts val="0"/>
                        </a:spcBef>
                        <a:spcAft>
                          <a:spcPts val="0"/>
                        </a:spcAft>
                        <a:buClr>
                          <a:schemeClr val="dk1"/>
                        </a:buClr>
                        <a:buSzPts val="1200"/>
                        <a:buAutoNum type="arabicPeriod"/>
                      </a:pPr>
                      <a:r>
                        <a:rPr lang="fi" sz="1200">
                          <a:solidFill>
                            <a:schemeClr val="dk1"/>
                          </a:solidFill>
                        </a:rPr>
                        <a:t>To influence the realization of the Agenda 2030 Goals:</a:t>
                      </a:r>
                      <a:endParaRPr sz="1200">
                        <a:solidFill>
                          <a:schemeClr val="dk1"/>
                        </a:solidFill>
                      </a:endParaRPr>
                    </a:p>
                    <a:p>
                      <a:pPr marL="457200" lvl="0" indent="0" algn="l" rtl="0">
                        <a:spcBef>
                          <a:spcPts val="0"/>
                        </a:spcBef>
                        <a:spcAft>
                          <a:spcPts val="0"/>
                        </a:spcAft>
                        <a:buNone/>
                      </a:pPr>
                      <a:r>
                        <a:rPr lang="fi" sz="1200">
                          <a:solidFill>
                            <a:schemeClr val="dk1"/>
                          </a:solidFill>
                        </a:rPr>
                        <a:t>- What can you do?</a:t>
                      </a:r>
                      <a:endParaRPr sz="1200">
                        <a:solidFill>
                          <a:schemeClr val="dk1"/>
                        </a:solidFill>
                      </a:endParaRPr>
                    </a:p>
                    <a:p>
                      <a:pPr marL="457200" lvl="0" indent="0" algn="l" rtl="0">
                        <a:spcBef>
                          <a:spcPts val="0"/>
                        </a:spcBef>
                        <a:spcAft>
                          <a:spcPts val="0"/>
                        </a:spcAft>
                        <a:buNone/>
                      </a:pPr>
                      <a:r>
                        <a:rPr lang="fi" sz="1200">
                          <a:solidFill>
                            <a:schemeClr val="dk1"/>
                          </a:solidFill>
                        </a:rPr>
                        <a:t>- What can your school do?</a:t>
                      </a:r>
                      <a:endParaRPr sz="1200">
                        <a:solidFill>
                          <a:schemeClr val="dk1"/>
                        </a:solidFill>
                      </a:endParaRPr>
                    </a:p>
                    <a:p>
                      <a:pPr marL="457200" lvl="0" indent="0" algn="l" rtl="0">
                        <a:spcBef>
                          <a:spcPts val="0"/>
                        </a:spcBef>
                        <a:spcAft>
                          <a:spcPts val="0"/>
                        </a:spcAft>
                        <a:buNone/>
                      </a:pPr>
                      <a:r>
                        <a:rPr lang="fi" sz="1200">
                          <a:solidFill>
                            <a:schemeClr val="dk1"/>
                          </a:solidFill>
                        </a:rPr>
                        <a:t>- What can your country do?</a:t>
                      </a:r>
                      <a:endParaRPr sz="1200">
                        <a:solidFill>
                          <a:schemeClr val="dk1"/>
                        </a:solidFill>
                      </a:endParaRPr>
                    </a:p>
                    <a:p>
                      <a:pPr marL="45720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r>
                        <a:rPr lang="fi" sz="1200">
                          <a:solidFill>
                            <a:schemeClr val="dk1"/>
                          </a:solidFill>
                        </a:rPr>
                        <a:t>Write an answer for each of the questions on a paper rock. </a:t>
                      </a:r>
                      <a:br>
                        <a:rPr lang="fi" sz="1200">
                          <a:solidFill>
                            <a:schemeClr val="dk1"/>
                          </a:solidFill>
                        </a:rPr>
                      </a:br>
                      <a:endParaRPr sz="1200">
                        <a:solidFill>
                          <a:schemeClr val="dk1"/>
                        </a:solidFill>
                      </a:endParaRPr>
                    </a:p>
                    <a:p>
                      <a:pPr marL="0" lvl="0" indent="0" algn="l" rtl="0">
                        <a:spcBef>
                          <a:spcPts val="0"/>
                        </a:spcBef>
                        <a:spcAft>
                          <a:spcPts val="0"/>
                        </a:spcAft>
                        <a:buNone/>
                      </a:pPr>
                      <a:endParaRPr sz="1200">
                        <a:solidFill>
                          <a:schemeClr val="dk1"/>
                        </a:solidFill>
                      </a:endParaRPr>
                    </a:p>
                    <a:p>
                      <a:pPr marL="457200" marR="38100" lvl="0" indent="-304800" algn="l" rtl="0">
                        <a:lnSpc>
                          <a:spcPct val="100000"/>
                        </a:lnSpc>
                        <a:spcBef>
                          <a:spcPts val="0"/>
                        </a:spcBef>
                        <a:spcAft>
                          <a:spcPts val="0"/>
                        </a:spcAft>
                        <a:buClr>
                          <a:schemeClr val="dk1"/>
                        </a:buClr>
                        <a:buSzPts val="1200"/>
                        <a:buAutoNum type="arabicPeriod"/>
                      </a:pPr>
                      <a:r>
                        <a:rPr lang="fi" sz="1200">
                          <a:solidFill>
                            <a:schemeClr val="dk1"/>
                          </a:solidFill>
                        </a:rPr>
                        <a:t>Form together a collective pile of influencing rocks. When placing a rock to the pile, consider whether it is the foundation for other rocks, or if it builds upon the previous rocks. </a:t>
                      </a:r>
                      <a:endParaRPr sz="1200">
                        <a:solidFill>
                          <a:schemeClr val="dk1"/>
                        </a:solidFill>
                      </a:endParaRPr>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r h="4257650">
                <a:tc>
                  <a:txBody>
                    <a:bodyPr/>
                    <a:lstStyle/>
                    <a:p>
                      <a:pPr marL="0" lvl="0" indent="0" algn="l" rtl="0">
                        <a:spcBef>
                          <a:spcPts val="0"/>
                        </a:spcBef>
                        <a:spcAft>
                          <a:spcPts val="0"/>
                        </a:spcAft>
                        <a:buNone/>
                      </a:pPr>
                      <a:endParaRPr sz="1200">
                        <a:solidFill>
                          <a:schemeClr val="dk1"/>
                        </a:solidFill>
                      </a:endParaRPr>
                    </a:p>
                  </a:txBody>
                  <a:tcPr marL="91425" marR="91425" marT="91425" marB="91425"/>
                </a:tc>
                <a:tc>
                  <a:txBody>
                    <a:bodyPr/>
                    <a:lstStyle/>
                    <a:p>
                      <a:pPr marL="0" lvl="0" indent="0" algn="l" rtl="0">
                        <a:spcBef>
                          <a:spcPts val="0"/>
                        </a:spcBef>
                        <a:spcAft>
                          <a:spcPts val="0"/>
                        </a:spcAft>
                        <a:buNone/>
                      </a:pPr>
                      <a:endParaRPr sz="1200">
                        <a:solidFill>
                          <a:schemeClr val="dk1"/>
                        </a:solidFill>
                      </a:endParaRPr>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Shape 473"/>
        <p:cNvGrpSpPr/>
        <p:nvPr/>
      </p:nvGrpSpPr>
      <p:grpSpPr>
        <a:xfrm>
          <a:off x="0" y="0"/>
          <a:ext cx="0" cy="0"/>
          <a:chOff x="0" y="0"/>
          <a:chExt cx="0" cy="0"/>
        </a:xfrm>
      </p:grpSpPr>
      <p:sp>
        <p:nvSpPr>
          <p:cNvPr id="474" name="Google Shape;474;p83"/>
          <p:cNvSpPr txBox="1"/>
          <p:nvPr/>
        </p:nvSpPr>
        <p:spPr>
          <a:xfrm>
            <a:off x="186850" y="23602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graphicFrame>
        <p:nvGraphicFramePr>
          <p:cNvPr id="475" name="Google Shape;475;p83"/>
          <p:cNvGraphicFramePr/>
          <p:nvPr/>
        </p:nvGraphicFramePr>
        <p:xfrm>
          <a:off x="186850" y="660200"/>
          <a:ext cx="3000000" cy="3000000"/>
        </p:xfrm>
        <a:graphic>
          <a:graphicData uri="http://schemas.openxmlformats.org/drawingml/2006/table">
            <a:tbl>
              <a:tblPr>
                <a:noFill/>
                <a:tableStyleId>{C0EB730C-9F6D-45A2-B3B2-42C22C894324}</a:tableStyleId>
              </a:tblPr>
              <a:tblGrid>
                <a:gridCol w="4391100">
                  <a:extLst>
                    <a:ext uri="{9D8B030D-6E8A-4147-A177-3AD203B41FA5}">
                      <a16:colId xmlns:a16="http://schemas.microsoft.com/office/drawing/2014/main" val="20000"/>
                    </a:ext>
                  </a:extLst>
                </a:gridCol>
                <a:gridCol w="4391100">
                  <a:extLst>
                    <a:ext uri="{9D8B030D-6E8A-4147-A177-3AD203B41FA5}">
                      <a16:colId xmlns:a16="http://schemas.microsoft.com/office/drawing/2014/main" val="20001"/>
                    </a:ext>
                  </a:extLst>
                </a:gridCol>
              </a:tblGrid>
              <a:tr h="4335625">
                <a:tc>
                  <a:txBody>
                    <a:bodyPr/>
                    <a:lstStyle/>
                    <a:p>
                      <a:pPr marL="0" lvl="0" indent="0" algn="l" rtl="0">
                        <a:spcBef>
                          <a:spcPts val="0"/>
                        </a:spcBef>
                        <a:spcAft>
                          <a:spcPts val="0"/>
                        </a:spcAft>
                        <a:buNone/>
                      </a:pPr>
                      <a:r>
                        <a:rPr lang="fi" sz="1200">
                          <a:solidFill>
                            <a:schemeClr val="dk1"/>
                          </a:solidFill>
                        </a:rPr>
                        <a:t>Six hats</a:t>
                      </a: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r>
                        <a:rPr lang="fi" sz="1200">
                          <a:solidFill>
                            <a:schemeClr val="dk1"/>
                          </a:solidFill>
                        </a:rPr>
                        <a:t>This is a role-playing game developed by Edward De Bono, in which each participant represents a defined perspective, i.e. colour.</a:t>
                      </a: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r>
                        <a:rPr lang="fi" sz="1200">
                          <a:solidFill>
                            <a:srgbClr val="222222"/>
                          </a:solidFill>
                        </a:rPr>
                        <a:t>For this activity you will need</a:t>
                      </a:r>
                      <a:r>
                        <a:rPr lang="fi" sz="1200">
                          <a:solidFill>
                            <a:schemeClr val="dk1"/>
                          </a:solidFill>
                        </a:rPr>
                        <a:t> printed role descriptions that can be found at: bit.ly/agendacards17</a:t>
                      </a:r>
                      <a:endParaRPr sz="1200">
                        <a:solidFill>
                          <a:schemeClr val="dk1"/>
                        </a:solidFill>
                      </a:endParaRPr>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Clr>
                          <a:schemeClr val="dk1"/>
                        </a:buClr>
                        <a:buSzPts val="1100"/>
                        <a:buFont typeface="Arial"/>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txBody>
                  <a:tcPr marL="91425" marR="91425" marT="91425" marB="91425"/>
                </a:tc>
                <a:tc>
                  <a:txBody>
                    <a:bodyPr/>
                    <a:lstStyle/>
                    <a:p>
                      <a:pPr marL="457200" lvl="0" indent="-304800" algn="l" rtl="0">
                        <a:spcBef>
                          <a:spcPts val="0"/>
                        </a:spcBef>
                        <a:spcAft>
                          <a:spcPts val="0"/>
                        </a:spcAft>
                        <a:buClr>
                          <a:schemeClr val="dk1"/>
                        </a:buClr>
                        <a:buSzPts val="1200"/>
                        <a:buAutoNum type="arabicPeriod"/>
                      </a:pPr>
                      <a:r>
                        <a:rPr lang="fi" sz="1200">
                          <a:solidFill>
                            <a:schemeClr val="dk1"/>
                          </a:solidFill>
                        </a:rPr>
                        <a:t>Start by completing the influencing rocks activity. </a:t>
                      </a:r>
                      <a:endParaRPr sz="1200">
                        <a:solidFill>
                          <a:schemeClr val="dk1"/>
                        </a:solidFill>
                      </a:endParaRPr>
                    </a:p>
                    <a:p>
                      <a:pPr marL="457200" lvl="0" indent="0" algn="l" rtl="0">
                        <a:spcBef>
                          <a:spcPts val="0"/>
                        </a:spcBef>
                        <a:spcAft>
                          <a:spcPts val="0"/>
                        </a:spcAft>
                        <a:buNone/>
                      </a:pPr>
                      <a:endParaRPr sz="1200">
                        <a:solidFill>
                          <a:schemeClr val="dk1"/>
                        </a:solidFill>
                      </a:endParaRPr>
                    </a:p>
                    <a:p>
                      <a:pPr marL="457200" lvl="0" indent="-304800" algn="l" rtl="0">
                        <a:spcBef>
                          <a:spcPts val="0"/>
                        </a:spcBef>
                        <a:spcAft>
                          <a:spcPts val="0"/>
                        </a:spcAft>
                        <a:buClr>
                          <a:schemeClr val="dk1"/>
                        </a:buClr>
                        <a:buSzPts val="1200"/>
                        <a:buAutoNum type="arabicPeriod"/>
                      </a:pPr>
                      <a:r>
                        <a:rPr lang="fi" sz="1200">
                          <a:solidFill>
                            <a:schemeClr val="dk1"/>
                          </a:solidFill>
                        </a:rPr>
                        <a:t>The facilitator divides the participants into small groups. Each group chooses one of the influencing rocks.</a:t>
                      </a:r>
                      <a:endParaRPr sz="1200">
                        <a:solidFill>
                          <a:schemeClr val="dk1"/>
                        </a:solidFill>
                      </a:endParaRPr>
                    </a:p>
                    <a:p>
                      <a:pPr marL="0" lvl="0" indent="0" algn="l" rtl="0">
                        <a:spcBef>
                          <a:spcPts val="0"/>
                        </a:spcBef>
                        <a:spcAft>
                          <a:spcPts val="0"/>
                        </a:spcAft>
                        <a:buNone/>
                      </a:pPr>
                      <a:endParaRPr sz="1200">
                        <a:solidFill>
                          <a:schemeClr val="dk1"/>
                        </a:solidFill>
                      </a:endParaRPr>
                    </a:p>
                    <a:p>
                      <a:pPr marL="457200" lvl="0" indent="-304800" algn="l" rtl="0">
                        <a:spcBef>
                          <a:spcPts val="0"/>
                        </a:spcBef>
                        <a:spcAft>
                          <a:spcPts val="0"/>
                        </a:spcAft>
                        <a:buClr>
                          <a:schemeClr val="dk1"/>
                        </a:buClr>
                        <a:buSzPts val="1200"/>
                        <a:buAutoNum type="arabicPeriod"/>
                      </a:pPr>
                      <a:r>
                        <a:rPr lang="fi" sz="1200">
                          <a:solidFill>
                            <a:schemeClr val="dk1"/>
                          </a:solidFill>
                        </a:rPr>
                        <a:t>The group discusses the topic or matter of the rock from the perspective of different coloured hats. All group members share the same colour at the same time, so everyone has the same perspective on the conversation. </a:t>
                      </a:r>
                      <a:endParaRPr sz="1200">
                        <a:solidFill>
                          <a:schemeClr val="dk1"/>
                        </a:solidFill>
                      </a:endParaRPr>
                    </a:p>
                    <a:p>
                      <a:pPr marL="457200" lvl="0" indent="0" algn="l" rtl="0">
                        <a:spcBef>
                          <a:spcPts val="0"/>
                        </a:spcBef>
                        <a:spcAft>
                          <a:spcPts val="0"/>
                        </a:spcAft>
                        <a:buNone/>
                      </a:pPr>
                      <a:endParaRPr sz="1200">
                        <a:solidFill>
                          <a:schemeClr val="dk1"/>
                        </a:solidFill>
                      </a:endParaRPr>
                    </a:p>
                    <a:p>
                      <a:pPr marL="457200" marR="38100" lvl="0" indent="-304800" algn="l" rtl="0">
                        <a:lnSpc>
                          <a:spcPct val="128571"/>
                        </a:lnSpc>
                        <a:spcBef>
                          <a:spcPts val="0"/>
                        </a:spcBef>
                        <a:spcAft>
                          <a:spcPts val="0"/>
                        </a:spcAft>
                        <a:buClr>
                          <a:schemeClr val="dk1"/>
                        </a:buClr>
                        <a:buSzPts val="1200"/>
                        <a:buAutoNum type="arabicPeriod"/>
                      </a:pPr>
                      <a:r>
                        <a:rPr lang="fi" sz="1200">
                          <a:solidFill>
                            <a:schemeClr val="dk1"/>
                          </a:solidFill>
                        </a:rPr>
                        <a:t>Once the group has discussed the matter with all 6 different hat perspectives, they can choose another influencing rock topic.</a:t>
                      </a:r>
                      <a:endParaRPr sz="1200"/>
                    </a:p>
                    <a:p>
                      <a:pPr marL="0" lvl="0" indent="0" algn="l" rtl="0">
                        <a:spcBef>
                          <a:spcPts val="0"/>
                        </a:spcBef>
                        <a:spcAft>
                          <a:spcPts val="0"/>
                        </a:spcAft>
                        <a:buNone/>
                      </a:pPr>
                      <a:endParaRPr sz="1200"/>
                    </a:p>
                    <a:p>
                      <a:pPr marL="0" lvl="0" indent="0" algn="l" rtl="0">
                        <a:spcBef>
                          <a:spcPts val="0"/>
                        </a:spcBef>
                        <a:spcAft>
                          <a:spcPts val="0"/>
                        </a:spcAft>
                        <a:buNone/>
                      </a:pPr>
                      <a:endParaRPr sz="1200"/>
                    </a:p>
                  </a:txBody>
                  <a:tcPr marL="91425" marR="91425" marT="91425" marB="91425"/>
                </a:tc>
                <a:extLst>
                  <a:ext uri="{0D108BD9-81ED-4DB2-BD59-A6C34878D82A}">
                    <a16:rowId xmlns:a16="http://schemas.microsoft.com/office/drawing/2014/main" val="10000"/>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pic>
        <p:nvPicPr>
          <p:cNvPr id="93" name="Google Shape;93;p20"/>
          <p:cNvPicPr preferRelativeResize="0"/>
          <p:nvPr/>
        </p:nvPicPr>
        <p:blipFill>
          <a:blip r:embed="rId3">
            <a:alphaModFix/>
          </a:blip>
          <a:stretch>
            <a:fillRect/>
          </a:stretch>
        </p:blipFill>
        <p:spPr>
          <a:xfrm>
            <a:off x="0" y="0"/>
            <a:ext cx="2182125" cy="5143500"/>
          </a:xfrm>
          <a:prstGeom prst="rect">
            <a:avLst/>
          </a:prstGeom>
          <a:noFill/>
          <a:ln>
            <a:noFill/>
          </a:ln>
        </p:spPr>
      </p:pic>
      <p:pic>
        <p:nvPicPr>
          <p:cNvPr id="94" name="Google Shape;94;p20"/>
          <p:cNvPicPr preferRelativeResize="0"/>
          <p:nvPr/>
        </p:nvPicPr>
        <p:blipFill>
          <a:blip r:embed="rId3">
            <a:alphaModFix/>
          </a:blip>
          <a:stretch>
            <a:fillRect/>
          </a:stretch>
        </p:blipFill>
        <p:spPr>
          <a:xfrm>
            <a:off x="6961875" y="0"/>
            <a:ext cx="2182125" cy="5143500"/>
          </a:xfrm>
          <a:prstGeom prst="rect">
            <a:avLst/>
          </a:prstGeom>
          <a:noFill/>
          <a:ln>
            <a:noFill/>
          </a:ln>
        </p:spPr>
      </p:pic>
      <p:pic>
        <p:nvPicPr>
          <p:cNvPr id="95" name="Google Shape;95;p20"/>
          <p:cNvPicPr preferRelativeResize="0"/>
          <p:nvPr/>
        </p:nvPicPr>
        <p:blipFill>
          <a:blip r:embed="rId3">
            <a:alphaModFix/>
          </a:blip>
          <a:stretch>
            <a:fillRect/>
          </a:stretch>
        </p:blipFill>
        <p:spPr>
          <a:xfrm>
            <a:off x="2068750" y="0"/>
            <a:ext cx="5006500" cy="230300"/>
          </a:xfrm>
          <a:prstGeom prst="rect">
            <a:avLst/>
          </a:prstGeom>
          <a:noFill/>
          <a:ln>
            <a:noFill/>
          </a:ln>
        </p:spPr>
      </p:pic>
      <p:pic>
        <p:nvPicPr>
          <p:cNvPr id="96" name="Google Shape;96;p20"/>
          <p:cNvPicPr preferRelativeResize="0"/>
          <p:nvPr/>
        </p:nvPicPr>
        <p:blipFill>
          <a:blip r:embed="rId4">
            <a:alphaModFix/>
          </a:blip>
          <a:stretch>
            <a:fillRect/>
          </a:stretch>
        </p:blipFill>
        <p:spPr>
          <a:xfrm>
            <a:off x="887100" y="172900"/>
            <a:ext cx="7369800" cy="49706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21"/>
          <p:cNvSpPr txBox="1"/>
          <p:nvPr/>
        </p:nvSpPr>
        <p:spPr>
          <a:xfrm>
            <a:off x="180900" y="138775"/>
            <a:ext cx="8782200" cy="475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i" sz="1200">
                <a:solidFill>
                  <a:srgbClr val="222222"/>
                </a:solidFill>
              </a:rPr>
              <a:t>There is enough food produced for everyone in the world. Nevertheless, in 2017, some 815 million people suffered from malnutrition. In addition, 2 billion people would need better quality food because they currently do not get enough, for example, vitamins and trace elements of their food. Long-term hunger and malnutrition cause many times more deaths and morbidity than acute hunger.</a:t>
            </a: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endParaRPr sz="1200">
              <a:solidFill>
                <a:srgbClr val="222222"/>
              </a:solidFill>
            </a:endParaRPr>
          </a:p>
          <a:p>
            <a:pPr marL="0" lvl="0" indent="0" algn="l" rtl="0">
              <a:spcBef>
                <a:spcPts val="0"/>
              </a:spcBef>
              <a:spcAft>
                <a:spcPts val="0"/>
              </a:spcAft>
              <a:buNone/>
            </a:pPr>
            <a:r>
              <a:rPr lang="fi" sz="1200">
                <a:solidFill>
                  <a:srgbClr val="222222"/>
                </a:solidFill>
              </a:rPr>
              <a:t>The Goal is to:</a:t>
            </a:r>
            <a:endParaRPr sz="1200">
              <a:solidFill>
                <a:srgbClr val="222222"/>
              </a:solidFill>
            </a:endParaRPr>
          </a:p>
          <a:p>
            <a:pPr marL="0" lvl="0" indent="0" algn="l" rtl="0">
              <a:spcBef>
                <a:spcPts val="0"/>
              </a:spcBef>
              <a:spcAft>
                <a:spcPts val="0"/>
              </a:spcAft>
              <a:buNone/>
            </a:pP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eliminate all forms of hunger and malnutrition.</a:t>
            </a:r>
            <a:br>
              <a:rPr lang="fi" sz="1200">
                <a:solidFill>
                  <a:srgbClr val="222222"/>
                </a:solidFill>
              </a:rPr>
            </a:b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achieve food security, which means that everyone in the world will be provided with enough nutritious and safe food.</a:t>
            </a:r>
            <a:br>
              <a:rPr lang="fi" sz="1200">
                <a:solidFill>
                  <a:srgbClr val="222222"/>
                </a:solidFill>
              </a:rPr>
            </a:b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promote sustainable agriculture</a:t>
            </a:r>
            <a:br>
              <a:rPr lang="fi" sz="1200">
                <a:solidFill>
                  <a:srgbClr val="222222"/>
                </a:solidFill>
              </a:rPr>
            </a:br>
            <a:endParaRPr sz="1200">
              <a:solidFill>
                <a:srgbClr val="222222"/>
              </a:solidFill>
            </a:endParaRPr>
          </a:p>
          <a:p>
            <a:pPr marL="457200" lvl="0" indent="-304800" algn="l" rtl="0">
              <a:spcBef>
                <a:spcPts val="0"/>
              </a:spcBef>
              <a:spcAft>
                <a:spcPts val="0"/>
              </a:spcAft>
              <a:buClr>
                <a:srgbClr val="222222"/>
              </a:buClr>
              <a:buSzPts val="1200"/>
              <a:buChar char="-"/>
            </a:pPr>
            <a:r>
              <a:rPr lang="fi" sz="1200">
                <a:solidFill>
                  <a:srgbClr val="222222"/>
                </a:solidFill>
              </a:rPr>
              <a:t>consume, grow and distribute nutritious and safe food without harming the environment.</a:t>
            </a:r>
            <a:endParaRPr sz="1200">
              <a:solidFill>
                <a:srgbClr val="222222"/>
              </a:solidFill>
            </a:endParaRPr>
          </a:p>
          <a:p>
            <a:pPr marL="0" lvl="0" indent="0" algn="l" rtl="0">
              <a:spcBef>
                <a:spcPts val="0"/>
              </a:spcBef>
              <a:spcAft>
                <a:spcPts val="0"/>
              </a:spcAft>
              <a:buNone/>
            </a:pPr>
            <a:endParaRPr sz="12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0C5F6E11688CA49B8805B1EA0E65D66" ma:contentTypeVersion="33" ma:contentTypeDescription="Create a new document." ma:contentTypeScope="" ma:versionID="2aacd5216db18e51095e78ec5a7f5b7c">
  <xsd:schema xmlns:xsd="http://www.w3.org/2001/XMLSchema" xmlns:xs="http://www.w3.org/2001/XMLSchema" xmlns:p="http://schemas.microsoft.com/office/2006/metadata/properties" xmlns:ns3="2f862335-d62d-4f7f-a225-4b5ce82a369c" xmlns:ns4="d9c93529-c942-4382-b4fc-1deb373bddd2" targetNamespace="http://schemas.microsoft.com/office/2006/metadata/properties" ma:root="true" ma:fieldsID="8993ef6430a065a927ad24fba501b758" ns3:_="" ns4:_="">
    <xsd:import namespace="2f862335-d62d-4f7f-a225-4b5ce82a369c"/>
    <xsd:import namespace="d9c93529-c942-4382-b4fc-1deb373bddd2"/>
    <xsd:element name="properties">
      <xsd:complexType>
        <xsd:sequence>
          <xsd:element name="documentManagement">
            <xsd:complexType>
              <xsd:all>
                <xsd:element ref="ns3:NotebookType" minOccurs="0"/>
                <xsd:element ref="ns3:FolderType" minOccurs="0"/>
                <xsd:element ref="ns3:CultureName" minOccurs="0"/>
                <xsd:element ref="ns3:AppVersion" minOccurs="0"/>
                <xsd:element ref="ns3:TeamsChannelId" minOccurs="0"/>
                <xsd:element ref="ns3:Owner" minOccurs="0"/>
                <xsd:element ref="ns3:Math_Settings" minOccurs="0"/>
                <xsd:element ref="ns3:DefaultSectionNames" minOccurs="0"/>
                <xsd:element ref="ns3:Templates" minOccurs="0"/>
                <xsd:element ref="ns3:Teachers" minOccurs="0"/>
                <xsd:element ref="ns3:Students" minOccurs="0"/>
                <xsd:element ref="ns3:Student_Groups" minOccurs="0"/>
                <xsd:element ref="ns3:Distribution_Groups" minOccurs="0"/>
                <xsd:element ref="ns3:LMS_Mapping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3:IsNotebookLocked" minOccurs="0"/>
                <xsd:element ref="ns4:SharedWithUsers" minOccurs="0"/>
                <xsd:element ref="ns4:SharedWithDetails" minOccurs="0"/>
                <xsd:element ref="ns4:SharingHintHash"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862335-d62d-4f7f-a225-4b5ce82a369c" elementFormDefault="qualified">
    <xsd:import namespace="http://schemas.microsoft.com/office/2006/documentManagement/types"/>
    <xsd:import namespace="http://schemas.microsoft.com/office/infopath/2007/PartnerControls"/>
    <xsd:element name="NotebookType" ma:index="8" nillable="true" ma:displayName="Notebook Type" ma:internalName="NotebookType">
      <xsd:simpleType>
        <xsd:restriction base="dms:Text"/>
      </xsd:simpleType>
    </xsd:element>
    <xsd:element name="FolderType" ma:index="9" nillable="true" ma:displayName="Folder Type" ma:internalName="FolderType">
      <xsd:simpleType>
        <xsd:restriction base="dms:Text"/>
      </xsd:simpleType>
    </xsd:element>
    <xsd:element name="CultureName" ma:index="10" nillable="true" ma:displayName="Culture Name" ma:internalName="CultureName">
      <xsd:simpleType>
        <xsd:restriction base="dms:Text"/>
      </xsd:simpleType>
    </xsd:element>
    <xsd:element name="AppVersion" ma:index="11" nillable="true" ma:displayName="App Version" ma:internalName="AppVersion">
      <xsd:simpleType>
        <xsd:restriction base="dms:Text"/>
      </xsd:simpleType>
    </xsd:element>
    <xsd:element name="TeamsChannelId" ma:index="12" nillable="true" ma:displayName="Teams Channel Id" ma:internalName="TeamsChannelId">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14" nillable="true" ma:displayName="Math Settings" ma:internalName="Math_Settings">
      <xsd:simpleType>
        <xsd:restriction base="dms:Text"/>
      </xsd:simpleType>
    </xsd:element>
    <xsd:element name="DefaultSectionNames" ma:index="15" nillable="true" ma:displayName="Default Section Names" ma:internalName="DefaultSectionNames">
      <xsd:simpleType>
        <xsd:restriction base="dms:Note">
          <xsd:maxLength value="255"/>
        </xsd:restriction>
      </xsd:simpleType>
    </xsd:element>
    <xsd:element name="Templates" ma:index="16" nillable="true" ma:displayName="Templates" ma:internalName="Templates">
      <xsd:simpleType>
        <xsd:restriction base="dms:Note">
          <xsd:maxLength value="255"/>
        </xsd:restriction>
      </xsd:simpleType>
    </xsd:element>
    <xsd:element name="Teachers" ma:index="17"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8"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9"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20" nillable="true" ma:displayName="Distribution Groups" ma:internalName="Distribution_Groups">
      <xsd:simpleType>
        <xsd:restriction base="dms:Note">
          <xsd:maxLength value="255"/>
        </xsd:restriction>
      </xsd:simpleType>
    </xsd:element>
    <xsd:element name="LMS_Mappings" ma:index="21" nillable="true" ma:displayName="LMS Mappings" ma:internalName="LMS_Mappings">
      <xsd:simpleType>
        <xsd:restriction base="dms:Note">
          <xsd:maxLength value="255"/>
        </xsd:restriction>
      </xsd:simpleType>
    </xsd:element>
    <xsd:element name="Invited_Teachers" ma:index="22" nillable="true" ma:displayName="Invited Teachers" ma:internalName="Invited_Teachers">
      <xsd:simpleType>
        <xsd:restriction base="dms:Note">
          <xsd:maxLength value="255"/>
        </xsd:restriction>
      </xsd:simpleType>
    </xsd:element>
    <xsd:element name="Invited_Students" ma:index="23" nillable="true" ma:displayName="Invited Students" ma:internalName="Invited_Students">
      <xsd:simpleType>
        <xsd:restriction base="dms:Note">
          <xsd:maxLength value="255"/>
        </xsd:restriction>
      </xsd:simpleType>
    </xsd:element>
    <xsd:element name="Self_Registration_Enabled" ma:index="24" nillable="true" ma:displayName="Self Registration Enabled" ma:internalName="Self_Registration_Enabled">
      <xsd:simpleType>
        <xsd:restriction base="dms:Boolean"/>
      </xsd:simpleType>
    </xsd:element>
    <xsd:element name="Has_Teacher_Only_SectionGroup" ma:index="25" nillable="true" ma:displayName="Has Teacher Only SectionGroup" ma:internalName="Has_Teacher_Only_SectionGroup">
      <xsd:simpleType>
        <xsd:restriction base="dms:Boolean"/>
      </xsd:simpleType>
    </xsd:element>
    <xsd:element name="Is_Collaboration_Space_Locked" ma:index="26" nillable="true" ma:displayName="Is Collaboration Space Locked" ma:internalName="Is_Collaboration_Space_Locked">
      <xsd:simpleType>
        <xsd:restriction base="dms:Boolean"/>
      </xsd:simpleType>
    </xsd:element>
    <xsd:element name="IsNotebookLocked" ma:index="27" nillable="true" ma:displayName="Is Notebook Locked" ma:internalName="IsNotebookLocked">
      <xsd:simpleType>
        <xsd:restriction base="dms:Boolean"/>
      </xsd:simpleType>
    </xsd:element>
    <xsd:element name="MediaServiceMetadata" ma:index="31" nillable="true" ma:displayName="MediaServiceMetadata" ma:hidden="true" ma:internalName="MediaServiceMetadata" ma:readOnly="true">
      <xsd:simpleType>
        <xsd:restriction base="dms:Note"/>
      </xsd:simpleType>
    </xsd:element>
    <xsd:element name="MediaServiceFastMetadata" ma:index="32" nillable="true" ma:displayName="MediaServiceFastMetadata" ma:hidden="true" ma:internalName="MediaServiceFastMetadata" ma:readOnly="true">
      <xsd:simpleType>
        <xsd:restriction base="dms:Note"/>
      </xsd:simpleType>
    </xsd:element>
    <xsd:element name="MediaServiceDateTaken" ma:index="33" nillable="true" ma:displayName="MediaServiceDateTaken" ma:hidden="true" ma:internalName="MediaServiceDateTaken" ma:readOnly="true">
      <xsd:simpleType>
        <xsd:restriction base="dms:Text"/>
      </xsd:simpleType>
    </xsd:element>
    <xsd:element name="MediaServiceAutoTags" ma:index="34" nillable="true" ma:displayName="Tags" ma:internalName="MediaServiceAutoTags" ma:readOnly="true">
      <xsd:simpleType>
        <xsd:restriction base="dms:Text"/>
      </xsd:simpleType>
    </xsd:element>
    <xsd:element name="MediaServiceGenerationTime" ma:index="35" nillable="true" ma:displayName="MediaServiceGenerationTime" ma:hidden="true" ma:internalName="MediaServiceGenerationTime" ma:readOnly="true">
      <xsd:simpleType>
        <xsd:restriction base="dms:Text"/>
      </xsd:simpleType>
    </xsd:element>
    <xsd:element name="MediaServiceEventHashCode" ma:index="36" nillable="true" ma:displayName="MediaServiceEventHashCode" ma:hidden="true" ma:internalName="MediaServiceEventHashCode" ma:readOnly="true">
      <xsd:simpleType>
        <xsd:restriction base="dms:Text"/>
      </xsd:simpleType>
    </xsd:element>
    <xsd:element name="MediaServiceOCR" ma:index="37" nillable="true" ma:displayName="Extracted Text" ma:internalName="MediaServiceOCR" ma:readOnly="true">
      <xsd:simpleType>
        <xsd:restriction base="dms:Note">
          <xsd:maxLength value="255"/>
        </xsd:restriction>
      </xsd:simpleType>
    </xsd:element>
    <xsd:element name="MediaServiceLocation" ma:index="38" nillable="true" ma:displayName="Location" ma:internalName="MediaServiceLocation" ma:readOnly="true">
      <xsd:simpleType>
        <xsd:restriction base="dms:Text"/>
      </xsd:simpleType>
    </xsd:element>
    <xsd:element name="MediaServiceAutoKeyPoints" ma:index="39" nillable="true" ma:displayName="MediaServiceAutoKeyPoints" ma:hidden="true" ma:internalName="MediaServiceAutoKeyPoints" ma:readOnly="true">
      <xsd:simpleType>
        <xsd:restriction base="dms:Note"/>
      </xsd:simpleType>
    </xsd:element>
    <xsd:element name="MediaServiceKeyPoints" ma:index="4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9c93529-c942-4382-b4fc-1deb373bddd2" elementFormDefault="qualified">
    <xsd:import namespace="http://schemas.microsoft.com/office/2006/documentManagement/types"/>
    <xsd:import namespace="http://schemas.microsoft.com/office/infopath/2007/PartnerControls"/>
    <xsd:element name="SharedWithUsers" ma:index="2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9" nillable="true" ma:displayName="Shared With Details" ma:internalName="SharedWithDetails" ma:readOnly="true">
      <xsd:simpleType>
        <xsd:restriction base="dms:Note">
          <xsd:maxLength value="255"/>
        </xsd:restriction>
      </xsd:simpleType>
    </xsd:element>
    <xsd:element name="SharingHintHash" ma:index="3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elf_Registration_Enabled xmlns="2f862335-d62d-4f7f-a225-4b5ce82a369c" xsi:nil="true"/>
    <Teachers xmlns="2f862335-d62d-4f7f-a225-4b5ce82a369c">
      <UserInfo>
        <DisplayName/>
        <AccountId xsi:nil="true"/>
        <AccountType/>
      </UserInfo>
    </Teachers>
    <Math_Settings xmlns="2f862335-d62d-4f7f-a225-4b5ce82a369c" xsi:nil="true"/>
    <Templates xmlns="2f862335-d62d-4f7f-a225-4b5ce82a369c" xsi:nil="true"/>
    <AppVersion xmlns="2f862335-d62d-4f7f-a225-4b5ce82a369c" xsi:nil="true"/>
    <LMS_Mappings xmlns="2f862335-d62d-4f7f-a225-4b5ce82a369c" xsi:nil="true"/>
    <Invited_Teachers xmlns="2f862335-d62d-4f7f-a225-4b5ce82a369c" xsi:nil="true"/>
    <Invited_Students xmlns="2f862335-d62d-4f7f-a225-4b5ce82a369c" xsi:nil="true"/>
    <Owner xmlns="2f862335-d62d-4f7f-a225-4b5ce82a369c">
      <UserInfo>
        <DisplayName/>
        <AccountId xsi:nil="true"/>
        <AccountType/>
      </UserInfo>
    </Owner>
    <Students xmlns="2f862335-d62d-4f7f-a225-4b5ce82a369c">
      <UserInfo>
        <DisplayName/>
        <AccountId xsi:nil="true"/>
        <AccountType/>
      </UserInfo>
    </Students>
    <Student_Groups xmlns="2f862335-d62d-4f7f-a225-4b5ce82a369c">
      <UserInfo>
        <DisplayName/>
        <AccountId xsi:nil="true"/>
        <AccountType/>
      </UserInfo>
    </Student_Groups>
    <Distribution_Groups xmlns="2f862335-d62d-4f7f-a225-4b5ce82a369c" xsi:nil="true"/>
    <NotebookType xmlns="2f862335-d62d-4f7f-a225-4b5ce82a369c" xsi:nil="true"/>
    <CultureName xmlns="2f862335-d62d-4f7f-a225-4b5ce82a369c" xsi:nil="true"/>
    <TeamsChannelId xmlns="2f862335-d62d-4f7f-a225-4b5ce82a369c" xsi:nil="true"/>
    <IsNotebookLocked xmlns="2f862335-d62d-4f7f-a225-4b5ce82a369c" xsi:nil="true"/>
    <Has_Teacher_Only_SectionGroup xmlns="2f862335-d62d-4f7f-a225-4b5ce82a369c" xsi:nil="true"/>
    <FolderType xmlns="2f862335-d62d-4f7f-a225-4b5ce82a369c" xsi:nil="true"/>
    <DefaultSectionNames xmlns="2f862335-d62d-4f7f-a225-4b5ce82a369c" xsi:nil="true"/>
    <Is_Collaboration_Space_Locked xmlns="2f862335-d62d-4f7f-a225-4b5ce82a369c" xsi:nil="true"/>
  </documentManagement>
</p:properties>
</file>

<file path=customXml/itemProps1.xml><?xml version="1.0" encoding="utf-8"?>
<ds:datastoreItem xmlns:ds="http://schemas.openxmlformats.org/officeDocument/2006/customXml" ds:itemID="{2F28E9E7-B93D-4D86-A935-13653CE537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862335-d62d-4f7f-a225-4b5ce82a369c"/>
    <ds:schemaRef ds:uri="d9c93529-c942-4382-b4fc-1deb373bdd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42969B1-C371-4076-9A69-1F31829F9E54}">
  <ds:schemaRefs>
    <ds:schemaRef ds:uri="http://schemas.microsoft.com/sharepoint/v3/contenttype/forms"/>
  </ds:schemaRefs>
</ds:datastoreItem>
</file>

<file path=customXml/itemProps3.xml><?xml version="1.0" encoding="utf-8"?>
<ds:datastoreItem xmlns:ds="http://schemas.openxmlformats.org/officeDocument/2006/customXml" ds:itemID="{80F665F7-BFA8-43A2-A52F-E2EF08F43837}">
  <ds:schemaRefs>
    <ds:schemaRef ds:uri="http://schemas.microsoft.com/office/infopath/2007/PartnerControls"/>
    <ds:schemaRef ds:uri="http://purl.org/dc/elements/1.1/"/>
    <ds:schemaRef ds:uri="http://schemas.microsoft.com/office/2006/metadata/properties"/>
    <ds:schemaRef ds:uri="http://purl.org/dc/terms/"/>
    <ds:schemaRef ds:uri="d9c93529-c942-4382-b4fc-1deb373bddd2"/>
    <ds:schemaRef ds:uri="http://schemas.openxmlformats.org/package/2006/metadata/core-properties"/>
    <ds:schemaRef ds:uri="http://schemas.microsoft.com/office/2006/documentManagement/types"/>
    <ds:schemaRef ds:uri="2f862335-d62d-4f7f-a225-4b5ce82a369c"/>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4124</Words>
  <Application>Microsoft Office PowerPoint</Application>
  <PresentationFormat>Diaprojekcija na zaslonu (16:9)</PresentationFormat>
  <Paragraphs>759</Paragraphs>
  <Slides>71</Slides>
  <Notes>71</Notes>
  <HiddenSlides>0</HiddenSlides>
  <MMClips>0</MMClips>
  <ScaleCrop>false</ScaleCrop>
  <HeadingPairs>
    <vt:vector size="6" baseType="variant">
      <vt:variant>
        <vt:lpstr>Uporabljene pisave</vt:lpstr>
      </vt:variant>
      <vt:variant>
        <vt:i4>2</vt:i4>
      </vt:variant>
      <vt:variant>
        <vt:lpstr>Tema</vt:lpstr>
      </vt:variant>
      <vt:variant>
        <vt:i4>1</vt:i4>
      </vt:variant>
      <vt:variant>
        <vt:lpstr>Naslovi diapozitivov</vt:lpstr>
      </vt:variant>
      <vt:variant>
        <vt:i4>71</vt:i4>
      </vt:variant>
    </vt:vector>
  </HeadingPairs>
  <TitlesOfParts>
    <vt:vector size="74" baseType="lpstr">
      <vt:lpstr>Arial</vt:lpstr>
      <vt:lpstr>Calibri</vt:lpstr>
      <vt:lpstr>Simple Light</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Bernarda Moravec</dc:creator>
  <cp:lastModifiedBy>Bernarda Moravec</cp:lastModifiedBy>
  <cp:revision>1</cp:revision>
  <dcterms:modified xsi:type="dcterms:W3CDTF">2020-09-08T10:16:24Z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0x01010020C5F6E11688CA49B8805B1EA0E65D66</vt:lpwstr>
  </property>
</Properties>
</file>