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26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8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07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52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0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8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5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00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36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74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214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7633-68B8-4D71-B2E7-C9F0388A66B8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FE20-CEF5-4B88-A0F9-AAE5E07E77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70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gif"/><Relationship Id="rId10" Type="http://schemas.openxmlformats.org/officeDocument/2006/relationships/image" Target="../media/image5.png"/><Relationship Id="rId4" Type="http://schemas.openxmlformats.org/officeDocument/2006/relationships/hyperlink" Target="https://bit.ly/36nVXpj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DVE NOVOLETNI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Z akordi za ukulele in posnetim glasom, I. C. Iskra 2020</a:t>
            </a:r>
            <a:endParaRPr lang="sl-SI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6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644" y="609600"/>
            <a:ext cx="10336876" cy="1095992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BELA SNEŽINKA         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</a:rPr>
              <a:t>UKULELE </a:t>
            </a:r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</a:rPr>
              <a:t>akordi leva </a:t>
            </a:r>
            <a:r>
              <a:rPr lang="sl-SI" sz="2800" b="1" i="1" dirty="0">
                <a:solidFill>
                  <a:schemeClr val="accent1">
                    <a:lumMod val="75000"/>
                  </a:schemeClr>
                </a:solidFill>
              </a:rPr>
              <a:t>roka:</a:t>
            </a:r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l-SI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1644" y="1705592"/>
            <a:ext cx="10515600" cy="458714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" indent="0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b="1" dirty="0"/>
              <a:t>           </a:t>
            </a:r>
            <a:br>
              <a:rPr lang="sl-SI" b="1" dirty="0"/>
            </a:br>
            <a:r>
              <a:rPr lang="sl-SI" dirty="0"/>
              <a:t>KO SEM TE VPRAŠAL, ME LJUBIŠ,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SI MI ZMAJALA Z GLAVO,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a  </a:t>
            </a:r>
            <a:r>
              <a:rPr lang="sl-SI" b="1" dirty="0"/>
              <a:t>		</a:t>
            </a:r>
            <a:br>
              <a:rPr lang="sl-SI" b="1" dirty="0"/>
            </a:br>
            <a:r>
              <a:rPr lang="sl-SI" dirty="0"/>
              <a:t>REKLA MI NISI BESEDE,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		     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ČAKAL ZAMAN SEM TO.</a:t>
            </a:r>
          </a:p>
          <a:p>
            <a:pPr marL="45720" indent="0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SIVI OBLAKI NA NEBU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JASNO NEBO SO ZASTRLI,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l-SI" b="1" dirty="0"/>
              <a:t> 		</a:t>
            </a:r>
            <a:br>
              <a:rPr lang="sl-SI" b="1" dirty="0"/>
            </a:br>
            <a:r>
              <a:rPr lang="sl-SI" dirty="0"/>
              <a:t>BELA SNEŽINKA, KI PADA,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sl-SI" b="1" baseline="300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GLEJ, PRVI SNEG.</a:t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 descr="Bow Snowflake Snow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53" y="2675899"/>
            <a:ext cx="990698" cy="990698"/>
          </a:xfrm>
          <a:prstGeom prst="rect">
            <a:avLst/>
          </a:prstGeom>
        </p:spPr>
      </p:pic>
      <p:pic>
        <p:nvPicPr>
          <p:cNvPr id="6" name="Slika 5" descr="Bow Snowflake Snow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94" y="4803371"/>
            <a:ext cx="1489364" cy="1489364"/>
          </a:xfrm>
          <a:prstGeom prst="rect">
            <a:avLst/>
          </a:prstGeom>
        </p:spPr>
      </p:pic>
      <p:pic>
        <p:nvPicPr>
          <p:cNvPr id="7" name="Slika 6" descr="Bow Snowflake Snow · Free image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08" y="914418"/>
            <a:ext cx="720338" cy="720338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7"/>
          <a:stretch>
            <a:fillRect/>
          </a:stretch>
        </p:blipFill>
        <p:spPr>
          <a:xfrm>
            <a:off x="8512231" y="2572546"/>
            <a:ext cx="1891482" cy="1110560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>
          <a:blip r:embed="rId8"/>
          <a:stretch>
            <a:fillRect/>
          </a:stretch>
        </p:blipFill>
        <p:spPr>
          <a:xfrm>
            <a:off x="6229123" y="3483973"/>
            <a:ext cx="2039900" cy="1152931"/>
          </a:xfrm>
          <a:prstGeom prst="rect">
            <a:avLst/>
          </a:prstGeom>
        </p:spPr>
      </p:pic>
      <p:pic>
        <p:nvPicPr>
          <p:cNvPr id="14" name="Slika 13"/>
          <p:cNvPicPr/>
          <p:nvPr/>
        </p:nvPicPr>
        <p:blipFill>
          <a:blip r:embed="rId9"/>
          <a:stretch>
            <a:fillRect/>
          </a:stretch>
        </p:blipFill>
        <p:spPr>
          <a:xfrm>
            <a:off x="8512227" y="3663070"/>
            <a:ext cx="1891482" cy="994484"/>
          </a:xfrm>
          <a:prstGeom prst="rect">
            <a:avLst/>
          </a:prstGeom>
        </p:spPr>
      </p:pic>
      <p:pic>
        <p:nvPicPr>
          <p:cNvPr id="15" name="Slika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6229122" y="4636904"/>
            <a:ext cx="2039899" cy="1048351"/>
          </a:xfrm>
          <a:prstGeom prst="rect">
            <a:avLst/>
          </a:prstGeom>
        </p:spPr>
      </p:pic>
      <p:pic>
        <p:nvPicPr>
          <p:cNvPr id="16" name="Slika 15"/>
          <p:cNvPicPr/>
          <p:nvPr/>
        </p:nvPicPr>
        <p:blipFill>
          <a:blip r:embed="rId11"/>
          <a:stretch>
            <a:fillRect/>
          </a:stretch>
        </p:blipFill>
        <p:spPr>
          <a:xfrm>
            <a:off x="8512229" y="4619824"/>
            <a:ext cx="1891484" cy="1048351"/>
          </a:xfrm>
          <a:prstGeom prst="rect">
            <a:avLst/>
          </a:prstGeom>
        </p:spPr>
      </p:pic>
      <p:pic>
        <p:nvPicPr>
          <p:cNvPr id="2050" name="Picture 2" descr="How to Play the Ukulele - Get-Tuned.co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r="50302" b="5522"/>
          <a:stretch/>
        </p:blipFill>
        <p:spPr bwMode="auto">
          <a:xfrm>
            <a:off x="4838170" y="1908735"/>
            <a:ext cx="1278586" cy="1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9122" y="2572581"/>
            <a:ext cx="2039900" cy="935262"/>
          </a:xfrm>
          <a:prstGeom prst="rect">
            <a:avLst/>
          </a:prstGeom>
        </p:spPr>
      </p:pic>
      <p:pic>
        <p:nvPicPr>
          <p:cNvPr id="20" name="Slika 19"/>
          <p:cNvPicPr/>
          <p:nvPr/>
        </p:nvPicPr>
        <p:blipFill rotWithShape="1">
          <a:blip r:embed="rId7"/>
          <a:srcRect l="55738" t="36908" r="28689" b="36894"/>
          <a:stretch/>
        </p:blipFill>
        <p:spPr>
          <a:xfrm>
            <a:off x="7395358" y="2801584"/>
            <a:ext cx="331599" cy="261586"/>
          </a:xfrm>
          <a:prstGeom prst="rect">
            <a:avLst/>
          </a:prstGeom>
        </p:spPr>
      </p:pic>
      <p:pic>
        <p:nvPicPr>
          <p:cNvPr id="21" name="BELA SNEŽINKA ukulele gl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21282" y="4398346"/>
            <a:ext cx="1195474" cy="11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00"/>
    </mc:Choice>
    <mc:Fallback xmlns="">
      <p:transition spd="slow" advClick="0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273" y="477624"/>
            <a:ext cx="10187247" cy="1356360"/>
          </a:xfrm>
        </p:spPr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BELA SNEŽINKA                   </a:t>
            </a:r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</a:rPr>
              <a:t>UKULELE </a:t>
            </a:r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</a:rPr>
              <a:t>ritem desna roka:</a:t>
            </a:r>
            <a:endParaRPr lang="sl-SI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1272" y="1833984"/>
            <a:ext cx="10187247" cy="4634345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G  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dirty="0"/>
              <a:t>SNEG JE, GLEJ, ZUNAJ SNEG JE,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b="1" dirty="0"/>
              <a:t>    </a:t>
            </a: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D                                         G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(D)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900" dirty="0"/>
              <a:t>MORDA SE SPOMNIŠ ŠE ENKRAT NAME.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G                 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dirty="0"/>
              <a:t>SNEG JE, GLEJ, ZUNAJ SNEG JE,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D                                    D7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900" dirty="0"/>
              <a:t>MORDA SE SPOMNIŠ ŠE ENKRAT NAME.</a:t>
            </a:r>
            <a:r>
              <a:rPr lang="sl-SI" b="1" dirty="0" smtClean="0"/>
              <a:t/>
            </a:r>
            <a:br>
              <a:rPr lang="sl-SI" b="1" dirty="0" smtClean="0"/>
            </a:br>
            <a:endParaRPr lang="sl-SI" b="1" dirty="0" smtClean="0"/>
          </a:p>
          <a:p>
            <a:pPr marL="45720" indent="0">
              <a:buNone/>
            </a:pP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C           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dirty="0"/>
              <a:t/>
            </a:r>
            <a:br>
              <a:rPr lang="sl-SI" dirty="0"/>
            </a:br>
            <a:r>
              <a:rPr lang="sl-SI" sz="2900" dirty="0"/>
              <a:t>BELA SNEŽINKA, KI PADA,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dirty="0"/>
              <a:t>SPOMINJA ME NATE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>                            </a:t>
            </a:r>
            <a:r>
              <a:rPr lang="sl-SI" b="1" dirty="0" smtClean="0"/>
              <a:t>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G     C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dirty="0"/>
              <a:t>IN NA VSE TISTE DNI, NOČI.</a:t>
            </a:r>
          </a:p>
          <a:p>
            <a:pPr marL="45720" indent="0">
              <a:buNone/>
            </a:pP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C           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dirty="0"/>
              <a:t/>
            </a:r>
            <a:br>
              <a:rPr lang="sl-SI" dirty="0"/>
            </a:br>
            <a:r>
              <a:rPr lang="sl-SI" sz="2900" dirty="0"/>
              <a:t>BELA SNEŽINKA, KI PADA,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dirty="0"/>
              <a:t>SPOMINJA ME NATE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G      C    </a:t>
            </a:r>
            <a:r>
              <a:rPr lang="sl-SI" sz="29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900" dirty="0"/>
              <a:t>IN NA VSE TISTE DNI, NOČI.</a:t>
            </a:r>
          </a:p>
          <a:p>
            <a:endParaRPr lang="sl-SI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6960610" y="2109332"/>
          <a:ext cx="4057910" cy="161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582">
                  <a:extLst>
                    <a:ext uri="{9D8B030D-6E8A-4147-A177-3AD203B41FA5}">
                      <a16:colId xmlns:a16="http://schemas.microsoft.com/office/drawing/2014/main" val="424381885"/>
                    </a:ext>
                  </a:extLst>
                </a:gridCol>
                <a:gridCol w="709648">
                  <a:extLst>
                    <a:ext uri="{9D8B030D-6E8A-4147-A177-3AD203B41FA5}">
                      <a16:colId xmlns:a16="http://schemas.microsoft.com/office/drawing/2014/main" val="1342370044"/>
                    </a:ext>
                  </a:extLst>
                </a:gridCol>
                <a:gridCol w="913516">
                  <a:extLst>
                    <a:ext uri="{9D8B030D-6E8A-4147-A177-3AD203B41FA5}">
                      <a16:colId xmlns:a16="http://schemas.microsoft.com/office/drawing/2014/main" val="4108267189"/>
                    </a:ext>
                  </a:extLst>
                </a:gridCol>
                <a:gridCol w="811582">
                  <a:extLst>
                    <a:ext uri="{9D8B030D-6E8A-4147-A177-3AD203B41FA5}">
                      <a16:colId xmlns:a16="http://schemas.microsoft.com/office/drawing/2014/main" val="705459973"/>
                    </a:ext>
                  </a:extLst>
                </a:gridCol>
                <a:gridCol w="811582">
                  <a:extLst>
                    <a:ext uri="{9D8B030D-6E8A-4147-A177-3AD203B41FA5}">
                      <a16:colId xmlns:a16="http://schemas.microsoft.com/office/drawing/2014/main" val="1748289977"/>
                    </a:ext>
                  </a:extLst>
                </a:gridCol>
              </a:tblGrid>
              <a:tr h="4191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OSMINKE: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TA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TA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TI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TA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75061"/>
                  </a:ext>
                </a:extLst>
              </a:tr>
              <a:tr h="5638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strune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3.,4.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2.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850742"/>
                  </a:ext>
                </a:extLst>
              </a:tr>
              <a:tr h="628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prst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359009"/>
                  </a:ext>
                </a:extLst>
              </a:tr>
            </a:tbl>
          </a:graphicData>
        </a:graphic>
      </p:graphicFrame>
      <p:pic>
        <p:nvPicPr>
          <p:cNvPr id="1039" name="Picture 15" descr="[​IM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0" t="2692" b="1"/>
          <a:stretch/>
        </p:blipFill>
        <p:spPr bwMode="auto">
          <a:xfrm>
            <a:off x="7981886" y="4148079"/>
            <a:ext cx="1435293" cy="14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0351" y="394232"/>
            <a:ext cx="9875520" cy="1356360"/>
          </a:xfrm>
        </p:spPr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ZVONČKI     </a:t>
            </a:r>
            <a:r>
              <a:rPr lang="sl-SI" b="1" dirty="0" smtClean="0"/>
              <a:t>            </a:t>
            </a:r>
            <a:r>
              <a:rPr lang="sl-SI" b="1" dirty="0" smtClean="0"/>
              <a:t>          </a:t>
            </a:r>
            <a:r>
              <a:rPr lang="sl-SI" sz="3200" b="1" i="1" dirty="0" smtClean="0">
                <a:solidFill>
                  <a:schemeClr val="accent1">
                    <a:lumMod val="75000"/>
                  </a:schemeClr>
                </a:solidFill>
              </a:rPr>
              <a:t>UKULELE </a:t>
            </a:r>
            <a:r>
              <a:rPr lang="sl-SI" sz="3200" b="1" i="1" dirty="0" smtClean="0">
                <a:solidFill>
                  <a:schemeClr val="accent1">
                    <a:lumMod val="75000"/>
                  </a:schemeClr>
                </a:solidFill>
              </a:rPr>
              <a:t>akordi leva roka:</a:t>
            </a: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1497874"/>
            <a:ext cx="9872871" cy="4528854"/>
          </a:xfrm>
        </p:spPr>
        <p:txBody>
          <a:bodyPr>
            <a:normAutofit lnSpcReduction="10000"/>
          </a:bodyPr>
          <a:lstStyle/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pPr marL="45720" indent="0">
              <a:buNone/>
            </a:pPr>
            <a:r>
              <a:rPr lang="sl-SI" sz="1700" b="1" dirty="0" smtClean="0">
                <a:solidFill>
                  <a:schemeClr val="accent1">
                    <a:lumMod val="75000"/>
                  </a:schemeClr>
                </a:solidFill>
              </a:rPr>
              <a:t>D                                                </a:t>
            </a:r>
            <a:r>
              <a:rPr lang="sl-SI" sz="1700" b="1" dirty="0" smtClean="0">
                <a:solidFill>
                  <a:schemeClr val="accent1">
                    <a:lumMod val="75000"/>
                  </a:schemeClr>
                </a:solidFill>
              </a:rPr>
              <a:t>A                        D</a:t>
            </a:r>
            <a:r>
              <a:rPr lang="sl-SI" sz="1700" b="1" dirty="0" smtClean="0"/>
              <a:t/>
            </a:r>
            <a:br>
              <a:rPr lang="sl-SI" sz="1700" b="1" dirty="0" smtClean="0"/>
            </a:br>
            <a:r>
              <a:rPr lang="sl-SI" sz="1700" b="1" dirty="0" smtClean="0"/>
              <a:t>CIN</a:t>
            </a:r>
            <a:r>
              <a:rPr lang="sl-SI" sz="1700" b="1" dirty="0"/>
              <a:t>, CIN, CIN, CIN, CIN, </a:t>
            </a:r>
            <a:r>
              <a:rPr lang="sl-SI" sz="1700" b="1" dirty="0" smtClean="0"/>
              <a:t>CIN,</a:t>
            </a:r>
            <a:r>
              <a:rPr lang="sl-SI" sz="1700" b="1" dirty="0"/>
              <a:t> </a:t>
            </a:r>
            <a:r>
              <a:rPr lang="sl-SI" sz="1700" b="1" dirty="0" smtClean="0"/>
              <a:t>ZVONČKI POJEJO,</a:t>
            </a:r>
          </a:p>
          <a:p>
            <a:pPr marL="45720" indent="0">
              <a:buNone/>
            </a:pPr>
            <a:r>
              <a:rPr lang="sl-SI" sz="1700" b="1" dirty="0" smtClean="0">
                <a:solidFill>
                  <a:schemeClr val="accent1">
                    <a:lumMod val="75000"/>
                  </a:schemeClr>
                </a:solidFill>
              </a:rPr>
              <a:t>G                    </a:t>
            </a:r>
            <a:r>
              <a:rPr lang="sl-SI" sz="1700" b="1" dirty="0" smtClean="0">
                <a:solidFill>
                  <a:schemeClr val="accent1">
                    <a:lumMod val="75000"/>
                  </a:schemeClr>
                </a:solidFill>
              </a:rPr>
              <a:t>D                            </a:t>
            </a:r>
            <a:r>
              <a:rPr lang="sl-SI" sz="1700" b="1" dirty="0" smtClean="0">
                <a:solidFill>
                  <a:schemeClr val="accent1">
                    <a:lumMod val="75000"/>
                  </a:schemeClr>
                </a:solidFill>
              </a:rPr>
              <a:t>A                      </a:t>
            </a:r>
            <a:r>
              <a:rPr lang="sl-SI" sz="1700" b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sl-SI" sz="1700" b="1" dirty="0"/>
              <a:t/>
            </a:r>
            <a:br>
              <a:rPr lang="sl-SI" sz="1700" b="1" dirty="0"/>
            </a:br>
            <a:r>
              <a:rPr lang="sl-SI" sz="1700" b="1" dirty="0"/>
              <a:t>LEP JE TA BOŽIČNI ČAS</a:t>
            </a:r>
            <a:r>
              <a:rPr lang="sl-SI" sz="1700" b="1" dirty="0" smtClean="0"/>
              <a:t>,</a:t>
            </a:r>
            <a:r>
              <a:rPr lang="sl-SI" sz="1700" b="1" dirty="0"/>
              <a:t> KI PRINAŠA ZIMO V VAS! </a:t>
            </a:r>
            <a:endParaRPr lang="sl-SI" sz="1700" dirty="0" smtClean="0"/>
          </a:p>
          <a:p>
            <a:pPr marL="45720" indent="0">
              <a:buNone/>
            </a:pPr>
            <a:r>
              <a:rPr lang="sl-SI" sz="1700" b="1" dirty="0" smtClean="0"/>
              <a:t>              </a:t>
            </a:r>
            <a:r>
              <a:rPr lang="sl-SI" sz="1700" b="1" dirty="0"/>
              <a:t/>
            </a:r>
            <a:br>
              <a:rPr lang="sl-SI" sz="1700" b="1" dirty="0"/>
            </a:br>
            <a:r>
              <a:rPr lang="sl-SI" sz="1700" b="1" dirty="0" smtClean="0"/>
              <a:t>D                                                                   </a:t>
            </a:r>
            <a:r>
              <a:rPr lang="sl-SI" sz="1700" b="1" dirty="0" smtClean="0"/>
              <a:t>G                   </a:t>
            </a: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>VPREZIMO SANI, POHITIMO V SNEŽNE DNI,</a:t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 smtClean="0"/>
              <a:t>G                         </a:t>
            </a:r>
            <a:r>
              <a:rPr lang="sl-SI" sz="1700" b="1" dirty="0" smtClean="0"/>
              <a:t>A                                         D</a:t>
            </a: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>Z ISKRICO V OČEH ODMEVA ZVONKI SMEH.</a:t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/>
              <a:t>D                                                                      </a:t>
            </a:r>
            <a:r>
              <a:rPr lang="sl-SI" sz="1700" b="1" dirty="0" smtClean="0"/>
              <a:t>G</a:t>
            </a: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>ZVONČKI NA SANEH, SKRIVNOSTNI BELI SVET,</a:t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 smtClean="0"/>
              <a:t>G                            A</a:t>
            </a:r>
            <a:r>
              <a:rPr lang="sl-SI" sz="1700" b="1" baseline="30000" dirty="0" smtClean="0"/>
              <a:t>7               </a:t>
            </a:r>
            <a:r>
              <a:rPr lang="sl-SI" sz="1700" b="1" dirty="0" smtClean="0"/>
              <a:t>                                    D-A</a:t>
            </a:r>
            <a:r>
              <a:rPr lang="sl-SI" sz="1700" b="1" baseline="30000" dirty="0" smtClean="0"/>
              <a:t>7  </a:t>
            </a: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700" b="1" dirty="0">
                <a:solidFill>
                  <a:schemeClr val="accent1">
                    <a:lumMod val="75000"/>
                  </a:schemeClr>
                </a:solidFill>
              </a:rPr>
              <a:t>BOŽIČ NAM PRIČARAJO, SRČECA ODPIRAJO. HEJ!</a:t>
            </a:r>
            <a:endParaRPr lang="sl-SI" sz="17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6944"/>
            <a:ext cx="12192000" cy="153888"/>
          </a:xfrm>
          <a:prstGeom prst="rect">
            <a:avLst/>
          </a:prstGeom>
          <a:solidFill>
            <a:srgbClr val="ABA2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634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Muli"/>
                <a:hlinkClick r:id="rId4"/>
              </a:rPr>
              <a:t> 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rgbClr val="337AB7"/>
              </a:solidFill>
              <a:effectLst/>
              <a:latin typeface="Muli"/>
            </a:endParaRPr>
          </a:p>
        </p:txBody>
      </p:sp>
      <p:pic>
        <p:nvPicPr>
          <p:cNvPr id="1026" name="Picture 2" descr="https://www.besedilo.si/wp-content/uploads/2020/11/790x100-px-OPOJ-2.-verzija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136900"/>
            <a:ext cx="7524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Free Stock Photo 6820 Pretty blue Jingle Bell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795">
            <a:off x="9767288" y="1592856"/>
            <a:ext cx="1427971" cy="950047"/>
          </a:xfrm>
          <a:prstGeom prst="rect">
            <a:avLst/>
          </a:prstGeom>
        </p:spPr>
      </p:pic>
      <p:pic>
        <p:nvPicPr>
          <p:cNvPr id="8" name="Slika 7" descr="Free Stock Photo 6820 Pretty blue Jingle Bells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795">
            <a:off x="9726167" y="3442508"/>
            <a:ext cx="1510213" cy="1004764"/>
          </a:xfrm>
          <a:prstGeom prst="rect">
            <a:avLst/>
          </a:prstGeom>
        </p:spPr>
      </p:pic>
      <p:pic>
        <p:nvPicPr>
          <p:cNvPr id="9" name="Slika 8" descr="Free Stock Photo 6820 Pretty blue Jingle Bell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795">
            <a:off x="9921238" y="5330988"/>
            <a:ext cx="1120070" cy="745196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9"/>
          <a:stretch>
            <a:fillRect/>
          </a:stretch>
        </p:blipFill>
        <p:spPr>
          <a:xfrm>
            <a:off x="7397116" y="1977772"/>
            <a:ext cx="1441450" cy="773430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7397115" y="2761829"/>
            <a:ext cx="1441450" cy="801370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7397115" y="3526403"/>
            <a:ext cx="1441450" cy="789940"/>
          </a:xfrm>
          <a:prstGeom prst="rect">
            <a:avLst/>
          </a:prstGeom>
        </p:spPr>
      </p:pic>
      <p:pic>
        <p:nvPicPr>
          <p:cNvPr id="13" name="Slika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7397115" y="4290977"/>
            <a:ext cx="1443355" cy="789940"/>
          </a:xfrm>
          <a:prstGeom prst="rect">
            <a:avLst/>
          </a:prstGeom>
        </p:spPr>
      </p:pic>
      <p:pic>
        <p:nvPicPr>
          <p:cNvPr id="14" name="Slika 13"/>
          <p:cNvPicPr/>
          <p:nvPr/>
        </p:nvPicPr>
        <p:blipFill>
          <a:blip r:embed="rId13"/>
          <a:stretch>
            <a:fillRect/>
          </a:stretch>
        </p:blipFill>
        <p:spPr>
          <a:xfrm>
            <a:off x="7397115" y="5063115"/>
            <a:ext cx="1441450" cy="713740"/>
          </a:xfrm>
          <a:prstGeom prst="rect">
            <a:avLst/>
          </a:prstGeom>
        </p:spPr>
      </p:pic>
      <p:pic>
        <p:nvPicPr>
          <p:cNvPr id="7" name="ZVONČKI Jingle bells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74068" y="1599514"/>
            <a:ext cx="939338" cy="9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0"/>
    </mc:Choice>
    <mc:Fallback xmlns="">
      <p:transition spd="slow" advClick="0" advTm="4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6908" y="365125"/>
            <a:ext cx="10106891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ZVONČKI</a:t>
            </a:r>
            <a:r>
              <a:rPr lang="sl-SI" b="1" dirty="0" smtClean="0"/>
              <a:t>                             </a:t>
            </a:r>
            <a:r>
              <a:rPr lang="sl-SI" sz="3200" b="1" i="1" dirty="0" smtClean="0">
                <a:solidFill>
                  <a:srgbClr val="0070C0"/>
                </a:solidFill>
              </a:rPr>
              <a:t>UKULELE </a:t>
            </a:r>
            <a:r>
              <a:rPr lang="sl-SI" sz="3200" b="1" i="1" dirty="0" smtClean="0">
                <a:solidFill>
                  <a:srgbClr val="0070C0"/>
                </a:solidFill>
              </a:rPr>
              <a:t>ritem desna roka:</a:t>
            </a:r>
            <a:endParaRPr lang="sl-SI" i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1812175"/>
            <a:ext cx="9872871" cy="4505497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sl-SI" sz="2300" b="1" dirty="0" smtClean="0">
                <a:solidFill>
                  <a:srgbClr val="0070C0"/>
                </a:solidFill>
              </a:rPr>
              <a:t>D                                                 </a:t>
            </a:r>
            <a:r>
              <a:rPr lang="sl-SI" sz="2300" b="1" dirty="0" smtClean="0">
                <a:solidFill>
                  <a:srgbClr val="0070C0"/>
                </a:solidFill>
              </a:rPr>
              <a:t>A                            D</a:t>
            </a:r>
            <a:r>
              <a:rPr lang="sl-SI" sz="2300" b="1" dirty="0"/>
              <a:t/>
            </a:r>
            <a:br>
              <a:rPr lang="sl-SI" sz="2300" b="1" dirty="0"/>
            </a:br>
            <a:r>
              <a:rPr lang="sl-SI" sz="2300" b="1" dirty="0"/>
              <a:t>CIN, CIN, CIN, CIN, CIN, CIN</a:t>
            </a:r>
            <a:r>
              <a:rPr lang="sl-SI" sz="2300" b="1" dirty="0" smtClean="0"/>
              <a:t>,</a:t>
            </a:r>
            <a:r>
              <a:rPr lang="sl-SI" sz="2300" b="1" dirty="0"/>
              <a:t> SPET SO PRAZNIKI.</a:t>
            </a:r>
            <a:br>
              <a:rPr lang="sl-SI" sz="2300" b="1" dirty="0"/>
            </a:br>
            <a:r>
              <a:rPr lang="sl-SI" sz="2300" b="1" dirty="0"/>
              <a:t>            </a:t>
            </a:r>
            <a:r>
              <a:rPr lang="sl-SI" sz="2300" b="1" dirty="0" smtClean="0"/>
              <a:t>  </a:t>
            </a:r>
            <a:r>
              <a:rPr lang="sl-SI" sz="2300" b="1" dirty="0">
                <a:solidFill>
                  <a:srgbClr val="0070C0"/>
                </a:solidFill>
              </a:rPr>
              <a:t/>
            </a:r>
            <a:br>
              <a:rPr lang="sl-SI" sz="2300" b="1" dirty="0">
                <a:solidFill>
                  <a:srgbClr val="0070C0"/>
                </a:solidFill>
              </a:rPr>
            </a:br>
            <a:r>
              <a:rPr lang="sl-SI" sz="2300" b="1" dirty="0" smtClean="0">
                <a:solidFill>
                  <a:srgbClr val="0070C0"/>
                </a:solidFill>
              </a:rPr>
              <a:t>G                              </a:t>
            </a:r>
            <a:r>
              <a:rPr lang="sl-SI" sz="2300" b="1" dirty="0" smtClean="0">
                <a:solidFill>
                  <a:srgbClr val="0070C0"/>
                </a:solidFill>
              </a:rPr>
              <a:t>D                                   A                            A</a:t>
            </a:r>
            <a:r>
              <a:rPr lang="sl-SI" sz="2300" b="1" baseline="30000" dirty="0" smtClean="0">
                <a:solidFill>
                  <a:srgbClr val="0070C0"/>
                </a:solidFill>
              </a:rPr>
              <a:t>7</a:t>
            </a:r>
            <a:r>
              <a:rPr lang="sl-SI" sz="2300" b="1" dirty="0" smtClean="0">
                <a:solidFill>
                  <a:srgbClr val="0070C0"/>
                </a:solidFill>
              </a:rPr>
              <a:t> </a:t>
            </a:r>
            <a:r>
              <a:rPr lang="sl-SI" sz="2300" b="1" dirty="0"/>
              <a:t/>
            </a:r>
            <a:br>
              <a:rPr lang="sl-SI" sz="2300" b="1" dirty="0"/>
            </a:br>
            <a:r>
              <a:rPr lang="sl-SI" sz="2300" b="1" dirty="0"/>
              <a:t>V SRCIH MIR, NA LICIH </a:t>
            </a:r>
            <a:r>
              <a:rPr lang="sl-SI" sz="2300" b="1" dirty="0" smtClean="0"/>
              <a:t>SMEH, ZA </a:t>
            </a:r>
            <a:r>
              <a:rPr lang="sl-SI" sz="2300" b="1" dirty="0"/>
              <a:t>VSE DOBRE JE LJUDI. </a:t>
            </a:r>
            <a:r>
              <a:rPr lang="sl-SI" sz="2300" b="1" dirty="0" smtClean="0"/>
              <a:t>HEJ!</a:t>
            </a:r>
          </a:p>
          <a:p>
            <a:pPr marL="45720" indent="0">
              <a:buNone/>
            </a:pPr>
            <a:r>
              <a:rPr lang="sl-SI" sz="2300" b="1" dirty="0" smtClean="0">
                <a:solidFill>
                  <a:srgbClr val="0070C0"/>
                </a:solidFill>
              </a:rPr>
              <a:t>D                                                 </a:t>
            </a:r>
            <a:r>
              <a:rPr lang="sl-SI" sz="2300" b="1" dirty="0" smtClean="0">
                <a:solidFill>
                  <a:srgbClr val="0070C0"/>
                </a:solidFill>
              </a:rPr>
              <a:t>A                      D</a:t>
            </a:r>
            <a:r>
              <a:rPr lang="sl-SI" sz="2300" b="1" dirty="0"/>
              <a:t/>
            </a:r>
            <a:br>
              <a:rPr lang="sl-SI" sz="2300" b="1" dirty="0"/>
            </a:br>
            <a:r>
              <a:rPr lang="sl-SI" sz="2300" b="1" dirty="0" smtClean="0"/>
              <a:t>CIN</a:t>
            </a:r>
            <a:r>
              <a:rPr lang="sl-SI" sz="2300" b="1" dirty="0"/>
              <a:t>, CIN, CIN, CIN, CIN, CIN</a:t>
            </a:r>
            <a:r>
              <a:rPr lang="sl-SI" sz="2300" b="1" dirty="0" smtClean="0"/>
              <a:t>,</a:t>
            </a:r>
            <a:r>
              <a:rPr lang="sl-SI" sz="2300" b="1" dirty="0"/>
              <a:t> HITRO NA SANI.</a:t>
            </a:r>
            <a:br>
              <a:rPr lang="sl-SI" sz="2300" b="1" dirty="0"/>
            </a:br>
            <a:r>
              <a:rPr lang="sl-SI" sz="2300" b="1" dirty="0"/>
              <a:t>             </a:t>
            </a:r>
            <a:br>
              <a:rPr lang="sl-SI" sz="2300" b="1" dirty="0"/>
            </a:br>
            <a:r>
              <a:rPr lang="sl-SI" sz="2300" b="1" dirty="0" smtClean="0">
                <a:solidFill>
                  <a:srgbClr val="0070C0"/>
                </a:solidFill>
              </a:rPr>
              <a:t>G                            </a:t>
            </a:r>
            <a:r>
              <a:rPr lang="sl-SI" sz="2300" b="1" dirty="0" smtClean="0">
                <a:solidFill>
                  <a:srgbClr val="0070C0"/>
                </a:solidFill>
              </a:rPr>
              <a:t>D                               A                           D </a:t>
            </a:r>
            <a:r>
              <a:rPr lang="sl-SI" sz="2300" b="1" dirty="0"/>
              <a:t/>
            </a:r>
            <a:br>
              <a:rPr lang="sl-SI" sz="2300" b="1" dirty="0"/>
            </a:br>
            <a:r>
              <a:rPr lang="sl-SI" sz="2300" b="1" dirty="0"/>
              <a:t>V TIHO NOČ NAJ NEŽNI </a:t>
            </a:r>
            <a:r>
              <a:rPr lang="sl-SI" sz="2300" b="1" dirty="0" smtClean="0"/>
              <a:t>GLAS KRAGULJČKOV </a:t>
            </a:r>
            <a:r>
              <a:rPr lang="sl-SI" sz="2300" b="1" dirty="0"/>
              <a:t>ZAZVENI.</a:t>
            </a:r>
            <a:endParaRPr lang="sl-SI" sz="2300" dirty="0"/>
          </a:p>
          <a:p>
            <a:pPr marL="45720" indent="0">
              <a:lnSpc>
                <a:spcPct val="110000"/>
              </a:lnSpc>
              <a:buNone/>
            </a:pPr>
            <a:r>
              <a:rPr lang="sl-SI" sz="23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3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l-SI" sz="2400" b="1" dirty="0" smtClean="0"/>
              <a:t>D                                                          G                  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ŽE POD KOPITI SE SREBRNI SNEG ISKRI,</a:t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l-SI" sz="2400" b="1" dirty="0" smtClean="0"/>
              <a:t>G                            A                                D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KO NAS V BOŽIČNO NOČ POPELJEJO SANI.</a:t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sl-SI" sz="2400" b="1" dirty="0" smtClean="0"/>
              <a:t>D                                                                    G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KRAGULJČKI POJEJO NAM DROBNO PESMICO,</a:t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sl-SI" sz="2400" b="1" dirty="0" smtClean="0"/>
              <a:t>G                       A                                              D     </a:t>
            </a:r>
            <a:r>
              <a:rPr lang="sl-SI" sz="2400" b="1" dirty="0"/>
              <a:t>A7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KO ZLATE ZVEZDE SE V OČEH OTROK PRIŽIGAJO. HEJ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sl-SI" sz="2400" b="1" dirty="0">
                <a:solidFill>
                  <a:srgbClr val="0070C0"/>
                </a:solidFill>
              </a:rPr>
              <a:t>D                                                 </a:t>
            </a:r>
            <a:r>
              <a:rPr lang="sl-SI" sz="2400" b="1" dirty="0" smtClean="0">
                <a:solidFill>
                  <a:srgbClr val="0070C0"/>
                </a:solidFill>
              </a:rPr>
              <a:t>A                        </a:t>
            </a:r>
            <a:r>
              <a:rPr lang="sl-SI" sz="2400" b="1" dirty="0" smtClean="0">
                <a:solidFill>
                  <a:srgbClr val="0070C0"/>
                </a:solidFill>
              </a:rPr>
              <a:t>D</a:t>
            </a:r>
            <a:r>
              <a:rPr lang="sl-SI" sz="2400" b="1" dirty="0"/>
              <a:t/>
            </a:r>
            <a:br>
              <a:rPr lang="sl-SI" sz="2400" b="1" dirty="0"/>
            </a:br>
            <a:r>
              <a:rPr lang="sl-SI" sz="2400" b="1" dirty="0"/>
              <a:t>CIN, CIN, CIN, CIN, CIN, CIN, ZVONČKI </a:t>
            </a:r>
            <a:r>
              <a:rPr lang="sl-SI" sz="2400" b="1" dirty="0" smtClean="0"/>
              <a:t>POJEJO…</a:t>
            </a:r>
            <a:endParaRPr lang="sl-SI" sz="2400" b="1" dirty="0"/>
          </a:p>
          <a:p>
            <a:pPr marL="45720" indent="0">
              <a:lnSpc>
                <a:spcPct val="110000"/>
              </a:lnSpc>
              <a:buNone/>
            </a:pP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sl-SI" sz="2600" b="1" dirty="0" smtClean="0"/>
          </a:p>
          <a:p>
            <a:pPr marL="45720" indent="0">
              <a:buNone/>
            </a:pPr>
            <a:endParaRPr lang="sl-SI" sz="2600" b="1" dirty="0"/>
          </a:p>
          <a:p>
            <a:pPr marL="45720" indent="0">
              <a:buNone/>
            </a:pPr>
            <a:endParaRPr lang="sl-SI" sz="26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071482" y="2001625"/>
          <a:ext cx="3944389" cy="1166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878">
                  <a:extLst>
                    <a:ext uri="{9D8B030D-6E8A-4147-A177-3AD203B41FA5}">
                      <a16:colId xmlns:a16="http://schemas.microsoft.com/office/drawing/2014/main" val="424381885"/>
                    </a:ext>
                  </a:extLst>
                </a:gridCol>
                <a:gridCol w="689795">
                  <a:extLst>
                    <a:ext uri="{9D8B030D-6E8A-4147-A177-3AD203B41FA5}">
                      <a16:colId xmlns:a16="http://schemas.microsoft.com/office/drawing/2014/main" val="1342370044"/>
                    </a:ext>
                  </a:extLst>
                </a:gridCol>
                <a:gridCol w="887960">
                  <a:extLst>
                    <a:ext uri="{9D8B030D-6E8A-4147-A177-3AD203B41FA5}">
                      <a16:colId xmlns:a16="http://schemas.microsoft.com/office/drawing/2014/main" val="4108267189"/>
                    </a:ext>
                  </a:extLst>
                </a:gridCol>
                <a:gridCol w="788878">
                  <a:extLst>
                    <a:ext uri="{9D8B030D-6E8A-4147-A177-3AD203B41FA5}">
                      <a16:colId xmlns:a16="http://schemas.microsoft.com/office/drawing/2014/main" val="705459973"/>
                    </a:ext>
                  </a:extLst>
                </a:gridCol>
                <a:gridCol w="788878">
                  <a:extLst>
                    <a:ext uri="{9D8B030D-6E8A-4147-A177-3AD203B41FA5}">
                      <a16:colId xmlns:a16="http://schemas.microsoft.com/office/drawing/2014/main" val="1748289977"/>
                    </a:ext>
                  </a:extLst>
                </a:gridCol>
              </a:tblGrid>
              <a:tr h="3042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OSMINKE: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TA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TI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TA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TI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75061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strune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1.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2</a:t>
                      </a:r>
                      <a:r>
                        <a:rPr lang="sl-SI" sz="1100" dirty="0" smtClean="0">
                          <a:effectLst/>
                        </a:rPr>
                        <a:t>., 3., 4.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2., 3., 4.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850742"/>
                  </a:ext>
                </a:extLst>
              </a:tr>
              <a:tr h="4547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prst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2+3+4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2+3+4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359009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7071482" y="4064923"/>
          <a:ext cx="3941740" cy="119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348">
                  <a:extLst>
                    <a:ext uri="{9D8B030D-6E8A-4147-A177-3AD203B41FA5}">
                      <a16:colId xmlns:a16="http://schemas.microsoft.com/office/drawing/2014/main" val="424381885"/>
                    </a:ext>
                  </a:extLst>
                </a:gridCol>
                <a:gridCol w="689332">
                  <a:extLst>
                    <a:ext uri="{9D8B030D-6E8A-4147-A177-3AD203B41FA5}">
                      <a16:colId xmlns:a16="http://schemas.microsoft.com/office/drawing/2014/main" val="1342370044"/>
                    </a:ext>
                  </a:extLst>
                </a:gridCol>
                <a:gridCol w="887364">
                  <a:extLst>
                    <a:ext uri="{9D8B030D-6E8A-4147-A177-3AD203B41FA5}">
                      <a16:colId xmlns:a16="http://schemas.microsoft.com/office/drawing/2014/main" val="4108267189"/>
                    </a:ext>
                  </a:extLst>
                </a:gridCol>
                <a:gridCol w="788348">
                  <a:extLst>
                    <a:ext uri="{9D8B030D-6E8A-4147-A177-3AD203B41FA5}">
                      <a16:colId xmlns:a16="http://schemas.microsoft.com/office/drawing/2014/main" val="705459973"/>
                    </a:ext>
                  </a:extLst>
                </a:gridCol>
                <a:gridCol w="788348">
                  <a:extLst>
                    <a:ext uri="{9D8B030D-6E8A-4147-A177-3AD203B41FA5}">
                      <a16:colId xmlns:a16="http://schemas.microsoft.com/office/drawing/2014/main" val="1748289977"/>
                    </a:ext>
                  </a:extLst>
                </a:gridCol>
              </a:tblGrid>
              <a:tr h="3211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OSMINKE: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TA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TA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TI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TA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75061"/>
                  </a:ext>
                </a:extLst>
              </a:tr>
              <a:tr h="414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strune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1.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3.,4.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2.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850742"/>
                  </a:ext>
                </a:extLst>
              </a:tr>
              <a:tr h="4617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prst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35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6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3000"/>
    </mc:Choice>
    <mc:Fallback xmlns="">
      <p:transition spd="slow" advClick="0" advTm="9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548</Words>
  <Application>Microsoft Office PowerPoint</Application>
  <PresentationFormat>Širokozaslonsko</PresentationFormat>
  <Paragraphs>69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Muli</vt:lpstr>
      <vt:lpstr>Times New Roman</vt:lpstr>
      <vt:lpstr>Officeova tema</vt:lpstr>
      <vt:lpstr>DVE NOVOLETNI</vt:lpstr>
      <vt:lpstr>BELA SNEŽINKA                 UKULELE akordi leva roka: </vt:lpstr>
      <vt:lpstr>BELA SNEŽINKA                   UKULELE ritem desna roka:</vt:lpstr>
      <vt:lpstr>ZVONČKI                           UKULELE akordi leva roka:</vt:lpstr>
      <vt:lpstr>ZVONČKI                             UKULELE ritem desna roka: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DVE NOVOLETNI</dc:title>
  <dc:creator>Microsoft</dc:creator>
  <cp:lastModifiedBy>Microsoft</cp:lastModifiedBy>
  <cp:revision>3</cp:revision>
  <dcterms:created xsi:type="dcterms:W3CDTF">2021-09-09T18:50:38Z</dcterms:created>
  <dcterms:modified xsi:type="dcterms:W3CDTF">2021-09-09T19:09:11Z</dcterms:modified>
</cp:coreProperties>
</file>