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19" r:id="rId1"/>
  </p:sldMasterIdLst>
  <p:notesMasterIdLst>
    <p:notesMasterId r:id="rId20"/>
  </p:notesMasterIdLst>
  <p:sldIdLst>
    <p:sldId id="329" r:id="rId2"/>
    <p:sldId id="332" r:id="rId3"/>
    <p:sldId id="346" r:id="rId4"/>
    <p:sldId id="347" r:id="rId5"/>
    <p:sldId id="293" r:id="rId6"/>
    <p:sldId id="348" r:id="rId7"/>
    <p:sldId id="370" r:id="rId8"/>
    <p:sldId id="371" r:id="rId9"/>
    <p:sldId id="349" r:id="rId10"/>
    <p:sldId id="372" r:id="rId11"/>
    <p:sldId id="350" r:id="rId12"/>
    <p:sldId id="351" r:id="rId13"/>
    <p:sldId id="352" r:id="rId14"/>
    <p:sldId id="353" r:id="rId15"/>
    <p:sldId id="354" r:id="rId16"/>
    <p:sldId id="355" r:id="rId17"/>
    <p:sldId id="356" r:id="rId18"/>
    <p:sldId id="357" r:id="rId19"/>
  </p:sldIdLst>
  <p:sldSz cx="6858000" cy="9144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882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BA34A-52C6-4F90-948F-8F1E303B739F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77DBE-9E0D-446F-B0E3-B0E1B40857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695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6C2E0-B7F0-4AB2-8A87-0FCC1A73642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erti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00050" y="4826000"/>
            <a:ext cx="5886450" cy="1117600"/>
          </a:xfrm>
        </p:spPr>
        <p:txBody>
          <a:bodyPr anchor="b" anchorCtr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4800" kern="1200" cap="all" baseline="0">
                <a:solidFill>
                  <a:schemeClr val="tx1"/>
                </a:solidFill>
                <a:effectLst>
                  <a:outerShdw blurRad="94454" dist="50800" dir="2700000" algn="tl" rotWithShape="0">
                    <a:srgbClr val="000000">
                      <a:alpha val="36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742950" y="5791200"/>
            <a:ext cx="5543550" cy="1219200"/>
          </a:xfrm>
        </p:spPr>
        <p:txBody>
          <a:bodyPr>
            <a:noAutofit/>
          </a:bodyPr>
          <a:lstStyle>
            <a:lvl1pPr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742950" y="1968501"/>
            <a:ext cx="4057650" cy="469900"/>
          </a:xfrm>
        </p:spPr>
        <p:txBody>
          <a:bodyPr anchor="b" anchorCtr="0"/>
          <a:lstStyle>
            <a:lvl1pPr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742950" y="7759703"/>
            <a:ext cx="5543550" cy="406399"/>
          </a:xfrm>
        </p:spPr>
        <p:txBody>
          <a:bodyPr>
            <a:noAutofit/>
          </a:bodyPr>
          <a:lstStyle>
            <a:lvl1pPr>
              <a:buFontTx/>
              <a:buNone/>
              <a:defRPr sz="12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Rectangle 1"/>
          <p:cNvSpPr>
            <a:spLocks noGrp="1"/>
          </p:cNvSpPr>
          <p:nvPr>
            <p:ph type="title"/>
          </p:nvPr>
        </p:nvSpPr>
        <p:spPr>
          <a:xfrm>
            <a:off x="742950" y="812799"/>
            <a:ext cx="6115050" cy="1318684"/>
          </a:xfrm>
        </p:spPr>
        <p:txBody>
          <a:bodyPr anchor="ctr" anchorCtr="0">
            <a:normAutofit/>
          </a:bodyPr>
          <a:lstStyle>
            <a:lvl1pPr algn="l">
              <a:defRPr sz="4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85813" y="7744883"/>
            <a:ext cx="4000500" cy="2117"/>
          </a:xfrm>
          <a:prstGeom prst="line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48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2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0" y="899592"/>
            <a:ext cx="4149080" cy="6384709"/>
          </a:xfrm>
        </p:spPr>
        <p:txBody>
          <a:bodyPr>
            <a:noAutofit/>
          </a:bodyPr>
          <a:lstStyle/>
          <a:p>
            <a:r>
              <a:rPr lang="sl-SI" sz="1800" b="1" dirty="0">
                <a:solidFill>
                  <a:schemeClr val="tx2"/>
                </a:solidFill>
              </a:rPr>
              <a:t>AL' ME BOŠ KAJ RADA IMELA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 1. AI' me, </a:t>
            </a:r>
            <a:r>
              <a:rPr lang="sl-SI" sz="1800" b="1" dirty="0" err="1">
                <a:solidFill>
                  <a:schemeClr val="tx2"/>
                </a:solidFill>
              </a:rPr>
              <a:t>aI</a:t>
            </a:r>
            <a:r>
              <a:rPr lang="sl-SI" sz="1800" b="1" dirty="0">
                <a:solidFill>
                  <a:schemeClr val="tx2"/>
                </a:solidFill>
              </a:rPr>
              <a:t>' me boš kaj rada imela,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ko bom, ko bom nosil suknjo belo,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sablji, sabljico pripasano,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puški, puškico nabasano? </a:t>
            </a: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r>
              <a:rPr lang="sl-SI" sz="1800" b="1" dirty="0">
                <a:solidFill>
                  <a:schemeClr val="tx2"/>
                </a:solidFill>
              </a:rPr>
              <a:t>3. </a:t>
            </a:r>
            <a:r>
              <a:rPr lang="sl-SI" sz="1800" b="1" u="sng" dirty="0">
                <a:solidFill>
                  <a:schemeClr val="tx2"/>
                </a:solidFill>
              </a:rPr>
              <a:t>Kajži</a:t>
            </a:r>
            <a:r>
              <a:rPr lang="sl-SI" sz="1800" b="1" dirty="0">
                <a:solidFill>
                  <a:schemeClr val="tx2"/>
                </a:solidFill>
              </a:rPr>
              <a:t>ca res ni velika,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pa sem</a:t>
            </a:r>
            <a:r>
              <a:rPr lang="sl-SI" sz="1800" b="1" dirty="0">
                <a:solidFill>
                  <a:schemeClr val="tx2"/>
                </a:solidFill>
              </a:rPr>
              <a:t> fantič, kot se šika.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Čez en</a:t>
            </a:r>
            <a:r>
              <a:rPr lang="sl-SI" sz="1800" b="1" dirty="0">
                <a:solidFill>
                  <a:schemeClr val="tx2"/>
                </a:solidFill>
              </a:rPr>
              <a:t> mesec al' pa dva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se boš ti za mano jokala. </a:t>
            </a: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r>
              <a:rPr lang="sl-SI" sz="1800" b="1" u="sng" dirty="0">
                <a:solidFill>
                  <a:schemeClr val="tx2"/>
                </a:solidFill>
              </a:rPr>
              <a:t>5. Kaj se</a:t>
            </a:r>
            <a:r>
              <a:rPr lang="sl-SI" sz="1800" b="1" dirty="0">
                <a:solidFill>
                  <a:schemeClr val="tx2"/>
                </a:solidFill>
              </a:rPr>
              <a:t> boš tako nosila,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kakor</a:t>
            </a:r>
            <a:r>
              <a:rPr lang="sl-SI" sz="1800" b="1" dirty="0">
                <a:solidFill>
                  <a:schemeClr val="tx2"/>
                </a:solidFill>
              </a:rPr>
              <a:t> da bi sama bila,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saj se</a:t>
            </a:r>
            <a:r>
              <a:rPr lang="sl-SI" sz="1800" b="1" dirty="0">
                <a:solidFill>
                  <a:schemeClr val="tx2"/>
                </a:solidFill>
              </a:rPr>
              <a:t> k'</a:t>
            </a:r>
            <a:r>
              <a:rPr lang="sl-SI" sz="1800" b="1" dirty="0" err="1">
                <a:solidFill>
                  <a:schemeClr val="tx2"/>
                </a:solidFill>
              </a:rPr>
              <a:t>tera</a:t>
            </a:r>
            <a:r>
              <a:rPr lang="sl-SI" sz="1800" b="1" dirty="0">
                <a:solidFill>
                  <a:schemeClr val="tx2"/>
                </a:solidFill>
              </a:rPr>
              <a:t> še dobi,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ki je</a:t>
            </a:r>
            <a:r>
              <a:rPr lang="sl-SI" sz="1800" b="1" dirty="0">
                <a:solidFill>
                  <a:schemeClr val="tx2"/>
                </a:solidFill>
              </a:rPr>
              <a:t> lepša, kot s' pa ti.</a:t>
            </a:r>
            <a:endParaRPr lang="sl-SI" sz="1800" b="1" noProof="0" dirty="0">
              <a:solidFill>
                <a:schemeClr val="tx2"/>
              </a:solidFill>
            </a:endParaRP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852936" y="1691680"/>
            <a:ext cx="4322458" cy="7200800"/>
          </a:xfrm>
        </p:spPr>
        <p:txBody>
          <a:bodyPr>
            <a:noAutofit/>
          </a:bodyPr>
          <a:lstStyle/>
          <a:p>
            <a:r>
              <a:rPr lang="sl-SI" sz="1800" b="1" dirty="0">
                <a:solidFill>
                  <a:srgbClr val="C00000"/>
                </a:solidFill>
              </a:rPr>
              <a:t>2. Jaz bi, jaz bi te že rada imela,</a:t>
            </a:r>
          </a:p>
          <a:p>
            <a:r>
              <a:rPr lang="sl-SI" sz="1800" b="1" dirty="0">
                <a:solidFill>
                  <a:srgbClr val="C00000"/>
                </a:solidFill>
              </a:rPr>
              <a:t>ko bi, ko bi te sirota smela,</a:t>
            </a:r>
          </a:p>
          <a:p>
            <a:r>
              <a:rPr lang="sl-SI" sz="1800" b="1" dirty="0">
                <a:solidFill>
                  <a:srgbClr val="C00000"/>
                </a:solidFill>
              </a:rPr>
              <a:t>pa mi, pa mi očka branijo,</a:t>
            </a:r>
          </a:p>
          <a:p>
            <a:r>
              <a:rPr lang="sl-SI" sz="1800" b="1" dirty="0">
                <a:solidFill>
                  <a:srgbClr val="C00000"/>
                </a:solidFill>
              </a:rPr>
              <a:t>ker  imaš premajhno kajžico. </a:t>
            </a: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r>
              <a:rPr lang="sl-SI" sz="1800" b="1" u="sng" dirty="0">
                <a:solidFill>
                  <a:srgbClr val="C00000"/>
                </a:solidFill>
              </a:rPr>
              <a:t>4. Jaz se</a:t>
            </a:r>
            <a:r>
              <a:rPr lang="sl-SI" sz="1800" b="1" dirty="0">
                <a:solidFill>
                  <a:srgbClr val="C00000"/>
                </a:solidFill>
              </a:rPr>
              <a:t> že ne bom jokala,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rajši</a:t>
            </a:r>
            <a:r>
              <a:rPr lang="sl-SI" sz="1800" b="1" dirty="0">
                <a:solidFill>
                  <a:srgbClr val="C00000"/>
                </a:solidFill>
              </a:rPr>
              <a:t> si bom </a:t>
            </a:r>
            <a:r>
              <a:rPr lang="sl-SI" sz="1800" b="1" dirty="0" err="1">
                <a:solidFill>
                  <a:srgbClr val="C00000"/>
                </a:solidFill>
              </a:rPr>
              <a:t>druzga</a:t>
            </a:r>
            <a:r>
              <a:rPr lang="sl-SI" sz="1800" b="1" dirty="0">
                <a:solidFill>
                  <a:srgbClr val="C00000"/>
                </a:solidFill>
              </a:rPr>
              <a:t> 'zbrala,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tac 'ga</a:t>
            </a:r>
            <a:r>
              <a:rPr lang="sl-SI" sz="1800" b="1" dirty="0">
                <a:solidFill>
                  <a:srgbClr val="C00000"/>
                </a:solidFill>
              </a:rPr>
              <a:t> k' '</a:t>
            </a:r>
            <a:r>
              <a:rPr lang="sl-SI" sz="1800" b="1" dirty="0" err="1">
                <a:solidFill>
                  <a:srgbClr val="C00000"/>
                </a:solidFill>
              </a:rPr>
              <a:t>ma</a:t>
            </a:r>
            <a:r>
              <a:rPr lang="sl-SI" sz="1800" b="1" dirty="0">
                <a:solidFill>
                  <a:srgbClr val="C00000"/>
                </a:solidFill>
              </a:rPr>
              <a:t> </a:t>
            </a:r>
            <a:r>
              <a:rPr lang="sl-SI" sz="1800" b="1" dirty="0" err="1">
                <a:solidFill>
                  <a:srgbClr val="C00000"/>
                </a:solidFill>
              </a:rPr>
              <a:t>zadost</a:t>
            </a:r>
            <a:r>
              <a:rPr lang="sl-SI" sz="1800" b="1" dirty="0">
                <a:solidFill>
                  <a:srgbClr val="C00000"/>
                </a:solidFill>
              </a:rPr>
              <a:t>' blaga,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hiši</a:t>
            </a:r>
            <a:r>
              <a:rPr lang="sl-SI" sz="1800" b="1" dirty="0">
                <a:solidFill>
                  <a:srgbClr val="C00000"/>
                </a:solidFill>
              </a:rPr>
              <a:t>co na štuka dva. </a:t>
            </a: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r>
              <a:rPr lang="sl-SI" sz="1800" b="1" u="sng" dirty="0">
                <a:solidFill>
                  <a:srgbClr val="C00000"/>
                </a:solidFill>
              </a:rPr>
              <a:t>6. V </a:t>
            </a:r>
            <a:r>
              <a:rPr lang="sl-SI" sz="1800" b="1" u="sng" dirty="0" err="1">
                <a:solidFill>
                  <a:srgbClr val="C00000"/>
                </a:solidFill>
              </a:rPr>
              <a:t>cajten</a:t>
            </a:r>
            <a:r>
              <a:rPr lang="sl-SI" sz="1800" b="1" dirty="0" err="1">
                <a:solidFill>
                  <a:srgbClr val="C00000"/>
                </a:solidFill>
              </a:rPr>
              <a:t>gah</a:t>
            </a:r>
            <a:r>
              <a:rPr lang="sl-SI" sz="1800" b="1" dirty="0">
                <a:solidFill>
                  <a:srgbClr val="C00000"/>
                </a:solidFill>
              </a:rPr>
              <a:t> je </a:t>
            </a:r>
            <a:r>
              <a:rPr lang="sl-SI" sz="1800" b="1" dirty="0" err="1">
                <a:solidFill>
                  <a:srgbClr val="C00000"/>
                </a:solidFill>
              </a:rPr>
              <a:t>dost</a:t>
            </a:r>
            <a:r>
              <a:rPr lang="sl-SI" sz="1800" b="1" dirty="0">
                <a:solidFill>
                  <a:srgbClr val="C00000"/>
                </a:solidFill>
              </a:rPr>
              <a:t>' oglasov,</a:t>
            </a:r>
          </a:p>
          <a:p>
            <a:r>
              <a:rPr lang="sl-SI" sz="1800" b="1" dirty="0">
                <a:solidFill>
                  <a:srgbClr val="C00000"/>
                </a:solidFill>
              </a:rPr>
              <a:t>si bom zbrala tac'ga, k' mi bo pasal,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pa naj</a:t>
            </a:r>
            <a:r>
              <a:rPr lang="sl-SI" sz="1800" b="1" dirty="0">
                <a:solidFill>
                  <a:srgbClr val="C00000"/>
                </a:solidFill>
              </a:rPr>
              <a:t> bode star al' mlad,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da je</a:t>
            </a:r>
            <a:r>
              <a:rPr lang="sl-SI" sz="1800" b="1" dirty="0">
                <a:solidFill>
                  <a:srgbClr val="C00000"/>
                </a:solidFill>
              </a:rPr>
              <a:t> le </a:t>
            </a:r>
            <a:r>
              <a:rPr lang="sl-SI" sz="1800" b="1" dirty="0" err="1">
                <a:solidFill>
                  <a:srgbClr val="C00000"/>
                </a:solidFill>
              </a:rPr>
              <a:t>zadost</a:t>
            </a:r>
            <a:r>
              <a:rPr lang="sl-SI" sz="1800" b="1" dirty="0">
                <a:solidFill>
                  <a:srgbClr val="C00000"/>
                </a:solidFill>
              </a:rPr>
              <a:t>' bogat.</a:t>
            </a:r>
            <a:endParaRPr lang="sl-SI" sz="1800" b="1" noProof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316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32656" y="539552"/>
            <a:ext cx="6048672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6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LEJSARJEV MALEN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b="1" u="sng" dirty="0">
                <a:latin typeface="Calibri" panose="020F0502020204030204" pitchFamily="34" charset="0"/>
              </a:rPr>
              <a:t>(Notranjska)</a:t>
            </a:r>
            <a:br>
              <a:rPr lang="sl-SI" altLang="sl-SI" sz="3200" b="1" u="sng" dirty="0">
                <a:latin typeface="Calibri" panose="020F0502020204030204" pitchFamily="34" charset="0"/>
              </a:rPr>
            </a:br>
            <a:br>
              <a:rPr lang="sl-SI" altLang="sl-SI" sz="1400" b="1" u="sng" dirty="0">
                <a:latin typeface="Calibri" panose="020F0502020204030204" pitchFamily="34" charset="0"/>
              </a:rPr>
            </a:br>
            <a:endParaRPr lang="sl-SI" altLang="sl-SI" sz="3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lejsarjev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malen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miele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 malem,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kadija,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kadeja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kadija,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kadon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 voda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pr‘dere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malen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podere. Kadija…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lejsar‘ca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pravi: „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malen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popravi!“ Kadija… 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 pride pa suša,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malen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posluša.</a:t>
            </a:r>
            <a:r>
              <a:rPr lang="sl-SI" altLang="sl-SI" sz="1000" dirty="0"/>
              <a:t> 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Kadija…</a:t>
            </a:r>
            <a:endParaRPr lang="sl-SI" altLang="sl-SI" sz="1000" dirty="0"/>
          </a:p>
        </p:txBody>
      </p:sp>
    </p:spTree>
    <p:extLst>
      <p:ext uri="{BB962C8B-B14F-4D97-AF65-F5344CB8AC3E}">
        <p14:creationId xmlns:p14="http://schemas.microsoft.com/office/powerpoint/2010/main" val="4056184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88640" y="611560"/>
            <a:ext cx="6336704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JAZ 'MAM PA KONJ'ČA BELEGA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</a:rPr>
              <a:t>(Gorenjska)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JAZ MAM PA KONJČA BELEGA,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DREVI PA V VAS POJEZDIM GA,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 TRALALA, LALALA, </a:t>
            </a:r>
            <a:b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TRALALA, LALALA,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TRALALA, LALALA, </a:t>
            </a:r>
            <a:b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TRLALALALOM.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ČEZ TRI GORE, ČEZ TRI DOLE,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ČEZ TRI ZELENE TRAVNIKE.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 TRALALA, LALA…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KONJIČ PRED DURCE PRIDRVI,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DEČELCE SE PA PREBUDI.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 TRALALA, LALA…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KONJČU JE DALA ŠOP SENA,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MENI PA POLJUBCA DVA.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 TRALALA, LALA…</a:t>
            </a:r>
            <a:endParaRPr lang="sl-SI" altLang="sl-SI" sz="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13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-243408" y="323528"/>
            <a:ext cx="69127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TRIBUČKO KOLO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belokrajnska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Igraj kolo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jabuko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jabuko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rudeče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 imel bi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jabuko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ali k meni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neče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Zatrkljaj se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jabuko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kamor tebi drago,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 k temu ne trkljaj, koga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nemaš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rado.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Jabuko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k meni je zatrkljalo rdeče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prineslo meni je </a:t>
            </a:r>
            <a:r>
              <a:rPr lang="sl-SI" altLang="sl-SI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 </a:t>
            </a:r>
            <a:r>
              <a:rPr lang="sl-SI" altLang="sl-SI" sz="2800" b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pehara</a:t>
            </a:r>
            <a:r>
              <a:rPr lang="sl-SI" altLang="sl-SI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sreče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3X</a:t>
            </a:r>
            <a:endParaRPr lang="sl-SI" altLang="sl-SI" sz="2000" b="1" u="sng" dirty="0">
              <a:ea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2000" b="1" u="sng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574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0" y="755576"/>
            <a:ext cx="66247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b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DEKLE JE PO VODO ŠLO –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slovenska ljudska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DEKLE JE PO VODO ŠLO,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 VISOKE PLANINE - 2 X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VODO JE ZAJEMALO,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 RIBICO ZAJELO …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RIBICA JO JE PROSILA: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OJ, PUSTI ME ŽIVETI …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DEKLE BLO JE USMILJENO,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 RIBICO SPUSTILO…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RIBICA JE ZAPLAVALA,  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 Z REPKOM POMAHALA…</a:t>
            </a:r>
            <a:endParaRPr lang="sl-SI" altLang="sl-SI" sz="9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822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0" y="251520"/>
            <a:ext cx="6552728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REZIJANSKA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(Rezija)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jöra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Banerina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2x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la-la-la, li-la-la, da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jöra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Banerina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je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purpale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visoka, 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2x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la-la-la, li-la-la, na je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purpale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visoka.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varh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 prideva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2x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la-la-la, li-la-la,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varh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 prideva,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ta no se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pohledava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2x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la-la-la, li-la-la, na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tano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pohledava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nutar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dne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pohledava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2x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la-la-la, li-la-la,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nutar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dne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pohledava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sama voda </a:t>
            </a:r>
            <a:r>
              <a:rPr lang="sl-SI" altLang="sl-SI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</a:t>
            </a: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prod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2x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la-la- la, li-la-la , na sama voda </a:t>
            </a:r>
            <a:r>
              <a:rPr lang="sl-SI" altLang="sl-S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</a:t>
            </a:r>
            <a:r>
              <a:rPr lang="sl-SI" alt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prod.</a:t>
            </a:r>
            <a:endParaRPr lang="sl-SI" altLang="sl-SI" sz="2400" b="1" u="sng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91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3288" y="971600"/>
            <a:ext cx="6624736" cy="7671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b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 KORO</a:t>
            </a:r>
            <a:r>
              <a:rPr lang="sl-SI" altLang="sl-SI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sl-SI" altLang="sl-SI" sz="3200" b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KEM, PO KRANJSKEM</a:t>
            </a:r>
            <a:br>
              <a:rPr lang="sl-SI" altLang="sl-SI" sz="3200" b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altLang="sl-SI" sz="900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 Koro</a:t>
            </a:r>
            <a:r>
              <a:rPr lang="sl-SI" altLang="sl-SI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kem, po Kranjskem </a:t>
            </a:r>
            <a:b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že ajda zori, že ajda zori, že ajda zori,</a:t>
            </a:r>
            <a:b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eno dekle jo žanje, jo </a:t>
            </a:r>
            <a:r>
              <a:rPr lang="sl-SI" altLang="sl-SI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glav'ca</a:t>
            </a: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boli,</a:t>
            </a:r>
            <a:b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 </a:t>
            </a:r>
            <a:r>
              <a:rPr lang="sl-SI" altLang="sl-SI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glav'ca</a:t>
            </a: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boli, prav zares.</a:t>
            </a:r>
            <a:b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Tri dni jo že žanje, tri snopke ima,</a:t>
            </a:r>
            <a:b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 snopke ima, tri snopke ima,</a:t>
            </a:r>
            <a:b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pogleda na roke, tri žulje ima,</a:t>
            </a:r>
            <a:b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 žulje ima, prav zares.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6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6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6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6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6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6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05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6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87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-387424" y="899592"/>
            <a:ext cx="72454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FSE KAJ LAZI PO TEN SVETI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</a:rPr>
              <a:t>(prekmurska)</a:t>
            </a:r>
            <a:br>
              <a:rPr lang="sl-SI" altLang="sl-SI" sz="2800" dirty="0">
                <a:latin typeface="Calibri" panose="020F0502020204030204" pitchFamily="34" charset="0"/>
              </a:rPr>
            </a:br>
            <a:endParaRPr lang="sl-SI" altLang="sl-SI" sz="8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Fse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 kaj lazi po ten sveti, napni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vüha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 zlo,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ka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 boš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čülo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zaj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 zapeti pesen visoko: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Tralala, tralala,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tralalalalalala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. 2X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Dere sen ja mali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bija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, te je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lüšno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blo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Kolce sen po hiš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potaka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varva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 mačkico.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Dere so cigani prišli, te je bilo joj,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Tede sen jo hit </a:t>
            </a:r>
            <a:r>
              <a:rPr lang="sl-SI" altLang="sl-SI" sz="2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pobrisa</a:t>
            </a:r>
            <a:r>
              <a:rPr lang="sl-SI" altLang="sl-SI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 ta za prvi gnoj.</a:t>
            </a:r>
            <a:endParaRPr lang="sl-SI" altLang="sl-SI" sz="900" dirty="0"/>
          </a:p>
        </p:txBody>
      </p:sp>
    </p:spTree>
    <p:extLst>
      <p:ext uri="{BB962C8B-B14F-4D97-AF65-F5344CB8AC3E}">
        <p14:creationId xmlns:p14="http://schemas.microsoft.com/office/powerpoint/2010/main" val="11240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-315416" y="323528"/>
            <a:ext cx="6840760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b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STOJI  UČILNA ZIDANA</a:t>
            </a:r>
            <a:r>
              <a:rPr lang="sl-SI" altLang="sl-SI" sz="2000" b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PRED NJO JE STARA JABLANA,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 JABLANA JE VOTEL PANJ,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SINICA NOSI GNEZDO VANJ.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SINICA ZJUTRAJ PRILETI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 ŠOLSKEM OKNU OBSEDI,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 OKNU KLJUNČEK SVOJ ODPRE,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TAKO PREPEVATI ZAČNE: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“POSLUŠAJTE, UČITELJ VI,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KAKO SE MEN' PRI VAS GODI,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VSI VAŠI DEČKI ME ČRTE,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POVSOD LOVE, POVSOD PODE.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ZALEZLI SO MOJ PTIČJI ROD,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 GNEZDA VRGLI GA ZA PLOT.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MLADIČI TAM POMRLI SO,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OČI SVETLE ZAPRLI SO.”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“GRDOBE GRDE, PAGLAVE,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MASTI STE VREDNI LESKOVE!</a:t>
            </a:r>
            <a:endParaRPr lang="sl-SI" altLang="sl-SI" sz="9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KDOR V GNEZDU PTIČICE MORI,</a:t>
            </a:r>
            <a:b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l-SI" altLang="sl-SI" sz="20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 V SRCU SVOJEM DOBER NI!”</a:t>
            </a:r>
            <a:endParaRPr lang="sl-SI" altLang="sl-SI" sz="9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490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60648" y="899592"/>
            <a:ext cx="6192688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400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u="sng" dirty="0"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sl-SI" altLang="sl-SI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NAŠ MAČEK JE LJUB'CO IMEL</a:t>
            </a: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VASÔVAT NOČ VSAKO JE ŠEL,</a:t>
            </a: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PRIŠEL JE DOMOV VES ZASPAN,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KO MEŽNAR ODZVONIL JE DAN.</a:t>
            </a: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2. ZBOLELA JE LJUB'CA MOČNO,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O JOJ, ČE VEČ ZDRAVA NE BO!</a:t>
            </a: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 NAŠ MAČEK JE JOKAT' ZAČEL,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NOBENE VEČ MIŠKE NI UJEL.</a:t>
            </a: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3. IN KO MU RES VZAME   JO SMRT,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OKOLI SE PLAZI POTRT,</a:t>
            </a: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ŽIVLJENJE SOVRAŽIT' ZAČNE,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V SOBOTO OBESIL SE JE.</a:t>
            </a: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4. TO ŽALOST V PODUK VAM POVEM,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BREZSKRBNIM VAM MLADIM LJUDEM.</a:t>
            </a:r>
            <a:b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ČE DOLGO ŽIVET' VAM JE MAR,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ZALJUBIT' SE NIKDAR NIKAR.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ČE DOLGO ŽIVET' VAM JE MAR,</a:t>
            </a:r>
            <a:endParaRPr lang="sl-SI" altLang="sl-SI" sz="7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OBESIT' SE NIKDAR NIKAR</a:t>
            </a:r>
            <a:r>
              <a:rPr lang="sl-SI" altLang="sl-SI" dirty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sl-SI" altLang="sl-SI" sz="7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87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0" y="251520"/>
            <a:ext cx="6858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/>
              <a:t>LOGARJEVA</a:t>
            </a:r>
          </a:p>
          <a:p>
            <a:pPr algn="ctr"/>
            <a:endParaRPr lang="sl-SI" sz="2400" dirty="0"/>
          </a:p>
          <a:p>
            <a:pPr algn="ctr"/>
            <a:r>
              <a:rPr lang="sl-SI" sz="2800" dirty="0"/>
              <a:t>V gozdu tam, kjer srnica se pase,</a:t>
            </a:r>
            <a:br>
              <a:rPr lang="sl-SI" sz="2800" dirty="0"/>
            </a:br>
            <a:r>
              <a:rPr lang="sl-SI" sz="2800" dirty="0"/>
              <a:t>kjer hišica gozdarjeva stoji.</a:t>
            </a:r>
            <a:br>
              <a:rPr lang="sl-SI" sz="2800" dirty="0"/>
            </a:br>
            <a:r>
              <a:rPr lang="sl-SI" sz="2800" dirty="0"/>
              <a:t>V njej dekle, kot roža sredi jase</a:t>
            </a:r>
            <a:br>
              <a:rPr lang="sl-SI" sz="2800" dirty="0"/>
            </a:br>
            <a:r>
              <a:rPr lang="sl-SI" sz="2800" dirty="0"/>
              <a:t>je lepa Lizika gozdarja hči.</a:t>
            </a:r>
            <a:br>
              <a:rPr lang="sl-SI" sz="2800" dirty="0"/>
            </a:br>
            <a:r>
              <a:rPr lang="sl-SI" sz="2800" dirty="0"/>
              <a:t>    </a:t>
            </a:r>
            <a:br>
              <a:rPr lang="sl-SI" sz="2800" dirty="0"/>
            </a:br>
            <a:r>
              <a:rPr lang="sl-SI" sz="2800" dirty="0"/>
              <a:t>V nedeljskem jutru dragi pride v svate,</a:t>
            </a:r>
            <a:br>
              <a:rPr lang="sl-SI" sz="2800" dirty="0"/>
            </a:br>
            <a:r>
              <a:rPr lang="sl-SI" sz="2800" dirty="0"/>
              <a:t>v hišici presrečna sta oba.</a:t>
            </a:r>
            <a:br>
              <a:rPr lang="sl-SI" sz="2800" dirty="0"/>
            </a:br>
            <a:r>
              <a:rPr lang="sl-SI" sz="2800" dirty="0"/>
              <a:t>Ko vrne se gozdar z zelene </a:t>
            </a:r>
            <a:r>
              <a:rPr lang="sl-SI" sz="2800" dirty="0" err="1"/>
              <a:t>hoste</a:t>
            </a:r>
            <a:br>
              <a:rPr lang="sl-SI" sz="2800" dirty="0"/>
            </a:br>
            <a:r>
              <a:rPr lang="sl-SI" sz="2800" dirty="0"/>
              <a:t>ljubimca lovca divjega spozna.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Ljubezen premosti naj vse ovire,</a:t>
            </a:r>
            <a:br>
              <a:rPr lang="sl-SI" sz="2800" dirty="0"/>
            </a:br>
            <a:r>
              <a:rPr lang="sl-SI" sz="2800" dirty="0"/>
              <a:t>odkrito fant prizna: »Jaz ljubim jo.«</a:t>
            </a:r>
            <a:br>
              <a:rPr lang="sl-SI" sz="2800" dirty="0"/>
            </a:br>
            <a:r>
              <a:rPr lang="sl-SI" sz="2800" dirty="0"/>
              <a:t>Divjadi v gozdu več ne bom preganjal</a:t>
            </a:r>
            <a:br>
              <a:rPr lang="sl-SI" sz="2800" dirty="0"/>
            </a:br>
            <a:r>
              <a:rPr lang="sl-SI" sz="2800" dirty="0"/>
              <a:t>in gozd mi pravljična dežela bo.</a:t>
            </a:r>
          </a:p>
        </p:txBody>
      </p:sp>
    </p:spTree>
    <p:extLst>
      <p:ext uri="{BB962C8B-B14F-4D97-AF65-F5344CB8AC3E}">
        <p14:creationId xmlns:p14="http://schemas.microsoft.com/office/powerpoint/2010/main" val="265635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34306" y="399983"/>
            <a:ext cx="5062603" cy="1215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32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MOJE DEKLE JE ŠE MLADO</a:t>
            </a:r>
            <a:endParaRPr kumimoji="0" lang="sl-SI" altLang="sl-SI" sz="11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4927" y="761621"/>
            <a:ext cx="6741369" cy="7048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Moje dekle je še mlado, ja, ja, 3x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staro komaj šestnajst let.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Še </a:t>
            </a:r>
            <a:r>
              <a:rPr kumimoji="0" lang="sl-SI" altLang="sl-SI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štir</a:t>
            </a: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' leta jo bom čakal, ja, ja,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 bo stara dvajset let.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Cela </a:t>
            </a:r>
            <a:r>
              <a:rPr kumimoji="0" lang="sl-SI" altLang="sl-SI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žlahta</a:t>
            </a: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mi jo brani, ja, ja,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ker je revnega stanu.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sl-SI" altLang="sl-SI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Naj bo revna </a:t>
            </a:r>
            <a:r>
              <a:rPr kumimoji="0" lang="sl-SI" altLang="sl-SI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</a:t>
            </a: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' bogata, ja, ja,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moja je in moja bo.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sl-SI" altLang="sl-SI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67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404664" y="683568"/>
            <a:ext cx="6048672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200" dirty="0"/>
              <a:t>Mrzel veter tebe žene,</a:t>
            </a:r>
            <a:br>
              <a:rPr lang="sl-SI" sz="3200" dirty="0"/>
            </a:br>
            <a:r>
              <a:rPr lang="sl-SI" sz="3200" dirty="0"/>
              <a:t>drobna ptičica, od nas,</a:t>
            </a:r>
            <a:br>
              <a:rPr lang="sl-SI" sz="3200" dirty="0"/>
            </a:br>
            <a:r>
              <a:rPr lang="sl-SI" sz="3200" dirty="0"/>
              <a:t>ki 'znad lipice zelene</a:t>
            </a:r>
            <a:br>
              <a:rPr lang="sl-SI" sz="3200" dirty="0"/>
            </a:br>
            <a:r>
              <a:rPr lang="sl-SI" sz="3200" dirty="0"/>
              <a:t>si mi pela kratek čas.</a:t>
            </a:r>
            <a:br>
              <a:rPr lang="sl-SI" sz="3200" dirty="0"/>
            </a:br>
            <a:r>
              <a:rPr lang="sl-SI" sz="3200" dirty="0"/>
              <a:t>Vsako jutro, ptička moja,</a:t>
            </a:r>
            <a:br>
              <a:rPr lang="sl-SI" sz="3200" dirty="0"/>
            </a:br>
            <a:r>
              <a:rPr lang="sl-SI" sz="3200" dirty="0"/>
              <a:t>zgodaj si prepevala.</a:t>
            </a:r>
            <a:br>
              <a:rPr lang="sl-SI" sz="3200" dirty="0"/>
            </a:br>
            <a:r>
              <a:rPr lang="sl-SI" sz="3200" dirty="0"/>
              <a:t>Vsako noč je pesem tvoja</a:t>
            </a:r>
            <a:br>
              <a:rPr lang="sl-SI" sz="3200" dirty="0"/>
            </a:br>
            <a:r>
              <a:rPr lang="sl-SI" sz="3200" dirty="0"/>
              <a:t>sladko me zazibala.</a:t>
            </a:r>
            <a:br>
              <a:rPr lang="sl-SI" sz="3200" dirty="0"/>
            </a:br>
            <a:br>
              <a:rPr lang="sl-SI" sz="3200" dirty="0"/>
            </a:br>
            <a:r>
              <a:rPr lang="sl-SI" sz="3200" dirty="0"/>
              <a:t>Zdaj boš zapustila mene,</a:t>
            </a:r>
            <a:br>
              <a:rPr lang="sl-SI" sz="3200" dirty="0"/>
            </a:br>
            <a:r>
              <a:rPr lang="sl-SI" sz="3200" dirty="0"/>
              <a:t>joj, kak me srce boli!</a:t>
            </a:r>
            <a:br>
              <a:rPr lang="sl-SI" sz="3200" dirty="0"/>
            </a:br>
            <a:r>
              <a:rPr lang="sl-SI" sz="3200" dirty="0"/>
              <a:t>Mrzel veter tebe žene,</a:t>
            </a:r>
            <a:br>
              <a:rPr lang="sl-SI" sz="3200" dirty="0"/>
            </a:br>
            <a:r>
              <a:rPr lang="sl-SI" sz="3200" dirty="0"/>
              <a:t>pojdi, kam te veseli.</a:t>
            </a:r>
          </a:p>
          <a:p>
            <a:pPr algn="ctr"/>
            <a:r>
              <a:rPr lang="sl-SI" sz="3200" dirty="0"/>
              <a:t>O, da mi je perje dano, </a:t>
            </a:r>
          </a:p>
          <a:p>
            <a:pPr algn="ctr"/>
            <a:r>
              <a:rPr lang="sl-SI" sz="3200" dirty="0"/>
              <a:t>rad, o rad bi spremljal te.</a:t>
            </a:r>
          </a:p>
          <a:p>
            <a:pPr algn="ctr"/>
            <a:r>
              <a:rPr lang="sl-SI" sz="3200" dirty="0"/>
              <a:t>Pa v </a:t>
            </a:r>
            <a:r>
              <a:rPr lang="sl-SI" sz="3200" dirty="0" err="1"/>
              <a:t>ledovje</a:t>
            </a:r>
            <a:r>
              <a:rPr lang="sl-SI" sz="3200" dirty="0"/>
              <a:t> zakovano</a:t>
            </a:r>
          </a:p>
          <a:p>
            <a:pPr algn="ctr"/>
            <a:r>
              <a:rPr lang="sl-SI" sz="3200" dirty="0"/>
              <a:t>moje revno je srce.</a:t>
            </a:r>
            <a:br>
              <a:rPr lang="sl-SI" sz="3200" dirty="0"/>
            </a:br>
            <a:endParaRPr lang="sl-SI" sz="3200" dirty="0"/>
          </a:p>
        </p:txBody>
      </p:sp>
      <p:sp>
        <p:nvSpPr>
          <p:cNvPr id="6" name="Pravokotnik 5"/>
          <p:cNvSpPr/>
          <p:nvPr/>
        </p:nvSpPr>
        <p:spPr>
          <a:xfrm>
            <a:off x="1635881" y="73887"/>
            <a:ext cx="35862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600" b="1" u="sng" dirty="0"/>
              <a:t>Lastovki v slovo</a:t>
            </a:r>
          </a:p>
        </p:txBody>
      </p:sp>
    </p:spTree>
    <p:extLst>
      <p:ext uri="{BB962C8B-B14F-4D97-AF65-F5344CB8AC3E}">
        <p14:creationId xmlns:p14="http://schemas.microsoft.com/office/powerpoint/2010/main" val="927912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6673" y="179512"/>
            <a:ext cx="638132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u="sng" dirty="0"/>
              <a:t>V DOLINI TIHI </a:t>
            </a:r>
            <a:r>
              <a:rPr lang="sl-SI" sz="2800" u="sng" dirty="0"/>
              <a:t> </a:t>
            </a:r>
            <a:r>
              <a:rPr lang="sl-SI" sz="2800" b="1" u="sng" dirty="0"/>
              <a:t>Lojze Slak</a:t>
            </a:r>
            <a:r>
              <a:rPr lang="sl-SI" sz="2800" u="sng" dirty="0"/>
              <a:t> </a:t>
            </a:r>
            <a:br>
              <a:rPr lang="sl-SI" sz="2800" b="1" u="sng" dirty="0"/>
            </a:br>
            <a:endParaRPr lang="sl-SI" sz="2800" b="1" u="sng" dirty="0"/>
          </a:p>
          <a:p>
            <a:r>
              <a:rPr lang="sl-SI" sz="2800" dirty="0"/>
              <a:t>V dolini tihi je vasica mala,</a:t>
            </a:r>
          </a:p>
          <a:p>
            <a:r>
              <a:rPr lang="sl-SI" sz="2800" dirty="0"/>
              <a:t>v večernem mraku vse že mirno </a:t>
            </a:r>
            <a:r>
              <a:rPr lang="sl-SI" sz="2800" dirty="0" err="1"/>
              <a:t>spava</a:t>
            </a:r>
            <a:r>
              <a:rPr lang="sl-SI" sz="2800" dirty="0"/>
              <a:t>,</a:t>
            </a:r>
          </a:p>
          <a:p>
            <a:r>
              <a:rPr lang="sl-SI" sz="2800" dirty="0"/>
              <a:t>le eno okno še odprto je,</a:t>
            </a:r>
          </a:p>
          <a:p>
            <a:pPr hangingPunct="0"/>
            <a:r>
              <a:rPr lang="sl-SI" sz="2800" dirty="0"/>
              <a:t>na njem slonelo žalostno dekle. 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Vse že </a:t>
            </a:r>
            <a:r>
              <a:rPr lang="sl-SI" sz="2800" dirty="0" err="1"/>
              <a:t>spava</a:t>
            </a:r>
            <a:r>
              <a:rPr lang="sl-SI" sz="2800" dirty="0"/>
              <a:t>, samo mesec sveti </a:t>
            </a:r>
            <a:br>
              <a:rPr lang="sl-SI" sz="2800" dirty="0"/>
            </a:br>
            <a:r>
              <a:rPr lang="sl-SI" sz="2800" dirty="0"/>
              <a:t>tja na oknu otožnemu dekleti </a:t>
            </a:r>
            <a:br>
              <a:rPr lang="sl-SI" sz="2800" dirty="0"/>
            </a:br>
            <a:r>
              <a:rPr lang="sl-SI" sz="2800" dirty="0"/>
              <a:t>in jo sprašuje, zakaj da še ne spi, </a:t>
            </a:r>
            <a:br>
              <a:rPr lang="sl-SI" sz="2800" dirty="0"/>
            </a:br>
            <a:r>
              <a:rPr lang="sl-SI" sz="2800" dirty="0"/>
              <a:t>zakaj tak grenke solze briše si. 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Slavček pel je, pel je pesem svojo, </a:t>
            </a:r>
            <a:br>
              <a:rPr lang="sl-SI" sz="2800" dirty="0"/>
            </a:br>
            <a:r>
              <a:rPr lang="sl-SI" sz="2800" dirty="0"/>
              <a:t>jaz tajila sem ljubezen mojo. </a:t>
            </a:r>
            <a:br>
              <a:rPr lang="sl-SI" sz="2800" dirty="0"/>
            </a:br>
            <a:r>
              <a:rPr lang="sl-SI" sz="2800" dirty="0"/>
              <a:t>Al' on odšel je, odšel je daleč proč, </a:t>
            </a:r>
            <a:br>
              <a:rPr lang="sl-SI" sz="2800" dirty="0"/>
            </a:br>
            <a:r>
              <a:rPr lang="sl-SI" sz="2800" dirty="0"/>
              <a:t>zapel, zavriskal je v tiho noč.</a:t>
            </a:r>
          </a:p>
        </p:txBody>
      </p:sp>
    </p:spTree>
    <p:extLst>
      <p:ext uri="{BB962C8B-B14F-4D97-AF65-F5344CB8AC3E}">
        <p14:creationId xmlns:p14="http://schemas.microsoft.com/office/powerpoint/2010/main" val="77268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315416" y="539552"/>
            <a:ext cx="6957392" cy="8335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KJE SO TISTE STEZICE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sz="2800" dirty="0">
                <a:latin typeface="Calibri" panose="020F0502020204030204" pitchFamily="34" charset="0"/>
              </a:rPr>
              <a:t>(Koroška)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Kje so tiste stezice, 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k' so včasih bile?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Zdaj pa raste grmovje 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zelene trave</a:t>
            </a: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2x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Bom grmovje posekal, 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travico požel.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Bom naredil stezice, 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ki so včasih bile</a:t>
            </a: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2x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Vse stezice so lepe, 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najlepša je ta,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ki me pelje do doma, </a:t>
            </a: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kjer je </a:t>
            </a:r>
            <a:r>
              <a:rPr kumimoji="0" lang="sl-SI" altLang="sl-SI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mam'ca</a:t>
            </a: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doma. </a:t>
            </a: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2x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96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0" y="539552"/>
            <a:ext cx="6741368" cy="9941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OURI, NE SEJAJ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(Prekmurje)</a:t>
            </a:r>
            <a:br>
              <a:rPr lang="sl-SI" altLang="sl-SI" sz="2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l-SI" alt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orji, ne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sejaj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rasi mi pšenica,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črnih oči dekla, zakaj si gizdava?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Neisan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 gizdava,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vsakša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deikla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takša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štera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ima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lübija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prstanek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prstu.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Niso tisto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rouže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štere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 v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püngradi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 so tisto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rouže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štere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lübijo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Midva se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lübiva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midva sva si rože,</a:t>
            </a:r>
            <a:b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midva sva si rože, midva se </a:t>
            </a:r>
            <a:r>
              <a:rPr lang="sl-SI" altLang="sl-SI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lübiva</a:t>
            </a:r>
            <a:r>
              <a:rPr lang="sl-SI" alt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4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10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10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sl-SI" altLang="sl-SI" sz="1000" dirty="0">
              <a:latin typeface="Arial" panose="020B0604020202020204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altLang="sl-SI" sz="10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278807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-315416" y="611560"/>
            <a:ext cx="727280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2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DAJTE, DAJTE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Dajte, dajte vbogajme, naši novici, kar ji gre. 2X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Dali ji bomo, dali ji bomo,  naši novici, kar ji gre. 2X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Dali ji bomo, kar ji gre, vzeli ji bomo poštenje.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Staro babo na </a:t>
            </a: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rampin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,  našo novico na </a:t>
            </a: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kušin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. 2X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Dali </a:t>
            </a:r>
            <a:r>
              <a:rPr lang="sl-SI" altLang="sl-SI" sz="24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jo bomo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, dali jo bomo,  našo novico na </a:t>
            </a: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kušin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. 2X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Dali </a:t>
            </a:r>
            <a:r>
              <a:rPr lang="sl-SI" altLang="sl-SI" sz="24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ji bomo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, kar ji gre, vzeli ji bomo poštenje.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Stari babi štrik za vrat, naši novici prstan zlat. 2X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Dali </a:t>
            </a:r>
            <a:r>
              <a:rPr lang="sl-SI" altLang="sl-SI" sz="24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ji bomo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, dali ji bomo,  naši novici prstan zlat. 2X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Dali </a:t>
            </a:r>
            <a:r>
              <a:rPr lang="sl-SI" altLang="sl-SI" sz="24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ji bomo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, kar ji gre, vzeli ji bomo poštenje.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Da-</a:t>
            </a: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-da, da-</a:t>
            </a: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-da, da-</a:t>
            </a: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-da, /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darada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darada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sl-SI" altLang="sl-SI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darada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, da!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i="1" dirty="0">
                <a:latin typeface="Calibri" panose="020F0502020204030204" pitchFamily="34" charset="0"/>
                <a:ea typeface="Times New Roman" panose="02020603050405020304" pitchFamily="18" charset="0"/>
              </a:rPr>
              <a:t>vbogajme = miloščina, dar       novica = nevesta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i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rampin</a:t>
            </a:r>
            <a:r>
              <a:rPr lang="sl-SI" altLang="sl-SI" sz="2400" i="1" dirty="0">
                <a:latin typeface="Calibri" panose="020F0502020204030204" pitchFamily="34" charset="0"/>
                <a:ea typeface="Times New Roman" panose="02020603050405020304" pitchFamily="18" charset="0"/>
              </a:rPr>
              <a:t> = rampa,                       </a:t>
            </a:r>
            <a:r>
              <a:rPr lang="sl-SI" altLang="sl-SI" sz="2400" i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kušin</a:t>
            </a:r>
            <a:r>
              <a:rPr lang="sl-SI" altLang="sl-SI" sz="2400" i="1" dirty="0">
                <a:latin typeface="Calibri" panose="020F0502020204030204" pitchFamily="34" charset="0"/>
                <a:ea typeface="Times New Roman" panose="02020603050405020304" pitchFamily="18" charset="0"/>
              </a:rPr>
              <a:t> = blazina</a:t>
            </a:r>
            <a:endParaRPr lang="sl-SI" altLang="sl-SI" sz="900" dirty="0"/>
          </a:p>
        </p:txBody>
      </p:sp>
    </p:spTree>
    <p:extLst>
      <p:ext uri="{BB962C8B-B14F-4D97-AF65-F5344CB8AC3E}">
        <p14:creationId xmlns:p14="http://schemas.microsoft.com/office/powerpoint/2010/main" val="229322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0" y="586294"/>
            <a:ext cx="6741368" cy="7063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36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PAPJEU</a:t>
            </a:r>
            <a:r>
              <a:rPr lang="sl-SI" altLang="sl-SI" sz="4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 – </a:t>
            </a:r>
            <a:br>
              <a:rPr lang="sl-SI" altLang="sl-SI" sz="4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sl-SI" altLang="sl-SI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LJUDSKA IZ TOLMINA</a:t>
            </a:r>
            <a:endParaRPr lang="sl-SI" altLang="sl-SI" sz="2000" b="1" dirty="0">
              <a:ea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1. NA  CIKASTA  KRAWA, EN  LISASTI  WOU,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ABA  STA  PELSALA, ANBEDEN  NI  ZNOU.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PA ČE JE PRIMEMA, PA ČE JE UJAMEMA,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PA ČE JE PRIMEMA, JE WRŽEMA U PAPJEU.</a:t>
            </a:r>
            <a:br>
              <a:rPr lang="sl-SI" altLang="sl-SI" sz="24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2. TA  STARA  JE  BOUNA, TA  MLADA  LEŽI,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SE  JE  BINCA  NAPILA, JO  GLAUCA  BALI. </a:t>
            </a:r>
            <a:r>
              <a:rPr lang="sl-SI" altLang="sl-SI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PA ČE…</a:t>
            </a:r>
            <a:br>
              <a:rPr lang="sl-SI" altLang="sl-SI" sz="24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3. TA  STARA  JE  UMRLA, U  NEBESA  JE  ŠLA,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JE  COKLE  PAZABLA, NAZAJ  JE  PRŠLA. </a:t>
            </a:r>
            <a:r>
              <a:rPr lang="sl-SI" altLang="sl-SI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PA ČE…</a:t>
            </a:r>
            <a:endParaRPr lang="sl-SI" altLang="sl-SI" sz="2400" dirty="0">
              <a:solidFill>
                <a:srgbClr val="2E74B5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b="1" i="1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sl-SI" altLang="sl-SI" b="1" i="1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altLang="sl-SI" sz="2400" dirty="0">
              <a:solidFill>
                <a:srgbClr val="2E74B5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PAPJEU = PEPEL, 	CIKASTA = LISASTA</a:t>
            </a:r>
            <a:endParaRPr lang="sl-SI" altLang="sl-SI" sz="2400" dirty="0">
              <a:solidFill>
                <a:srgbClr val="2E74B5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 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	VOL, 		</a:t>
            </a:r>
            <a:r>
              <a:rPr lang="sl-SI" altLang="sl-SI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ABA</a:t>
            </a:r>
            <a:r>
              <a:rPr lang="sl-SI" altLang="sl-SI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OBA</a:t>
            </a:r>
            <a:endParaRPr lang="sl-SI" altLang="sl-SI" sz="2000" dirty="0">
              <a:solidFill>
                <a:srgbClr val="1F4D78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ANBEDEN</a:t>
            </a:r>
            <a:r>
              <a:rPr lang="sl-SI" altLang="sl-SI" sz="2400" i="1" dirty="0">
                <a:latin typeface="Calibri" panose="020F0502020204030204" pitchFamily="34" charset="0"/>
                <a:ea typeface="Times New Roman" panose="02020603050405020304" pitchFamily="18" charset="0"/>
              </a:rPr>
              <a:t> = NOBEDEN</a:t>
            </a:r>
            <a:endParaRPr lang="sl-SI" altLang="sl-SI" sz="900" dirty="0"/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2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ZNOU</a:t>
            </a:r>
            <a:r>
              <a:rPr lang="sl-SI" altLang="sl-SI" sz="2400" i="1" dirty="0">
                <a:latin typeface="Calibri" panose="020F0502020204030204" pitchFamily="34" charset="0"/>
                <a:ea typeface="Times New Roman" panose="02020603050405020304" pitchFamily="18" charset="0"/>
              </a:rPr>
              <a:t> =	ZNAL, 		</a:t>
            </a:r>
            <a:r>
              <a:rPr lang="sl-SI" altLang="sl-SI" sz="2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BINCA</a:t>
            </a:r>
            <a:r>
              <a:rPr lang="sl-SI" altLang="sl-SI" sz="2400" i="1" dirty="0">
                <a:latin typeface="Calibri" panose="020F0502020204030204" pitchFamily="34" charset="0"/>
                <a:ea typeface="Times New Roman" panose="02020603050405020304" pitchFamily="18" charset="0"/>
              </a:rPr>
              <a:t> = VINCA</a:t>
            </a:r>
            <a:endParaRPr lang="sl-SI" altLang="sl-SI" sz="900" dirty="0"/>
          </a:p>
        </p:txBody>
      </p:sp>
    </p:spTree>
    <p:extLst>
      <p:ext uri="{BB962C8B-B14F-4D97-AF65-F5344CB8AC3E}">
        <p14:creationId xmlns:p14="http://schemas.microsoft.com/office/powerpoint/2010/main" val="3979606413"/>
      </p:ext>
    </p:extLst>
  </p:cSld>
  <p:clrMapOvr>
    <a:masterClrMapping/>
  </p:clrMapOvr>
</p:sld>
</file>

<file path=ppt/theme/theme1.xml><?xml version="1.0" encoding="utf-8"?>
<a:theme xmlns:a="http://schemas.openxmlformats.org/drawingml/2006/main" name="Sled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led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ed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1609</TotalTime>
  <Words>1848</Words>
  <Application>Microsoft Office PowerPoint</Application>
  <PresentationFormat>Diaprojekcija na zaslonu (4:3)</PresentationFormat>
  <Paragraphs>251</Paragraphs>
  <Slides>18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Georgia</vt:lpstr>
      <vt:lpstr>Times New Roman</vt:lpstr>
      <vt:lpstr>Trebuchet MS</vt:lpstr>
      <vt:lpstr>Sled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Katja</dc:creator>
  <cp:lastModifiedBy>Katja Gruber</cp:lastModifiedBy>
  <cp:revision>76</cp:revision>
  <dcterms:created xsi:type="dcterms:W3CDTF">2011-10-05T20:26:46Z</dcterms:created>
  <dcterms:modified xsi:type="dcterms:W3CDTF">2021-08-27T18:29:28Z</dcterms:modified>
</cp:coreProperties>
</file>