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19" r:id="rId1"/>
  </p:sldMasterIdLst>
  <p:notesMasterIdLst>
    <p:notesMasterId r:id="rId17"/>
  </p:notesMasterIdLst>
  <p:sldIdLst>
    <p:sldId id="329" r:id="rId2"/>
    <p:sldId id="330" r:id="rId3"/>
    <p:sldId id="331" r:id="rId4"/>
    <p:sldId id="332" r:id="rId5"/>
    <p:sldId id="334" r:id="rId6"/>
    <p:sldId id="335" r:id="rId7"/>
    <p:sldId id="346" r:id="rId8"/>
    <p:sldId id="347" r:id="rId9"/>
    <p:sldId id="348" r:id="rId10"/>
    <p:sldId id="336" r:id="rId11"/>
    <p:sldId id="337" r:id="rId12"/>
    <p:sldId id="266" r:id="rId13"/>
    <p:sldId id="293" r:id="rId14"/>
    <p:sldId id="349" r:id="rId15"/>
    <p:sldId id="350" r:id="rId16"/>
  </p:sldIdLst>
  <p:sldSz cx="6858000" cy="9144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35" d="100"/>
          <a:sy n="35" d="100"/>
        </p:scale>
        <p:origin x="1882" y="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BA34A-52C6-4F90-948F-8F1E303B739F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77DBE-9E0D-446F-B0E3-B0E1B40857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36957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6C2E0-B7F0-4AB2-8A87-0FCC1A73642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6736727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176388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975360"/>
            <a:ext cx="3621965" cy="652630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ertific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00050" y="4826000"/>
            <a:ext cx="5886450" cy="1117600"/>
          </a:xfrm>
        </p:spPr>
        <p:txBody>
          <a:bodyPr anchor="b" anchorCtr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4800" kern="1200" cap="all" baseline="0">
                <a:solidFill>
                  <a:schemeClr val="tx1"/>
                </a:solidFill>
                <a:effectLst>
                  <a:outerShdw blurRad="94454" dist="50800" dir="2700000" algn="tl" rotWithShape="0">
                    <a:srgbClr val="000000">
                      <a:alpha val="36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742950" y="5791200"/>
            <a:ext cx="5543550" cy="1219200"/>
          </a:xfrm>
        </p:spPr>
        <p:txBody>
          <a:bodyPr>
            <a:noAutofit/>
          </a:bodyPr>
          <a:lstStyle>
            <a:lvl1pPr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742950" y="1968501"/>
            <a:ext cx="4057650" cy="469900"/>
          </a:xfrm>
        </p:spPr>
        <p:txBody>
          <a:bodyPr anchor="b" anchorCtr="0"/>
          <a:lstStyle>
            <a:lvl1pPr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742950" y="7759703"/>
            <a:ext cx="5543550" cy="406399"/>
          </a:xfrm>
        </p:spPr>
        <p:txBody>
          <a:bodyPr>
            <a:noAutofit/>
          </a:bodyPr>
          <a:lstStyle>
            <a:lvl1pPr>
              <a:buFontTx/>
              <a:buNone/>
              <a:defRPr sz="12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2" name="Rectangle 1"/>
          <p:cNvSpPr>
            <a:spLocks noGrp="1"/>
          </p:cNvSpPr>
          <p:nvPr>
            <p:ph type="title"/>
          </p:nvPr>
        </p:nvSpPr>
        <p:spPr>
          <a:xfrm>
            <a:off x="742950" y="812799"/>
            <a:ext cx="6115050" cy="1318684"/>
          </a:xfrm>
        </p:spPr>
        <p:txBody>
          <a:bodyPr anchor="ctr" anchorCtr="0">
            <a:normAutofit/>
          </a:bodyPr>
          <a:lstStyle>
            <a:lvl1pPr algn="l">
              <a:defRPr sz="4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785813" y="7744883"/>
            <a:ext cx="4000500" cy="2117"/>
          </a:xfrm>
          <a:prstGeom prst="line">
            <a:avLst/>
          </a:prstGeom>
          <a:noFill/>
          <a:ln w="6350" cap="rnd" cmpd="sng" algn="ctr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748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143348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1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0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6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347315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7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1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7995F36-C9FA-45C7-A1E9-52C46A840D61}" type="datetimeFigureOut">
              <a:rPr lang="sl-SI" smtClean="0"/>
              <a:t>27.8.2021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229601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1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30276CA-736B-4096-A7F6-6BF84E953631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32" r:id="rId12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0" y="899592"/>
            <a:ext cx="4149080" cy="6384709"/>
          </a:xfrm>
        </p:spPr>
        <p:txBody>
          <a:bodyPr>
            <a:noAutofit/>
          </a:bodyPr>
          <a:lstStyle/>
          <a:p>
            <a:r>
              <a:rPr lang="sl-SI" sz="1800" b="1" dirty="0">
                <a:solidFill>
                  <a:schemeClr val="tx2"/>
                </a:solidFill>
              </a:rPr>
              <a:t>AL' ME BOŠ KAJ RADA IMELA</a:t>
            </a:r>
          </a:p>
          <a:p>
            <a:r>
              <a:rPr lang="sl-SI" sz="1800" b="1" dirty="0">
                <a:solidFill>
                  <a:schemeClr val="tx2"/>
                </a:solidFill>
              </a:rPr>
              <a:t> 1. AI' me, </a:t>
            </a:r>
            <a:r>
              <a:rPr lang="sl-SI" sz="1800" b="1" dirty="0" err="1">
                <a:solidFill>
                  <a:schemeClr val="tx2"/>
                </a:solidFill>
              </a:rPr>
              <a:t>aI</a:t>
            </a:r>
            <a:r>
              <a:rPr lang="sl-SI" sz="1800" b="1" dirty="0">
                <a:solidFill>
                  <a:schemeClr val="tx2"/>
                </a:solidFill>
              </a:rPr>
              <a:t>' me boš kaj rada imela,</a:t>
            </a:r>
          </a:p>
          <a:p>
            <a:r>
              <a:rPr lang="sl-SI" sz="1800" b="1" dirty="0">
                <a:solidFill>
                  <a:schemeClr val="tx2"/>
                </a:solidFill>
              </a:rPr>
              <a:t>ko bom, ko bom nosil suknjo belo,</a:t>
            </a:r>
          </a:p>
          <a:p>
            <a:r>
              <a:rPr lang="sl-SI" sz="1800" b="1" dirty="0">
                <a:solidFill>
                  <a:schemeClr val="tx2"/>
                </a:solidFill>
              </a:rPr>
              <a:t>sablji, sabljico pripasano,</a:t>
            </a:r>
          </a:p>
          <a:p>
            <a:r>
              <a:rPr lang="sl-SI" sz="1800" b="1" dirty="0">
                <a:solidFill>
                  <a:schemeClr val="tx2"/>
                </a:solidFill>
              </a:rPr>
              <a:t>puški, puškico nabasano? </a:t>
            </a:r>
          </a:p>
          <a:p>
            <a:endParaRPr lang="sl-SI" sz="1800" b="1" dirty="0">
              <a:solidFill>
                <a:schemeClr val="tx2"/>
              </a:solidFill>
            </a:endParaRPr>
          </a:p>
          <a:p>
            <a:endParaRPr lang="sl-SI" sz="1800" b="1" dirty="0">
              <a:solidFill>
                <a:schemeClr val="tx2"/>
              </a:solidFill>
            </a:endParaRPr>
          </a:p>
          <a:p>
            <a:endParaRPr lang="sl-SI" sz="1800" b="1" dirty="0">
              <a:solidFill>
                <a:schemeClr val="tx2"/>
              </a:solidFill>
            </a:endParaRPr>
          </a:p>
          <a:p>
            <a:endParaRPr lang="sl-SI" sz="1800" b="1" dirty="0">
              <a:solidFill>
                <a:schemeClr val="tx2"/>
              </a:solidFill>
            </a:endParaRPr>
          </a:p>
          <a:p>
            <a:r>
              <a:rPr lang="sl-SI" sz="1800" b="1" dirty="0">
                <a:solidFill>
                  <a:schemeClr val="tx2"/>
                </a:solidFill>
              </a:rPr>
              <a:t>3. </a:t>
            </a:r>
            <a:r>
              <a:rPr lang="sl-SI" sz="1800" b="1" u="sng" dirty="0">
                <a:solidFill>
                  <a:schemeClr val="tx2"/>
                </a:solidFill>
              </a:rPr>
              <a:t>Kajži</a:t>
            </a:r>
            <a:r>
              <a:rPr lang="sl-SI" sz="1800" b="1" dirty="0">
                <a:solidFill>
                  <a:schemeClr val="tx2"/>
                </a:solidFill>
              </a:rPr>
              <a:t>ca res ni velika,</a:t>
            </a:r>
          </a:p>
          <a:p>
            <a:r>
              <a:rPr lang="sl-SI" sz="1800" b="1" u="sng" dirty="0">
                <a:solidFill>
                  <a:schemeClr val="tx2"/>
                </a:solidFill>
              </a:rPr>
              <a:t>pa sem</a:t>
            </a:r>
            <a:r>
              <a:rPr lang="sl-SI" sz="1800" b="1" dirty="0">
                <a:solidFill>
                  <a:schemeClr val="tx2"/>
                </a:solidFill>
              </a:rPr>
              <a:t> fantič, kot se šika.</a:t>
            </a:r>
          </a:p>
          <a:p>
            <a:r>
              <a:rPr lang="sl-SI" sz="1800" b="1" u="sng" dirty="0">
                <a:solidFill>
                  <a:schemeClr val="tx2"/>
                </a:solidFill>
              </a:rPr>
              <a:t>Čez en</a:t>
            </a:r>
            <a:r>
              <a:rPr lang="sl-SI" sz="1800" b="1" dirty="0">
                <a:solidFill>
                  <a:schemeClr val="tx2"/>
                </a:solidFill>
              </a:rPr>
              <a:t> mesec al' pa dva</a:t>
            </a:r>
          </a:p>
          <a:p>
            <a:r>
              <a:rPr lang="sl-SI" sz="1800" b="1" dirty="0">
                <a:solidFill>
                  <a:schemeClr val="tx2"/>
                </a:solidFill>
              </a:rPr>
              <a:t>se boš ti za mano jokala. </a:t>
            </a:r>
          </a:p>
          <a:p>
            <a:endParaRPr lang="sl-SI" sz="1800" b="1" dirty="0">
              <a:solidFill>
                <a:schemeClr val="tx2"/>
              </a:solidFill>
            </a:endParaRPr>
          </a:p>
          <a:p>
            <a:endParaRPr lang="sl-SI" sz="1800" b="1" dirty="0">
              <a:solidFill>
                <a:schemeClr val="tx2"/>
              </a:solidFill>
            </a:endParaRPr>
          </a:p>
          <a:p>
            <a:endParaRPr lang="sl-SI" sz="1800" b="1" dirty="0">
              <a:solidFill>
                <a:schemeClr val="tx2"/>
              </a:solidFill>
            </a:endParaRPr>
          </a:p>
          <a:p>
            <a:r>
              <a:rPr lang="sl-SI" sz="1800" b="1" u="sng" dirty="0">
                <a:solidFill>
                  <a:schemeClr val="tx2"/>
                </a:solidFill>
              </a:rPr>
              <a:t>5. Kaj se</a:t>
            </a:r>
            <a:r>
              <a:rPr lang="sl-SI" sz="1800" b="1" dirty="0">
                <a:solidFill>
                  <a:schemeClr val="tx2"/>
                </a:solidFill>
              </a:rPr>
              <a:t> boš tako nosila,</a:t>
            </a:r>
          </a:p>
          <a:p>
            <a:r>
              <a:rPr lang="sl-SI" sz="1800" b="1" u="sng" dirty="0">
                <a:solidFill>
                  <a:schemeClr val="tx2"/>
                </a:solidFill>
              </a:rPr>
              <a:t>kakor</a:t>
            </a:r>
            <a:r>
              <a:rPr lang="sl-SI" sz="1800" b="1" dirty="0">
                <a:solidFill>
                  <a:schemeClr val="tx2"/>
                </a:solidFill>
              </a:rPr>
              <a:t> da bi sama bila,</a:t>
            </a:r>
          </a:p>
          <a:p>
            <a:r>
              <a:rPr lang="sl-SI" sz="1800" b="1" u="sng" dirty="0">
                <a:solidFill>
                  <a:schemeClr val="tx2"/>
                </a:solidFill>
              </a:rPr>
              <a:t>saj se</a:t>
            </a:r>
            <a:r>
              <a:rPr lang="sl-SI" sz="1800" b="1" dirty="0">
                <a:solidFill>
                  <a:schemeClr val="tx2"/>
                </a:solidFill>
              </a:rPr>
              <a:t> k'</a:t>
            </a:r>
            <a:r>
              <a:rPr lang="sl-SI" sz="1800" b="1" dirty="0" err="1">
                <a:solidFill>
                  <a:schemeClr val="tx2"/>
                </a:solidFill>
              </a:rPr>
              <a:t>tera</a:t>
            </a:r>
            <a:r>
              <a:rPr lang="sl-SI" sz="1800" b="1" dirty="0">
                <a:solidFill>
                  <a:schemeClr val="tx2"/>
                </a:solidFill>
              </a:rPr>
              <a:t> še dobi,</a:t>
            </a:r>
          </a:p>
          <a:p>
            <a:r>
              <a:rPr lang="sl-SI" sz="1800" b="1" u="sng" dirty="0">
                <a:solidFill>
                  <a:schemeClr val="tx2"/>
                </a:solidFill>
              </a:rPr>
              <a:t>ki je</a:t>
            </a:r>
            <a:r>
              <a:rPr lang="sl-SI" sz="1800" b="1" dirty="0">
                <a:solidFill>
                  <a:schemeClr val="tx2"/>
                </a:solidFill>
              </a:rPr>
              <a:t> lepša, kot s' pa ti.</a:t>
            </a:r>
            <a:endParaRPr lang="sl-SI" sz="1800" b="1" noProof="0" dirty="0">
              <a:solidFill>
                <a:schemeClr val="tx2"/>
              </a:solidFill>
            </a:endParaRP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852936" y="1691680"/>
            <a:ext cx="4322458" cy="7200800"/>
          </a:xfrm>
        </p:spPr>
        <p:txBody>
          <a:bodyPr>
            <a:noAutofit/>
          </a:bodyPr>
          <a:lstStyle/>
          <a:p>
            <a:r>
              <a:rPr lang="sl-SI" sz="1800" b="1" dirty="0">
                <a:solidFill>
                  <a:srgbClr val="C00000"/>
                </a:solidFill>
              </a:rPr>
              <a:t>2. Jaz bi, jaz bi te že rada imela,</a:t>
            </a:r>
          </a:p>
          <a:p>
            <a:r>
              <a:rPr lang="sl-SI" sz="1800" b="1" dirty="0">
                <a:solidFill>
                  <a:srgbClr val="C00000"/>
                </a:solidFill>
              </a:rPr>
              <a:t>ko bi, ko bi te sirota smela,</a:t>
            </a:r>
          </a:p>
          <a:p>
            <a:r>
              <a:rPr lang="sl-SI" sz="1800" b="1" dirty="0">
                <a:solidFill>
                  <a:srgbClr val="C00000"/>
                </a:solidFill>
              </a:rPr>
              <a:t>pa mi, pa mi očka branijo,</a:t>
            </a:r>
          </a:p>
          <a:p>
            <a:r>
              <a:rPr lang="sl-SI" sz="1800" b="1" dirty="0">
                <a:solidFill>
                  <a:srgbClr val="C00000"/>
                </a:solidFill>
              </a:rPr>
              <a:t>ker  imaš premajhno kajžico. </a:t>
            </a:r>
          </a:p>
          <a:p>
            <a:endParaRPr lang="sl-SI" sz="1800" b="1" u="sng" dirty="0">
              <a:solidFill>
                <a:srgbClr val="C00000"/>
              </a:solidFill>
            </a:endParaRPr>
          </a:p>
          <a:p>
            <a:endParaRPr lang="sl-SI" sz="1800" b="1" u="sng" dirty="0">
              <a:solidFill>
                <a:srgbClr val="C00000"/>
              </a:solidFill>
            </a:endParaRPr>
          </a:p>
          <a:p>
            <a:endParaRPr lang="sl-SI" sz="1800" b="1" u="sng" dirty="0">
              <a:solidFill>
                <a:srgbClr val="C00000"/>
              </a:solidFill>
            </a:endParaRPr>
          </a:p>
          <a:p>
            <a:r>
              <a:rPr lang="sl-SI" sz="1800" b="1" u="sng" dirty="0">
                <a:solidFill>
                  <a:srgbClr val="C00000"/>
                </a:solidFill>
              </a:rPr>
              <a:t>4. Jaz se</a:t>
            </a:r>
            <a:r>
              <a:rPr lang="sl-SI" sz="1800" b="1" dirty="0">
                <a:solidFill>
                  <a:srgbClr val="C00000"/>
                </a:solidFill>
              </a:rPr>
              <a:t> že ne bom jokala,</a:t>
            </a:r>
          </a:p>
          <a:p>
            <a:r>
              <a:rPr lang="sl-SI" sz="1800" b="1" u="sng" dirty="0">
                <a:solidFill>
                  <a:srgbClr val="C00000"/>
                </a:solidFill>
              </a:rPr>
              <a:t>rajši</a:t>
            </a:r>
            <a:r>
              <a:rPr lang="sl-SI" sz="1800" b="1" dirty="0">
                <a:solidFill>
                  <a:srgbClr val="C00000"/>
                </a:solidFill>
              </a:rPr>
              <a:t> si bom </a:t>
            </a:r>
            <a:r>
              <a:rPr lang="sl-SI" sz="1800" b="1" dirty="0" err="1">
                <a:solidFill>
                  <a:srgbClr val="C00000"/>
                </a:solidFill>
              </a:rPr>
              <a:t>druzga</a:t>
            </a:r>
            <a:r>
              <a:rPr lang="sl-SI" sz="1800" b="1" dirty="0">
                <a:solidFill>
                  <a:srgbClr val="C00000"/>
                </a:solidFill>
              </a:rPr>
              <a:t> 'zbrala,</a:t>
            </a:r>
          </a:p>
          <a:p>
            <a:r>
              <a:rPr lang="sl-SI" sz="1800" b="1" u="sng" dirty="0">
                <a:solidFill>
                  <a:srgbClr val="C00000"/>
                </a:solidFill>
              </a:rPr>
              <a:t>tac 'ga</a:t>
            </a:r>
            <a:r>
              <a:rPr lang="sl-SI" sz="1800" b="1" dirty="0">
                <a:solidFill>
                  <a:srgbClr val="C00000"/>
                </a:solidFill>
              </a:rPr>
              <a:t> k' '</a:t>
            </a:r>
            <a:r>
              <a:rPr lang="sl-SI" sz="1800" b="1" dirty="0" err="1">
                <a:solidFill>
                  <a:srgbClr val="C00000"/>
                </a:solidFill>
              </a:rPr>
              <a:t>ma</a:t>
            </a:r>
            <a:r>
              <a:rPr lang="sl-SI" sz="1800" b="1" dirty="0">
                <a:solidFill>
                  <a:srgbClr val="C00000"/>
                </a:solidFill>
              </a:rPr>
              <a:t> </a:t>
            </a:r>
            <a:r>
              <a:rPr lang="sl-SI" sz="1800" b="1" dirty="0" err="1">
                <a:solidFill>
                  <a:srgbClr val="C00000"/>
                </a:solidFill>
              </a:rPr>
              <a:t>zadost</a:t>
            </a:r>
            <a:r>
              <a:rPr lang="sl-SI" sz="1800" b="1" dirty="0">
                <a:solidFill>
                  <a:srgbClr val="C00000"/>
                </a:solidFill>
              </a:rPr>
              <a:t>' blaga,</a:t>
            </a:r>
          </a:p>
          <a:p>
            <a:r>
              <a:rPr lang="sl-SI" sz="1800" b="1" u="sng" dirty="0">
                <a:solidFill>
                  <a:srgbClr val="C00000"/>
                </a:solidFill>
              </a:rPr>
              <a:t>hiši</a:t>
            </a:r>
            <a:r>
              <a:rPr lang="sl-SI" sz="1800" b="1" dirty="0">
                <a:solidFill>
                  <a:srgbClr val="C00000"/>
                </a:solidFill>
              </a:rPr>
              <a:t>co na štuka dva. </a:t>
            </a:r>
          </a:p>
          <a:p>
            <a:endParaRPr lang="sl-SI" sz="1800" b="1" u="sng" dirty="0">
              <a:solidFill>
                <a:srgbClr val="C00000"/>
              </a:solidFill>
            </a:endParaRPr>
          </a:p>
          <a:p>
            <a:endParaRPr lang="sl-SI" sz="1800" b="1" u="sng" dirty="0">
              <a:solidFill>
                <a:srgbClr val="C00000"/>
              </a:solidFill>
            </a:endParaRPr>
          </a:p>
          <a:p>
            <a:endParaRPr lang="sl-SI" sz="1800" b="1" u="sng" dirty="0">
              <a:solidFill>
                <a:srgbClr val="C00000"/>
              </a:solidFill>
            </a:endParaRPr>
          </a:p>
          <a:p>
            <a:endParaRPr lang="sl-SI" sz="1800" b="1" u="sng" dirty="0">
              <a:solidFill>
                <a:srgbClr val="C00000"/>
              </a:solidFill>
            </a:endParaRPr>
          </a:p>
          <a:p>
            <a:r>
              <a:rPr lang="sl-SI" sz="1800" b="1" u="sng" dirty="0">
                <a:solidFill>
                  <a:srgbClr val="C00000"/>
                </a:solidFill>
              </a:rPr>
              <a:t>6. V </a:t>
            </a:r>
            <a:r>
              <a:rPr lang="sl-SI" sz="1800" b="1" u="sng" dirty="0" err="1">
                <a:solidFill>
                  <a:srgbClr val="C00000"/>
                </a:solidFill>
              </a:rPr>
              <a:t>cajten</a:t>
            </a:r>
            <a:r>
              <a:rPr lang="sl-SI" sz="1800" b="1" dirty="0" err="1">
                <a:solidFill>
                  <a:srgbClr val="C00000"/>
                </a:solidFill>
              </a:rPr>
              <a:t>gah</a:t>
            </a:r>
            <a:r>
              <a:rPr lang="sl-SI" sz="1800" b="1" dirty="0">
                <a:solidFill>
                  <a:srgbClr val="C00000"/>
                </a:solidFill>
              </a:rPr>
              <a:t> je </a:t>
            </a:r>
            <a:r>
              <a:rPr lang="sl-SI" sz="1800" b="1" dirty="0" err="1">
                <a:solidFill>
                  <a:srgbClr val="C00000"/>
                </a:solidFill>
              </a:rPr>
              <a:t>dost</a:t>
            </a:r>
            <a:r>
              <a:rPr lang="sl-SI" sz="1800" b="1" dirty="0">
                <a:solidFill>
                  <a:srgbClr val="C00000"/>
                </a:solidFill>
              </a:rPr>
              <a:t>' oglasov,</a:t>
            </a:r>
          </a:p>
          <a:p>
            <a:r>
              <a:rPr lang="sl-SI" sz="1800" b="1" dirty="0">
                <a:solidFill>
                  <a:srgbClr val="C00000"/>
                </a:solidFill>
              </a:rPr>
              <a:t>si bom zbrala tac'ga, k' mi bo pasal,</a:t>
            </a:r>
          </a:p>
          <a:p>
            <a:r>
              <a:rPr lang="sl-SI" sz="1800" b="1" u="sng" dirty="0">
                <a:solidFill>
                  <a:srgbClr val="C00000"/>
                </a:solidFill>
              </a:rPr>
              <a:t>pa naj</a:t>
            </a:r>
            <a:r>
              <a:rPr lang="sl-SI" sz="1800" b="1" dirty="0">
                <a:solidFill>
                  <a:srgbClr val="C00000"/>
                </a:solidFill>
              </a:rPr>
              <a:t> bode star al' mlad,</a:t>
            </a:r>
          </a:p>
          <a:p>
            <a:r>
              <a:rPr lang="sl-SI" sz="1800" b="1" u="sng" dirty="0">
                <a:solidFill>
                  <a:srgbClr val="C00000"/>
                </a:solidFill>
              </a:rPr>
              <a:t>da je</a:t>
            </a:r>
            <a:r>
              <a:rPr lang="sl-SI" sz="1800" b="1" dirty="0">
                <a:solidFill>
                  <a:srgbClr val="C00000"/>
                </a:solidFill>
              </a:rPr>
              <a:t> le </a:t>
            </a:r>
            <a:r>
              <a:rPr lang="sl-SI" sz="1800" b="1" dirty="0" err="1">
                <a:solidFill>
                  <a:srgbClr val="C00000"/>
                </a:solidFill>
              </a:rPr>
              <a:t>zadost</a:t>
            </a:r>
            <a:r>
              <a:rPr lang="sl-SI" sz="1800" b="1" dirty="0">
                <a:solidFill>
                  <a:srgbClr val="C00000"/>
                </a:solidFill>
              </a:rPr>
              <a:t>' bogat.</a:t>
            </a:r>
            <a:endParaRPr lang="sl-SI" sz="1800" b="1" noProof="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316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64704" y="0"/>
            <a:ext cx="5444119" cy="9725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NAŠ MAČEK JE LJUB'CO IMEL,</a:t>
            </a:r>
            <a:b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vasôvat noč vsako je šel,</a:t>
            </a:r>
            <a:b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prišel je domov ves zaspan,</a:t>
            </a:r>
            <a:b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 </a:t>
            </a:r>
            <a:r>
              <a:rPr kumimoji="0" lang="sl-SI" altLang="sl-SI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mežnar</a:t>
            </a: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odzvonil je dan.</a:t>
            </a:r>
            <a:b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Zbolela je ljub'ca močno,</a:t>
            </a:r>
            <a:b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 joj, če več zdrava ne bo!</a:t>
            </a:r>
            <a:b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Naš maček je jokat' začel,</a:t>
            </a:r>
            <a:b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nobene več miši ni ujel.</a:t>
            </a:r>
            <a:b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 ko mu res vzame jo smrt,</a:t>
            </a:r>
            <a:b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okoli se plazi potrt,</a:t>
            </a:r>
            <a:b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življenje sovražit' začne,</a:t>
            </a:r>
            <a:b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 soboto obesil se je.</a:t>
            </a:r>
            <a:b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 žalost v poduk vam povem</a:t>
            </a:r>
            <a:b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brezskrbnim vam mladim ljudem.</a:t>
            </a:r>
            <a:b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Če dolgo živet' vam je mar,</a:t>
            </a:r>
            <a:b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zaljubit' se nikdar nikar.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 altLang="sl-SI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Če dolgo živet' vam je mar,</a:t>
            </a:r>
            <a:br>
              <a:rPr lang="sl-SI" altLang="sl-SI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sl-SI" altLang="sl-SI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obesit' se nikdar nikar.</a:t>
            </a:r>
            <a:endParaRPr lang="sl-SI" altLang="sl-SI" sz="28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986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377280" y="395536"/>
            <a:ext cx="6480720" cy="8279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dirty="0"/>
              <a:t>RASTE MI, RASTE, TRAV'CA ZELENA,</a:t>
            </a:r>
            <a:br>
              <a:rPr lang="sl-SI" sz="2800" dirty="0"/>
            </a:br>
            <a:r>
              <a:rPr lang="sl-SI" sz="2800" dirty="0"/>
              <a:t>gor' na trav'</a:t>
            </a:r>
            <a:r>
              <a:rPr lang="sl-SI" sz="2800" dirty="0" err="1"/>
              <a:t>ci</a:t>
            </a:r>
            <a:r>
              <a:rPr lang="sl-SI" sz="2800" dirty="0"/>
              <a:t>, ena hiš'ca stoji.</a:t>
            </a:r>
            <a:br>
              <a:rPr lang="sl-SI" sz="2800" dirty="0"/>
            </a:br>
            <a:r>
              <a:rPr lang="sl-SI" sz="2800" dirty="0"/>
              <a:t>Notri v hiš'</a:t>
            </a:r>
            <a:r>
              <a:rPr lang="sl-SI" sz="2800" dirty="0" err="1"/>
              <a:t>ci</a:t>
            </a:r>
            <a:r>
              <a:rPr lang="sl-SI" sz="2800" dirty="0"/>
              <a:t> je post'</a:t>
            </a:r>
            <a:r>
              <a:rPr lang="sl-SI" sz="2800" dirty="0" err="1"/>
              <a:t>lja</a:t>
            </a:r>
            <a:r>
              <a:rPr lang="sl-SI" sz="2800" dirty="0"/>
              <a:t> postlana,</a:t>
            </a:r>
            <a:br>
              <a:rPr lang="sl-SI" sz="2800" dirty="0"/>
            </a:br>
            <a:r>
              <a:rPr lang="sl-SI" sz="2800" dirty="0"/>
              <a:t>gor' na tej post'</a:t>
            </a:r>
            <a:r>
              <a:rPr lang="sl-SI" sz="2800" dirty="0" err="1"/>
              <a:t>lji</a:t>
            </a:r>
            <a:r>
              <a:rPr lang="sl-SI" sz="2800" dirty="0"/>
              <a:t> pa dekle leži.</a:t>
            </a:r>
            <a:br>
              <a:rPr lang="sl-SI" sz="2800" dirty="0"/>
            </a:br>
            <a:br>
              <a:rPr lang="sl-SI" sz="2800" dirty="0"/>
            </a:br>
            <a:r>
              <a:rPr lang="sl-SI" sz="2800" dirty="0"/>
              <a:t>Al' boš kaj pila, </a:t>
            </a:r>
            <a:r>
              <a:rPr lang="sl-SI" sz="2800" dirty="0" err="1"/>
              <a:t>al</a:t>
            </a:r>
            <a:r>
              <a:rPr lang="sl-SI" sz="2800" dirty="0"/>
              <a:t>' boš kaj jedla,</a:t>
            </a:r>
            <a:br>
              <a:rPr lang="sl-SI" sz="2800" dirty="0"/>
            </a:br>
            <a:r>
              <a:rPr lang="sl-SI" sz="2800" dirty="0" err="1"/>
              <a:t>al</a:t>
            </a:r>
            <a:r>
              <a:rPr lang="sl-SI" sz="2800" dirty="0"/>
              <a:t>' boš točila le grenke solze?</a:t>
            </a:r>
            <a:br>
              <a:rPr lang="sl-SI" sz="2800" dirty="0"/>
            </a:br>
            <a:r>
              <a:rPr lang="sl-SI" sz="2800" dirty="0"/>
              <a:t>»Nič ne bom pila, nič ne bom jedla,</a:t>
            </a:r>
            <a:br>
              <a:rPr lang="sl-SI" sz="2800" dirty="0"/>
            </a:br>
            <a:r>
              <a:rPr lang="sl-SI" sz="2800" dirty="0"/>
              <a:t>preveč je ranjeno moje srce.</a:t>
            </a:r>
            <a:br>
              <a:rPr lang="sl-SI" sz="2800" dirty="0"/>
            </a:br>
            <a:br>
              <a:rPr lang="sl-SI" sz="2800" dirty="0"/>
            </a:br>
            <a:r>
              <a:rPr lang="sl-SI" sz="2800" dirty="0"/>
              <a:t>Kdor bi rad vedel, kaj je ljubezen,</a:t>
            </a:r>
            <a:br>
              <a:rPr lang="sl-SI" sz="2800" dirty="0"/>
            </a:br>
            <a:r>
              <a:rPr lang="sl-SI" sz="2800" dirty="0"/>
              <a:t>mene naj vpraša, jaz mu povem.</a:t>
            </a:r>
            <a:br>
              <a:rPr lang="sl-SI" sz="2800" dirty="0"/>
            </a:br>
            <a:r>
              <a:rPr lang="sl-SI" sz="2800" dirty="0"/>
              <a:t>Dolga ljubezen je </a:t>
            </a:r>
            <a:r>
              <a:rPr lang="sl-SI" sz="2800" dirty="0" err="1"/>
              <a:t>gvišna</a:t>
            </a:r>
            <a:r>
              <a:rPr lang="sl-SI" sz="2800" dirty="0"/>
              <a:t> bolezen,</a:t>
            </a:r>
            <a:br>
              <a:rPr lang="sl-SI" sz="2800" dirty="0"/>
            </a:br>
            <a:r>
              <a:rPr lang="sl-SI" sz="2800" dirty="0" err="1"/>
              <a:t>gvišno</a:t>
            </a:r>
            <a:r>
              <a:rPr lang="sl-SI" sz="2800" dirty="0"/>
              <a:t> je ranjeno moje srce.</a:t>
            </a:r>
            <a:br>
              <a:rPr lang="sl-SI" sz="2800" dirty="0"/>
            </a:br>
            <a:br>
              <a:rPr lang="sl-SI" sz="2800" dirty="0"/>
            </a:br>
            <a:r>
              <a:rPr lang="sl-SI" sz="2800" dirty="0"/>
              <a:t>Nožek bom vzela, srček načela,</a:t>
            </a:r>
            <a:br>
              <a:rPr lang="sl-SI" sz="2800" dirty="0"/>
            </a:br>
            <a:r>
              <a:rPr lang="sl-SI" sz="2800" dirty="0"/>
              <a:t>iz njega bom vzela tri kaplje krvi.</a:t>
            </a:r>
            <a:br>
              <a:rPr lang="sl-SI" sz="2800" dirty="0"/>
            </a:br>
            <a:r>
              <a:rPr lang="sl-SI" sz="2800" dirty="0"/>
              <a:t>prva bo zame, druga bo zate,</a:t>
            </a:r>
            <a:br>
              <a:rPr lang="sl-SI" sz="2800" dirty="0"/>
            </a:br>
            <a:r>
              <a:rPr lang="sl-SI" sz="2800" dirty="0"/>
              <a:t>tretja za sinka, ki v zibki leži.«</a:t>
            </a:r>
          </a:p>
        </p:txBody>
      </p:sp>
    </p:spTree>
    <p:extLst>
      <p:ext uri="{BB962C8B-B14F-4D97-AF65-F5344CB8AC3E}">
        <p14:creationId xmlns:p14="http://schemas.microsoft.com/office/powerpoint/2010/main" val="812986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51826" y="19493"/>
            <a:ext cx="7337614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b="1" u="sng" dirty="0">
                <a:solidFill>
                  <a:schemeClr val="accent1">
                    <a:lumMod val="50000"/>
                  </a:schemeClr>
                </a:solidFill>
              </a:rPr>
              <a:t>LIPA ZELENELA JE</a:t>
            </a:r>
            <a:r>
              <a:rPr lang="sl-SI" sz="2800" u="sng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br>
              <a:rPr lang="sl-SI" sz="2800" dirty="0">
                <a:solidFill>
                  <a:schemeClr val="accent1">
                    <a:lumMod val="50000"/>
                  </a:schemeClr>
                </a:solidFill>
              </a:rPr>
            </a:br>
            <a:endParaRPr lang="sl-SI" sz="28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Lipa zelenela je  tam v dišečem gaju, </a:t>
            </a:r>
            <a:br>
              <a:rPr lang="sl-SI" sz="28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s cvetjem me posipala,  </a:t>
            </a:r>
          </a:p>
          <a:p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d'</a:t>
            </a:r>
            <a:r>
              <a:rPr lang="sl-SI" sz="2800" dirty="0" err="1">
                <a:solidFill>
                  <a:schemeClr val="accent1">
                    <a:lumMod val="50000"/>
                  </a:schemeClr>
                </a:solidFill>
              </a:rPr>
              <a:t>jal</a:t>
            </a:r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 sem da sem v raju. </a:t>
            </a:r>
            <a:br>
              <a:rPr lang="sl-SI" sz="28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Veje </a:t>
            </a:r>
            <a:r>
              <a:rPr lang="sl-SI" sz="2800" dirty="0" err="1">
                <a:solidFill>
                  <a:schemeClr val="accent1">
                    <a:lumMod val="50000"/>
                  </a:schemeClr>
                </a:solidFill>
              </a:rPr>
              <a:t>raztezavala</a:t>
            </a:r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  k nebu je visoko, </a:t>
            </a:r>
            <a:br>
              <a:rPr lang="sl-SI" sz="28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meni pa je do srca segala globoko. </a:t>
            </a:r>
            <a:br>
              <a:rPr lang="sl-SI" sz="2800" dirty="0">
                <a:solidFill>
                  <a:schemeClr val="accent1">
                    <a:lumMod val="50000"/>
                  </a:schemeClr>
                </a:solidFill>
              </a:rPr>
            </a:br>
            <a:endParaRPr lang="sl-SI" sz="28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Ptičice je lipica  v senčico vabila, </a:t>
            </a:r>
            <a:br>
              <a:rPr lang="sl-SI" sz="28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kadar ležal sem pod njo, me je ohladila. </a:t>
            </a:r>
            <a:br>
              <a:rPr lang="sl-SI" sz="28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Zdaj pa nam je revica skoraj ovenela, </a:t>
            </a:r>
            <a:br>
              <a:rPr lang="sl-SI" sz="28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cvetje, listje zeleno zima ji je vzela. </a:t>
            </a:r>
            <a:br>
              <a:rPr lang="sl-SI" sz="28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sl-SI" sz="28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sl-SI" sz="2800" dirty="0" err="1">
                <a:solidFill>
                  <a:schemeClr val="accent1">
                    <a:lumMod val="50000"/>
                  </a:schemeClr>
                </a:solidFill>
              </a:rPr>
              <a:t>Spavaj</a:t>
            </a:r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, draga lipica!  Večno ne boš spala, </a:t>
            </a:r>
            <a:br>
              <a:rPr lang="sl-SI" sz="28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nova pomlad zelena novi cvet bo gnala. </a:t>
            </a:r>
            <a:br>
              <a:rPr lang="sl-SI" sz="28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Zopet bodo ptičice, ptičice vesele, </a:t>
            </a:r>
            <a:br>
              <a:rPr lang="sl-SI" sz="28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sl-SI" sz="2800" dirty="0">
                <a:solidFill>
                  <a:schemeClr val="accent1">
                    <a:lumMod val="50000"/>
                  </a:schemeClr>
                </a:solidFill>
              </a:rPr>
              <a:t>pesmi nam prepevale, pesmi žvrgolele. </a:t>
            </a:r>
            <a:br>
              <a:rPr lang="sl-SI" sz="2800" dirty="0">
                <a:solidFill>
                  <a:schemeClr val="accent1">
                    <a:lumMod val="50000"/>
                  </a:schemeClr>
                </a:solidFill>
              </a:rPr>
            </a:br>
            <a:endParaRPr lang="sl-SI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914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76673" y="179512"/>
            <a:ext cx="638132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b="1" u="sng" dirty="0"/>
              <a:t>V DOLINI TIHI </a:t>
            </a:r>
            <a:r>
              <a:rPr lang="sl-SI" sz="2800" u="sng" dirty="0"/>
              <a:t> </a:t>
            </a:r>
            <a:r>
              <a:rPr lang="sl-SI" sz="2800" b="1" u="sng" dirty="0"/>
              <a:t>Lojze Slak</a:t>
            </a:r>
            <a:r>
              <a:rPr lang="sl-SI" sz="2800" u="sng" dirty="0"/>
              <a:t> </a:t>
            </a:r>
            <a:br>
              <a:rPr lang="sl-SI" sz="2800" b="1" u="sng" dirty="0"/>
            </a:br>
            <a:endParaRPr lang="sl-SI" sz="2800" b="1" u="sng" dirty="0"/>
          </a:p>
          <a:p>
            <a:r>
              <a:rPr lang="sl-SI" sz="2800" dirty="0"/>
              <a:t>V dolini tihi je vasica mala,</a:t>
            </a:r>
          </a:p>
          <a:p>
            <a:r>
              <a:rPr lang="sl-SI" sz="2800" dirty="0"/>
              <a:t>v večernem mraku vse že mirno </a:t>
            </a:r>
            <a:r>
              <a:rPr lang="sl-SI" sz="2800" dirty="0" err="1"/>
              <a:t>spava</a:t>
            </a:r>
            <a:r>
              <a:rPr lang="sl-SI" sz="2800" dirty="0"/>
              <a:t>,</a:t>
            </a:r>
          </a:p>
          <a:p>
            <a:r>
              <a:rPr lang="sl-SI" sz="2800" dirty="0"/>
              <a:t>le eno okno še odprto je,</a:t>
            </a:r>
          </a:p>
          <a:p>
            <a:pPr hangingPunct="0"/>
            <a:r>
              <a:rPr lang="sl-SI" sz="2800" dirty="0"/>
              <a:t>na njem slonelo žalostno dekle. </a:t>
            </a:r>
            <a:br>
              <a:rPr lang="sl-SI" sz="2800" dirty="0"/>
            </a:br>
            <a:br>
              <a:rPr lang="sl-SI" sz="2800" dirty="0"/>
            </a:br>
            <a:r>
              <a:rPr lang="sl-SI" sz="2800" dirty="0"/>
              <a:t>Vse že </a:t>
            </a:r>
            <a:r>
              <a:rPr lang="sl-SI" sz="2800" dirty="0" err="1"/>
              <a:t>spava</a:t>
            </a:r>
            <a:r>
              <a:rPr lang="sl-SI" sz="2800" dirty="0"/>
              <a:t>, samo mesec sveti </a:t>
            </a:r>
            <a:br>
              <a:rPr lang="sl-SI" sz="2800" dirty="0"/>
            </a:br>
            <a:r>
              <a:rPr lang="sl-SI" sz="2800" dirty="0"/>
              <a:t>tja na oknu otožnemu dekleti </a:t>
            </a:r>
            <a:br>
              <a:rPr lang="sl-SI" sz="2800" dirty="0"/>
            </a:br>
            <a:r>
              <a:rPr lang="sl-SI" sz="2800" dirty="0"/>
              <a:t>in jo sprašuje, zakaj da še ne spi, </a:t>
            </a:r>
            <a:br>
              <a:rPr lang="sl-SI" sz="2800" dirty="0"/>
            </a:br>
            <a:r>
              <a:rPr lang="sl-SI" sz="2800" dirty="0"/>
              <a:t>zakaj tak grenke solze briše si. </a:t>
            </a:r>
            <a:br>
              <a:rPr lang="sl-SI" sz="2800" dirty="0"/>
            </a:br>
            <a:br>
              <a:rPr lang="sl-SI" sz="2800" dirty="0"/>
            </a:br>
            <a:r>
              <a:rPr lang="sl-SI" sz="2800" dirty="0"/>
              <a:t>Slavček pel je, pel je pesem svojo, </a:t>
            </a:r>
            <a:br>
              <a:rPr lang="sl-SI" sz="2800" dirty="0"/>
            </a:br>
            <a:r>
              <a:rPr lang="sl-SI" sz="2800" dirty="0"/>
              <a:t>jaz tajila sem ljubezen mojo. </a:t>
            </a:r>
            <a:br>
              <a:rPr lang="sl-SI" sz="2800" dirty="0"/>
            </a:br>
            <a:r>
              <a:rPr lang="sl-SI" sz="2800" dirty="0"/>
              <a:t>Al' on odšel je, odšel je daleč proč, </a:t>
            </a:r>
            <a:br>
              <a:rPr lang="sl-SI" sz="2800" dirty="0"/>
            </a:br>
            <a:r>
              <a:rPr lang="sl-SI" sz="2800" dirty="0"/>
              <a:t>zapel, zavriskal je v tiho noč.</a:t>
            </a:r>
          </a:p>
        </p:txBody>
      </p:sp>
    </p:spTree>
    <p:extLst>
      <p:ext uri="{BB962C8B-B14F-4D97-AF65-F5344CB8AC3E}">
        <p14:creationId xmlns:p14="http://schemas.microsoft.com/office/powerpoint/2010/main" val="7726802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836712" y="611560"/>
            <a:ext cx="576064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l-SI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HRIBČEK BOM KUPIL</a:t>
            </a:r>
          </a:p>
          <a:p>
            <a:pPr>
              <a:spcAft>
                <a:spcPts val="0"/>
              </a:spcAft>
            </a:pP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(vinska, ponarodela po A. M. Slomšku)</a:t>
            </a:r>
          </a:p>
          <a:p>
            <a:pPr>
              <a:spcAft>
                <a:spcPts val="0"/>
              </a:spcAft>
            </a:pPr>
            <a:endParaRPr lang="sl-SI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hribček bom kupil, bom trte sadil,</a:t>
            </a:r>
            <a:b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sl-SI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prijat'lje</a:t>
            </a: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bom vabil, še sam ga bom pil.</a:t>
            </a:r>
            <a:b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sl-SI" sz="20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Sladko vince piti to me veseli, </a:t>
            </a:r>
            <a:endParaRPr lang="sl-SI" sz="32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sl-SI" sz="20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dobre volje biti svoje žive dni,</a:t>
            </a:r>
            <a:br>
              <a:rPr lang="sl-SI" sz="20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sl-SI" sz="20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svoje žive dni brez vseh skrbi, </a:t>
            </a:r>
            <a:br>
              <a:rPr lang="sl-SI" sz="20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sl-SI" sz="20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me srčno veseli.</a:t>
            </a:r>
            <a:br>
              <a:rPr lang="sl-SI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sl-SI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Tam gori za hramom en </a:t>
            </a:r>
            <a:r>
              <a:rPr lang="sl-SI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trsek</a:t>
            </a: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stoji,</a:t>
            </a:r>
            <a:b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je z grozdjem obložen, da komaj drži. </a:t>
            </a:r>
            <a:b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sl-SI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Sladko.....</a:t>
            </a:r>
            <a:br>
              <a:rPr lang="sl-SI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sl-SI" sz="32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Že čriček prepeva, ne more več spat',</a:t>
            </a:r>
            <a:b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 trgatev veleva, spet pojdemo brat.</a:t>
            </a:r>
            <a:b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Konjički škrebljajo, ker </a:t>
            </a:r>
            <a:r>
              <a:rPr lang="sl-SI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voz‘jo</a:t>
            </a: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težko,</a:t>
            </a:r>
            <a:b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ker vince </a:t>
            </a:r>
            <a:r>
              <a:rPr lang="sl-SI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peljajo</a:t>
            </a: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k' je močno sladko.</a:t>
            </a:r>
            <a:b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Prelepo rumeno kak čisto zlato,</a:t>
            </a:r>
            <a:b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pijmo pošteno to žlahtno blago!</a:t>
            </a:r>
            <a:br>
              <a:rPr lang="sl-SI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sl-SI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5478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1124744" y="251520"/>
            <a:ext cx="6120680" cy="877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l-SI" sz="2000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rodovnik vina</a:t>
            </a:r>
            <a:endParaRPr lang="sl-SI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sl-SI" sz="1600" b="1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 zemlje gre v trto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lavindi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trto,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trti,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trtula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vindijo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oj, trta, živijo.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sl-SI" sz="1600" b="1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 trte gre v grozdje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lavindi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grozdje,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grozdi,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grozdula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vindijo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oj, grozdje, živijo.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sl-SI" sz="1600" b="1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 grozdja gre v brente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lavindi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brente,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brenti,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brentula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vindijo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oj, brenta, živijo.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sl-SI" sz="1600" b="1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 brent gre pa v preše,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lavindi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preše,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preši,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prešula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vindijo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oj, preše, živijo.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sl-SI" sz="1600" b="1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 preš gre pa v sode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lavindi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sode,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sodi,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sodula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vindijo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oj,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sodje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živijo.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</a:t>
            </a:r>
            <a:r>
              <a:rPr lang="sl-SI" sz="1600" b="1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 sodov gre v litre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lavindi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litre,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litri,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litrula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vindijo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oj, litri, živijo.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</a:t>
            </a:r>
            <a:r>
              <a:rPr lang="sl-SI" sz="1600" b="1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 litrov gre v glažke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lavindi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glažke,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glaži,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glažila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vindijo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oj, glažki, živijo.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 </a:t>
            </a:r>
            <a:r>
              <a:rPr lang="sl-SI" sz="1600" b="1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 glažkov gre v grlo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lavindi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grlo,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grli,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grlula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vindijo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oj, grlo, živijo.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 </a:t>
            </a:r>
            <a:r>
              <a:rPr lang="sl-SI" sz="1600" b="1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 grla gre v </a:t>
            </a:r>
            <a:r>
              <a:rPr lang="sl-SI" sz="1600" b="1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glavco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lavindi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glavco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glavci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glavcula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vindijo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oj,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glavca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živijo.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10. </a:t>
            </a:r>
            <a:r>
              <a:rPr lang="sl-SI" sz="1600" b="1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 </a:t>
            </a:r>
            <a:r>
              <a:rPr lang="sl-SI" sz="1600" b="1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glavce</a:t>
            </a:r>
            <a:r>
              <a:rPr lang="sl-SI" sz="1600" b="1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gre v krsto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lavindi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krsto,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krsti,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krstula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vindijo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oj krsta živijo.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</a:t>
            </a:r>
            <a:r>
              <a:rPr lang="sl-SI" sz="1600" b="1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iz krste gre v zemljo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lavindi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undi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zemljo,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zemlji,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zemljula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1600" cap="al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vindijo</a:t>
            </a:r>
            <a:r>
              <a:rPr lang="sl-SI" sz="1600" cap="al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oj, zemlja, živijo.</a:t>
            </a:r>
            <a:endParaRPr lang="sl-SI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378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350810" y="323528"/>
            <a:ext cx="5860234" cy="8279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sl-SI" sz="2800" dirty="0"/>
              <a:t>PASTIRČE MLADO - </a:t>
            </a:r>
            <a:r>
              <a:rPr lang="sl-SI" sz="2800" dirty="0" err="1"/>
              <a:t>belokrajnska</a:t>
            </a:r>
            <a:endParaRPr lang="sl-SI" sz="2800" dirty="0"/>
          </a:p>
          <a:p>
            <a:pPr algn="ctr">
              <a:buNone/>
            </a:pPr>
            <a:endParaRPr lang="sl-SI" sz="2800" dirty="0"/>
          </a:p>
          <a:p>
            <a:pPr algn="ctr">
              <a:buNone/>
            </a:pPr>
            <a:r>
              <a:rPr lang="sl-SI" sz="2800" dirty="0" err="1"/>
              <a:t>Pastirče</a:t>
            </a:r>
            <a:r>
              <a:rPr lang="sl-SI" sz="2800" dirty="0"/>
              <a:t> mlado i milo, </a:t>
            </a:r>
          </a:p>
          <a:p>
            <a:pPr algn="ctr">
              <a:buNone/>
            </a:pPr>
            <a:r>
              <a:rPr lang="sl-SI" sz="2800" dirty="0"/>
              <a:t>kaj ti se tako </a:t>
            </a:r>
            <a:r>
              <a:rPr lang="sl-SI" sz="2800" dirty="0" err="1"/>
              <a:t>stužilo</a:t>
            </a:r>
            <a:r>
              <a:rPr lang="sl-SI" sz="2800" dirty="0"/>
              <a:t>? 2x</a:t>
            </a:r>
            <a:br>
              <a:rPr lang="sl-SI" sz="2800" dirty="0"/>
            </a:br>
            <a:r>
              <a:rPr lang="sl-SI" sz="2800" dirty="0"/>
              <a:t>        </a:t>
            </a:r>
          </a:p>
          <a:p>
            <a:pPr algn="ctr">
              <a:buNone/>
            </a:pPr>
            <a:r>
              <a:rPr lang="sl-SI" sz="2800" dirty="0"/>
              <a:t>Kaj ti je </a:t>
            </a:r>
            <a:r>
              <a:rPr lang="sl-SI" sz="2800" dirty="0" err="1"/>
              <a:t>stado</a:t>
            </a:r>
            <a:r>
              <a:rPr lang="sl-SI" sz="2800" dirty="0"/>
              <a:t> </a:t>
            </a:r>
            <a:r>
              <a:rPr lang="sl-SI" sz="2800" dirty="0" err="1"/>
              <a:t>nestalo</a:t>
            </a:r>
            <a:r>
              <a:rPr lang="sl-SI" sz="2800" dirty="0"/>
              <a:t>, </a:t>
            </a:r>
          </a:p>
          <a:p>
            <a:pPr algn="ctr">
              <a:buNone/>
            </a:pPr>
            <a:r>
              <a:rPr lang="sl-SI" sz="2800" dirty="0" err="1"/>
              <a:t>al</a:t>
            </a:r>
            <a:r>
              <a:rPr lang="sl-SI" sz="2800" dirty="0"/>
              <a:t>’ ti je srce klonilo?</a:t>
            </a:r>
            <a:br>
              <a:rPr lang="sl-SI" sz="2800" dirty="0"/>
            </a:br>
            <a:endParaRPr lang="sl-SI" sz="2800" dirty="0"/>
          </a:p>
          <a:p>
            <a:pPr algn="ctr">
              <a:buNone/>
            </a:pPr>
            <a:r>
              <a:rPr lang="sl-SI" sz="2800" dirty="0"/>
              <a:t>Men’ </a:t>
            </a:r>
            <a:r>
              <a:rPr lang="sl-SI" sz="2800" dirty="0" err="1"/>
              <a:t>nije</a:t>
            </a:r>
            <a:r>
              <a:rPr lang="sl-SI" sz="2800" dirty="0"/>
              <a:t> </a:t>
            </a:r>
            <a:r>
              <a:rPr lang="sl-SI" sz="2800" dirty="0" err="1"/>
              <a:t>stado</a:t>
            </a:r>
            <a:r>
              <a:rPr lang="sl-SI" sz="2800" dirty="0"/>
              <a:t> </a:t>
            </a:r>
            <a:r>
              <a:rPr lang="sl-SI" sz="2800" dirty="0" err="1"/>
              <a:t>nestalo</a:t>
            </a:r>
            <a:r>
              <a:rPr lang="sl-SI" sz="2800" dirty="0"/>
              <a:t>, </a:t>
            </a:r>
          </a:p>
          <a:p>
            <a:pPr algn="ctr">
              <a:buNone/>
            </a:pPr>
            <a:r>
              <a:rPr lang="sl-SI" sz="2800" dirty="0"/>
              <a:t>neg’ mi je srce klonilo.</a:t>
            </a:r>
            <a:br>
              <a:rPr lang="sl-SI" sz="2800" dirty="0"/>
            </a:br>
            <a:endParaRPr lang="sl-SI" sz="2800" dirty="0"/>
          </a:p>
          <a:p>
            <a:pPr algn="ctr">
              <a:buNone/>
            </a:pPr>
            <a:r>
              <a:rPr lang="sl-SI" sz="2800" dirty="0"/>
              <a:t>Ja </a:t>
            </a:r>
            <a:r>
              <a:rPr lang="sl-SI" sz="2800" dirty="0" err="1"/>
              <a:t>uzmem</a:t>
            </a:r>
            <a:r>
              <a:rPr lang="sl-SI" sz="2800" dirty="0"/>
              <a:t> </a:t>
            </a:r>
            <a:r>
              <a:rPr lang="sl-SI" sz="2800" dirty="0" err="1"/>
              <a:t>frulo</a:t>
            </a:r>
            <a:r>
              <a:rPr lang="sl-SI" sz="2800" dirty="0"/>
              <a:t> pa </a:t>
            </a:r>
            <a:r>
              <a:rPr lang="sl-SI" sz="2800" dirty="0" err="1"/>
              <a:t>sviram</a:t>
            </a:r>
            <a:r>
              <a:rPr lang="sl-SI" sz="2800" dirty="0"/>
              <a:t>, </a:t>
            </a:r>
          </a:p>
          <a:p>
            <a:pPr algn="ctr">
              <a:buNone/>
            </a:pPr>
            <a:r>
              <a:rPr lang="sl-SI" sz="2800" dirty="0"/>
              <a:t>da svojo drago </a:t>
            </a:r>
            <a:r>
              <a:rPr lang="sl-SI" sz="2800" dirty="0" err="1"/>
              <a:t>dozivam</a:t>
            </a:r>
            <a:r>
              <a:rPr lang="sl-SI" sz="2800" dirty="0"/>
              <a:t>.</a:t>
            </a:r>
            <a:br>
              <a:rPr lang="sl-SI" sz="2800" dirty="0"/>
            </a:br>
            <a:r>
              <a:rPr lang="sl-SI" sz="2800" dirty="0"/>
              <a:t>   </a:t>
            </a:r>
          </a:p>
          <a:p>
            <a:pPr algn="ctr">
              <a:buNone/>
            </a:pPr>
            <a:r>
              <a:rPr lang="sl-SI" sz="2800" dirty="0"/>
              <a:t>Ona se meni odziva, </a:t>
            </a:r>
          </a:p>
          <a:p>
            <a:pPr algn="ctr">
              <a:buNone/>
            </a:pPr>
            <a:r>
              <a:rPr lang="sl-SI" sz="2800" dirty="0"/>
              <a:t>da ona ljubi drugega.</a:t>
            </a:r>
            <a:br>
              <a:rPr lang="sl-SI" sz="2800" dirty="0"/>
            </a:br>
            <a:endParaRPr lang="sl-SI" sz="2800" dirty="0"/>
          </a:p>
          <a:p>
            <a:pPr algn="ctr">
              <a:buNone/>
            </a:pPr>
            <a:r>
              <a:rPr lang="sl-SI" sz="2800" dirty="0"/>
              <a:t>Sva gora ječi od </a:t>
            </a:r>
            <a:r>
              <a:rPr lang="sl-SI" sz="2800" dirty="0" err="1"/>
              <a:t>frule</a:t>
            </a:r>
            <a:r>
              <a:rPr lang="sl-SI" sz="2800" dirty="0"/>
              <a:t>, </a:t>
            </a:r>
          </a:p>
          <a:p>
            <a:pPr algn="ctr">
              <a:buNone/>
            </a:pPr>
            <a:r>
              <a:rPr lang="sl-SI" sz="2800" dirty="0" err="1"/>
              <a:t>al</a:t>
            </a:r>
            <a:r>
              <a:rPr lang="sl-SI" sz="2800" dirty="0"/>
              <a:t> njega draga ne </a:t>
            </a:r>
            <a:r>
              <a:rPr lang="sl-SI" sz="2800" dirty="0" err="1"/>
              <a:t>čuje</a:t>
            </a:r>
            <a:r>
              <a:rPr lang="sl-SI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6357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9411" y="426894"/>
            <a:ext cx="6525344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DEKLE, POGLEJ ME PRAV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l-SI" altLang="sl-SI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sl-SI" altLang="sl-SI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sl-SI" altLang="sl-SI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ekle poglej me prav</a:t>
            </a:r>
            <a:r>
              <a:rPr kumimoji="0" lang="sl-SI" altLang="sl-SI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 t' ne bo jutri žal,</a:t>
            </a:r>
            <a:b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 ne boš rekla,</a:t>
            </a:r>
            <a:r>
              <a:rPr kumimoji="0" lang="sl-SI" altLang="sl-SI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 sem te </a:t>
            </a:r>
            <a:r>
              <a:rPr kumimoji="0" lang="sl-SI" altLang="sl-SI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golj</a:t>
            </a: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'</a:t>
            </a:r>
            <a:r>
              <a:rPr kumimoji="0" lang="sl-SI" altLang="sl-SI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fal</a:t>
            </a: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b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»Kaj te bom gledala,</a:t>
            </a:r>
            <a:r>
              <a:rPr kumimoji="0" lang="sl-SI" altLang="sl-SI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saj sem te videla,</a:t>
            </a:r>
            <a:b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tavžentkrat</a:t>
            </a: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l-SI" altLang="sl-SI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boljš</a:t>
            </a: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' bi b'</a:t>
            </a:r>
            <a:r>
              <a:rPr kumimoji="0" lang="sl-SI" altLang="sl-SI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lo</a:t>
            </a:r>
            <a:r>
              <a:rPr lang="sl-SI" altLang="sl-SI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 b' te ne b'la.«</a:t>
            </a:r>
            <a:b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Ljub'ca, poglej me prav,</a:t>
            </a:r>
            <a:r>
              <a:rPr kumimoji="0" lang="sl-SI" altLang="sl-SI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 t' ne bo potlej žal,</a:t>
            </a:r>
            <a:b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 t' ne potečejo</a:t>
            </a:r>
            <a:r>
              <a:rPr kumimoji="0" lang="sl-SI" altLang="sl-SI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drobne solze.</a:t>
            </a:r>
            <a:b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»Če mi potečejo,naj mi potečejo,</a:t>
            </a:r>
            <a:b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saj mi potečejo</a:t>
            </a:r>
            <a:r>
              <a:rPr kumimoji="0" lang="sl-SI" altLang="sl-SI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l-SI" altLang="sl-SI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zavolj</a:t>
            </a: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' tebè.«</a:t>
            </a:r>
            <a:b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Bog ti daj </a:t>
            </a:r>
            <a:r>
              <a:rPr kumimoji="0" lang="sl-SI" altLang="sl-SI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tavžent</a:t>
            </a: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sreč,</a:t>
            </a:r>
            <a:r>
              <a:rPr kumimoji="0" lang="sl-SI" altLang="sl-SI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men' pa bo druga všeč,</a:t>
            </a:r>
            <a:b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tebi pa bo še žal,</a:t>
            </a:r>
            <a:r>
              <a:rPr kumimoji="0" lang="sl-SI" altLang="sl-SI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meni pa </a:t>
            </a:r>
            <a:r>
              <a:rPr kumimoji="0" lang="sl-SI" altLang="sl-SI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nèč</a:t>
            </a:r>
            <a:r>
              <a:rPr kumimoji="0" lang="sl-SI" altLang="sl-SI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sl-SI" altLang="sl-SI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357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0" y="251520"/>
            <a:ext cx="6858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400" dirty="0"/>
              <a:t>LOGARJEVA</a:t>
            </a:r>
          </a:p>
          <a:p>
            <a:pPr algn="ctr"/>
            <a:endParaRPr lang="sl-SI" sz="2400" dirty="0"/>
          </a:p>
          <a:p>
            <a:pPr algn="ctr"/>
            <a:r>
              <a:rPr lang="sl-SI" sz="2800" dirty="0"/>
              <a:t>V gozdu tam, kjer srnica se pase,</a:t>
            </a:r>
            <a:br>
              <a:rPr lang="sl-SI" sz="2800" dirty="0"/>
            </a:br>
            <a:r>
              <a:rPr lang="sl-SI" sz="2800" dirty="0"/>
              <a:t>kjer hišica gozdarjeva stoji.</a:t>
            </a:r>
            <a:br>
              <a:rPr lang="sl-SI" sz="2800" dirty="0"/>
            </a:br>
            <a:r>
              <a:rPr lang="sl-SI" sz="2800" dirty="0"/>
              <a:t>V njej dekle, kot roža sredi jase</a:t>
            </a:r>
            <a:br>
              <a:rPr lang="sl-SI" sz="2800" dirty="0"/>
            </a:br>
            <a:r>
              <a:rPr lang="sl-SI" sz="2800" dirty="0"/>
              <a:t>je lepa Lizika gozdarja hči.</a:t>
            </a:r>
            <a:br>
              <a:rPr lang="sl-SI" sz="2800" dirty="0"/>
            </a:br>
            <a:r>
              <a:rPr lang="sl-SI" sz="2800" dirty="0"/>
              <a:t>    </a:t>
            </a:r>
            <a:br>
              <a:rPr lang="sl-SI" sz="2800" dirty="0"/>
            </a:br>
            <a:r>
              <a:rPr lang="sl-SI" sz="2800" dirty="0"/>
              <a:t>V nedeljskem jutru dragi pride v svate,</a:t>
            </a:r>
            <a:br>
              <a:rPr lang="sl-SI" sz="2800" dirty="0"/>
            </a:br>
            <a:r>
              <a:rPr lang="sl-SI" sz="2800" dirty="0"/>
              <a:t>v hišici presrečna sta oba.</a:t>
            </a:r>
            <a:br>
              <a:rPr lang="sl-SI" sz="2800" dirty="0"/>
            </a:br>
            <a:r>
              <a:rPr lang="sl-SI" sz="2800" dirty="0"/>
              <a:t>Ko vrne se gozdar z zelene </a:t>
            </a:r>
            <a:r>
              <a:rPr lang="sl-SI" sz="2800" dirty="0" err="1"/>
              <a:t>hoste</a:t>
            </a:r>
            <a:br>
              <a:rPr lang="sl-SI" sz="2800" dirty="0"/>
            </a:br>
            <a:r>
              <a:rPr lang="sl-SI" sz="2800" dirty="0"/>
              <a:t>ljubimca lovca divjega spozna.</a:t>
            </a:r>
            <a:br>
              <a:rPr lang="sl-SI" sz="2800" dirty="0"/>
            </a:br>
            <a:br>
              <a:rPr lang="sl-SI" sz="2800" dirty="0"/>
            </a:br>
            <a:r>
              <a:rPr lang="sl-SI" sz="2800" dirty="0"/>
              <a:t>Ljubezen premosti naj vse ovire,</a:t>
            </a:r>
            <a:br>
              <a:rPr lang="sl-SI" sz="2800" dirty="0"/>
            </a:br>
            <a:r>
              <a:rPr lang="sl-SI" sz="2800" dirty="0"/>
              <a:t>odkrito fant prizna: »Jaz ljubim jo.«</a:t>
            </a:r>
            <a:br>
              <a:rPr lang="sl-SI" sz="2800" dirty="0"/>
            </a:br>
            <a:r>
              <a:rPr lang="sl-SI" sz="2800" dirty="0"/>
              <a:t>Divjadi v gozdu več ne bom preganjal</a:t>
            </a:r>
            <a:br>
              <a:rPr lang="sl-SI" sz="2800" dirty="0"/>
            </a:br>
            <a:r>
              <a:rPr lang="sl-SI" sz="2800" dirty="0"/>
              <a:t>in gozd mi pravljična dežela bo.</a:t>
            </a:r>
          </a:p>
        </p:txBody>
      </p:sp>
    </p:spTree>
    <p:extLst>
      <p:ext uri="{BB962C8B-B14F-4D97-AF65-F5344CB8AC3E}">
        <p14:creationId xmlns:p14="http://schemas.microsoft.com/office/powerpoint/2010/main" val="2656357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1253547" y="179512"/>
            <a:ext cx="4248472" cy="105567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b="1" u="sng" dirty="0"/>
              <a:t>MOJ OČKA SO MI REKLI</a:t>
            </a:r>
          </a:p>
          <a:p>
            <a:endParaRPr lang="sl-SI" sz="1200" dirty="0"/>
          </a:p>
          <a:p>
            <a:r>
              <a:rPr lang="sl-SI" sz="3200" dirty="0"/>
              <a:t>Mo</a:t>
            </a:r>
            <a:r>
              <a:rPr lang="sl-SI" sz="2800" dirty="0"/>
              <a:t>j očka so mi rekli</a:t>
            </a:r>
            <a:r>
              <a:rPr lang="sl-SI" sz="3200" dirty="0"/>
              <a:t>:</a:t>
            </a:r>
            <a:br>
              <a:rPr lang="sl-SI" sz="2800" dirty="0"/>
            </a:br>
            <a:r>
              <a:rPr lang="sl-SI" sz="2800" dirty="0"/>
              <a:t>»Oženi se, moj sin,   2x</a:t>
            </a:r>
            <a:br>
              <a:rPr lang="sl-SI" sz="2800" dirty="0"/>
            </a:br>
            <a:r>
              <a:rPr lang="sl-SI" sz="2800" dirty="0"/>
              <a:t>tam gori na planin'</a:t>
            </a:r>
            <a:r>
              <a:rPr lang="sl-SI" sz="2800" dirty="0" err="1"/>
              <a:t>ci</a:t>
            </a:r>
            <a:br>
              <a:rPr lang="sl-SI" sz="2800" dirty="0"/>
            </a:br>
            <a:r>
              <a:rPr lang="sl-SI" sz="2800" dirty="0"/>
              <a:t>oženi se, moj sin.«    2x</a:t>
            </a:r>
            <a:br>
              <a:rPr lang="sl-SI" sz="2800" dirty="0"/>
            </a:br>
            <a:br>
              <a:rPr lang="sl-SI" sz="2800" dirty="0"/>
            </a:br>
            <a:r>
              <a:rPr lang="sl-SI" sz="2800" dirty="0"/>
              <a:t>Kako se bom oženil,</a:t>
            </a:r>
            <a:br>
              <a:rPr lang="sl-SI" sz="2800" dirty="0"/>
            </a:br>
            <a:r>
              <a:rPr lang="sl-SI" sz="2800" dirty="0"/>
              <a:t>k' nobene ne poznam,</a:t>
            </a:r>
            <a:br>
              <a:rPr lang="sl-SI" sz="2800" dirty="0"/>
            </a:br>
            <a:r>
              <a:rPr lang="sl-SI" sz="2800" dirty="0"/>
              <a:t>tam gori na planin'</a:t>
            </a:r>
            <a:r>
              <a:rPr lang="sl-SI" sz="2800" dirty="0" err="1"/>
              <a:t>ci</a:t>
            </a:r>
            <a:br>
              <a:rPr lang="sl-SI" sz="2800" dirty="0"/>
            </a:br>
            <a:r>
              <a:rPr lang="sl-SI" sz="2800" dirty="0"/>
              <a:t>nobene ne poznam.</a:t>
            </a:r>
            <a:br>
              <a:rPr lang="sl-SI" sz="2800" dirty="0"/>
            </a:br>
            <a:br>
              <a:rPr lang="sl-SI" sz="2800" dirty="0"/>
            </a:br>
            <a:r>
              <a:rPr lang="sl-SI" sz="2800" dirty="0"/>
              <a:t>Če eno veliko vzamem,</a:t>
            </a:r>
            <a:br>
              <a:rPr lang="sl-SI" sz="2800" dirty="0"/>
            </a:br>
            <a:r>
              <a:rPr lang="sl-SI" sz="2800" dirty="0"/>
              <a:t>me 'z hiše napodi,</a:t>
            </a:r>
            <a:br>
              <a:rPr lang="sl-SI" sz="2800" dirty="0"/>
            </a:br>
            <a:r>
              <a:rPr lang="sl-SI" sz="2800" dirty="0"/>
              <a:t>tam gori na planin'</a:t>
            </a:r>
            <a:r>
              <a:rPr lang="sl-SI" sz="2800" dirty="0" err="1"/>
              <a:t>ci</a:t>
            </a:r>
            <a:br>
              <a:rPr lang="sl-SI" sz="2800" dirty="0"/>
            </a:br>
            <a:r>
              <a:rPr lang="sl-SI" sz="2800" dirty="0"/>
              <a:t>me 'z hiše napodi.</a:t>
            </a:r>
          </a:p>
          <a:p>
            <a:endParaRPr lang="sl-SI" sz="2800" dirty="0"/>
          </a:p>
          <a:p>
            <a:r>
              <a:rPr lang="sl-SI" sz="2800" dirty="0"/>
              <a:t>Če eno majhno vzamem,</a:t>
            </a:r>
            <a:br>
              <a:rPr lang="sl-SI" sz="2800" dirty="0"/>
            </a:br>
            <a:r>
              <a:rPr lang="sl-SI" sz="2800" dirty="0"/>
              <a:t>se v post'</a:t>
            </a:r>
            <a:r>
              <a:rPr lang="sl-SI" sz="2800" dirty="0" err="1"/>
              <a:t>lji</a:t>
            </a:r>
            <a:r>
              <a:rPr lang="sl-SI" sz="2800" dirty="0"/>
              <a:t> mi zgubi,</a:t>
            </a:r>
            <a:br>
              <a:rPr lang="sl-SI" sz="2800" dirty="0"/>
            </a:br>
            <a:r>
              <a:rPr lang="sl-SI" sz="2800" dirty="0"/>
              <a:t>tam gori na planin'</a:t>
            </a:r>
            <a:r>
              <a:rPr lang="sl-SI" sz="2800" dirty="0" err="1"/>
              <a:t>ci</a:t>
            </a:r>
            <a:br>
              <a:rPr lang="sl-SI" sz="2800" dirty="0"/>
            </a:br>
            <a:r>
              <a:rPr lang="sl-SI" sz="2800" dirty="0"/>
              <a:t>se v post'</a:t>
            </a:r>
            <a:r>
              <a:rPr lang="sl-SI" sz="2800" dirty="0" err="1"/>
              <a:t>lji</a:t>
            </a:r>
            <a:r>
              <a:rPr lang="sl-SI" sz="2800" dirty="0"/>
              <a:t> mi zgubi.</a:t>
            </a:r>
            <a:br>
              <a:rPr lang="sl-SI" sz="2800" dirty="0"/>
            </a:br>
            <a:br>
              <a:rPr lang="sl-SI" sz="2800" dirty="0"/>
            </a:br>
            <a:br>
              <a:rPr lang="sl-SI" sz="2800" dirty="0"/>
            </a:b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812986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1268760" y="251520"/>
            <a:ext cx="5184576" cy="8710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dirty="0"/>
              <a:t>Če eno suho vzamem, </a:t>
            </a:r>
          </a:p>
          <a:p>
            <a:r>
              <a:rPr lang="sl-SI" sz="2800" dirty="0"/>
              <a:t>obiral bom kosti,</a:t>
            </a:r>
          </a:p>
          <a:p>
            <a:r>
              <a:rPr lang="sl-SI" sz="2800" dirty="0"/>
              <a:t>tam gori na planin'</a:t>
            </a:r>
            <a:r>
              <a:rPr lang="sl-SI" sz="2800" dirty="0" err="1"/>
              <a:t>ci</a:t>
            </a:r>
            <a:br>
              <a:rPr lang="sl-SI" sz="2800" dirty="0"/>
            </a:br>
            <a:r>
              <a:rPr lang="sl-SI" sz="2800" dirty="0"/>
              <a:t>obiral bom kosti.</a:t>
            </a:r>
          </a:p>
          <a:p>
            <a:endParaRPr lang="sl-SI" sz="2800" dirty="0"/>
          </a:p>
          <a:p>
            <a:r>
              <a:rPr lang="sl-SI" sz="2800" dirty="0"/>
              <a:t>Če eno debelo vzamem,</a:t>
            </a:r>
            <a:br>
              <a:rPr lang="sl-SI" sz="2800" dirty="0"/>
            </a:br>
            <a:r>
              <a:rPr lang="sl-SI" sz="2800" dirty="0"/>
              <a:t>na sonc' se mi stopi,</a:t>
            </a:r>
            <a:br>
              <a:rPr lang="sl-SI" sz="2800" dirty="0"/>
            </a:br>
            <a:r>
              <a:rPr lang="sl-SI" sz="2800" dirty="0"/>
              <a:t>tam gori na planin'</a:t>
            </a:r>
            <a:r>
              <a:rPr lang="sl-SI" sz="2800" dirty="0" err="1"/>
              <a:t>ci</a:t>
            </a:r>
            <a:br>
              <a:rPr lang="sl-SI" sz="2800" dirty="0"/>
            </a:br>
            <a:r>
              <a:rPr lang="sl-SI" sz="2800" dirty="0"/>
              <a:t>na sonc' se mi stopi.</a:t>
            </a:r>
            <a:br>
              <a:rPr lang="sl-SI" sz="2800" dirty="0"/>
            </a:br>
            <a:br>
              <a:rPr lang="sl-SI" sz="2800" dirty="0"/>
            </a:br>
            <a:r>
              <a:rPr lang="sl-SI" sz="2800" dirty="0"/>
              <a:t>Če eno mlado vzamem,</a:t>
            </a:r>
            <a:br>
              <a:rPr lang="sl-SI" sz="2800" dirty="0"/>
            </a:br>
            <a:r>
              <a:rPr lang="sl-SI" sz="2800" dirty="0" err="1"/>
              <a:t>kedaj</a:t>
            </a:r>
            <a:r>
              <a:rPr lang="sl-SI" sz="2800" dirty="0"/>
              <a:t> pa bodem spal,</a:t>
            </a:r>
            <a:br>
              <a:rPr lang="sl-SI" sz="2800" dirty="0"/>
            </a:br>
            <a:r>
              <a:rPr lang="sl-SI" sz="2800" dirty="0"/>
              <a:t>tam gori na planin'</a:t>
            </a:r>
            <a:r>
              <a:rPr lang="sl-SI" sz="2800" dirty="0" err="1"/>
              <a:t>ci</a:t>
            </a:r>
            <a:br>
              <a:rPr lang="sl-SI" sz="2800" dirty="0"/>
            </a:br>
            <a:r>
              <a:rPr lang="sl-SI" sz="2800" dirty="0" err="1"/>
              <a:t>kedaj</a:t>
            </a:r>
            <a:r>
              <a:rPr lang="sl-SI" sz="2800" dirty="0"/>
              <a:t> pa bodem spal?</a:t>
            </a:r>
            <a:br>
              <a:rPr lang="sl-SI" sz="2800" dirty="0"/>
            </a:br>
            <a:br>
              <a:rPr lang="sl-SI" sz="2800" dirty="0"/>
            </a:br>
            <a:r>
              <a:rPr lang="sl-SI" sz="2800" dirty="0"/>
              <a:t>Ponoči bodem ljubil,</a:t>
            </a:r>
            <a:br>
              <a:rPr lang="sl-SI" sz="2800" dirty="0"/>
            </a:br>
            <a:r>
              <a:rPr lang="sl-SI" sz="2800" dirty="0"/>
              <a:t>podnevi pa oral,</a:t>
            </a:r>
            <a:br>
              <a:rPr lang="sl-SI" sz="2800" dirty="0"/>
            </a:br>
            <a:r>
              <a:rPr lang="sl-SI" sz="2800" dirty="0"/>
              <a:t>tam gori na planin'</a:t>
            </a:r>
            <a:r>
              <a:rPr lang="sl-SI" sz="2800" dirty="0" err="1"/>
              <a:t>ci</a:t>
            </a:r>
            <a:r>
              <a:rPr lang="sl-SI" sz="2800" dirty="0"/>
              <a:t>,</a:t>
            </a:r>
            <a:br>
              <a:rPr lang="sl-SI" sz="2800" dirty="0"/>
            </a:br>
            <a:r>
              <a:rPr lang="sl-SI" sz="2800" dirty="0"/>
              <a:t>podnevi pa oral.</a:t>
            </a:r>
            <a:br>
              <a:rPr lang="sl-SI" sz="2800" dirty="0"/>
            </a:b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812986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934306" y="399983"/>
            <a:ext cx="5062603" cy="1215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3200" b="1" i="0" u="none" strike="noStrike" cap="none" normalizeH="0" baseline="0" dirty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MOJE DEKLE JE ŠE MLADO</a:t>
            </a:r>
            <a:endParaRPr kumimoji="0" lang="sl-SI" altLang="sl-SI" sz="11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94927" y="761621"/>
            <a:ext cx="6741369" cy="7048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Moje dekle je še mlado, ja, ja, 3x</a:t>
            </a:r>
            <a:b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staro komaj šestnajst let.</a:t>
            </a:r>
            <a:b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Še </a:t>
            </a:r>
            <a:r>
              <a:rPr kumimoji="0" lang="sl-SI" altLang="sl-SI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štir</a:t>
            </a:r>
            <a: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' leta jo bom čakal, ja, ja,</a:t>
            </a:r>
            <a:b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 bo stara dvajset let.</a:t>
            </a:r>
            <a:b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Cela </a:t>
            </a:r>
            <a:r>
              <a:rPr kumimoji="0" lang="sl-SI" altLang="sl-SI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žlahta</a:t>
            </a:r>
            <a: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mi jo brani, ja, ja,</a:t>
            </a:r>
            <a:b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ker je revnega stanu.</a:t>
            </a:r>
            <a:b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sl-SI" altLang="sl-SI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Naj bo revna </a:t>
            </a:r>
            <a:r>
              <a:rPr kumimoji="0" lang="sl-SI" altLang="sl-SI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al</a:t>
            </a:r>
            <a: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' bogata, ja, ja,</a:t>
            </a:r>
            <a:b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moja je in moja bo.</a:t>
            </a:r>
            <a:b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sl-SI" altLang="sl-SI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767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404664" y="683568"/>
            <a:ext cx="6048672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3200" dirty="0"/>
              <a:t>Mrzel veter tebe žene,</a:t>
            </a:r>
            <a:br>
              <a:rPr lang="sl-SI" sz="3200" dirty="0"/>
            </a:br>
            <a:r>
              <a:rPr lang="sl-SI" sz="3200" dirty="0"/>
              <a:t>drobna ptičica, od nas,</a:t>
            </a:r>
            <a:br>
              <a:rPr lang="sl-SI" sz="3200" dirty="0"/>
            </a:br>
            <a:r>
              <a:rPr lang="sl-SI" sz="3200" dirty="0"/>
              <a:t>ki 'znad lipice zelene</a:t>
            </a:r>
            <a:br>
              <a:rPr lang="sl-SI" sz="3200" dirty="0"/>
            </a:br>
            <a:r>
              <a:rPr lang="sl-SI" sz="3200" dirty="0"/>
              <a:t>si mi pela kratek čas.</a:t>
            </a:r>
            <a:br>
              <a:rPr lang="sl-SI" sz="3200" dirty="0"/>
            </a:br>
            <a:r>
              <a:rPr lang="sl-SI" sz="3200" dirty="0"/>
              <a:t>Vsako jutro, ptička moja,</a:t>
            </a:r>
            <a:br>
              <a:rPr lang="sl-SI" sz="3200" dirty="0"/>
            </a:br>
            <a:r>
              <a:rPr lang="sl-SI" sz="3200" dirty="0"/>
              <a:t>zgodaj si prepevala.</a:t>
            </a:r>
            <a:br>
              <a:rPr lang="sl-SI" sz="3200" dirty="0"/>
            </a:br>
            <a:r>
              <a:rPr lang="sl-SI" sz="3200" dirty="0"/>
              <a:t>Vsako noč je pesem tvoja</a:t>
            </a:r>
            <a:br>
              <a:rPr lang="sl-SI" sz="3200" dirty="0"/>
            </a:br>
            <a:r>
              <a:rPr lang="sl-SI" sz="3200" dirty="0"/>
              <a:t>sladko me zazibala.</a:t>
            </a:r>
            <a:br>
              <a:rPr lang="sl-SI" sz="3200" dirty="0"/>
            </a:br>
            <a:br>
              <a:rPr lang="sl-SI" sz="3200" dirty="0"/>
            </a:br>
            <a:r>
              <a:rPr lang="sl-SI" sz="3200" dirty="0"/>
              <a:t>Zdaj boš zapustila mene,</a:t>
            </a:r>
            <a:br>
              <a:rPr lang="sl-SI" sz="3200" dirty="0"/>
            </a:br>
            <a:r>
              <a:rPr lang="sl-SI" sz="3200" dirty="0"/>
              <a:t>joj, kak me srce boli!</a:t>
            </a:r>
            <a:br>
              <a:rPr lang="sl-SI" sz="3200" dirty="0"/>
            </a:br>
            <a:r>
              <a:rPr lang="sl-SI" sz="3200" dirty="0"/>
              <a:t>Mrzel veter tebe žene,</a:t>
            </a:r>
            <a:br>
              <a:rPr lang="sl-SI" sz="3200" dirty="0"/>
            </a:br>
            <a:r>
              <a:rPr lang="sl-SI" sz="3200" dirty="0"/>
              <a:t>pojdi, kam te veseli.</a:t>
            </a:r>
          </a:p>
          <a:p>
            <a:pPr algn="ctr"/>
            <a:r>
              <a:rPr lang="sl-SI" sz="3200" dirty="0"/>
              <a:t>O, da mi je perje dano, </a:t>
            </a:r>
          </a:p>
          <a:p>
            <a:pPr algn="ctr"/>
            <a:r>
              <a:rPr lang="sl-SI" sz="3200" dirty="0"/>
              <a:t>rad, o rad bi spremljal te.</a:t>
            </a:r>
          </a:p>
          <a:p>
            <a:pPr algn="ctr"/>
            <a:r>
              <a:rPr lang="sl-SI" sz="3200" dirty="0"/>
              <a:t>Pa v </a:t>
            </a:r>
            <a:r>
              <a:rPr lang="sl-SI" sz="3200" dirty="0" err="1"/>
              <a:t>ledovje</a:t>
            </a:r>
            <a:r>
              <a:rPr lang="sl-SI" sz="3200" dirty="0"/>
              <a:t> zakovano</a:t>
            </a:r>
          </a:p>
          <a:p>
            <a:pPr algn="ctr"/>
            <a:r>
              <a:rPr lang="sl-SI" sz="3200" dirty="0"/>
              <a:t>moje revno je srce.</a:t>
            </a:r>
            <a:br>
              <a:rPr lang="sl-SI" sz="3200" dirty="0"/>
            </a:br>
            <a:endParaRPr lang="sl-SI" sz="3200" dirty="0"/>
          </a:p>
        </p:txBody>
      </p:sp>
      <p:sp>
        <p:nvSpPr>
          <p:cNvPr id="6" name="Pravokotnik 5"/>
          <p:cNvSpPr/>
          <p:nvPr/>
        </p:nvSpPr>
        <p:spPr>
          <a:xfrm>
            <a:off x="1635881" y="73887"/>
            <a:ext cx="35862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600" b="1" u="sng" dirty="0"/>
              <a:t>Lastovki v slovo</a:t>
            </a:r>
          </a:p>
        </p:txBody>
      </p:sp>
    </p:spTree>
    <p:extLst>
      <p:ext uri="{BB962C8B-B14F-4D97-AF65-F5344CB8AC3E}">
        <p14:creationId xmlns:p14="http://schemas.microsoft.com/office/powerpoint/2010/main" val="927912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218154" y="467544"/>
            <a:ext cx="6192688" cy="8710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3200" dirty="0"/>
              <a:t>Pleničke je prala</a:t>
            </a:r>
            <a:r>
              <a:rPr lang="sl-SI" sz="2400" dirty="0"/>
              <a:t> </a:t>
            </a:r>
          </a:p>
          <a:p>
            <a:pPr algn="ctr"/>
            <a:endParaRPr lang="sl-SI" sz="2400" dirty="0"/>
          </a:p>
          <a:p>
            <a:pPr algn="ctr"/>
            <a:r>
              <a:rPr lang="sl-SI" sz="2400" dirty="0"/>
              <a:t>Pleničke je prala pri mrzlem </a:t>
            </a:r>
            <a:r>
              <a:rPr lang="sl-SI" sz="2400" dirty="0" err="1"/>
              <a:t>studenc</a:t>
            </a:r>
            <a:r>
              <a:rPr lang="sl-SI" sz="2400" dirty="0"/>
              <a:t>',</a:t>
            </a:r>
            <a:br>
              <a:rPr lang="sl-SI" sz="2400" dirty="0"/>
            </a:br>
            <a:r>
              <a:rPr lang="sl-SI" sz="2400" dirty="0"/>
              <a:t>en fantič </a:t>
            </a:r>
            <a:r>
              <a:rPr lang="sl-SI" sz="2400" dirty="0" err="1"/>
              <a:t>mim</a:t>
            </a:r>
            <a:r>
              <a:rPr lang="sl-SI" sz="2400" dirty="0"/>
              <a:t>' pride, korajžen </a:t>
            </a:r>
            <a:r>
              <a:rPr lang="sl-SI" sz="2400" dirty="0" err="1"/>
              <a:t>mladen</a:t>
            </a:r>
            <a:r>
              <a:rPr lang="sl-SI" sz="2400" dirty="0"/>
              <a:t>'č.</a:t>
            </a:r>
            <a:br>
              <a:rPr lang="sl-SI" sz="2400" dirty="0"/>
            </a:br>
            <a:r>
              <a:rPr lang="sl-SI" sz="2400" dirty="0"/>
              <a:t>Prav milo jo vpraša: „Oj deklica ti,</a:t>
            </a:r>
            <a:br>
              <a:rPr lang="sl-SI" sz="2400" dirty="0"/>
            </a:br>
            <a:r>
              <a:rPr lang="sl-SI" sz="2400" dirty="0"/>
              <a:t>zakaj 'maš tak solzne oči?“</a:t>
            </a:r>
            <a:br>
              <a:rPr lang="sl-SI" sz="2400" dirty="0"/>
            </a:br>
            <a:br>
              <a:rPr lang="sl-SI" sz="2400" dirty="0"/>
            </a:br>
            <a:r>
              <a:rPr lang="sl-SI" sz="2400" dirty="0"/>
              <a:t>»Zakaj me sprašuješ, ko sam dobro veš,</a:t>
            </a:r>
            <a:br>
              <a:rPr lang="sl-SI" sz="2400" dirty="0"/>
            </a:br>
            <a:r>
              <a:rPr lang="sl-SI" sz="2400" dirty="0"/>
              <a:t>kako je cvetici u suhemu vrt'.</a:t>
            </a:r>
            <a:br>
              <a:rPr lang="sl-SI" sz="2400" dirty="0"/>
            </a:br>
            <a:r>
              <a:rPr lang="sl-SI" sz="2400" dirty="0"/>
              <a:t>Če ji ne zalivaš, se </a:t>
            </a:r>
            <a:r>
              <a:rPr lang="sl-SI" sz="2400" dirty="0" err="1"/>
              <a:t>kmal</a:t>
            </a:r>
            <a:r>
              <a:rPr lang="sl-SI" sz="2400" dirty="0"/>
              <a:t>' posuši,</a:t>
            </a:r>
            <a:br>
              <a:rPr lang="sl-SI" sz="2400" dirty="0"/>
            </a:br>
            <a:r>
              <a:rPr lang="sl-SI" sz="2400" dirty="0"/>
              <a:t>zato 'mam tak solzne oči.</a:t>
            </a:r>
            <a:br>
              <a:rPr lang="sl-SI" sz="2400" dirty="0"/>
            </a:br>
            <a:br>
              <a:rPr lang="sl-SI" sz="2400" dirty="0"/>
            </a:br>
            <a:r>
              <a:rPr lang="sl-SI" sz="2400" dirty="0" err="1"/>
              <a:t>Lansk</a:t>
            </a:r>
            <a:r>
              <a:rPr lang="sl-SI" sz="2400" dirty="0"/>
              <a:t>' leto so </a:t>
            </a:r>
            <a:r>
              <a:rPr lang="sl-SI" sz="2400" dirty="0" err="1"/>
              <a:t>cvele</a:t>
            </a:r>
            <a:r>
              <a:rPr lang="sl-SI" sz="2400" dirty="0"/>
              <a:t> mi lil'je lepo,</a:t>
            </a:r>
            <a:br>
              <a:rPr lang="sl-SI" sz="2400" dirty="0"/>
            </a:br>
            <a:r>
              <a:rPr lang="sl-SI" sz="2400" dirty="0"/>
              <a:t>a letos so vzele od mene slovo.</a:t>
            </a:r>
            <a:br>
              <a:rPr lang="sl-SI" sz="2400" dirty="0"/>
            </a:br>
            <a:r>
              <a:rPr lang="sl-SI" sz="2400" dirty="0"/>
              <a:t>Zdaj </a:t>
            </a:r>
            <a:r>
              <a:rPr lang="sl-SI" sz="2400" dirty="0" err="1"/>
              <a:t>sineku</a:t>
            </a:r>
            <a:r>
              <a:rPr lang="sl-SI" sz="2400" dirty="0"/>
              <a:t> pojem, da lažje zaspi,</a:t>
            </a:r>
            <a:br>
              <a:rPr lang="sl-SI" sz="2400" dirty="0"/>
            </a:br>
            <a:r>
              <a:rPr lang="sl-SI" sz="2400" dirty="0"/>
              <a:t>zato 'mam tak solzne oči.</a:t>
            </a:r>
            <a:br>
              <a:rPr lang="sl-SI" sz="2400" dirty="0"/>
            </a:br>
            <a:br>
              <a:rPr lang="sl-SI" sz="2400" dirty="0"/>
            </a:br>
            <a:br>
              <a:rPr lang="sl-SI" sz="2400" dirty="0"/>
            </a:br>
            <a:r>
              <a:rPr lang="sl-SI" sz="2400" dirty="0" err="1"/>
              <a:t>Preljubljeno</a:t>
            </a:r>
            <a:r>
              <a:rPr lang="sl-SI" sz="2400" dirty="0"/>
              <a:t> dekle, le nič ne žaluj.</a:t>
            </a:r>
            <a:br>
              <a:rPr lang="sl-SI" sz="2400" dirty="0"/>
            </a:br>
            <a:r>
              <a:rPr lang="sl-SI" sz="2400" dirty="0"/>
              <a:t>Poglej, sam tvoj pobič stoji pred teboj.</a:t>
            </a:r>
            <a:br>
              <a:rPr lang="sl-SI" sz="2400" dirty="0"/>
            </a:br>
            <a:r>
              <a:rPr lang="sl-SI" sz="2400" dirty="0"/>
              <a:t>Obriši si solze, veselo zapoj,</a:t>
            </a:r>
            <a:br>
              <a:rPr lang="sl-SI" sz="2400" dirty="0"/>
            </a:br>
            <a:r>
              <a:rPr lang="sl-SI" sz="2400" dirty="0"/>
              <a:t>še danes grem v </a:t>
            </a:r>
            <a:r>
              <a:rPr lang="sl-SI" sz="2400" dirty="0" err="1"/>
              <a:t>farovž</a:t>
            </a:r>
            <a:r>
              <a:rPr lang="sl-SI" sz="2400" dirty="0"/>
              <a:t> s teboj.</a:t>
            </a:r>
            <a:br>
              <a:rPr lang="sl-SI" sz="2400" dirty="0"/>
            </a:b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2774001572"/>
      </p:ext>
    </p:extLst>
  </p:cSld>
  <p:clrMapOvr>
    <a:masterClrMapping/>
  </p:clrMapOvr>
</p:sld>
</file>

<file path=ppt/theme/theme1.xml><?xml version="1.0" encoding="utf-8"?>
<a:theme xmlns:a="http://schemas.openxmlformats.org/drawingml/2006/main" name="Sled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Sled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ed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1575</TotalTime>
  <Words>1963</Words>
  <Application>Microsoft Office PowerPoint</Application>
  <PresentationFormat>Diaprojekcija na zaslonu (4:3)</PresentationFormat>
  <Paragraphs>134</Paragraphs>
  <Slides>15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Georgia</vt:lpstr>
      <vt:lpstr>Trebuchet MS</vt:lpstr>
      <vt:lpstr>Sled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Katja</dc:creator>
  <cp:lastModifiedBy>Katja Gruber</cp:lastModifiedBy>
  <cp:revision>71</cp:revision>
  <dcterms:created xsi:type="dcterms:W3CDTF">2011-10-05T20:26:46Z</dcterms:created>
  <dcterms:modified xsi:type="dcterms:W3CDTF">2021-08-27T18:30:09Z</dcterms:modified>
</cp:coreProperties>
</file>