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6" r:id="rId3"/>
    <p:sldId id="275" r:id="rId4"/>
    <p:sldId id="278" r:id="rId5"/>
    <p:sldId id="280" r:id="rId6"/>
    <p:sldId id="276" r:id="rId7"/>
    <p:sldId id="282" r:id="rId8"/>
    <p:sldId id="262" r:id="rId9"/>
    <p:sldId id="263" r:id="rId10"/>
    <p:sldId id="261" r:id="rId11"/>
    <p:sldId id="264" r:id="rId12"/>
    <p:sldId id="265" r:id="rId13"/>
    <p:sldId id="266" r:id="rId14"/>
    <p:sldId id="283" r:id="rId15"/>
    <p:sldId id="267" r:id="rId16"/>
    <p:sldId id="277" r:id="rId17"/>
    <p:sldId id="268" r:id="rId18"/>
    <p:sldId id="284" r:id="rId19"/>
    <p:sldId id="269" r:id="rId20"/>
    <p:sldId id="270" r:id="rId21"/>
    <p:sldId id="273" r:id="rId22"/>
    <p:sldId id="271" r:id="rId23"/>
    <p:sldId id="285" r:id="rId24"/>
    <p:sldId id="272" r:id="rId2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-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7A43-5804-4939-B17B-6F3697FFC705}" type="datetimeFigureOut">
              <a:rPr lang="sl-SI" smtClean="0"/>
              <a:t>20.8.2021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4BF1-ECEC-4131-B44B-B7D825D37D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544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7A43-5804-4939-B17B-6F3697FFC705}" type="datetimeFigureOut">
              <a:rPr lang="sl-SI" smtClean="0"/>
              <a:t>20.8.2021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4BF1-ECEC-4131-B44B-B7D825D37D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6717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7A43-5804-4939-B17B-6F3697FFC705}" type="datetimeFigureOut">
              <a:rPr lang="sl-SI" smtClean="0"/>
              <a:t>20.8.2021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4BF1-ECEC-4131-B44B-B7D825D37D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43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7A43-5804-4939-B17B-6F3697FFC705}" type="datetimeFigureOut">
              <a:rPr lang="sl-SI" smtClean="0"/>
              <a:t>20.8.2021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4BF1-ECEC-4131-B44B-B7D825D37D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409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7A43-5804-4939-B17B-6F3697FFC705}" type="datetimeFigureOut">
              <a:rPr lang="sl-SI" smtClean="0"/>
              <a:t>20.8.2021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4BF1-ECEC-4131-B44B-B7D825D37D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1620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7A43-5804-4939-B17B-6F3697FFC705}" type="datetimeFigureOut">
              <a:rPr lang="sl-SI" smtClean="0"/>
              <a:t>20.8.2021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4BF1-ECEC-4131-B44B-B7D825D37D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100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7A43-5804-4939-B17B-6F3697FFC705}" type="datetimeFigureOut">
              <a:rPr lang="sl-SI" smtClean="0"/>
              <a:t>20.8.2021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4BF1-ECEC-4131-B44B-B7D825D37D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811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7A43-5804-4939-B17B-6F3697FFC705}" type="datetimeFigureOut">
              <a:rPr lang="sl-SI" smtClean="0"/>
              <a:t>20.8.2021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4BF1-ECEC-4131-B44B-B7D825D37D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8839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7A43-5804-4939-B17B-6F3697FFC705}" type="datetimeFigureOut">
              <a:rPr lang="sl-SI" smtClean="0"/>
              <a:t>20.8.2021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4BF1-ECEC-4131-B44B-B7D825D37D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9263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7A43-5804-4939-B17B-6F3697FFC705}" type="datetimeFigureOut">
              <a:rPr lang="sl-SI" smtClean="0"/>
              <a:t>20.8.2021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4BF1-ECEC-4131-B44B-B7D825D37D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4494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7A43-5804-4939-B17B-6F3697FFC705}" type="datetimeFigureOut">
              <a:rPr lang="sl-SI" smtClean="0"/>
              <a:t>20.8.2021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4BF1-ECEC-4131-B44B-B7D825D37D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3118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B7A43-5804-4939-B17B-6F3697FFC705}" type="datetimeFigureOut">
              <a:rPr lang="sl-SI" smtClean="0"/>
              <a:t>20.8.2021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B4BF1-ECEC-4131-B44B-B7D825D37D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345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laco.org/mozarts-final-masterpiece/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si/url?sa=i&amp;source=images&amp;cd=&amp;cad=rja&amp;docid=zRR-noRt0bHnVM&amp;tbnid=ok-8TM_kgJ9QeM:&amp;ved=0CAgQjRwwAA&amp;url=http://uciteljska.net/kvizi/HotPot/VSILJIVEC_1G/M.htm&amp;ei=ThkaUeQv5IXiBPbygIAC&amp;psig=AFQjCNGB1d7G0fbywplfUGhUKfh4jZrtKA&amp;ust=1360751310066313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870363" y="1"/>
            <a:ext cx="6747164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Can't Help Falling In Love"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Wise men say only fools rush in</a:t>
            </a:r>
            <a:br>
              <a:rPr lang="en-US" sz="2400" dirty="0"/>
            </a:br>
            <a:r>
              <a:rPr lang="en-US" sz="2400" dirty="0"/>
              <a:t>but I can't help falling in love with you</a:t>
            </a:r>
            <a:br>
              <a:rPr lang="en-US" sz="2400" dirty="0"/>
            </a:br>
            <a:r>
              <a:rPr lang="en-US" sz="2400" dirty="0"/>
              <a:t>Shall I stay</a:t>
            </a:r>
            <a:r>
              <a:rPr lang="sl-SI" sz="2400" dirty="0"/>
              <a:t> </a:t>
            </a:r>
            <a:r>
              <a:rPr lang="en-US" sz="2400" dirty="0"/>
              <a:t>would it be a sin</a:t>
            </a:r>
            <a:br>
              <a:rPr lang="en-US" sz="2400" dirty="0"/>
            </a:br>
            <a:r>
              <a:rPr lang="en-US" sz="2400" dirty="0"/>
              <a:t>If I can't help falling in love with you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Like a river flows surely to the sea</a:t>
            </a:r>
            <a:br>
              <a:rPr lang="en-US" sz="2400" dirty="0"/>
            </a:br>
            <a:r>
              <a:rPr lang="en-US" sz="2400" dirty="0"/>
              <a:t>Darling so it goes</a:t>
            </a:r>
            <a:r>
              <a:rPr lang="sl-SI" sz="2400" dirty="0"/>
              <a:t> </a:t>
            </a:r>
            <a:r>
              <a:rPr lang="en-US" sz="2400" dirty="0"/>
              <a:t>some things are meant to be</a:t>
            </a:r>
            <a:br>
              <a:rPr lang="en-US" sz="2400" dirty="0"/>
            </a:br>
            <a:r>
              <a:rPr lang="en-US" sz="2400" dirty="0"/>
              <a:t>take my hand, take my whole life too</a:t>
            </a:r>
            <a:br>
              <a:rPr lang="en-US" sz="2400" dirty="0"/>
            </a:br>
            <a:r>
              <a:rPr lang="en-US" sz="2400" dirty="0"/>
              <a:t>for I can't help falling in love with you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Like a river flows surely to the sea</a:t>
            </a:r>
            <a:br>
              <a:rPr lang="en-US" sz="2400" dirty="0"/>
            </a:br>
            <a:r>
              <a:rPr lang="en-US" sz="2400" dirty="0"/>
              <a:t>Darling so it goes</a:t>
            </a:r>
            <a:r>
              <a:rPr lang="sl-SI" sz="2400" dirty="0"/>
              <a:t> </a:t>
            </a:r>
            <a:r>
              <a:rPr lang="en-US" sz="2400" dirty="0"/>
              <a:t>some things are meant to be</a:t>
            </a:r>
            <a:br>
              <a:rPr lang="en-US" sz="2400" dirty="0"/>
            </a:br>
            <a:r>
              <a:rPr lang="en-US" sz="2400" dirty="0"/>
              <a:t>take my hand, take my whole life too</a:t>
            </a:r>
            <a:br>
              <a:rPr lang="en-US" sz="2400" dirty="0"/>
            </a:br>
            <a:r>
              <a:rPr lang="en-US" sz="2400" dirty="0"/>
              <a:t>for I can't help falling in love with you</a:t>
            </a:r>
            <a:endParaRPr lang="sl-SI" sz="2400" dirty="0"/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for I can't help falling in love with you</a:t>
            </a:r>
            <a:r>
              <a:rPr lang="sl-SI" sz="2400" dirty="0"/>
              <a:t>.</a:t>
            </a:r>
            <a:endParaRPr lang="en-US" sz="2400" dirty="0"/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61968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125014" y="566670"/>
            <a:ext cx="7018986" cy="11090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b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ČEZ ŠUŠTARSKI MOST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– v G-duru  Majda Sepe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 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INTRO: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Am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D7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Em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Am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 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      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B7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    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Em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     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G7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V Ljubljani, za Ljubljanico, tam najde vsak vse kar želi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  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 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A7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D7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Tam skrije med cvetlice te Julija bar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   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B7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     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Em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  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G7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če si zaljubljen, če si mlad a čez leto in čez dan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   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  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Am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D7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prišel boš tja z nevesto,    na Magistrat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 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 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B7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Em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G7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A7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D7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Čez Šuštarski most ------_____ Čez Šuštarski most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B7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 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Em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G7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levo na Mestni trg   desno na Stari trg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    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 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Am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D7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__po spomine po mladost čez Šuštarski most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 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 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     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B7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Em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     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G7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V Ljubljani, za Ljubljanico, najde vsak kar išče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    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A7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D7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Tam za večerjo    Vitez kopuna ti da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     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B7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   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Em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 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G7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in Maček cvička rdečega in če z mačkom greš  od tam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  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Am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D7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lahko potunkaš  glavo v Robbov vodnjak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 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 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B7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Em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G7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A7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D7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Čez Šuštarski most ------_____ Čez Šuštarski most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B7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 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Em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G7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levo na Mestni trg   desno na Stari trg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    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 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Am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D7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__po spomine po mladost čez Šuštarski most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 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 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Am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D7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Em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Am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la </a:t>
            </a:r>
            <a:r>
              <a:rPr lang="sl-SI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al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la la la la..............................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 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Am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D7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Em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Am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la </a:t>
            </a:r>
            <a:r>
              <a:rPr lang="sl-SI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al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la la la la.....................................</a:t>
            </a:r>
            <a:r>
              <a:rPr lang="sl-SI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aaaaa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ha 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 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 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      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B7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    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Em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     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G7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V Ljubljani, za Ljubljanico, tam najde vsak kar išče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  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 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A7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D7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fant sulico, mož cviček in luna balkon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 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B7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Em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  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G7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največjo knjigo učenjak, minikrilo deklica,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Am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D7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še tole svojo pesem, našla sem tam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 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 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B7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Em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G7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A7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D7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Čez Šuštarski most ------_____ Čez Šuštarski most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B7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 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Em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G7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levo na Mestni trg   desno na Stari trg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    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 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Am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D7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__po spomine po mladost čez Šuštarski most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 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 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Am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D7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Em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Am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la </a:t>
            </a:r>
            <a:r>
              <a:rPr lang="sl-SI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al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la la la la..............................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 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Am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D7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Em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Am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</a:t>
            </a:r>
            <a:r>
              <a:rPr lang="sl-SI" sz="800" b="1" dirty="0" smtClean="0">
                <a:solidFill>
                  <a:srgbClr val="9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la </a:t>
            </a:r>
            <a:r>
              <a:rPr lang="sl-SI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al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la la la la.....................................</a:t>
            </a:r>
            <a:r>
              <a:rPr lang="sl-SI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aaaaa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ha 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 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42920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048000" y="335846"/>
            <a:ext cx="6096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sl-SI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HE'S GOT THE WHOLE WORLD IN HIS HANDS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Črnska duhovna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He's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got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you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me,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brother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in His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hands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He's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got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you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me,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brother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in His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hands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He's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got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you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me,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brother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in His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hands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He's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got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whole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wide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world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 His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hands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He's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got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whole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world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 His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hands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He's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got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whole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world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 His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hands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He's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got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whole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world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 His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hands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He's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got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whole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wide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world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 His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hands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He's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got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little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bitty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babies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 His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hands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He's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got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little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bitty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babies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 His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hands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He's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got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little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bitty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babies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 His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hands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He's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got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whole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wide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world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 His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hands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He'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got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everybody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her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 His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hands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He'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got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everybody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her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 His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hands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He'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got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everybody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her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 His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hands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He's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got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whole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wide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world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 His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hands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sl-SI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283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965916" y="622143"/>
            <a:ext cx="611746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l-SI" b="1" dirty="0">
                <a:latin typeface="Times New Roman" panose="02020603050405020304" pitchFamily="18" charset="0"/>
              </a:rPr>
              <a:t>KO BI VSA LJUDSTVA </a:t>
            </a:r>
            <a:r>
              <a:rPr lang="sl-SI" b="1" dirty="0" smtClean="0">
                <a:latin typeface="Times New Roman" panose="02020603050405020304" pitchFamily="18" charset="0"/>
              </a:rPr>
              <a:t> Arsen Dedić</a:t>
            </a:r>
            <a:endParaRPr lang="sl-SI" b="1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Ko bi vsa ljudstva na svetu,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kakor vsi mladi na svetu,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ko bi vsa ljudstva na svetu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sklenila tako.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 reko, dosti bilo je že solza,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vse kar hudo je,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naj s sveta v hipu izgine,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vsem dobro naj bo.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Vsi ljudje srečni bi peli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 roke v vencu imeli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čez ves svet, kjer bi živeli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brez vojn in strahov.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hangingPunct="0">
              <a:spcAft>
                <a:spcPts val="0"/>
              </a:spcAft>
            </a:pPr>
            <a:r>
              <a:rPr lang="sl-SI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6632620" y="1481070"/>
            <a:ext cx="230704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Dva in dva si takrat 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bi bila bratu brat.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 pesmijo, ki hrabri,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zdaj gremo v nove dni.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Morda bo vse pelo,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vam, ki ste še mladi,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da si kdaj zgradite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boljši svet.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48084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759852" y="671691"/>
            <a:ext cx="3823354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MALO MIRU </a:t>
            </a:r>
            <a:endParaRPr lang="sl-SI" b="1" dirty="0"/>
          </a:p>
          <a:p>
            <a:pPr hangingPunct="0"/>
            <a:r>
              <a:rPr lang="sl-SI" dirty="0"/>
              <a:t> </a:t>
            </a:r>
          </a:p>
          <a:p>
            <a:pPr hangingPunct="0"/>
            <a:r>
              <a:rPr lang="sl-SI" dirty="0"/>
              <a:t>Kot droben cvet, ki prekriva ga sneg,</a:t>
            </a:r>
          </a:p>
          <a:p>
            <a:pPr hangingPunct="0"/>
            <a:r>
              <a:rPr lang="sl-SI" dirty="0"/>
              <a:t>kot ogenj, ki v vetru spreminja se v led,</a:t>
            </a:r>
          </a:p>
          <a:p>
            <a:pPr hangingPunct="0"/>
            <a:r>
              <a:rPr lang="sl-SI" dirty="0"/>
              <a:t>kot majhna lutka, ki nimaš je rad,</a:t>
            </a:r>
          </a:p>
          <a:p>
            <a:pPr hangingPunct="0"/>
            <a:r>
              <a:rPr lang="sl-SI" dirty="0"/>
              <a:t>počutim se mnogokrat.</a:t>
            </a:r>
          </a:p>
          <a:p>
            <a:pPr hangingPunct="0"/>
            <a:r>
              <a:rPr lang="sl-SI" dirty="0"/>
              <a:t> </a:t>
            </a:r>
          </a:p>
          <a:p>
            <a:pPr hangingPunct="0"/>
            <a:r>
              <a:rPr lang="sl-SI" dirty="0"/>
              <a:t>Ko gledam oblake objokanih lic</a:t>
            </a:r>
          </a:p>
          <a:p>
            <a:pPr hangingPunct="0"/>
            <a:r>
              <a:rPr lang="sl-SI" dirty="0"/>
              <a:t>in slišim še krike preganjanih ptic,</a:t>
            </a:r>
          </a:p>
          <a:p>
            <a:pPr hangingPunct="0"/>
            <a:r>
              <a:rPr lang="sl-SI" dirty="0"/>
              <a:t>v strahu pred temo se pesem rodi,</a:t>
            </a:r>
          </a:p>
          <a:p>
            <a:pPr hangingPunct="0"/>
            <a:r>
              <a:rPr lang="sl-SI" dirty="0"/>
              <a:t>naj nič se nam ne zgodi.</a:t>
            </a:r>
          </a:p>
          <a:p>
            <a:pPr hangingPunct="0"/>
            <a:r>
              <a:rPr lang="sl-SI" dirty="0"/>
              <a:t> </a:t>
            </a:r>
          </a:p>
          <a:p>
            <a:pPr hangingPunct="0"/>
            <a:r>
              <a:rPr lang="sl-SI" dirty="0"/>
              <a:t>Vsaj malo sonca, vsaj malo smeha, </a:t>
            </a:r>
          </a:p>
          <a:p>
            <a:pPr hangingPunct="0"/>
            <a:r>
              <a:rPr lang="sl-SI" dirty="0"/>
              <a:t>za svet, kjer teče življenja reka.</a:t>
            </a:r>
          </a:p>
          <a:p>
            <a:pPr hangingPunct="0"/>
            <a:r>
              <a:rPr lang="sl-SI" dirty="0"/>
              <a:t>Topline malo, ljubezni nežne,</a:t>
            </a:r>
          </a:p>
          <a:p>
            <a:pPr hangingPunct="0"/>
            <a:r>
              <a:rPr lang="sl-SI" dirty="0"/>
              <a:t>miru vsaj malo si zdaj želim.</a:t>
            </a:r>
          </a:p>
          <a:p>
            <a:pPr hangingPunct="0"/>
            <a:r>
              <a:rPr lang="sl-SI" dirty="0"/>
              <a:t> </a:t>
            </a:r>
          </a:p>
          <a:p>
            <a:pPr hangingPunct="0"/>
            <a:r>
              <a:rPr lang="sl-SI" dirty="0"/>
              <a:t>Vsaj malo sreče, veselja malo</a:t>
            </a:r>
          </a:p>
          <a:p>
            <a:pPr hangingPunct="0"/>
            <a:r>
              <a:rPr lang="sl-SI" dirty="0"/>
              <a:t>in da ljudje bi več ne jokali,</a:t>
            </a:r>
          </a:p>
          <a:p>
            <a:pPr hangingPunct="0"/>
            <a:r>
              <a:rPr lang="sl-SI" dirty="0"/>
              <a:t>miru vsaj malo, vsaj eno željo,</a:t>
            </a:r>
          </a:p>
          <a:p>
            <a:pPr hangingPunct="0"/>
            <a:r>
              <a:rPr lang="sl-SI" dirty="0"/>
              <a:t>da upanja zdaj še ne izgubim.</a:t>
            </a:r>
          </a:p>
          <a:p>
            <a:pPr hangingPunct="0"/>
            <a:r>
              <a:rPr lang="sl-SI" dirty="0"/>
              <a:t> </a:t>
            </a:r>
          </a:p>
        </p:txBody>
      </p:sp>
      <p:sp>
        <p:nvSpPr>
          <p:cNvPr id="4" name="Pravokotnik 3"/>
          <p:cNvSpPr/>
          <p:nvPr/>
        </p:nvSpPr>
        <p:spPr>
          <a:xfrm>
            <a:off x="6087414" y="1456720"/>
            <a:ext cx="375204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sl-SI" dirty="0" smtClean="0"/>
              <a:t>Želim, da razumel bi pesem ves svet,</a:t>
            </a:r>
          </a:p>
          <a:p>
            <a:pPr hangingPunct="0"/>
            <a:r>
              <a:rPr lang="sl-SI" dirty="0" smtClean="0"/>
              <a:t>dekle sem, ki poje, kar pravi srce,</a:t>
            </a:r>
          </a:p>
          <a:p>
            <a:pPr hangingPunct="0"/>
            <a:r>
              <a:rPr lang="sl-SI" dirty="0" smtClean="0"/>
              <a:t>in sama drhtim kot osamljeni ptič, </a:t>
            </a:r>
          </a:p>
          <a:p>
            <a:pPr hangingPunct="0"/>
            <a:r>
              <a:rPr lang="sl-SI" dirty="0" smtClean="0"/>
              <a:t>ki sluti viharne dni.</a:t>
            </a:r>
          </a:p>
          <a:p>
            <a:pPr hangingPunct="0"/>
            <a:r>
              <a:rPr lang="sl-SI" dirty="0" smtClean="0"/>
              <a:t> </a:t>
            </a:r>
          </a:p>
          <a:p>
            <a:pPr hangingPunct="0"/>
            <a:r>
              <a:rPr lang="sl-SI" dirty="0" smtClean="0"/>
              <a:t>Vsaj malo sonca, vsaj malo smeha …</a:t>
            </a:r>
          </a:p>
          <a:p>
            <a:pPr hangingPunct="0"/>
            <a:r>
              <a:rPr lang="sl-SI" dirty="0" smtClean="0"/>
              <a:t>Vsaj malo sreče, veselja malo…</a:t>
            </a:r>
          </a:p>
          <a:p>
            <a:pPr hangingPunct="0"/>
            <a:r>
              <a:rPr lang="sl-SI" dirty="0" smtClean="0"/>
              <a:t> </a:t>
            </a:r>
          </a:p>
          <a:p>
            <a:pPr hangingPunct="0"/>
            <a:r>
              <a:rPr lang="sl-SI" dirty="0" smtClean="0"/>
              <a:t>Poj z menoj to pesmico,</a:t>
            </a:r>
          </a:p>
          <a:p>
            <a:pPr hangingPunct="0"/>
            <a:r>
              <a:rPr lang="sl-SI" dirty="0" smtClean="0"/>
              <a:t>v miru naj ves svet živi.</a:t>
            </a:r>
          </a:p>
          <a:p>
            <a:pPr hangingPunct="0"/>
            <a:r>
              <a:rPr lang="sl-SI" dirty="0" smtClean="0"/>
              <a:t> </a:t>
            </a:r>
          </a:p>
          <a:p>
            <a:pPr hangingPunct="0"/>
            <a:r>
              <a:rPr lang="sl-SI" dirty="0" smtClean="0"/>
              <a:t>Vsaj malo sonca, vsaj malo smeha..</a:t>
            </a:r>
          </a:p>
          <a:p>
            <a:r>
              <a:rPr lang="sl-SI" dirty="0" smtClean="0"/>
              <a:t>(poj z menoj to pesmico…)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48706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0537" y="2048291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V nekem mestu, v neki hiši </a:t>
            </a:r>
            <a:endParaRPr lang="sl-SI" sz="2800" dirty="0">
              <a:latin typeface="Times New Roman"/>
              <a:cs typeface="Times New Roman"/>
            </a:endParaRPr>
          </a:p>
          <a:p>
            <a:r>
              <a:rPr lang="en-US" sz="2800" dirty="0" err="1">
                <a:latin typeface="Times New Roman"/>
                <a:cs typeface="Times New Roman"/>
              </a:rPr>
              <a:t>majhen</a:t>
            </a:r>
            <a:r>
              <a:rPr lang="en-US" sz="2800" dirty="0">
                <a:latin typeface="Times New Roman"/>
                <a:cs typeface="Times New Roman"/>
              </a:rPr>
              <a:t> medved je doma, </a:t>
            </a:r>
            <a:endParaRPr lang="sl-SI" sz="2800" dirty="0">
              <a:latin typeface="Times New Roman"/>
              <a:cs typeface="Times New Roman"/>
            </a:endParaRPr>
          </a:p>
          <a:p>
            <a:r>
              <a:rPr lang="en-US" sz="2800" dirty="0">
                <a:latin typeface="Times New Roman"/>
                <a:cs typeface="Times New Roman"/>
              </a:rPr>
              <a:t>tam sedi v medvedji šoli, </a:t>
            </a:r>
            <a:endParaRPr lang="sl-SI" sz="2800" dirty="0">
              <a:latin typeface="Times New Roman"/>
              <a:cs typeface="Times New Roman"/>
            </a:endParaRPr>
          </a:p>
          <a:p>
            <a:r>
              <a:rPr lang="en-US" sz="2800" dirty="0" err="1">
                <a:latin typeface="Times New Roman"/>
                <a:cs typeface="Times New Roman"/>
              </a:rPr>
              <a:t>razne</a:t>
            </a:r>
            <a:r>
              <a:rPr lang="en-US" sz="2800" dirty="0">
                <a:latin typeface="Times New Roman"/>
                <a:cs typeface="Times New Roman"/>
              </a:rPr>
              <a:t> igre se igra.</a:t>
            </a:r>
          </a:p>
          <a:p>
            <a:endParaRPr lang="en-US" sz="2800" dirty="0">
              <a:latin typeface="Times New Roman"/>
              <a:cs typeface="Times New Roman"/>
            </a:endParaRPr>
          </a:p>
          <a:p>
            <a:r>
              <a:rPr lang="en-US" sz="2800" dirty="0">
                <a:latin typeface="Times New Roman"/>
                <a:cs typeface="Times New Roman"/>
              </a:rPr>
              <a:t>Z očkom se po mestu vozi, </a:t>
            </a:r>
            <a:endParaRPr lang="sl-SI" sz="2800" dirty="0">
              <a:latin typeface="Times New Roman"/>
              <a:cs typeface="Times New Roman"/>
            </a:endParaRPr>
          </a:p>
          <a:p>
            <a:r>
              <a:rPr lang="en-US" sz="2800" dirty="0">
                <a:latin typeface="Times New Roman"/>
                <a:cs typeface="Times New Roman"/>
              </a:rPr>
              <a:t>z mamo v trgovino gre, </a:t>
            </a:r>
            <a:endParaRPr lang="sl-SI" sz="2800" dirty="0">
              <a:latin typeface="Times New Roman"/>
              <a:cs typeface="Times New Roman"/>
            </a:endParaRPr>
          </a:p>
          <a:p>
            <a:r>
              <a:rPr lang="en-US" sz="2800" dirty="0" err="1">
                <a:latin typeface="Times New Roman"/>
                <a:cs typeface="Times New Roman"/>
              </a:rPr>
              <a:t>sestri</a:t>
            </a:r>
            <a:r>
              <a:rPr lang="en-US" sz="2800" dirty="0">
                <a:latin typeface="Times New Roman"/>
                <a:cs typeface="Times New Roman"/>
              </a:rPr>
              <a:t> naloge popravlja, </a:t>
            </a:r>
            <a:endParaRPr lang="sl-SI" sz="2800" dirty="0">
              <a:latin typeface="Times New Roman"/>
              <a:cs typeface="Times New Roman"/>
            </a:endParaRPr>
          </a:p>
          <a:p>
            <a:r>
              <a:rPr lang="en-US" sz="2800" dirty="0" err="1">
                <a:latin typeface="Times New Roman"/>
                <a:cs typeface="Times New Roman"/>
              </a:rPr>
              <a:t>meni</a:t>
            </a:r>
            <a:r>
              <a:rPr lang="en-US" sz="2800" dirty="0">
                <a:latin typeface="Times New Roman"/>
                <a:cs typeface="Times New Roman"/>
              </a:rPr>
              <a:t> pravljico pove.</a:t>
            </a:r>
          </a:p>
          <a:p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12115" y="2204914"/>
            <a:ext cx="490828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To je Piki, moj prijatelj, </a:t>
            </a:r>
            <a:endParaRPr lang="sl-SI" sz="2800" dirty="0">
              <a:latin typeface="Times New Roman"/>
              <a:cs typeface="Times New Roman"/>
            </a:endParaRPr>
          </a:p>
          <a:p>
            <a:r>
              <a:rPr lang="en-US" sz="2800" dirty="0" err="1">
                <a:latin typeface="Times New Roman"/>
                <a:cs typeface="Times New Roman"/>
              </a:rPr>
              <a:t>ki</a:t>
            </a:r>
            <a:r>
              <a:rPr lang="en-US" sz="2800" dirty="0">
                <a:latin typeface="Times New Roman"/>
                <a:cs typeface="Times New Roman"/>
              </a:rPr>
              <a:t> me spremlja noč in dan, </a:t>
            </a:r>
            <a:endParaRPr lang="sl-SI" sz="2800" dirty="0">
              <a:latin typeface="Times New Roman"/>
              <a:cs typeface="Times New Roman"/>
            </a:endParaRPr>
          </a:p>
          <a:p>
            <a:r>
              <a:rPr lang="en-US" sz="2800" dirty="0" err="1">
                <a:latin typeface="Times New Roman"/>
                <a:cs typeface="Times New Roman"/>
              </a:rPr>
              <a:t>ki</a:t>
            </a:r>
            <a:r>
              <a:rPr lang="en-US" sz="2800" dirty="0">
                <a:latin typeface="Times New Roman"/>
                <a:cs typeface="Times New Roman"/>
              </a:rPr>
              <a:t> pozna vse šale </a:t>
            </a:r>
            <a:endParaRPr lang="sl-SI" sz="2800" dirty="0">
              <a:latin typeface="Times New Roman"/>
              <a:cs typeface="Times New Roman"/>
            </a:endParaRPr>
          </a:p>
          <a:p>
            <a:r>
              <a:rPr lang="en-US" sz="2800" dirty="0">
                <a:latin typeface="Times New Roman"/>
                <a:cs typeface="Times New Roman"/>
              </a:rPr>
              <a:t>in je zmeraj nasmejan.</a:t>
            </a:r>
          </a:p>
          <a:p>
            <a:endParaRPr lang="en-US" sz="2800" dirty="0">
              <a:latin typeface="Times New Roman"/>
              <a:cs typeface="Times New Roman"/>
            </a:endParaRPr>
          </a:p>
          <a:p>
            <a:r>
              <a:rPr lang="en-US" sz="2800" dirty="0">
                <a:latin typeface="Times New Roman"/>
                <a:cs typeface="Times New Roman"/>
              </a:rPr>
              <a:t>To je Piki, naš prijatelj, </a:t>
            </a:r>
            <a:endParaRPr lang="sl-SI" sz="2800" dirty="0">
              <a:latin typeface="Times New Roman"/>
              <a:cs typeface="Times New Roman"/>
            </a:endParaRPr>
          </a:p>
          <a:p>
            <a:r>
              <a:rPr lang="en-US" sz="2800" dirty="0">
                <a:latin typeface="Times New Roman"/>
                <a:cs typeface="Times New Roman"/>
              </a:rPr>
              <a:t>s polno torbico norčij. </a:t>
            </a:r>
            <a:endParaRPr lang="sl-SI" sz="2800" dirty="0">
              <a:latin typeface="Times New Roman"/>
              <a:cs typeface="Times New Roman"/>
            </a:endParaRPr>
          </a:p>
          <a:p>
            <a:r>
              <a:rPr lang="en-US" sz="2800" dirty="0" err="1">
                <a:latin typeface="Times New Roman"/>
                <a:cs typeface="Times New Roman"/>
              </a:rPr>
              <a:t>Gremo</a:t>
            </a:r>
            <a:r>
              <a:rPr lang="en-US" sz="2800" dirty="0">
                <a:latin typeface="Times New Roman"/>
                <a:cs typeface="Times New Roman"/>
              </a:rPr>
              <a:t> z njim v </a:t>
            </a:r>
            <a:r>
              <a:rPr lang="en-US" sz="2800" dirty="0" err="1">
                <a:latin typeface="Times New Roman"/>
                <a:cs typeface="Times New Roman"/>
              </a:rPr>
              <a:t>medvedjo</a:t>
            </a:r>
            <a:r>
              <a:rPr lang="sl-SI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šolo</a:t>
            </a:r>
            <a:r>
              <a:rPr lang="en-US" sz="2800" dirty="0">
                <a:latin typeface="Times New Roman"/>
                <a:cs typeface="Times New Roman"/>
              </a:rPr>
              <a:t> </a:t>
            </a:r>
            <a:endParaRPr lang="sl-SI" sz="2800" dirty="0">
              <a:latin typeface="Times New Roman"/>
              <a:cs typeface="Times New Roman"/>
            </a:endParaRPr>
          </a:p>
          <a:p>
            <a:r>
              <a:rPr lang="en-US" sz="2800" dirty="0">
                <a:latin typeface="Times New Roman"/>
                <a:cs typeface="Times New Roman"/>
              </a:rPr>
              <a:t>se zabavat tudi mi.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907074" y="817364"/>
            <a:ext cx="59822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MOJ PRIJATELJ                       PIKI JAKOB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</a:p>
          <a:p>
            <a:r>
              <a:rPr lang="en-US" dirty="0">
                <a:latin typeface="Times New Roman"/>
                <a:cs typeface="Times New Roman"/>
              </a:rPr>
              <a:t>Kajetan Kovič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8498" y="6157107"/>
            <a:ext cx="78779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/>
                <a:cs typeface="Times New Roman"/>
              </a:rPr>
              <a:t>Kdo je Piki? Kako je Piki postal Piki? Kdaj in kako je Piki prišel stanovat k učitelju? Kdo vse </a:t>
            </a:r>
          </a:p>
          <a:p>
            <a:r>
              <a:rPr lang="en-US" sz="1600" dirty="0">
                <a:latin typeface="Times New Roman"/>
                <a:cs typeface="Times New Roman"/>
              </a:rPr>
              <a:t>stanuje v bloku v četrtem nadstropju?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214" y="0"/>
            <a:ext cx="1433803" cy="204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2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781318" y="547831"/>
            <a:ext cx="6096000" cy="6217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</a:tabLst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MY HEART WILL GO ON  (TITANIC) </a:t>
            </a:r>
            <a:endParaRPr lang="sl-SI" sz="2400" b="1" dirty="0" smtClean="0">
              <a:effectLst/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Celine Dion</a:t>
            </a:r>
            <a:endParaRPr lang="sl-SI" sz="2000" b="1" dirty="0" smtClean="0">
              <a:effectLst/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sl-SI" sz="2000" b="1" dirty="0" smtClean="0">
              <a:effectLst/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Every night in my dreams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I see you. I feel you.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That in how I know you go on.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Far across the distance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And spaces between us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You have come to show you go on.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Near, far wherever you are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I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belive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that the heart does go on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Once more you open the door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 you´re here in my heart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And my heart will go on and on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Love can touch us one time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And last for a lifetime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And never let go till we ´re go on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sl-SI" sz="2000" b="1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5778321" y="1679036"/>
            <a:ext cx="368765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</a:tabLs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Near, far wherever you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ar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belive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that the heart does go on</a:t>
            </a:r>
            <a:b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Once more you open the door</a:t>
            </a:r>
            <a:b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And you´re here in my heart</a:t>
            </a:r>
            <a:b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And my heart will go on and on</a:t>
            </a:r>
            <a:b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You´re here, there´s nothing I fear,</a:t>
            </a:r>
            <a:b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And I know that my heart will go on</a:t>
            </a:r>
            <a:b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We´ll stay forever this way</a:t>
            </a:r>
            <a:b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You are safe in my heart</a:t>
            </a:r>
            <a:b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And my heart will go on and on.</a:t>
            </a:r>
            <a:endParaRPr lang="sl-SI" sz="2000" b="1" dirty="0"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80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0345" y="0"/>
            <a:ext cx="8238057" cy="6986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SIVA POT                                       </a:t>
            </a:r>
            <a:r>
              <a:rPr lang="en-US" sz="2800" b="1" dirty="0">
                <a:latin typeface="Times New Roman"/>
                <a:cs typeface="Times New Roman"/>
              </a:rPr>
              <a:t>Aleksander Mežek</a:t>
            </a:r>
          </a:p>
          <a:p>
            <a:r>
              <a:rPr lang="en-US" sz="2400" dirty="0">
                <a:latin typeface="Times New Roman"/>
                <a:cs typeface="Times New Roman"/>
              </a:rPr>
              <a:t>Skoraj raj si, ti Gorenjska, </a:t>
            </a:r>
          </a:p>
          <a:p>
            <a:r>
              <a:rPr lang="en-US" sz="2400" dirty="0">
                <a:latin typeface="Times New Roman"/>
                <a:cs typeface="Times New Roman"/>
              </a:rPr>
              <a:t>sive gore in zelene reke, </a:t>
            </a:r>
          </a:p>
          <a:p>
            <a:r>
              <a:rPr lang="en-US" sz="2400" dirty="0">
                <a:latin typeface="Times New Roman"/>
                <a:cs typeface="Times New Roman"/>
              </a:rPr>
              <a:t>tu življenje skriva svoj zaklad, </a:t>
            </a:r>
          </a:p>
          <a:p>
            <a:r>
              <a:rPr lang="en-US" sz="2400" dirty="0">
                <a:latin typeface="Times New Roman"/>
                <a:cs typeface="Times New Roman"/>
              </a:rPr>
              <a:t>stara si kot sonce, mlajša kot pomlad.</a:t>
            </a:r>
          </a:p>
          <a:p>
            <a:r>
              <a:rPr lang="en-US" sz="2400" dirty="0">
                <a:latin typeface="Times New Roman"/>
                <a:cs typeface="Times New Roman"/>
              </a:rPr>
              <a:t> Siva pot vodi me, kamor hoče srce,</a:t>
            </a:r>
          </a:p>
          <a:p>
            <a:r>
              <a:rPr lang="en-US" sz="2400" dirty="0">
                <a:latin typeface="Times New Roman"/>
                <a:cs typeface="Times New Roman"/>
              </a:rPr>
              <a:t>na gorenjsko, kjer gore so, vodi me siva pot.</a:t>
            </a:r>
          </a:p>
          <a:p>
            <a:r>
              <a:rPr lang="en-US" sz="2400" dirty="0">
                <a:latin typeface="Times New Roman"/>
                <a:cs typeface="Times New Roman"/>
              </a:rPr>
              <a:t> </a:t>
            </a:r>
          </a:p>
          <a:p>
            <a:r>
              <a:rPr lang="en-US" sz="2400" dirty="0">
                <a:latin typeface="Times New Roman"/>
                <a:cs typeface="Times New Roman"/>
              </a:rPr>
              <a:t>Le spomini še živijo, </a:t>
            </a:r>
          </a:p>
          <a:p>
            <a:r>
              <a:rPr lang="en-US" sz="2400" dirty="0">
                <a:latin typeface="Times New Roman"/>
                <a:cs typeface="Times New Roman"/>
              </a:rPr>
              <a:t>zemlja stara, trda neizprosna, </a:t>
            </a:r>
          </a:p>
          <a:p>
            <a:r>
              <a:rPr lang="en-US" sz="2400" dirty="0">
                <a:latin typeface="Times New Roman"/>
                <a:cs typeface="Times New Roman"/>
              </a:rPr>
              <a:t>rdeča roža v tvojih je laseh, </a:t>
            </a:r>
          </a:p>
          <a:p>
            <a:r>
              <a:rPr lang="en-US" sz="2400" dirty="0">
                <a:latin typeface="Times New Roman"/>
                <a:cs typeface="Times New Roman"/>
              </a:rPr>
              <a:t>nežna mesečina, solza v očeh.</a:t>
            </a:r>
          </a:p>
          <a:p>
            <a:r>
              <a:rPr lang="en-US" sz="2400" dirty="0">
                <a:latin typeface="Times New Roman"/>
                <a:cs typeface="Times New Roman"/>
              </a:rPr>
              <a:t>  </a:t>
            </a:r>
          </a:p>
          <a:p>
            <a:r>
              <a:rPr lang="en-US" sz="2400" dirty="0">
                <a:latin typeface="Times New Roman"/>
                <a:cs typeface="Times New Roman"/>
              </a:rPr>
              <a:t>Ko vstaja jutro, slišim ptice iz daljave,</a:t>
            </a:r>
          </a:p>
          <a:p>
            <a:r>
              <a:rPr lang="en-US" sz="2400" dirty="0">
                <a:latin typeface="Times New Roman"/>
                <a:cs typeface="Times New Roman"/>
              </a:rPr>
              <a:t>radio spominja me na dom, tam nekje.</a:t>
            </a:r>
          </a:p>
          <a:p>
            <a:r>
              <a:rPr lang="en-US" sz="2400" dirty="0">
                <a:latin typeface="Times New Roman"/>
                <a:cs typeface="Times New Roman"/>
              </a:rPr>
              <a:t>in ko se vozim po betonskih magistralah, </a:t>
            </a:r>
          </a:p>
          <a:p>
            <a:r>
              <a:rPr lang="en-US" sz="2400" dirty="0">
                <a:latin typeface="Times New Roman"/>
                <a:cs typeface="Times New Roman"/>
              </a:rPr>
              <a:t>mislim nate le, nate le.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216" y="4024131"/>
            <a:ext cx="2897798" cy="1885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244" y="998082"/>
            <a:ext cx="2801770" cy="18778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81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048000" y="-79653"/>
            <a:ext cx="6096000" cy="70173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sl-SI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STAND BY ME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WHEN THE NIGHT HAS COME,</a:t>
            </a: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AND THE LAND IS DARK.</a:t>
            </a: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AND THE MOON IS THE ONLY LIGHT WE SEE.</a:t>
            </a: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NO, I WON'T BE AFRAID,</a:t>
            </a: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NO, I WON'T BE AFRAID,</a:t>
            </a: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JUST AS LONG AS YOU STAND BY ME.</a:t>
            </a: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AND DARLING, DARLING,</a:t>
            </a: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STAND BY ME,  OH, STAND BY ME,</a:t>
            </a: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JUST AS LONG AS YOU STAND,</a:t>
            </a: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STAND BY ME.</a:t>
            </a: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IF THE SKY THAT WE LOOK UPON,</a:t>
            </a: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SHOULD THUMBLE AND FALL.</a:t>
            </a: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AND THE MOUNTAIN SHOULD CRUMBLE TO THE SEE.</a:t>
            </a: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W0N'T CRY, I WON'T CRY</a:t>
            </a: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NO, I WON'T SHED A TEAR,</a:t>
            </a: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JUST AS LONG AS YOU STAND, </a:t>
            </a: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STAND BY ME.</a:t>
            </a: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AND DARLING....</a:t>
            </a:r>
          </a:p>
        </p:txBody>
      </p:sp>
    </p:spTree>
    <p:extLst>
      <p:ext uri="{BB962C8B-B14F-4D97-AF65-F5344CB8AC3E}">
        <p14:creationId xmlns:p14="http://schemas.microsoft.com/office/powerpoint/2010/main" val="2492253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3915" y="0"/>
            <a:ext cx="4907497" cy="7171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STOJI UČILNA ZIDANA        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sl-SI" sz="1400" b="1" dirty="0">
                <a:latin typeface="Times New Roman"/>
                <a:cs typeface="Times New Roman"/>
              </a:rPr>
              <a:t>A. M. Slomšek</a:t>
            </a:r>
            <a:endParaRPr lang="en-US" sz="1400" dirty="0">
              <a:latin typeface="Times New Roman"/>
              <a:cs typeface="Times New Roman"/>
            </a:endParaRPr>
          </a:p>
          <a:p>
            <a:endParaRPr lang="sl-SI" sz="2800" dirty="0">
              <a:latin typeface="Times New Roman"/>
              <a:cs typeface="Times New Roman"/>
            </a:endParaRPr>
          </a:p>
          <a:p>
            <a:r>
              <a:rPr lang="sl-SI" sz="2600" dirty="0">
                <a:latin typeface="Times New Roman"/>
                <a:cs typeface="Times New Roman"/>
              </a:rPr>
              <a:t>1. Stoji učilna zidana,</a:t>
            </a:r>
            <a:endParaRPr lang="en-US" sz="2600" dirty="0">
              <a:latin typeface="Times New Roman"/>
              <a:cs typeface="Times New Roman"/>
            </a:endParaRPr>
          </a:p>
          <a:p>
            <a:r>
              <a:rPr lang="sl-SI" sz="2600" dirty="0">
                <a:latin typeface="Times New Roman"/>
                <a:cs typeface="Times New Roman"/>
              </a:rPr>
              <a:t>pred njo je stara jablana,</a:t>
            </a:r>
            <a:endParaRPr lang="en-US" sz="2600" dirty="0">
              <a:latin typeface="Times New Roman"/>
              <a:cs typeface="Times New Roman"/>
            </a:endParaRPr>
          </a:p>
          <a:p>
            <a:r>
              <a:rPr lang="sl-SI" sz="2600" dirty="0">
                <a:latin typeface="Times New Roman"/>
                <a:cs typeface="Times New Roman"/>
              </a:rPr>
              <a:t>ta jablana je votel panj,</a:t>
            </a:r>
            <a:endParaRPr lang="en-US" sz="2600" dirty="0">
              <a:latin typeface="Times New Roman"/>
              <a:cs typeface="Times New Roman"/>
            </a:endParaRPr>
          </a:p>
          <a:p>
            <a:r>
              <a:rPr lang="sl-SI" sz="2600" dirty="0">
                <a:latin typeface="Times New Roman"/>
                <a:cs typeface="Times New Roman"/>
              </a:rPr>
              <a:t>sinica znosi gnezdo vanj.</a:t>
            </a:r>
            <a:endParaRPr lang="en-US" sz="2600" dirty="0">
              <a:latin typeface="Times New Roman"/>
              <a:cs typeface="Times New Roman"/>
            </a:endParaRPr>
          </a:p>
          <a:p>
            <a:r>
              <a:rPr lang="sl-SI" sz="2600" dirty="0">
                <a:latin typeface="Times New Roman"/>
                <a:cs typeface="Times New Roman"/>
              </a:rPr>
              <a:t> </a:t>
            </a:r>
            <a:endParaRPr lang="en-US" sz="2600" dirty="0">
              <a:latin typeface="Times New Roman"/>
              <a:cs typeface="Times New Roman"/>
            </a:endParaRPr>
          </a:p>
          <a:p>
            <a:r>
              <a:rPr lang="sl-SI" sz="2600" dirty="0">
                <a:latin typeface="Times New Roman"/>
                <a:cs typeface="Times New Roman"/>
              </a:rPr>
              <a:t>2. Sinica zjutraj prileti,</a:t>
            </a:r>
            <a:endParaRPr lang="en-US" sz="2600" dirty="0">
              <a:latin typeface="Times New Roman"/>
              <a:cs typeface="Times New Roman"/>
            </a:endParaRPr>
          </a:p>
          <a:p>
            <a:r>
              <a:rPr lang="sl-SI" sz="2600" dirty="0">
                <a:latin typeface="Times New Roman"/>
                <a:cs typeface="Times New Roman"/>
              </a:rPr>
              <a:t>na šolskem oknu obsedi,</a:t>
            </a:r>
            <a:endParaRPr lang="en-US" sz="2600" dirty="0">
              <a:latin typeface="Times New Roman"/>
              <a:cs typeface="Times New Roman"/>
            </a:endParaRPr>
          </a:p>
          <a:p>
            <a:r>
              <a:rPr lang="sl-SI" sz="2600" dirty="0">
                <a:latin typeface="Times New Roman"/>
                <a:cs typeface="Times New Roman"/>
              </a:rPr>
              <a:t>na oknu kljunček svoj odpre,</a:t>
            </a:r>
            <a:endParaRPr lang="en-US" sz="2600" dirty="0">
              <a:latin typeface="Times New Roman"/>
              <a:cs typeface="Times New Roman"/>
            </a:endParaRPr>
          </a:p>
          <a:p>
            <a:r>
              <a:rPr lang="sl-SI" sz="2600" dirty="0">
                <a:latin typeface="Times New Roman"/>
                <a:cs typeface="Times New Roman"/>
              </a:rPr>
              <a:t>tako prepevati začne.</a:t>
            </a:r>
            <a:endParaRPr lang="en-US" sz="2600" dirty="0">
              <a:latin typeface="Times New Roman"/>
              <a:cs typeface="Times New Roman"/>
            </a:endParaRPr>
          </a:p>
          <a:p>
            <a:r>
              <a:rPr lang="sl-SI" sz="2600" dirty="0">
                <a:latin typeface="Times New Roman"/>
                <a:cs typeface="Times New Roman"/>
              </a:rPr>
              <a:t> </a:t>
            </a:r>
            <a:endParaRPr lang="en-US" sz="2600" dirty="0">
              <a:latin typeface="Times New Roman"/>
              <a:cs typeface="Times New Roman"/>
            </a:endParaRPr>
          </a:p>
          <a:p>
            <a:r>
              <a:rPr lang="sl-SI" sz="2600" dirty="0">
                <a:latin typeface="Times New Roman"/>
                <a:cs typeface="Times New Roman"/>
              </a:rPr>
              <a:t>3. »Poslušajte, učitelj , vi,</a:t>
            </a:r>
            <a:endParaRPr lang="en-US" sz="2600" dirty="0">
              <a:latin typeface="Times New Roman"/>
              <a:cs typeface="Times New Roman"/>
            </a:endParaRPr>
          </a:p>
          <a:p>
            <a:r>
              <a:rPr lang="sl-SI" sz="2600" dirty="0">
                <a:latin typeface="Times New Roman"/>
                <a:cs typeface="Times New Roman"/>
              </a:rPr>
              <a:t>kako se men' pri vas godi,</a:t>
            </a:r>
            <a:endParaRPr lang="en-US" sz="2600" dirty="0">
              <a:latin typeface="Times New Roman"/>
              <a:cs typeface="Times New Roman"/>
            </a:endParaRPr>
          </a:p>
          <a:p>
            <a:r>
              <a:rPr lang="sl-SI" sz="2600" dirty="0">
                <a:latin typeface="Times New Roman"/>
                <a:cs typeface="Times New Roman"/>
              </a:rPr>
              <a:t>vsi vaši dečki me črte,</a:t>
            </a:r>
            <a:endParaRPr lang="en-US" sz="2600" dirty="0">
              <a:latin typeface="Times New Roman"/>
              <a:cs typeface="Times New Roman"/>
            </a:endParaRPr>
          </a:p>
          <a:p>
            <a:r>
              <a:rPr lang="sl-SI" sz="2600" dirty="0">
                <a:latin typeface="Times New Roman"/>
                <a:cs typeface="Times New Roman"/>
              </a:rPr>
              <a:t>povdsod love, povsod pode.</a:t>
            </a:r>
            <a:endParaRPr lang="en-US" sz="2600" dirty="0">
              <a:latin typeface="Times New Roman"/>
              <a:cs typeface="Times New Roman"/>
            </a:endParaRPr>
          </a:p>
          <a:p>
            <a:endParaRPr lang="en-US" sz="2600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4520" y="1639221"/>
            <a:ext cx="3860477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600" dirty="0">
                <a:latin typeface="Times New Roman"/>
                <a:cs typeface="Times New Roman"/>
              </a:rPr>
              <a:t>4. Zalezli so moj ptičji rod,</a:t>
            </a:r>
            <a:endParaRPr lang="en-US" sz="2600" dirty="0">
              <a:latin typeface="Times New Roman"/>
              <a:cs typeface="Times New Roman"/>
            </a:endParaRPr>
          </a:p>
          <a:p>
            <a:r>
              <a:rPr lang="sl-SI" sz="2600" dirty="0">
                <a:latin typeface="Times New Roman"/>
                <a:cs typeface="Times New Roman"/>
              </a:rPr>
              <a:t>iz gnezda vrgli ga za plot,</a:t>
            </a:r>
            <a:endParaRPr lang="en-US" sz="2600" dirty="0">
              <a:latin typeface="Times New Roman"/>
              <a:cs typeface="Times New Roman"/>
            </a:endParaRPr>
          </a:p>
          <a:p>
            <a:r>
              <a:rPr lang="sl-SI" sz="2600" dirty="0">
                <a:latin typeface="Times New Roman"/>
                <a:cs typeface="Times New Roman"/>
              </a:rPr>
              <a:t>mladiči tam pomrli so,</a:t>
            </a:r>
            <a:endParaRPr lang="en-US" sz="2600" dirty="0">
              <a:latin typeface="Times New Roman"/>
              <a:cs typeface="Times New Roman"/>
            </a:endParaRPr>
          </a:p>
          <a:p>
            <a:r>
              <a:rPr lang="sl-SI" sz="2600" dirty="0">
                <a:latin typeface="Times New Roman"/>
                <a:cs typeface="Times New Roman"/>
              </a:rPr>
              <a:t>oči svetle zaprli so.«</a:t>
            </a:r>
            <a:endParaRPr lang="en-US" sz="2600" dirty="0">
              <a:latin typeface="Times New Roman"/>
              <a:cs typeface="Times New Roman"/>
            </a:endParaRPr>
          </a:p>
          <a:p>
            <a:r>
              <a:rPr lang="sl-SI" sz="2600" dirty="0">
                <a:latin typeface="Times New Roman"/>
                <a:cs typeface="Times New Roman"/>
              </a:rPr>
              <a:t> </a:t>
            </a:r>
            <a:endParaRPr lang="en-US" sz="2600" dirty="0">
              <a:latin typeface="Times New Roman"/>
              <a:cs typeface="Times New Roman"/>
            </a:endParaRPr>
          </a:p>
          <a:p>
            <a:r>
              <a:rPr lang="sl-SI" sz="2600" dirty="0">
                <a:latin typeface="Times New Roman"/>
                <a:cs typeface="Times New Roman"/>
              </a:rPr>
              <a:t>5.«Grdobe grde, paglave,</a:t>
            </a:r>
            <a:endParaRPr lang="en-US" sz="2600" dirty="0">
              <a:latin typeface="Times New Roman"/>
              <a:cs typeface="Times New Roman"/>
            </a:endParaRPr>
          </a:p>
          <a:p>
            <a:r>
              <a:rPr lang="sl-SI" sz="2600" dirty="0">
                <a:latin typeface="Times New Roman"/>
                <a:cs typeface="Times New Roman"/>
              </a:rPr>
              <a:t>masti ste vredne leskove,</a:t>
            </a:r>
            <a:endParaRPr lang="en-US" sz="2600" dirty="0">
              <a:latin typeface="Times New Roman"/>
              <a:cs typeface="Times New Roman"/>
            </a:endParaRPr>
          </a:p>
          <a:p>
            <a:r>
              <a:rPr lang="sl-SI" sz="2600" dirty="0">
                <a:latin typeface="Times New Roman"/>
                <a:cs typeface="Times New Roman"/>
              </a:rPr>
              <a:t>kdor v gnezdu ptičice mori,</a:t>
            </a:r>
            <a:endParaRPr lang="en-US" sz="2600" dirty="0">
              <a:latin typeface="Times New Roman"/>
              <a:cs typeface="Times New Roman"/>
            </a:endParaRPr>
          </a:p>
          <a:p>
            <a:r>
              <a:rPr lang="sl-SI" sz="2600" dirty="0">
                <a:latin typeface="Times New Roman"/>
                <a:cs typeface="Times New Roman"/>
              </a:rPr>
              <a:t>ta v srcu svojem prida ni.«</a:t>
            </a:r>
            <a:endParaRPr lang="en-US" sz="2600" dirty="0">
              <a:latin typeface="Times New Roman"/>
              <a:cs typeface="Times New Roman"/>
            </a:endParaRPr>
          </a:p>
          <a:p>
            <a:endParaRPr lang="en-US" sz="2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116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048000" y="1166843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 hangingPunct="0">
              <a:spcAft>
                <a:spcPts val="0"/>
              </a:spcAft>
              <a:tabLst>
                <a:tab pos="457200" algn="l"/>
              </a:tabLst>
            </a:pPr>
            <a:r>
              <a:rPr lang="sl-SI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 DOLINI TIHI  Slaki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 hangingPunct="0">
              <a:spcAft>
                <a:spcPts val="0"/>
              </a:spcAft>
              <a:tabLst>
                <a:tab pos="457200" algn="l"/>
              </a:tabLst>
            </a:pPr>
            <a:r>
              <a:rPr lang="sl-SI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V dolini tihi je vasica mala,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v večernem mraku vse že mirno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spava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 eno okno še odprto je,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 njem slonelo žalostno dekle.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Vse že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spava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samo mesec sveti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tja na okno k mojemu dekleti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 jo sprašuje, zakaj da še ne spi,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zakaj tak grenke solze briše si.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Slavček pel je, pel je pesem svojo,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jaz ljubila sem ljubezen mojo,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on odšel je, odšel je daleč proč zapel, 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zavriskal je v tiho noč.</a:t>
            </a:r>
            <a:endParaRPr lang="sl-SI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885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2446986" y="978794"/>
            <a:ext cx="404396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DAN NAJLEPŠIH SANJ Regina</a:t>
            </a:r>
            <a:endParaRPr lang="sl-SI" dirty="0"/>
          </a:p>
          <a:p>
            <a:r>
              <a:rPr lang="en-US" dirty="0"/>
              <a:t> </a:t>
            </a:r>
            <a:endParaRPr lang="sl-SI" dirty="0"/>
          </a:p>
          <a:p>
            <a:r>
              <a:rPr lang="en-US" dirty="0" err="1"/>
              <a:t>Sonce</a:t>
            </a:r>
            <a:r>
              <a:rPr lang="en-US" dirty="0"/>
              <a:t> </a:t>
            </a:r>
            <a:r>
              <a:rPr lang="en-US" dirty="0" err="1"/>
              <a:t>zaspano</a:t>
            </a:r>
            <a:r>
              <a:rPr lang="en-US" dirty="0"/>
              <a:t>,</a:t>
            </a:r>
            <a:endParaRPr lang="sl-SI" dirty="0"/>
          </a:p>
          <a:p>
            <a:r>
              <a:rPr lang="en-US" dirty="0"/>
              <a:t>mi </a:t>
            </a:r>
            <a:r>
              <a:rPr lang="en-US" dirty="0" err="1"/>
              <a:t>pravi</a:t>
            </a:r>
            <a:r>
              <a:rPr lang="en-US" dirty="0"/>
              <a:t> da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tu.</a:t>
            </a:r>
            <a:endParaRPr lang="sl-SI" dirty="0"/>
          </a:p>
          <a:p>
            <a:r>
              <a:rPr lang="en-US" dirty="0"/>
              <a:t>in </a:t>
            </a:r>
            <a:r>
              <a:rPr lang="en-US" dirty="0" err="1"/>
              <a:t>luna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mano</a:t>
            </a:r>
            <a:r>
              <a:rPr lang="en-US" dirty="0"/>
              <a:t>,</a:t>
            </a:r>
            <a:endParaRPr lang="sl-SI" dirty="0"/>
          </a:p>
          <a:p>
            <a:r>
              <a:rPr lang="en-US" dirty="0" err="1"/>
              <a:t>pozdravlja</a:t>
            </a:r>
            <a:r>
              <a:rPr lang="en-US" dirty="0"/>
              <a:t> me v </a:t>
            </a:r>
            <a:r>
              <a:rPr lang="en-US" dirty="0" err="1"/>
              <a:t>snu</a:t>
            </a:r>
            <a:r>
              <a:rPr lang="en-US" dirty="0"/>
              <a:t>.</a:t>
            </a:r>
            <a:endParaRPr lang="sl-SI" dirty="0"/>
          </a:p>
          <a:p>
            <a:endParaRPr lang="sl-SI" dirty="0" smtClean="0"/>
          </a:p>
          <a:p>
            <a:r>
              <a:rPr lang="en-US" dirty="0" err="1" smtClean="0"/>
              <a:t>Prvi</a:t>
            </a:r>
            <a:r>
              <a:rPr lang="en-US" dirty="0" smtClean="0"/>
              <a:t> </a:t>
            </a:r>
            <a:r>
              <a:rPr lang="en-US" dirty="0" err="1"/>
              <a:t>cvetovi</a:t>
            </a:r>
            <a:r>
              <a:rPr lang="en-US" dirty="0"/>
              <a:t>,</a:t>
            </a:r>
            <a:endParaRPr lang="sl-SI" dirty="0"/>
          </a:p>
          <a:p>
            <a:r>
              <a:rPr lang="en-US" dirty="0"/>
              <a:t>in </a:t>
            </a:r>
            <a:r>
              <a:rPr lang="en-US" dirty="0" err="1"/>
              <a:t>prvo</a:t>
            </a:r>
            <a:r>
              <a:rPr lang="en-US" dirty="0"/>
              <a:t> </a:t>
            </a:r>
            <a:r>
              <a:rPr lang="en-US" dirty="0" err="1"/>
              <a:t>majsko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.</a:t>
            </a:r>
            <a:endParaRPr lang="sl-SI" dirty="0"/>
          </a:p>
          <a:p>
            <a:r>
              <a:rPr lang="en-US" dirty="0" err="1"/>
              <a:t>Najlepši</a:t>
            </a:r>
            <a:r>
              <a:rPr lang="en-US" dirty="0"/>
              <a:t> </a:t>
            </a:r>
            <a:r>
              <a:rPr lang="en-US" dirty="0" err="1"/>
              <a:t>vrtovi</a:t>
            </a:r>
            <a:r>
              <a:rPr lang="en-US" dirty="0"/>
              <a:t>,</a:t>
            </a:r>
            <a:endParaRPr lang="sl-SI" dirty="0"/>
          </a:p>
          <a:p>
            <a:r>
              <a:rPr lang="en-US" dirty="0"/>
              <a:t>v </a:t>
            </a:r>
            <a:r>
              <a:rPr lang="en-US" dirty="0" err="1"/>
              <a:t>ljubezni</a:t>
            </a:r>
            <a:r>
              <a:rPr lang="en-US" dirty="0"/>
              <a:t> </a:t>
            </a:r>
            <a:r>
              <a:rPr lang="en-US" dirty="0" err="1"/>
              <a:t>skriti</a:t>
            </a:r>
            <a:r>
              <a:rPr lang="en-US" dirty="0"/>
              <a:t> so.</a:t>
            </a:r>
            <a:endParaRPr lang="sl-SI" dirty="0"/>
          </a:p>
          <a:p>
            <a:pPr algn="ctr">
              <a:spcAft>
                <a:spcPts val="0"/>
              </a:spcAft>
            </a:pPr>
            <a:r>
              <a:rPr lang="en-US" dirty="0"/>
              <a:t> </a:t>
            </a:r>
            <a:endParaRPr lang="sl-SI" dirty="0"/>
          </a:p>
          <a:p>
            <a:r>
              <a:rPr lang="en-US" dirty="0"/>
              <a:t>REFREN: </a:t>
            </a:r>
            <a:endParaRPr lang="sl-SI" dirty="0"/>
          </a:p>
          <a:p>
            <a:r>
              <a:rPr lang="en-US" dirty="0"/>
              <a:t>Ker to je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najlepših</a:t>
            </a:r>
            <a:r>
              <a:rPr lang="en-US" dirty="0"/>
              <a:t> </a:t>
            </a:r>
            <a:r>
              <a:rPr lang="en-US" dirty="0" err="1"/>
              <a:t>sanj</a:t>
            </a:r>
            <a:r>
              <a:rPr lang="en-US" dirty="0"/>
              <a:t>,</a:t>
            </a:r>
            <a:endParaRPr lang="sl-SI" dirty="0"/>
          </a:p>
          <a:p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trajal</a:t>
            </a:r>
            <a:r>
              <a:rPr lang="en-US" dirty="0"/>
              <a:t> </a:t>
            </a:r>
            <a:r>
              <a:rPr lang="en-US" dirty="0" err="1"/>
              <a:t>bo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vedno</a:t>
            </a:r>
            <a:r>
              <a:rPr lang="en-US" dirty="0"/>
              <a:t>,</a:t>
            </a:r>
            <a:endParaRPr lang="sl-SI" dirty="0"/>
          </a:p>
          <a:p>
            <a:r>
              <a:rPr lang="en-US" dirty="0" err="1"/>
              <a:t>utrip</a:t>
            </a:r>
            <a:r>
              <a:rPr lang="en-US" dirty="0"/>
              <a:t> </a:t>
            </a:r>
            <a:r>
              <a:rPr lang="en-US" dirty="0" err="1"/>
              <a:t>srca</a:t>
            </a:r>
            <a:r>
              <a:rPr lang="en-US" dirty="0"/>
              <a:t> me </a:t>
            </a:r>
            <a:r>
              <a:rPr lang="en-US" dirty="0" err="1"/>
              <a:t>vodi</a:t>
            </a:r>
            <a:r>
              <a:rPr lang="en-US" dirty="0"/>
              <a:t> </a:t>
            </a:r>
            <a:r>
              <a:rPr lang="en-US" dirty="0" err="1"/>
              <a:t>tja</a:t>
            </a:r>
            <a:r>
              <a:rPr lang="en-US" dirty="0"/>
              <a:t>,</a:t>
            </a:r>
            <a:endParaRPr lang="sl-SI" dirty="0"/>
          </a:p>
          <a:p>
            <a:r>
              <a:rPr lang="en-US" dirty="0" err="1"/>
              <a:t>kjer</a:t>
            </a:r>
            <a:r>
              <a:rPr lang="en-US" dirty="0"/>
              <a:t> je </a:t>
            </a:r>
            <a:r>
              <a:rPr lang="en-US" dirty="0" err="1"/>
              <a:t>ljubezen</a:t>
            </a:r>
            <a:r>
              <a:rPr lang="en-US" dirty="0"/>
              <a:t> </a:t>
            </a:r>
            <a:r>
              <a:rPr lang="en-US" dirty="0" err="1"/>
              <a:t>prava</a:t>
            </a:r>
            <a:r>
              <a:rPr lang="en-US" dirty="0"/>
              <a:t>.</a:t>
            </a:r>
            <a:endParaRPr lang="sl-SI" dirty="0"/>
          </a:p>
          <a:p>
            <a:r>
              <a:rPr lang="en-US" dirty="0"/>
              <a:t>In </a:t>
            </a:r>
            <a:r>
              <a:rPr lang="en-US" dirty="0" err="1"/>
              <a:t>če</a:t>
            </a:r>
            <a:r>
              <a:rPr lang="en-US" dirty="0"/>
              <a:t> mi </a:t>
            </a:r>
            <a:r>
              <a:rPr lang="en-US" dirty="0" err="1"/>
              <a:t>kdo</a:t>
            </a:r>
            <a:r>
              <a:rPr lang="en-US" dirty="0"/>
              <a:t> </a:t>
            </a:r>
            <a:r>
              <a:rPr lang="en-US" dirty="0" err="1"/>
              <a:t>vzame</a:t>
            </a:r>
            <a:r>
              <a:rPr lang="en-US" dirty="0"/>
              <a:t> to </a:t>
            </a:r>
            <a:r>
              <a:rPr lang="en-US" dirty="0" err="1"/>
              <a:t>ljubezen</a:t>
            </a:r>
            <a:r>
              <a:rPr lang="en-US" dirty="0"/>
              <a:t>, </a:t>
            </a:r>
            <a:endParaRPr lang="sl-SI" dirty="0"/>
          </a:p>
          <a:p>
            <a:r>
              <a:rPr lang="en-US" dirty="0" err="1"/>
              <a:t>vzame</a:t>
            </a:r>
            <a:r>
              <a:rPr lang="en-US" dirty="0"/>
              <a:t> mi </a:t>
            </a:r>
            <a:r>
              <a:rPr lang="en-US" dirty="0" err="1"/>
              <a:t>srce</a:t>
            </a:r>
            <a:r>
              <a:rPr lang="en-US" dirty="0" smtClean="0"/>
              <a:t>,</a:t>
            </a:r>
            <a:endParaRPr lang="sl-SI" dirty="0" smtClean="0"/>
          </a:p>
          <a:p>
            <a:r>
              <a:rPr lang="sl-SI" dirty="0" smtClean="0"/>
              <a:t>a</a:t>
            </a:r>
            <a:r>
              <a:rPr lang="en-US" dirty="0" smtClean="0"/>
              <a:t> </a:t>
            </a:r>
            <a:r>
              <a:rPr lang="en-US" dirty="0" err="1"/>
              <a:t>brez</a:t>
            </a:r>
            <a:r>
              <a:rPr lang="en-US" dirty="0"/>
              <a:t> </a:t>
            </a:r>
            <a:r>
              <a:rPr lang="en-US" dirty="0" err="1"/>
              <a:t>srca</a:t>
            </a:r>
            <a:r>
              <a:rPr lang="en-US" dirty="0"/>
              <a:t> </a:t>
            </a:r>
            <a:r>
              <a:rPr lang="en-US" dirty="0" err="1"/>
              <a:t>zaljubljen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se ne da.</a:t>
            </a:r>
            <a:endParaRPr lang="sl-SI" dirty="0"/>
          </a:p>
          <a:p>
            <a:endParaRPr lang="sl-SI" dirty="0"/>
          </a:p>
          <a:p>
            <a:r>
              <a:rPr lang="sl-SI" dirty="0"/>
              <a:t> </a:t>
            </a:r>
            <a:endParaRPr lang="sl-SI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23260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048000" y="1443841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</a:tabLst>
            </a:pPr>
            <a:r>
              <a:rPr lang="en-US" b="1" dirty="0">
                <a:latin typeface="Times New Roman" panose="02020603050405020304" pitchFamily="18" charset="0"/>
              </a:rPr>
              <a:t>WE SHALL OVER COME</a:t>
            </a:r>
            <a:endParaRPr lang="sl-SI" b="1" dirty="0">
              <a:latin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sl-SI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We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shall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over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come,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we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shall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over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come,</a:t>
            </a:r>
            <a:endParaRPr lang="sl-SI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We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shall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over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come some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day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sl-SI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Oh,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deep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my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heart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 do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believe</a:t>
            </a:r>
            <a:endParaRPr lang="sl-SI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We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shall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over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come some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day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sl-SI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sl-SI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We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ll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walk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hand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hand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sl-SI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Oh,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deep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my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heart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…..</a:t>
            </a:r>
            <a:endParaRPr lang="sl-SI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sl-SI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We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shall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all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be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free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….</a:t>
            </a:r>
            <a:endParaRPr lang="sl-SI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Oh,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deep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my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heart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sl-SI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We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shall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over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come…</a:t>
            </a:r>
            <a:endParaRPr lang="sl-SI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Oh,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deep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my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heart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sl-SI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269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048000" y="1166843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 hangingPunct="0">
              <a:spcAft>
                <a:spcPts val="0"/>
              </a:spcAft>
              <a:tabLst>
                <a:tab pos="457200" algn="l"/>
              </a:tabLst>
            </a:pPr>
            <a:r>
              <a:rPr lang="sl-SI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 DOLINI TIHI  Slaki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 hangingPunct="0">
              <a:spcAft>
                <a:spcPts val="0"/>
              </a:spcAft>
              <a:tabLst>
                <a:tab pos="457200" algn="l"/>
              </a:tabLst>
            </a:pPr>
            <a:r>
              <a:rPr lang="sl-SI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V dolini tihi je vasica mala,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v večernem mraku vse že mirno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spava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 eno okno še odprto je,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 njem slonelo žalostno dekle.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Vse že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spava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samo mesec sveti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tja na okno k mojemu dekleti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 jo sprašuje, zakaj da še ne spi,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zakaj tak grenke solze briše si.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Slavček pel je, pel je pesem svojo,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jaz ljubila sem ljubezen mojo,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on odšel je, odšel je daleč proč zapel, 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>
                <a:latin typeface="Times New Roman" panose="02020603050405020304" pitchFamily="18" charset="0"/>
                <a:ea typeface="Times New Roman" panose="02020603050405020304" pitchFamily="18" charset="0"/>
              </a:rPr>
              <a:t>zavriskal je v tiho noč.</a:t>
            </a:r>
            <a:endParaRPr lang="sl-SI" sz="1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466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048000" y="1443841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sl-SI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ZBUDI SE Tanja Ribič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Tam na koncu mesta stara hiša spi,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za devetim oknom deklica bedi, 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zlata luna šteje njene solzice,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noč jih skriva kot bi svoje zvezdice.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Tam za prazno mizo čaka nanj vso noč,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njena čista duša kliče na pomoč,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dobre vile, kje so tiste ustnice,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ki s poljubi čarajo zaljubljence.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Zbudi se, dobri princ, rada bi ti dala vse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svoje sanje in mladost, da ne bom iz pravljice.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Novo jutro, jutro preko joka gre,</a:t>
            </a:r>
            <a:endParaRPr lang="sl-SI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srce vidi, vidi, kar oko ne ve.</a:t>
            </a:r>
            <a:endParaRPr lang="sl-SI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180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775520" y="476672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800" dirty="0">
                <a:solidFill>
                  <a:srgbClr val="008000"/>
                </a:solidFill>
              </a:rPr>
              <a:t>ZELENI MAJ    </a:t>
            </a:r>
          </a:p>
          <a:p>
            <a:r>
              <a:rPr lang="sl-SI" dirty="0"/>
              <a:t>Wolfgang </a:t>
            </a:r>
            <a:r>
              <a:rPr lang="sl-SI" dirty="0" err="1"/>
              <a:t>Amadeus</a:t>
            </a:r>
            <a:r>
              <a:rPr lang="sl-SI" dirty="0"/>
              <a:t> Mozart</a:t>
            </a:r>
          </a:p>
          <a:p>
            <a:r>
              <a:rPr lang="sl-SI" dirty="0"/>
              <a:t>Jože </a:t>
            </a:r>
            <a:r>
              <a:rPr lang="sl-SI" dirty="0" err="1"/>
              <a:t>Humer</a:t>
            </a:r>
            <a:r>
              <a:rPr lang="sl-SI" dirty="0"/>
              <a:t> – slov. besedilo</a:t>
            </a:r>
          </a:p>
          <a:p>
            <a:endParaRPr lang="sl-SI" sz="2800" dirty="0"/>
          </a:p>
          <a:p>
            <a:r>
              <a:rPr lang="sl-SI" sz="2800" dirty="0"/>
              <a:t>O, pridi maj zeleni,</a:t>
            </a:r>
          </a:p>
          <a:p>
            <a:r>
              <a:rPr lang="sl-SI" sz="2800" dirty="0"/>
              <a:t>obarvaj nam gore,</a:t>
            </a:r>
          </a:p>
          <a:p>
            <a:r>
              <a:rPr lang="sl-SI" sz="2800" dirty="0"/>
              <a:t>s cvetovi nas odeni,</a:t>
            </a:r>
          </a:p>
          <a:p>
            <a:r>
              <a:rPr lang="sl-SI" sz="2800" dirty="0"/>
              <a:t>predrami nam vode.</a:t>
            </a:r>
          </a:p>
          <a:p>
            <a:r>
              <a:rPr lang="sl-SI" sz="2800" dirty="0"/>
              <a:t>Tako si že želimo</a:t>
            </a:r>
          </a:p>
          <a:p>
            <a:r>
              <a:rPr lang="sl-SI" sz="2800" dirty="0" err="1"/>
              <a:t>zarajati</a:t>
            </a:r>
            <a:r>
              <a:rPr lang="sl-SI" sz="2800" dirty="0"/>
              <a:t> v logeh,</a:t>
            </a:r>
          </a:p>
          <a:p>
            <a:r>
              <a:rPr lang="sl-SI" sz="2800" dirty="0"/>
              <a:t>tako že hrepenimo</a:t>
            </a:r>
          </a:p>
          <a:p>
            <a:r>
              <a:rPr lang="pl-PL" sz="2800" dirty="0"/>
              <a:t>po soncu in lepih toplih dneh.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6629327" y="2887682"/>
            <a:ext cx="381136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O, pridi k nam v deželo,</a:t>
            </a:r>
          </a:p>
          <a:p>
            <a:r>
              <a:rPr lang="sl-SI" sz="2800" dirty="0"/>
              <a:t>privabi sonce v vas,</a:t>
            </a:r>
          </a:p>
          <a:p>
            <a:r>
              <a:rPr lang="sl-SI" sz="2800" dirty="0"/>
              <a:t>da zemljo bo ogrelo,</a:t>
            </a:r>
          </a:p>
          <a:p>
            <a:r>
              <a:rPr lang="sl-SI" sz="2800" dirty="0"/>
              <a:t>cvetlicam dalo kras.</a:t>
            </a:r>
          </a:p>
          <a:p>
            <a:r>
              <a:rPr lang="sv-SE" sz="2800" dirty="0"/>
              <a:t>In svet bo spet veselo</a:t>
            </a:r>
          </a:p>
          <a:p>
            <a:r>
              <a:rPr lang="sl-SI" sz="2800" dirty="0"/>
              <a:t>v vseh barvah zažarel.</a:t>
            </a:r>
          </a:p>
          <a:p>
            <a:r>
              <a:rPr lang="sl-SI" sz="2800" dirty="0"/>
              <a:t>Še ptička bo prevzelo,</a:t>
            </a:r>
          </a:p>
          <a:p>
            <a:r>
              <a:rPr lang="sl-SI" sz="2800" dirty="0"/>
              <a:t>glasno bo pesmico zapel.</a:t>
            </a:r>
          </a:p>
          <a:p>
            <a:endParaRPr lang="sl-SI" sz="2800" dirty="0"/>
          </a:p>
        </p:txBody>
      </p:sp>
      <p:pic>
        <p:nvPicPr>
          <p:cNvPr id="1026" name="Picture 2" descr="https://encrypted-tbn3.gstatic.com/images?q=tbn:ANd9GcRjwQoeSYL4S7mzihFCoh-DA42GT-tr7_nLfz0WezAqiOJ0u1jwPzY_P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112" y="473334"/>
            <a:ext cx="1969252" cy="2114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21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048000" y="-1833979"/>
            <a:ext cx="6096000" cy="105259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de-DE" sz="2000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ZGODBA O PRIJATELJSTVU</a:t>
            </a:r>
            <a:r>
              <a:rPr lang="de-DE" sz="200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  </a:t>
            </a:r>
            <a:r>
              <a:rPr lang="de-DE" sz="200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Čuki</a:t>
            </a:r>
            <a:endParaRPr lang="sl-SI" sz="2400" dirty="0" smtClean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sz="2000" dirty="0" smtClean="0">
                <a:effectLst/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sl-SI" sz="2400" dirty="0" smtClean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1. Zgodba o prijateljstvu je taka,</a:t>
            </a:r>
            <a:r>
              <a:rPr lang="sl-SI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grenka sladka kot  življenje je,</a:t>
            </a:r>
            <a:r>
              <a:rPr lang="sl-SI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lepih je  trenutkov polna vsaka,</a:t>
            </a:r>
            <a:r>
              <a:rPr lang="sl-SI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le lepi naj se vtisnejo  v  srce.</a:t>
            </a:r>
            <a:r>
              <a:rPr lang="sl-SI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2. Pesmi smo delili si in sanje,</a:t>
            </a:r>
            <a:r>
              <a:rPr lang="sl-SI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lepe sanje ceste in nebo,</a:t>
            </a:r>
            <a:r>
              <a:rPr lang="sl-SI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le </a:t>
            </a:r>
            <a:r>
              <a:rPr lang="sl-SI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pr’jat’lji</a:t>
            </a:r>
            <a:r>
              <a:rPr lang="sl-SI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so verjeli vanje,</a:t>
            </a:r>
            <a:r>
              <a:rPr lang="sl-SI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da nekoč se uresničijo.</a:t>
            </a:r>
            <a:r>
              <a:rPr lang="sl-SI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V 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zraku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je 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svoboda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, v 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zraku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dan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sijoč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,</a:t>
            </a:r>
            <a:endParaRPr lang="sl-SI" sz="2400" dirty="0" smtClean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kaj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pri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tem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nas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žene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,</a:t>
            </a:r>
            <a:endParaRPr lang="sl-SI" sz="2400" dirty="0" smtClean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kaj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pri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tem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nam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daje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moč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,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da z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varnega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zavetja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odletimo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proč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,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kakor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ptič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iz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gnezda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,      </a:t>
            </a:r>
            <a:endParaRPr lang="sl-SI" sz="2400" dirty="0" smtClean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le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vezi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nevidne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nas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vezale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sl-SI" sz="2400" dirty="0" smtClean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bodo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skupaj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kot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nekoč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Slej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ko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prej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se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vsaka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zgodba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neha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,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slej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ko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prej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se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svet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do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tal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podre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,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ko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ni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nam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več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do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solz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in ne do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smeha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,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zgodba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nova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zopet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se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začne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Vsaka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stvar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je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pač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za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nekaj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dobra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,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vsaka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zgodba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nekaj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nam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pove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,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vsaka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pesem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nima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take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sreče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,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tale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za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spomin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bo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in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srce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V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zraku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je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svoboda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...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l-SI" sz="2400" dirty="0" smtClean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Nikdar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več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ne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bo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tako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kot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včeraj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,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tujci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nam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prekrižajo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poti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,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a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pr’jat’lji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v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srcu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so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za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zmeraj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,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nikdar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ne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zabrišejo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sledi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lang="sl-SI" sz="2400" dirty="0" smtClean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sz="2000" b="1" dirty="0" smtClean="0">
                <a:effectLst/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sl-SI" sz="24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14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3410" y="640273"/>
            <a:ext cx="711579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FF0000"/>
                </a:solidFill>
                <a:latin typeface="+mj-lt"/>
                <a:cs typeface="Times New Roman"/>
              </a:rPr>
              <a:t>FSE, KAJ LAZI</a:t>
            </a:r>
            <a:endParaRPr lang="en-US" sz="2800" dirty="0">
              <a:solidFill>
                <a:srgbClr val="FF0000"/>
              </a:solidFill>
              <a:latin typeface="+mj-lt"/>
              <a:cs typeface="Times New Roman"/>
            </a:endParaRPr>
          </a:p>
          <a:p>
            <a:r>
              <a:rPr lang="sl-SI" sz="2800" dirty="0">
                <a:latin typeface="+mj-lt"/>
                <a:cs typeface="Times New Roman"/>
              </a:rPr>
              <a:t> </a:t>
            </a:r>
            <a:endParaRPr lang="en-US" sz="2800" dirty="0">
              <a:latin typeface="+mj-lt"/>
              <a:cs typeface="Times New Roman"/>
            </a:endParaRPr>
          </a:p>
          <a:p>
            <a:endParaRPr lang="sl-SI" sz="2800" dirty="0">
              <a:latin typeface="+mj-lt"/>
              <a:cs typeface="Times New Roman"/>
            </a:endParaRPr>
          </a:p>
          <a:p>
            <a:endParaRPr lang="sl-SI" sz="2800" dirty="0">
              <a:latin typeface="+mj-lt"/>
              <a:cs typeface="Times New Roman"/>
            </a:endParaRPr>
          </a:p>
          <a:p>
            <a:r>
              <a:rPr lang="sl-SI" sz="2800" dirty="0">
                <a:latin typeface="+mj-lt"/>
                <a:cs typeface="Times New Roman"/>
              </a:rPr>
              <a:t>Fse, kaj lazi po ten sveti, napni </a:t>
            </a:r>
            <a:r>
              <a:rPr lang="sl-SI" sz="2800" dirty="0" err="1">
                <a:latin typeface="+mj-lt"/>
                <a:cs typeface="Times New Roman"/>
              </a:rPr>
              <a:t>v</a:t>
            </a:r>
            <a:r>
              <a:rPr lang="sl-SI" sz="2800" dirty="0" err="1">
                <a:latin typeface="+mj-lt"/>
              </a:rPr>
              <a:t>ü</a:t>
            </a:r>
            <a:r>
              <a:rPr lang="sl-SI" sz="2800" dirty="0" err="1">
                <a:latin typeface="+mj-lt"/>
                <a:cs typeface="Times New Roman"/>
              </a:rPr>
              <a:t>ha</a:t>
            </a:r>
            <a:r>
              <a:rPr lang="sl-SI" sz="2800" dirty="0">
                <a:latin typeface="+mj-lt"/>
                <a:cs typeface="Times New Roman"/>
              </a:rPr>
              <a:t> zlo,</a:t>
            </a:r>
            <a:endParaRPr lang="en-US" sz="2800" dirty="0">
              <a:latin typeface="+mj-lt"/>
              <a:cs typeface="Times New Roman"/>
            </a:endParaRPr>
          </a:p>
          <a:p>
            <a:r>
              <a:rPr lang="sl-SI" sz="2800" dirty="0">
                <a:latin typeface="+mj-lt"/>
                <a:cs typeface="Times New Roman"/>
              </a:rPr>
              <a:t>ka boš čulo zaj zapeti pesen visoko.</a:t>
            </a:r>
          </a:p>
          <a:p>
            <a:endParaRPr lang="en-US" sz="2800" dirty="0">
              <a:latin typeface="+mj-lt"/>
              <a:cs typeface="Times New Roman"/>
            </a:endParaRPr>
          </a:p>
          <a:p>
            <a:r>
              <a:rPr lang="sl-SI" sz="2800" dirty="0">
                <a:latin typeface="+mj-lt"/>
                <a:cs typeface="Times New Roman"/>
              </a:rPr>
              <a:t>Dere sen še v janjki skaka, te je </a:t>
            </a:r>
            <a:r>
              <a:rPr lang="sl-SI" sz="2800" dirty="0" err="1">
                <a:latin typeface="+mj-lt"/>
                <a:cs typeface="Times New Roman"/>
              </a:rPr>
              <a:t>l</a:t>
            </a:r>
            <a:r>
              <a:rPr lang="sl-SI" sz="2800" dirty="0" err="1">
                <a:latin typeface="+mj-lt"/>
              </a:rPr>
              <a:t>ü</a:t>
            </a:r>
            <a:r>
              <a:rPr lang="sl-SI" sz="2800" dirty="0" err="1">
                <a:latin typeface="+mj-lt"/>
                <a:cs typeface="Times New Roman"/>
              </a:rPr>
              <a:t>šno</a:t>
            </a:r>
            <a:r>
              <a:rPr lang="sl-SI" sz="2800" dirty="0">
                <a:latin typeface="+mj-lt"/>
                <a:cs typeface="Times New Roman"/>
              </a:rPr>
              <a:t> blo,</a:t>
            </a:r>
            <a:endParaRPr lang="en-US" sz="2800" dirty="0">
              <a:latin typeface="+mj-lt"/>
              <a:cs typeface="Times New Roman"/>
            </a:endParaRPr>
          </a:p>
          <a:p>
            <a:r>
              <a:rPr lang="sl-SI" sz="2800" dirty="0">
                <a:latin typeface="+mj-lt"/>
                <a:cs typeface="Times New Roman"/>
              </a:rPr>
              <a:t>kolca f hiši sen potaka, varva mačkico.</a:t>
            </a:r>
          </a:p>
          <a:p>
            <a:endParaRPr lang="en-US" sz="2800" dirty="0">
              <a:latin typeface="+mj-lt"/>
              <a:cs typeface="Times New Roman"/>
            </a:endParaRPr>
          </a:p>
          <a:p>
            <a:r>
              <a:rPr lang="sl-SI" sz="2800" dirty="0">
                <a:latin typeface="+mj-lt"/>
                <a:cs typeface="Times New Roman"/>
              </a:rPr>
              <a:t>Zaj ste </a:t>
            </a:r>
            <a:r>
              <a:rPr lang="sl-SI" sz="2800" dirty="0" err="1">
                <a:latin typeface="+mj-lt"/>
                <a:cs typeface="Times New Roman"/>
              </a:rPr>
              <a:t>č</a:t>
            </a:r>
            <a:r>
              <a:rPr lang="sl-SI" sz="2800" dirty="0" err="1">
                <a:latin typeface="+mj-lt"/>
              </a:rPr>
              <a:t>ü</a:t>
            </a:r>
            <a:r>
              <a:rPr lang="sl-SI" sz="2800" dirty="0" err="1">
                <a:latin typeface="+mj-lt"/>
                <a:cs typeface="Times New Roman"/>
              </a:rPr>
              <a:t>li</a:t>
            </a:r>
            <a:r>
              <a:rPr lang="sl-SI" sz="2800" dirty="0">
                <a:latin typeface="+mj-lt"/>
                <a:cs typeface="Times New Roman"/>
              </a:rPr>
              <a:t> poslušafci, kakši sen ja ftič,</a:t>
            </a:r>
            <a:endParaRPr lang="en-US" sz="2800" dirty="0">
              <a:latin typeface="+mj-lt"/>
              <a:cs typeface="Times New Roman"/>
            </a:endParaRPr>
          </a:p>
          <a:p>
            <a:r>
              <a:rPr lang="sl-SI" sz="2800" dirty="0" err="1">
                <a:latin typeface="+mj-lt"/>
                <a:cs typeface="Times New Roman"/>
              </a:rPr>
              <a:t>v</a:t>
            </a:r>
            <a:r>
              <a:rPr lang="sl-SI" sz="2800" dirty="0" err="1">
                <a:latin typeface="+mj-lt"/>
              </a:rPr>
              <a:t>ü</a:t>
            </a:r>
            <a:r>
              <a:rPr lang="sl-SI" sz="2800" dirty="0" err="1">
                <a:latin typeface="+mj-lt"/>
                <a:cs typeface="Times New Roman"/>
              </a:rPr>
              <a:t>ha</a:t>
            </a:r>
            <a:r>
              <a:rPr lang="sl-SI" sz="2800" dirty="0">
                <a:latin typeface="+mj-lt"/>
                <a:cs typeface="Times New Roman"/>
              </a:rPr>
              <a:t> man kak stari zafci, samo v glavi nič.</a:t>
            </a:r>
            <a:endParaRPr lang="en-US" sz="2800" dirty="0">
              <a:latin typeface="+mj-lt"/>
              <a:cs typeface="Times New Roman"/>
            </a:endParaRPr>
          </a:p>
          <a:p>
            <a:endParaRPr lang="en-US" sz="28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21392" y="26975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7184" y="203968"/>
            <a:ext cx="23876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4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2726028" y="784219"/>
            <a:ext cx="6096000" cy="747897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sl-SI" dirty="0">
                <a:solidFill>
                  <a:srgbClr val="FF000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ČEBELAR </a:t>
            </a:r>
            <a:r>
              <a:rPr lang="sl-SI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</a:t>
            </a:r>
            <a:r>
              <a:rPr lang="sl-SI" sz="12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Lojze Slak</a:t>
            </a:r>
            <a:endParaRPr lang="sl-SI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sz="12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Slavko Podboj</a:t>
            </a:r>
            <a:endParaRPr lang="sl-SI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SONCE ŠLO JE ZA GORO,</a:t>
            </a:r>
            <a:endParaRPr lang="sl-SI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MRAK JE PADEL NA ZEMLJO,</a:t>
            </a:r>
            <a:endParaRPr lang="sl-SI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PESEM ČRIČKA SLIŠI SE,</a:t>
            </a:r>
            <a:endParaRPr lang="sl-SI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 VEČERNEM' POČITKU VABI VSE.</a:t>
            </a:r>
            <a:endParaRPr lang="sl-SI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sl-SI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 MOJEM SRCU JE NEMIR</a:t>
            </a:r>
            <a:endParaRPr lang="sl-SI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NA JESENSKI TA VEČER,</a:t>
            </a:r>
            <a:endParaRPr lang="sl-SI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TIHO STOPIM SAM ČEZ PRAG,</a:t>
            </a:r>
            <a:endParaRPr lang="sl-SI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GREM V MOJ STARI ČEBELNJAK.</a:t>
            </a:r>
            <a:endParaRPr lang="sl-SI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sl-SI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KAKO LEPO MI ZAŠUMIJO,</a:t>
            </a:r>
            <a:endParaRPr lang="sl-SI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KAKO LEPO MI ZADIŠIJO,</a:t>
            </a:r>
            <a:endParaRPr lang="sl-SI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 V SRCU MI SPOMIN</a:t>
            </a:r>
            <a:endParaRPr lang="sl-SI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NA MLADE DNI BUDIJO.</a:t>
            </a:r>
            <a:endParaRPr lang="sl-SI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sl-SI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ČEBELICE, ČEBELICE,</a:t>
            </a:r>
            <a:endParaRPr lang="sl-SI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SAJ MOJE STE PRIJATELJICE,</a:t>
            </a:r>
            <a:endParaRPr lang="sl-SI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POZABI VAS NIKDAR</a:t>
            </a:r>
            <a:endParaRPr lang="sl-SI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TA STARI ČEBELAR.</a:t>
            </a:r>
            <a:endParaRPr lang="sl-SI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sl-SI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 MOJEM SRCU JE NEMIR</a:t>
            </a:r>
            <a:endParaRPr lang="sl-SI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NA JESENSKI TA VEČER,</a:t>
            </a:r>
            <a:endParaRPr lang="sl-SI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ČRIČEK PESEM JE ODPEL,</a:t>
            </a:r>
            <a:endParaRPr lang="sl-SI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sl-SI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 MENI SPOMINE ČAS JE VZEL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78764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116604" y="1"/>
            <a:ext cx="631767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– RE - MI</a:t>
            </a:r>
          </a:p>
          <a:p>
            <a:endParaRPr lang="sl-SI" sz="2400" dirty="0">
              <a:latin typeface="Times New Roman"/>
              <a:cs typeface="Times New Roman"/>
            </a:endParaRPr>
          </a:p>
          <a:p>
            <a:r>
              <a:rPr lang="sl-SI" sz="2400" b="1" dirty="0">
                <a:latin typeface="Times New Roman"/>
                <a:cs typeface="Times New Roman"/>
              </a:rPr>
              <a:t>DO </a:t>
            </a:r>
            <a:r>
              <a:rPr lang="sl-SI" sz="2400" dirty="0">
                <a:latin typeface="Times New Roman"/>
                <a:cs typeface="Times New Roman"/>
              </a:rPr>
              <a:t>– a </a:t>
            </a:r>
            <a:r>
              <a:rPr lang="sl-SI" sz="2400" dirty="0" err="1">
                <a:latin typeface="Times New Roman"/>
                <a:cs typeface="Times New Roman"/>
              </a:rPr>
              <a:t>deer</a:t>
            </a:r>
            <a:r>
              <a:rPr lang="sl-SI" sz="2400" dirty="0">
                <a:latin typeface="Times New Roman"/>
                <a:cs typeface="Times New Roman"/>
              </a:rPr>
              <a:t>, a </a:t>
            </a:r>
            <a:r>
              <a:rPr lang="sl-SI" sz="2400" dirty="0" err="1">
                <a:latin typeface="Times New Roman"/>
                <a:cs typeface="Times New Roman"/>
              </a:rPr>
              <a:t>feemale</a:t>
            </a:r>
            <a:r>
              <a:rPr lang="sl-SI" sz="2400" dirty="0">
                <a:latin typeface="Times New Roman"/>
                <a:cs typeface="Times New Roman"/>
              </a:rPr>
              <a:t> </a:t>
            </a:r>
            <a:r>
              <a:rPr lang="sl-SI" sz="2400" dirty="0" err="1">
                <a:latin typeface="Times New Roman"/>
                <a:cs typeface="Times New Roman"/>
              </a:rPr>
              <a:t>deer</a:t>
            </a:r>
            <a:endParaRPr lang="en-US" sz="2400" dirty="0">
              <a:latin typeface="Times New Roman"/>
              <a:cs typeface="Times New Roman"/>
            </a:endParaRPr>
          </a:p>
          <a:p>
            <a:r>
              <a:rPr lang="sl-SI" sz="2400" b="1" dirty="0">
                <a:latin typeface="Times New Roman"/>
                <a:cs typeface="Times New Roman"/>
              </a:rPr>
              <a:t>RAY</a:t>
            </a:r>
            <a:r>
              <a:rPr lang="sl-SI" sz="2400" dirty="0">
                <a:latin typeface="Times New Roman"/>
                <a:cs typeface="Times New Roman"/>
              </a:rPr>
              <a:t> – a </a:t>
            </a:r>
            <a:r>
              <a:rPr lang="sl-SI" sz="2400" dirty="0" err="1">
                <a:latin typeface="Times New Roman"/>
                <a:cs typeface="Times New Roman"/>
              </a:rPr>
              <a:t>drop</a:t>
            </a:r>
            <a:r>
              <a:rPr lang="sl-SI" sz="2400" dirty="0">
                <a:latin typeface="Times New Roman"/>
                <a:cs typeface="Times New Roman"/>
              </a:rPr>
              <a:t> </a:t>
            </a:r>
            <a:r>
              <a:rPr lang="sl-SI" sz="2400" dirty="0" err="1">
                <a:latin typeface="Times New Roman"/>
                <a:cs typeface="Times New Roman"/>
              </a:rPr>
              <a:t>of</a:t>
            </a:r>
            <a:r>
              <a:rPr lang="sl-SI" sz="2400" dirty="0">
                <a:latin typeface="Times New Roman"/>
                <a:cs typeface="Times New Roman"/>
              </a:rPr>
              <a:t> </a:t>
            </a:r>
            <a:r>
              <a:rPr lang="sl-SI" sz="2400" dirty="0" err="1">
                <a:latin typeface="Times New Roman"/>
                <a:cs typeface="Times New Roman"/>
              </a:rPr>
              <a:t>golden</a:t>
            </a:r>
            <a:r>
              <a:rPr lang="sl-SI" sz="2400" dirty="0">
                <a:latin typeface="Times New Roman"/>
                <a:cs typeface="Times New Roman"/>
              </a:rPr>
              <a:t> </a:t>
            </a:r>
            <a:r>
              <a:rPr lang="sl-SI" sz="2400" dirty="0" err="1">
                <a:latin typeface="Times New Roman"/>
                <a:cs typeface="Times New Roman"/>
              </a:rPr>
              <a:t>sun</a:t>
            </a:r>
            <a:endParaRPr lang="en-US" sz="2400" dirty="0">
              <a:latin typeface="Times New Roman"/>
              <a:cs typeface="Times New Roman"/>
            </a:endParaRPr>
          </a:p>
          <a:p>
            <a:r>
              <a:rPr lang="sl-SI" sz="2400" b="1" dirty="0">
                <a:latin typeface="Times New Roman"/>
                <a:cs typeface="Times New Roman"/>
              </a:rPr>
              <a:t>MI</a:t>
            </a:r>
            <a:r>
              <a:rPr lang="sl-SI" sz="2400" dirty="0">
                <a:latin typeface="Times New Roman"/>
                <a:cs typeface="Times New Roman"/>
              </a:rPr>
              <a:t> – a name I </a:t>
            </a:r>
            <a:r>
              <a:rPr lang="sl-SI" sz="2400" dirty="0" err="1">
                <a:latin typeface="Times New Roman"/>
                <a:cs typeface="Times New Roman"/>
              </a:rPr>
              <a:t>call</a:t>
            </a:r>
            <a:r>
              <a:rPr lang="sl-SI" sz="2400" dirty="0">
                <a:latin typeface="Times New Roman"/>
                <a:cs typeface="Times New Roman"/>
              </a:rPr>
              <a:t> </a:t>
            </a:r>
            <a:r>
              <a:rPr lang="sl-SI" sz="2400" dirty="0" err="1">
                <a:latin typeface="Times New Roman"/>
                <a:cs typeface="Times New Roman"/>
              </a:rPr>
              <a:t>myself</a:t>
            </a:r>
            <a:endParaRPr lang="en-US" sz="2400" dirty="0">
              <a:latin typeface="Times New Roman"/>
              <a:cs typeface="Times New Roman"/>
            </a:endParaRPr>
          </a:p>
          <a:p>
            <a:r>
              <a:rPr lang="sl-SI" sz="2400" b="1" dirty="0">
                <a:latin typeface="Times New Roman"/>
                <a:cs typeface="Times New Roman"/>
              </a:rPr>
              <a:t>FA</a:t>
            </a:r>
            <a:r>
              <a:rPr lang="sl-SI" sz="2400" dirty="0">
                <a:latin typeface="Times New Roman"/>
                <a:cs typeface="Times New Roman"/>
              </a:rPr>
              <a:t> – a </a:t>
            </a:r>
            <a:r>
              <a:rPr lang="sl-SI" sz="2400" dirty="0" err="1">
                <a:latin typeface="Times New Roman"/>
                <a:cs typeface="Times New Roman"/>
              </a:rPr>
              <a:t>long</a:t>
            </a:r>
            <a:r>
              <a:rPr lang="sl-SI" sz="2400" dirty="0">
                <a:latin typeface="Times New Roman"/>
                <a:cs typeface="Times New Roman"/>
              </a:rPr>
              <a:t>, </a:t>
            </a:r>
            <a:r>
              <a:rPr lang="sl-SI" sz="2400" dirty="0" err="1">
                <a:latin typeface="Times New Roman"/>
                <a:cs typeface="Times New Roman"/>
              </a:rPr>
              <a:t>long</a:t>
            </a:r>
            <a:r>
              <a:rPr lang="sl-SI" sz="2400" dirty="0">
                <a:latin typeface="Times New Roman"/>
                <a:cs typeface="Times New Roman"/>
              </a:rPr>
              <a:t> </a:t>
            </a:r>
            <a:r>
              <a:rPr lang="sl-SI" sz="2400" dirty="0" err="1">
                <a:latin typeface="Times New Roman"/>
                <a:cs typeface="Times New Roman"/>
              </a:rPr>
              <a:t>way</a:t>
            </a:r>
            <a:r>
              <a:rPr lang="sl-SI" sz="2400" dirty="0">
                <a:latin typeface="Times New Roman"/>
                <a:cs typeface="Times New Roman"/>
              </a:rPr>
              <a:t> to run</a:t>
            </a:r>
            <a:endParaRPr lang="en-US" sz="2400" dirty="0">
              <a:latin typeface="Times New Roman"/>
              <a:cs typeface="Times New Roman"/>
            </a:endParaRPr>
          </a:p>
          <a:p>
            <a:r>
              <a:rPr lang="sl-SI" sz="2400" b="1" dirty="0">
                <a:latin typeface="Times New Roman"/>
                <a:cs typeface="Times New Roman"/>
              </a:rPr>
              <a:t>SO</a:t>
            </a:r>
            <a:r>
              <a:rPr lang="sl-SI" sz="2400" dirty="0">
                <a:latin typeface="Times New Roman"/>
                <a:cs typeface="Times New Roman"/>
              </a:rPr>
              <a:t> – a </a:t>
            </a:r>
            <a:r>
              <a:rPr lang="sl-SI" sz="2400" dirty="0" err="1">
                <a:latin typeface="Times New Roman"/>
                <a:cs typeface="Times New Roman"/>
              </a:rPr>
              <a:t>needle</a:t>
            </a:r>
            <a:r>
              <a:rPr lang="sl-SI" sz="2400" dirty="0">
                <a:latin typeface="Times New Roman"/>
                <a:cs typeface="Times New Roman"/>
              </a:rPr>
              <a:t> </a:t>
            </a:r>
            <a:r>
              <a:rPr lang="sl-SI" sz="2400" dirty="0" err="1">
                <a:latin typeface="Times New Roman"/>
                <a:cs typeface="Times New Roman"/>
              </a:rPr>
              <a:t>pulling</a:t>
            </a:r>
            <a:r>
              <a:rPr lang="sl-SI" sz="2400" dirty="0">
                <a:latin typeface="Times New Roman"/>
                <a:cs typeface="Times New Roman"/>
              </a:rPr>
              <a:t> </a:t>
            </a:r>
            <a:r>
              <a:rPr lang="sl-SI" sz="2400" dirty="0" err="1">
                <a:latin typeface="Times New Roman"/>
                <a:cs typeface="Times New Roman"/>
              </a:rPr>
              <a:t>thread</a:t>
            </a:r>
            <a:endParaRPr lang="en-US" sz="2400" dirty="0">
              <a:latin typeface="Times New Roman"/>
              <a:cs typeface="Times New Roman"/>
            </a:endParaRPr>
          </a:p>
          <a:p>
            <a:r>
              <a:rPr lang="sl-SI" sz="2400" b="1" dirty="0">
                <a:latin typeface="Times New Roman"/>
                <a:cs typeface="Times New Roman"/>
              </a:rPr>
              <a:t>LA </a:t>
            </a:r>
            <a:r>
              <a:rPr lang="sl-SI" sz="2400" dirty="0">
                <a:latin typeface="Times New Roman"/>
                <a:cs typeface="Times New Roman"/>
              </a:rPr>
              <a:t>– a note to </a:t>
            </a:r>
            <a:r>
              <a:rPr lang="sl-SI" sz="2400" dirty="0" err="1">
                <a:latin typeface="Times New Roman"/>
                <a:cs typeface="Times New Roman"/>
              </a:rPr>
              <a:t>follow</a:t>
            </a:r>
            <a:r>
              <a:rPr lang="sl-SI" sz="2400" dirty="0">
                <a:latin typeface="Times New Roman"/>
                <a:cs typeface="Times New Roman"/>
              </a:rPr>
              <a:t> so</a:t>
            </a:r>
            <a:endParaRPr lang="en-US" sz="2400" dirty="0">
              <a:latin typeface="Times New Roman"/>
              <a:cs typeface="Times New Roman"/>
            </a:endParaRPr>
          </a:p>
          <a:p>
            <a:r>
              <a:rPr lang="sl-SI" sz="2400" b="1" dirty="0">
                <a:latin typeface="Times New Roman"/>
                <a:cs typeface="Times New Roman"/>
              </a:rPr>
              <a:t>TI</a:t>
            </a:r>
            <a:r>
              <a:rPr lang="sl-SI" sz="2400" dirty="0">
                <a:latin typeface="Times New Roman"/>
                <a:cs typeface="Times New Roman"/>
              </a:rPr>
              <a:t> – a </a:t>
            </a:r>
            <a:r>
              <a:rPr lang="sl-SI" sz="2400" dirty="0" err="1">
                <a:latin typeface="Times New Roman"/>
                <a:cs typeface="Times New Roman"/>
              </a:rPr>
              <a:t>drink</a:t>
            </a:r>
            <a:r>
              <a:rPr lang="sl-SI" sz="2400" dirty="0">
                <a:latin typeface="Times New Roman"/>
                <a:cs typeface="Times New Roman"/>
              </a:rPr>
              <a:t> </a:t>
            </a:r>
            <a:r>
              <a:rPr lang="sl-SI" sz="2400" dirty="0" err="1">
                <a:latin typeface="Times New Roman"/>
                <a:cs typeface="Times New Roman"/>
              </a:rPr>
              <a:t>with</a:t>
            </a:r>
            <a:r>
              <a:rPr lang="sl-SI" sz="2400" dirty="0">
                <a:latin typeface="Times New Roman"/>
                <a:cs typeface="Times New Roman"/>
              </a:rPr>
              <a:t> jam </a:t>
            </a:r>
            <a:r>
              <a:rPr lang="sl-SI" sz="2400" dirty="0" err="1">
                <a:latin typeface="Times New Roman"/>
                <a:cs typeface="Times New Roman"/>
              </a:rPr>
              <a:t>and</a:t>
            </a:r>
            <a:r>
              <a:rPr lang="sl-SI" sz="2400" dirty="0">
                <a:latin typeface="Times New Roman"/>
                <a:cs typeface="Times New Roman"/>
              </a:rPr>
              <a:t> </a:t>
            </a:r>
            <a:r>
              <a:rPr lang="sl-SI" sz="2400" dirty="0" err="1">
                <a:latin typeface="Times New Roman"/>
                <a:cs typeface="Times New Roman"/>
              </a:rPr>
              <a:t>bread</a:t>
            </a:r>
            <a:endParaRPr lang="en-US" sz="2400" dirty="0">
              <a:latin typeface="Times New Roman"/>
              <a:cs typeface="Times New Roman"/>
            </a:endParaRPr>
          </a:p>
          <a:p>
            <a:r>
              <a:rPr lang="sl-SI" sz="2400" dirty="0" err="1">
                <a:latin typeface="Times New Roman"/>
                <a:cs typeface="Times New Roman"/>
              </a:rPr>
              <a:t>That</a:t>
            </a:r>
            <a:r>
              <a:rPr lang="sl-SI" sz="2400" dirty="0">
                <a:latin typeface="Times New Roman"/>
                <a:cs typeface="Times New Roman"/>
              </a:rPr>
              <a:t> </a:t>
            </a:r>
            <a:r>
              <a:rPr lang="sl-SI" sz="2400" dirty="0" err="1">
                <a:latin typeface="Times New Roman"/>
                <a:cs typeface="Times New Roman"/>
              </a:rPr>
              <a:t>will</a:t>
            </a:r>
            <a:r>
              <a:rPr lang="sl-SI" sz="2400" dirty="0">
                <a:latin typeface="Times New Roman"/>
                <a:cs typeface="Times New Roman"/>
              </a:rPr>
              <a:t> </a:t>
            </a:r>
            <a:r>
              <a:rPr lang="sl-SI" sz="2400" dirty="0" err="1">
                <a:latin typeface="Times New Roman"/>
                <a:cs typeface="Times New Roman"/>
              </a:rPr>
              <a:t>bring</a:t>
            </a:r>
            <a:r>
              <a:rPr lang="sl-SI" sz="2400" dirty="0">
                <a:latin typeface="Times New Roman"/>
                <a:cs typeface="Times New Roman"/>
              </a:rPr>
              <a:t> us back to do-o-o-o.</a:t>
            </a:r>
            <a:endParaRPr lang="en-US" sz="2400" dirty="0">
              <a:latin typeface="Times New Roman"/>
              <a:cs typeface="Times New Roman"/>
            </a:endParaRPr>
          </a:p>
          <a:p>
            <a:endParaRPr lang="sl-SI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l-SI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sl-SI" sz="2400" dirty="0">
                <a:latin typeface="Times New Roman" pitchFamily="18" charset="0"/>
                <a:cs typeface="Times New Roman" pitchFamily="18" charset="0"/>
              </a:rPr>
              <a:t> kot dom lepo doni,</a:t>
            </a:r>
            <a:r>
              <a:rPr lang="sl-SI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sl-SI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sl-SI" sz="2400" dirty="0">
                <a:latin typeface="Times New Roman" pitchFamily="18" charset="0"/>
                <a:cs typeface="Times New Roman" pitchFamily="18" charset="0"/>
              </a:rPr>
              <a:t> kot reka radosti,</a:t>
            </a:r>
            <a:r>
              <a:rPr lang="sl-SI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sl-SI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sl-SI" sz="2400" dirty="0">
                <a:latin typeface="Times New Roman" pitchFamily="18" charset="0"/>
                <a:cs typeface="Times New Roman" pitchFamily="18" charset="0"/>
              </a:rPr>
              <a:t> kot mir za vse ljudi,</a:t>
            </a:r>
            <a:r>
              <a:rPr lang="sl-SI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sl-SI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</a:t>
            </a:r>
            <a:r>
              <a:rPr lang="sl-SI" sz="2400" dirty="0">
                <a:latin typeface="Times New Roman" pitchFamily="18" charset="0"/>
                <a:cs typeface="Times New Roman" pitchFamily="18" charset="0"/>
              </a:rPr>
              <a:t> kot fant, ki se smeji,</a:t>
            </a:r>
            <a:r>
              <a:rPr lang="sl-SI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sl-SI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sl-SI" sz="2400" dirty="0">
                <a:latin typeface="Times New Roman" pitchFamily="18" charset="0"/>
                <a:cs typeface="Times New Roman" pitchFamily="18" charset="0"/>
              </a:rPr>
              <a:t> kot sonce, ki žari,</a:t>
            </a:r>
            <a:r>
              <a:rPr lang="sl-SI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sl-SI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sl-SI" sz="2400" dirty="0">
                <a:latin typeface="Times New Roman" pitchFamily="18" charset="0"/>
                <a:cs typeface="Times New Roman" pitchFamily="18" charset="0"/>
              </a:rPr>
              <a:t> zapojemo si vsi,</a:t>
            </a:r>
            <a:r>
              <a:rPr lang="sl-SI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sl-SI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sl-SI" sz="2400" dirty="0">
                <a:latin typeface="Times New Roman" pitchFamily="18" charset="0"/>
                <a:cs typeface="Times New Roman" pitchFamily="18" charset="0"/>
              </a:rPr>
              <a:t> kot tisoč je želja,</a:t>
            </a:r>
            <a:r>
              <a:rPr lang="sl-SI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l-SI" sz="2400" dirty="0">
                <a:latin typeface="Times New Roman" pitchFamily="18" charset="0"/>
                <a:cs typeface="Times New Roman" pitchFamily="18" charset="0"/>
              </a:rPr>
              <a:t>pa se lestvica konča.</a:t>
            </a:r>
            <a:endParaRPr lang="sl-SI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1747653" y="1051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35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17601"/>
            <a:ext cx="9144000" cy="461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8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5888181" y="1333328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400" dirty="0">
                <a:latin typeface="Times New Roman" pitchFamily="18" charset="0"/>
                <a:cs typeface="Times New Roman" pitchFamily="18" charset="0"/>
              </a:rPr>
              <a:t>4. Oj mravljica požrešnica,</a:t>
            </a:r>
            <a:br>
              <a:rPr lang="sl-SI" sz="2400" dirty="0">
                <a:latin typeface="Times New Roman" pitchFamily="18" charset="0"/>
                <a:cs typeface="Times New Roman" pitchFamily="18" charset="0"/>
              </a:rPr>
            </a:br>
            <a:r>
              <a:rPr lang="sl-SI" sz="2400" dirty="0">
                <a:latin typeface="Times New Roman" pitchFamily="18" charset="0"/>
                <a:cs typeface="Times New Roman" pitchFamily="18" charset="0"/>
              </a:rPr>
              <a:t>le kaj je naredila?</a:t>
            </a:r>
            <a:br>
              <a:rPr lang="sl-SI" sz="2400" dirty="0">
                <a:latin typeface="Times New Roman" pitchFamily="18" charset="0"/>
                <a:cs typeface="Times New Roman" pitchFamily="18" charset="0"/>
              </a:rPr>
            </a:br>
            <a:r>
              <a:rPr lang="sl-SI" sz="2400" dirty="0">
                <a:latin typeface="Times New Roman" pitchFamily="18" charset="0"/>
                <a:cs typeface="Times New Roman" pitchFamily="18" charset="0"/>
              </a:rPr>
              <a:t>Še bika je pohrustala,</a:t>
            </a:r>
            <a:br>
              <a:rPr lang="sl-SI" sz="2400" dirty="0">
                <a:latin typeface="Times New Roman" pitchFamily="18" charset="0"/>
                <a:cs typeface="Times New Roman" pitchFamily="18" charset="0"/>
              </a:rPr>
            </a:br>
            <a:r>
              <a:rPr lang="sl-SI" sz="2400" dirty="0">
                <a:latin typeface="Times New Roman" pitchFamily="18" charset="0"/>
                <a:cs typeface="Times New Roman" pitchFamily="18" charset="0"/>
              </a:rPr>
              <a:t>samo roge pustila.</a:t>
            </a:r>
            <a:br>
              <a:rPr lang="sl-SI" sz="2400" dirty="0">
                <a:latin typeface="Times New Roman" pitchFamily="18" charset="0"/>
                <a:cs typeface="Times New Roman" pitchFamily="18" charset="0"/>
              </a:rPr>
            </a:br>
            <a:r>
              <a:rPr lang="sl-SI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sl-SI" sz="2400" dirty="0">
                <a:latin typeface="Times New Roman" pitchFamily="18" charset="0"/>
                <a:cs typeface="Times New Roman" pitchFamily="18" charset="0"/>
              </a:rPr>
            </a:br>
            <a:r>
              <a:rPr lang="sl-SI" sz="2400" dirty="0">
                <a:latin typeface="Times New Roman" pitchFamily="18" charset="0"/>
                <a:cs typeface="Times New Roman" pitchFamily="18" charset="0"/>
              </a:rPr>
              <a:t>5. Seveda to je čisto res,</a:t>
            </a:r>
            <a:br>
              <a:rPr lang="sl-SI" sz="2400" dirty="0">
                <a:latin typeface="Times New Roman" pitchFamily="18" charset="0"/>
                <a:cs typeface="Times New Roman" pitchFamily="18" charset="0"/>
              </a:rPr>
            </a:br>
            <a:r>
              <a:rPr lang="sl-SI" sz="2400" dirty="0">
                <a:latin typeface="Times New Roman" pitchFamily="18" charset="0"/>
                <a:cs typeface="Times New Roman" pitchFamily="18" charset="0"/>
              </a:rPr>
              <a:t>le kaj se bik šopiri?</a:t>
            </a:r>
            <a:br>
              <a:rPr lang="sl-SI" sz="2400" dirty="0">
                <a:latin typeface="Times New Roman" pitchFamily="18" charset="0"/>
                <a:cs typeface="Times New Roman" pitchFamily="18" charset="0"/>
              </a:rPr>
            </a:br>
            <a:r>
              <a:rPr lang="sl-SI" sz="2400" dirty="0">
                <a:latin typeface="Times New Roman" pitchFamily="18" charset="0"/>
                <a:cs typeface="Times New Roman" pitchFamily="18" charset="0"/>
              </a:rPr>
              <a:t>Šest črnih nog ima mravljica,</a:t>
            </a:r>
            <a:br>
              <a:rPr lang="sl-SI" sz="2400" dirty="0">
                <a:latin typeface="Times New Roman" pitchFamily="18" charset="0"/>
                <a:cs typeface="Times New Roman" pitchFamily="18" charset="0"/>
              </a:rPr>
            </a:br>
            <a:r>
              <a:rPr lang="sl-SI" sz="2400" dirty="0">
                <a:latin typeface="Times New Roman" pitchFamily="18" charset="0"/>
                <a:cs typeface="Times New Roman" pitchFamily="18" charset="0"/>
              </a:rPr>
              <a:t>a bik ima le štiri.</a:t>
            </a:r>
            <a:br>
              <a:rPr lang="sl-SI" sz="2400" dirty="0">
                <a:latin typeface="Times New Roman" pitchFamily="18" charset="0"/>
                <a:cs typeface="Times New Roman" pitchFamily="18" charset="0"/>
              </a:rPr>
            </a:br>
            <a:r>
              <a:rPr lang="sl-SI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sl-SI" sz="2400" dirty="0">
                <a:latin typeface="Times New Roman" pitchFamily="18" charset="0"/>
                <a:cs typeface="Times New Roman" pitchFamily="18" charset="0"/>
              </a:rPr>
            </a:br>
            <a:r>
              <a:rPr lang="sl-SI" sz="2400" dirty="0">
                <a:latin typeface="Times New Roman" pitchFamily="18" charset="0"/>
                <a:cs typeface="Times New Roman" pitchFamily="18" charset="0"/>
              </a:rPr>
              <a:t>6. Če slišiš hudo mravljico</a:t>
            </a:r>
            <a:br>
              <a:rPr lang="sl-SI" sz="2400" dirty="0">
                <a:latin typeface="Times New Roman" pitchFamily="18" charset="0"/>
                <a:cs typeface="Times New Roman" pitchFamily="18" charset="0"/>
              </a:rPr>
            </a:br>
            <a:r>
              <a:rPr lang="sl-SI" sz="2400" dirty="0">
                <a:latin typeface="Times New Roman" pitchFamily="18" charset="0"/>
                <a:cs typeface="Times New Roman" pitchFamily="18" charset="0"/>
              </a:rPr>
              <a:t>po svetu godrnjati.</a:t>
            </a:r>
            <a:br>
              <a:rPr lang="sl-SI" sz="2400" dirty="0">
                <a:latin typeface="Times New Roman" pitchFamily="18" charset="0"/>
                <a:cs typeface="Times New Roman" pitchFamily="18" charset="0"/>
              </a:rPr>
            </a:br>
            <a:r>
              <a:rPr lang="sl-SI" sz="2400" dirty="0">
                <a:latin typeface="Times New Roman" pitchFamily="18" charset="0"/>
                <a:cs typeface="Times New Roman" pitchFamily="18" charset="0"/>
              </a:rPr>
              <a:t>Obrni se in steci proč,</a:t>
            </a:r>
            <a:br>
              <a:rPr lang="sl-SI" sz="2400" dirty="0">
                <a:latin typeface="Times New Roman" pitchFamily="18" charset="0"/>
                <a:cs typeface="Times New Roman" pitchFamily="18" charset="0"/>
              </a:rPr>
            </a:br>
            <a:r>
              <a:rPr lang="sl-SI" sz="2400" dirty="0">
                <a:latin typeface="Times New Roman" pitchFamily="18" charset="0"/>
                <a:cs typeface="Times New Roman" pitchFamily="18" charset="0"/>
              </a:rPr>
              <a:t>kar zmorejo podplati!</a:t>
            </a:r>
          </a:p>
        </p:txBody>
      </p:sp>
      <p:sp>
        <p:nvSpPr>
          <p:cNvPr id="3" name="Pravokotnik 2"/>
          <p:cNvSpPr/>
          <p:nvPr/>
        </p:nvSpPr>
        <p:spPr>
          <a:xfrm>
            <a:off x="1801091" y="225332"/>
            <a:ext cx="520930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HUDA MRAVLJICA </a:t>
            </a:r>
            <a:r>
              <a:rPr lang="sl-SI" sz="2400" b="1" dirty="0">
                <a:latin typeface="Times New Roman" pitchFamily="18" charset="0"/>
                <a:cs typeface="Times New Roman" pitchFamily="18" charset="0"/>
              </a:rPr>
              <a:t>M. Vodopivec</a:t>
            </a:r>
          </a:p>
          <a:p>
            <a:endParaRPr lang="sl-SI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l-SI" sz="2400" dirty="0">
                <a:latin typeface="Times New Roman" pitchFamily="18" charset="0"/>
                <a:cs typeface="Times New Roman" pitchFamily="18" charset="0"/>
              </a:rPr>
              <a:t>1. Bila je huda mravljica</a:t>
            </a:r>
            <a:br>
              <a:rPr lang="sl-SI" sz="2400" dirty="0">
                <a:latin typeface="Times New Roman" pitchFamily="18" charset="0"/>
                <a:cs typeface="Times New Roman" pitchFamily="18" charset="0"/>
              </a:rPr>
            </a:br>
            <a:r>
              <a:rPr lang="sl-SI" sz="2400" dirty="0">
                <a:latin typeface="Times New Roman" pitchFamily="18" charset="0"/>
                <a:cs typeface="Times New Roman" pitchFamily="18" charset="0"/>
              </a:rPr>
              <a:t>šest črnih nog je imela.</a:t>
            </a:r>
            <a:br>
              <a:rPr lang="sl-SI" sz="2400" dirty="0">
                <a:latin typeface="Times New Roman" pitchFamily="18" charset="0"/>
                <a:cs typeface="Times New Roman" pitchFamily="18" charset="0"/>
              </a:rPr>
            </a:br>
            <a:r>
              <a:rPr lang="sl-SI" sz="2400" dirty="0">
                <a:latin typeface="Times New Roman" pitchFamily="18" charset="0"/>
                <a:cs typeface="Times New Roman" pitchFamily="18" charset="0"/>
              </a:rPr>
              <a:t>je migala, je vohala,</a:t>
            </a:r>
            <a:br>
              <a:rPr lang="sl-SI" sz="2400" dirty="0">
                <a:latin typeface="Times New Roman" pitchFamily="18" charset="0"/>
                <a:cs typeface="Times New Roman" pitchFamily="18" charset="0"/>
              </a:rPr>
            </a:br>
            <a:r>
              <a:rPr lang="sl-SI" sz="2400" dirty="0">
                <a:latin typeface="Times New Roman" pitchFamily="18" charset="0"/>
                <a:cs typeface="Times New Roman" pitchFamily="18" charset="0"/>
              </a:rPr>
              <a:t>je čisto ponorela.</a:t>
            </a:r>
            <a:br>
              <a:rPr lang="sl-SI" sz="2400" dirty="0">
                <a:latin typeface="Times New Roman" pitchFamily="18" charset="0"/>
                <a:cs typeface="Times New Roman" pitchFamily="18" charset="0"/>
              </a:rPr>
            </a:br>
            <a:r>
              <a:rPr lang="sl-SI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sl-SI" sz="2400" dirty="0">
                <a:latin typeface="Times New Roman" pitchFamily="18" charset="0"/>
                <a:cs typeface="Times New Roman" pitchFamily="18" charset="0"/>
              </a:rPr>
            </a:br>
            <a:r>
              <a:rPr lang="sl-SI" sz="2400" dirty="0">
                <a:latin typeface="Times New Roman" pitchFamily="18" charset="0"/>
                <a:cs typeface="Times New Roman" pitchFamily="18" charset="0"/>
              </a:rPr>
              <a:t>2. Bila je huda mravljica,</a:t>
            </a:r>
          </a:p>
          <a:p>
            <a:r>
              <a:rPr lang="sl-SI" sz="2400" dirty="0">
                <a:latin typeface="Times New Roman" pitchFamily="18" charset="0"/>
                <a:cs typeface="Times New Roman" pitchFamily="18" charset="0"/>
              </a:rPr>
              <a:t>po trgu je hodila,</a:t>
            </a:r>
          </a:p>
          <a:p>
            <a:r>
              <a:rPr lang="sl-SI" sz="2400" dirty="0">
                <a:latin typeface="Times New Roman" pitchFamily="18" charset="0"/>
                <a:cs typeface="Times New Roman" pitchFamily="18" charset="0"/>
              </a:rPr>
              <a:t>lončarju je čez </a:t>
            </a:r>
            <a:r>
              <a:rPr lang="sl-SI" sz="2400" dirty="0" err="1">
                <a:latin typeface="Times New Roman" pitchFamily="18" charset="0"/>
                <a:cs typeface="Times New Roman" pitchFamily="18" charset="0"/>
              </a:rPr>
              <a:t>piskre</a:t>
            </a:r>
            <a:r>
              <a:rPr lang="sl-SI" sz="2400" dirty="0">
                <a:latin typeface="Times New Roman" pitchFamily="18" charset="0"/>
                <a:cs typeface="Times New Roman" pitchFamily="18" charset="0"/>
              </a:rPr>
              <a:t> šla,</a:t>
            </a:r>
          </a:p>
          <a:p>
            <a:r>
              <a:rPr lang="sl-SI" sz="2400" dirty="0">
                <a:latin typeface="Times New Roman" pitchFamily="18" charset="0"/>
                <a:cs typeface="Times New Roman" pitchFamily="18" charset="0"/>
              </a:rPr>
              <a:t>pa vse mu je pobila.</a:t>
            </a:r>
          </a:p>
          <a:p>
            <a:r>
              <a:rPr lang="sl-SI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sl-SI" sz="2400" dirty="0">
                <a:latin typeface="Times New Roman" pitchFamily="18" charset="0"/>
                <a:cs typeface="Times New Roman" pitchFamily="18" charset="0"/>
              </a:rPr>
              <a:t>3. In kamorkoli je prišla,</a:t>
            </a:r>
          </a:p>
          <a:p>
            <a:r>
              <a:rPr lang="sl-SI" sz="2400" dirty="0">
                <a:latin typeface="Times New Roman" pitchFamily="18" charset="0"/>
                <a:cs typeface="Times New Roman" pitchFamily="18" charset="0"/>
              </a:rPr>
              <a:t>so vsi pred njo bežali,</a:t>
            </a:r>
          </a:p>
          <a:p>
            <a:r>
              <a:rPr lang="sl-SI" sz="2400" dirty="0">
                <a:latin typeface="Times New Roman" pitchFamily="18" charset="0"/>
                <a:cs typeface="Times New Roman" pitchFamily="18" charset="0"/>
              </a:rPr>
              <a:t>je pokalo, je stokalo </a:t>
            </a:r>
          </a:p>
          <a:p>
            <a:r>
              <a:rPr lang="sl-SI" sz="2400" dirty="0">
                <a:latin typeface="Times New Roman" pitchFamily="18" charset="0"/>
                <a:cs typeface="Times New Roman" pitchFamily="18" charset="0"/>
              </a:rPr>
              <a:t>pod njenimi stopali.</a:t>
            </a:r>
          </a:p>
        </p:txBody>
      </p:sp>
      <p:pic>
        <p:nvPicPr>
          <p:cNvPr id="1026" name="Picture 2" descr="http://uciteljska.net/kvizi/HotPot/VSILJIVEC_1G/MRAVLJA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-838634"/>
            <a:ext cx="2743200" cy="2743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08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355273" y="374073"/>
            <a:ext cx="7216014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ČAKAJ NA MAJ     </a:t>
            </a:r>
            <a:r>
              <a:rPr lang="sl-SI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Zlata Ognjanovič</a:t>
            </a:r>
          </a:p>
          <a:p>
            <a:endParaRPr lang="sl-SI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čakaj pomladi, ne čakaj na maj,</a:t>
            </a:r>
          </a:p>
          <a:p>
            <a:r>
              <a:rPr lang="sl-SI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kaj ti bo sonce in rože, zakaj.</a:t>
            </a:r>
          </a:p>
          <a:p>
            <a:r>
              <a:rPr lang="sl-SI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Saj lička so rožni ti cveti,</a:t>
            </a:r>
          </a:p>
          <a:p>
            <a:r>
              <a:rPr lang="sl-SI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očeh žarek sonca sveti.</a:t>
            </a:r>
          </a:p>
          <a:p>
            <a:endParaRPr lang="sl-SI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čakaj pomladi, ne čakaj na maj,</a:t>
            </a:r>
          </a:p>
          <a:p>
            <a:r>
              <a:rPr lang="sl-SI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kaj mar ti zelenih trav.</a:t>
            </a:r>
          </a:p>
          <a:p>
            <a:r>
              <a:rPr lang="sl-SI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Srce nič ne čaka, bije, tiktaka, kliče </a:t>
            </a:r>
            <a:r>
              <a:rPr lang="sl-SI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ljubav</a:t>
            </a:r>
            <a:r>
              <a:rPr lang="sl-SI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sl-SI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zakaj čakala bi na maj.</a:t>
            </a:r>
          </a:p>
        </p:txBody>
      </p:sp>
    </p:spTree>
    <p:extLst>
      <p:ext uri="{BB962C8B-B14F-4D97-AF65-F5344CB8AC3E}">
        <p14:creationId xmlns:p14="http://schemas.microsoft.com/office/powerpoint/2010/main" val="57653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2327564" y="501918"/>
            <a:ext cx="78278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ČEZ ŠUŠTARSKI MOST </a:t>
            </a:r>
          </a:p>
          <a:p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Ljubljani, za Ljubljanico, tam najde vsak vse kar želi,</a:t>
            </a:r>
          </a:p>
          <a:p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 skrije med cvetlice te Julija bar.</a:t>
            </a:r>
          </a:p>
          <a:p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 si zaljubljen, če si mlad, a čez leto in čez dan</a:t>
            </a:r>
          </a:p>
          <a:p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prišel boš tja z nevesto, na Magistrat.</a:t>
            </a:r>
          </a:p>
          <a:p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Čez </a:t>
            </a:r>
            <a:r>
              <a:rPr lang="sl-SI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Šuštarski</a:t>
            </a:r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most, čez </a:t>
            </a:r>
            <a:r>
              <a:rPr lang="sl-SI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Šuštarski</a:t>
            </a:r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most,</a:t>
            </a:r>
          </a:p>
          <a:p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levo na Mestni trg, desno na Stari trg,</a:t>
            </a:r>
          </a:p>
          <a:p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spomine po mladost čez </a:t>
            </a:r>
            <a:r>
              <a:rPr lang="sl-SI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Šuštarski</a:t>
            </a:r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most.</a:t>
            </a:r>
          </a:p>
          <a:p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Ljubljani, za Ljubljanico, tam najde vsak kar išče</a:t>
            </a:r>
          </a:p>
          <a:p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fant sulico, mož cviček in luna balkon,</a:t>
            </a:r>
          </a:p>
          <a:p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največjo knjigo učenjak, mini krilo deklica,</a:t>
            </a:r>
          </a:p>
          <a:p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še tole svojo pesem, našla sem tam.</a:t>
            </a:r>
          </a:p>
        </p:txBody>
      </p:sp>
    </p:spTree>
    <p:extLst>
      <p:ext uri="{BB962C8B-B14F-4D97-AF65-F5344CB8AC3E}">
        <p14:creationId xmlns:p14="http://schemas.microsoft.com/office/powerpoint/2010/main" val="420518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557</Words>
  <Application>Microsoft Office PowerPoint</Application>
  <PresentationFormat>Širokozaslonsko</PresentationFormat>
  <Paragraphs>461</Paragraphs>
  <Slides>24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24</vt:i4>
      </vt:variant>
    </vt:vector>
  </HeadingPairs>
  <TitlesOfParts>
    <vt:vector size="33" baseType="lpstr">
      <vt:lpstr>MS Mincho</vt:lpstr>
      <vt:lpstr>Arial</vt:lpstr>
      <vt:lpstr>Calibri</vt:lpstr>
      <vt:lpstr>Calibri Light</vt:lpstr>
      <vt:lpstr>Cambria</vt:lpstr>
      <vt:lpstr>Courier New</vt:lpstr>
      <vt:lpstr>Times New Roman</vt:lpstr>
      <vt:lpstr>Verdana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Pouk</dc:creator>
  <cp:lastModifiedBy>Pouk</cp:lastModifiedBy>
  <cp:revision>8</cp:revision>
  <dcterms:created xsi:type="dcterms:W3CDTF">2021-08-20T15:34:09Z</dcterms:created>
  <dcterms:modified xsi:type="dcterms:W3CDTF">2021-08-20T17:27:57Z</dcterms:modified>
</cp:coreProperties>
</file>