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7" r:id="rId2"/>
    <p:sldId id="258" r:id="rId3"/>
    <p:sldId id="286" r:id="rId4"/>
    <p:sldId id="265" r:id="rId5"/>
    <p:sldId id="268" r:id="rId6"/>
    <p:sldId id="271" r:id="rId7"/>
    <p:sldId id="273" r:id="rId8"/>
    <p:sldId id="274" r:id="rId9"/>
    <p:sldId id="275" r:id="rId10"/>
    <p:sldId id="276" r:id="rId11"/>
    <p:sldId id="282" r:id="rId12"/>
    <p:sldId id="287" r:id="rId13"/>
    <p:sldId id="279" r:id="rId14"/>
    <p:sldId id="280" r:id="rId15"/>
    <p:sldId id="283" r:id="rId16"/>
    <p:sldId id="285" r:id="rId17"/>
    <p:sldId id="269" r:id="rId18"/>
    <p:sldId id="288" r:id="rId19"/>
    <p:sldId id="289" r:id="rId2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3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9687-C639-4DBB-8E12-7356F1F4B54A}" type="datetimeFigureOut">
              <a:rPr lang="sl-SI" smtClean="0"/>
              <a:t>18. 08. 2022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193C-F08B-48FA-8C7A-2D1229089C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9687-C639-4DBB-8E12-7356F1F4B54A}" type="datetimeFigureOut">
              <a:rPr lang="sl-SI" smtClean="0"/>
              <a:t>18. 08. 2022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193C-F08B-48FA-8C7A-2D1229089C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3785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9687-C639-4DBB-8E12-7356F1F4B54A}" type="datetimeFigureOut">
              <a:rPr lang="sl-SI" smtClean="0"/>
              <a:t>18. 08. 2022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193C-F08B-48FA-8C7A-2D1229089C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647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9687-C639-4DBB-8E12-7356F1F4B54A}" type="datetimeFigureOut">
              <a:rPr lang="sl-SI" smtClean="0"/>
              <a:t>18. 08. 2022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193C-F08B-48FA-8C7A-2D1229089C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969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9687-C639-4DBB-8E12-7356F1F4B54A}" type="datetimeFigureOut">
              <a:rPr lang="sl-SI" smtClean="0"/>
              <a:t>18. 08. 2022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193C-F08B-48FA-8C7A-2D1229089C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954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9687-C639-4DBB-8E12-7356F1F4B54A}" type="datetimeFigureOut">
              <a:rPr lang="sl-SI" smtClean="0"/>
              <a:t>18. 08. 2022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193C-F08B-48FA-8C7A-2D1229089C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619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9687-C639-4DBB-8E12-7356F1F4B54A}" type="datetimeFigureOut">
              <a:rPr lang="sl-SI" smtClean="0"/>
              <a:t>18. 08. 2022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193C-F08B-48FA-8C7A-2D1229089C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7669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9687-C639-4DBB-8E12-7356F1F4B54A}" type="datetimeFigureOut">
              <a:rPr lang="sl-SI" smtClean="0"/>
              <a:t>18. 08. 2022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193C-F08B-48FA-8C7A-2D1229089C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4554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9687-C639-4DBB-8E12-7356F1F4B54A}" type="datetimeFigureOut">
              <a:rPr lang="sl-SI" smtClean="0"/>
              <a:t>18. 08. 2022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193C-F08B-48FA-8C7A-2D1229089C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340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9687-C639-4DBB-8E12-7356F1F4B54A}" type="datetimeFigureOut">
              <a:rPr lang="sl-SI" smtClean="0"/>
              <a:t>18. 08. 2022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193C-F08B-48FA-8C7A-2D1229089C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110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9687-C639-4DBB-8E12-7356F1F4B54A}" type="datetimeFigureOut">
              <a:rPr lang="sl-SI" smtClean="0"/>
              <a:t>18. 08. 2022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1193C-F08B-48FA-8C7A-2D1229089C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385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89687-C639-4DBB-8E12-7356F1F4B54A}" type="datetimeFigureOut">
              <a:rPr lang="sl-SI" smtClean="0"/>
              <a:t>18. 08. 2022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1193C-F08B-48FA-8C7A-2D1229089C6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820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558979" y="3766689"/>
            <a:ext cx="8706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Tam, kjer sem doma.</a:t>
            </a:r>
            <a:endParaRPr lang="sl-SI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942073" y="4984666"/>
            <a:ext cx="8054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Aktivno državljanstvo, šol. leto 2021/2022</a:t>
            </a:r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85"/>
          <a:stretch/>
        </p:blipFill>
        <p:spPr>
          <a:xfrm>
            <a:off x="2840044" y="670054"/>
            <a:ext cx="6096000" cy="2083339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942073" y="2930011"/>
            <a:ext cx="8054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Miha Černe</a:t>
            </a:r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81" y="5521325"/>
            <a:ext cx="404812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0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8" r="-1"/>
          <a:stretch/>
        </p:blipFill>
        <p:spPr>
          <a:xfrm>
            <a:off x="568202" y="770667"/>
            <a:ext cx="5520339" cy="338304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"/>
          <a:stretch/>
        </p:blipFill>
        <p:spPr>
          <a:xfrm>
            <a:off x="6088541" y="751840"/>
            <a:ext cx="4125500" cy="340187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4" r="7517" b="34894"/>
          <a:stretch/>
        </p:blipFill>
        <p:spPr>
          <a:xfrm>
            <a:off x="568202" y="4153710"/>
            <a:ext cx="8456579" cy="2704290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568202" y="138370"/>
            <a:ext cx="9408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Izgradnja doma starejših občanov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89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6" r="29556" b="30371"/>
          <a:stretch/>
        </p:blipFill>
        <p:spPr>
          <a:xfrm>
            <a:off x="131322" y="965200"/>
            <a:ext cx="6441440" cy="2672080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131322" y="361890"/>
            <a:ext cx="9408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Izgradnja turističnega objekta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950C7A5-2092-4216-A31F-980C8D3E2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2" r="-1" b="24586"/>
          <a:stretch/>
        </p:blipFill>
        <p:spPr>
          <a:xfrm>
            <a:off x="6537968" y="965200"/>
            <a:ext cx="5654032" cy="551687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CF90981-686D-46BE-86AF-6D6817206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1715"/>
            <a:ext cx="5200299" cy="291592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2692917-D081-43BC-AD77-C8D7EAB06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330" y="2621654"/>
            <a:ext cx="4476750" cy="38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21335" b="22411"/>
          <a:stretch/>
        </p:blipFill>
        <p:spPr>
          <a:xfrm rot="5400000">
            <a:off x="7032561" y="1901762"/>
            <a:ext cx="6143118" cy="35458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5"/>
          <a:stretch/>
        </p:blipFill>
        <p:spPr>
          <a:xfrm>
            <a:off x="0" y="1249681"/>
            <a:ext cx="8313226" cy="438912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223520" y="403068"/>
            <a:ext cx="429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Ureditev rečnega nabrežja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2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12488" t="18433" r="56009" b="11967"/>
          <a:stretch/>
        </p:blipFill>
        <p:spPr>
          <a:xfrm>
            <a:off x="-1" y="0"/>
            <a:ext cx="5518435" cy="6858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1" b="34468"/>
          <a:stretch/>
        </p:blipFill>
        <p:spPr>
          <a:xfrm>
            <a:off x="5593404" y="924128"/>
            <a:ext cx="6598596" cy="209891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82" y="3272156"/>
            <a:ext cx="5845243" cy="3287949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5716878" y="93131"/>
            <a:ext cx="5462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Ureditev parkirišča in zelenih površin v okolici šole</a:t>
            </a:r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8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4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5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083340" y="117164"/>
            <a:ext cx="802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/>
              <a:t>Tam, kjer sem doma: učni c</a:t>
            </a:r>
            <a:r>
              <a:rPr lang="sl-SI" sz="3200" dirty="0" smtClean="0"/>
              <a:t>ilji</a:t>
            </a:r>
            <a:endParaRPr lang="sl-SI" sz="32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996821"/>
              </p:ext>
            </p:extLst>
          </p:nvPr>
        </p:nvGraphicFramePr>
        <p:xfrm>
          <a:off x="0" y="822070"/>
          <a:ext cx="12192000" cy="5984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58384634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88185896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9291869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7706084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31883716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8080873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2423517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92559474"/>
                    </a:ext>
                  </a:extLst>
                </a:gridCol>
              </a:tblGrid>
              <a:tr h="991490">
                <a:tc gridSpan="2">
                  <a:txBody>
                    <a:bodyPr/>
                    <a:lstStyle/>
                    <a:p>
                      <a:pPr algn="ctr"/>
                      <a:r>
                        <a:rPr lang="sl-SI" dirty="0" smtClean="0"/>
                        <a:t>Državljan/-</a:t>
                      </a:r>
                      <a:r>
                        <a:rPr lang="sl-SI" dirty="0" err="1" smtClean="0"/>
                        <a:t>ka</a:t>
                      </a:r>
                      <a:r>
                        <a:rPr lang="sl-SI" dirty="0" smtClean="0"/>
                        <a:t> posameznik/-ca</a:t>
                      </a:r>
                      <a:endParaRPr lang="sl-S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l-SI" dirty="0" smtClean="0"/>
                        <a:t>Sodelovanje v skupnosti</a:t>
                      </a:r>
                      <a:endParaRPr lang="sl-S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l-SI" dirty="0" smtClean="0"/>
                        <a:t>Državljan/-</a:t>
                      </a:r>
                      <a:r>
                        <a:rPr lang="sl-SI" dirty="0" err="1" smtClean="0"/>
                        <a:t>ka</a:t>
                      </a:r>
                      <a:r>
                        <a:rPr lang="sl-SI" dirty="0" smtClean="0"/>
                        <a:t> Republike Slovenije</a:t>
                      </a:r>
                      <a:endParaRPr lang="sl-S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l-SI" dirty="0" smtClean="0"/>
                        <a:t>Državljan/-</a:t>
                      </a:r>
                      <a:r>
                        <a:rPr lang="sl-SI" dirty="0" err="1" smtClean="0"/>
                        <a:t>ka</a:t>
                      </a:r>
                      <a:r>
                        <a:rPr lang="sl-SI" baseline="0" dirty="0" smtClean="0"/>
                        <a:t> EU in sveta</a:t>
                      </a:r>
                      <a:endParaRPr lang="sl-S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528218"/>
                  </a:ext>
                </a:extLst>
              </a:tr>
              <a:tr h="902954">
                <a:tc>
                  <a:txBody>
                    <a:bodyPr/>
                    <a:lstStyle/>
                    <a:p>
                      <a:r>
                        <a:rPr lang="sl-SI" dirty="0" smtClean="0"/>
                        <a:t>Demokracija in svoboda</a:t>
                      </a:r>
                      <a:endParaRPr lang="sl-SI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Človekove pravice in sobivanje</a:t>
                      </a:r>
                      <a:endParaRPr lang="sl-SI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Civilna družba</a:t>
                      </a:r>
                      <a:endParaRPr lang="sl-SI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Delo in zaposlitev</a:t>
                      </a:r>
                      <a:endParaRPr lang="sl-SI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Država, </a:t>
                      </a:r>
                      <a:r>
                        <a:rPr lang="sl-SI" dirty="0" smtClean="0"/>
                        <a:t>demokracija, državljani </a:t>
                      </a:r>
                      <a:r>
                        <a:rPr lang="sl-SI" dirty="0" smtClean="0"/>
                        <a:t>RS</a:t>
                      </a:r>
                      <a:endParaRPr lang="sl-SI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Ustava, politični</a:t>
                      </a:r>
                      <a:r>
                        <a:rPr lang="sl-SI" baseline="0" dirty="0" smtClean="0"/>
                        <a:t> sistem RS</a:t>
                      </a:r>
                      <a:endParaRPr lang="sl-SI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Evropska unija</a:t>
                      </a:r>
                      <a:endParaRPr lang="sl-SI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Svet in globalizacija</a:t>
                      </a:r>
                      <a:endParaRPr lang="sl-SI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607003"/>
                  </a:ext>
                </a:extLst>
              </a:tr>
              <a:tr h="1580169">
                <a:tc>
                  <a:txBody>
                    <a:bodyPr/>
                    <a:lstStyle/>
                    <a:p>
                      <a:r>
                        <a:rPr lang="sl-SI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razumejo potrebnost družbenih pravil (zakonov), ki urejajo odnose med ljudmi</a:t>
                      </a:r>
                      <a:endParaRPr lang="sl-SI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usposabljajo se za sodelovanje v javni razpravi in argumentirano zagovarjanje svojih stališč.</a:t>
                      </a:r>
                      <a:endParaRPr lang="sl-SI" sz="8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spoznavajo vlogo civilne družbe in pomen vključevanja ter sodelovanja posameznika/-</a:t>
                      </a:r>
                      <a:r>
                        <a:rPr lang="sl-SI" sz="11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</a:t>
                      </a:r>
                      <a:r>
                        <a:rPr lang="sl-SI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 skupnosti za skupno dobro</a:t>
                      </a:r>
                      <a:endParaRPr lang="sl-SI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 konkretnih primerih ovrednotijo proces udejanjanja zamisli mladih v podjetništvu in ob tem spoznavajo poklicno etiko</a:t>
                      </a:r>
                      <a:endParaRPr lang="sl-SI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100" dirty="0" smtClean="0"/>
                        <a:t>spoznavajo različne pomene pojma politika in opišejo, kaj je politična socializacija,</a:t>
                      </a:r>
                      <a:endParaRPr lang="sl-SI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razložijo delovanje lokalne samouprave in primerjajo oblast na državni in lokalni ravni</a:t>
                      </a:r>
                      <a:endParaRPr lang="sl-SI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100" dirty="0" smtClean="0"/>
                        <a:t>raziskujejo pravice, ki jih imajo kot evropski državljani, ter spoznavajo razloge in pomen članstva Slovenije v Evropski uniji</a:t>
                      </a:r>
                      <a:endParaRPr lang="sl-SI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analizirajo in kritično presojajo izbrane učinke in procese globalizacije na posameznika/-</a:t>
                      </a:r>
                      <a:r>
                        <a:rPr lang="sl-SI" sz="11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sl-SI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skupnosti: migracije, trajnostni razvoj, človekove pravice,</a:t>
                      </a:r>
                      <a:endParaRPr lang="sl-SI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11179"/>
                  </a:ext>
                </a:extLst>
              </a:tr>
              <a:tr h="124908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spoznavajo kompleksno vsebino demokracije in njen pomen za svobodo in enakost</a:t>
                      </a:r>
                      <a:endParaRPr lang="sl-SI" sz="1100" dirty="0" smtClean="0"/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udejanjajo solidarnost v različnih oblikah in okoliščinah (prostovoljstvo, civilne pobude v šoli in širše),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sl-SI" sz="1100" dirty="0" smtClean="0"/>
                        <a:t>spoznavajo značilnosti neposredne, predstavniške in liberalne demokracije,</a:t>
                      </a:r>
                      <a:endParaRPr lang="sl-SI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prepoznavajo pomen aktivnega državljanstva in možne načine njihove aktivne participacije v družbi in državi.</a:t>
                      </a:r>
                      <a:endParaRPr lang="sl-SI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77977117"/>
                  </a:ext>
                </a:extLst>
              </a:tr>
              <a:tr h="12490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analizirajo odnos med tem, kar je koristno za posameznika, in tem, kar je koristno za družbo (skupnim dobrim),</a:t>
                      </a:r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mpd="sng">
                      <a:noFill/>
                    </a:lnL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7625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51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46558" r="23232"/>
          <a:stretch/>
        </p:blipFill>
        <p:spPr>
          <a:xfrm>
            <a:off x="0" y="0"/>
            <a:ext cx="7254240" cy="2733040"/>
          </a:xfrm>
          <a:prstGeom prst="rect">
            <a:avLst/>
          </a:prstGeom>
        </p:spPr>
      </p:pic>
      <p:pic>
        <p:nvPicPr>
          <p:cNvPr id="5" name="Slika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/>
          <a:stretch/>
        </p:blipFill>
        <p:spPr>
          <a:xfrm>
            <a:off x="1" y="2733040"/>
            <a:ext cx="7254240" cy="412496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7396480" y="778659"/>
            <a:ext cx="45313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 smtClean="0"/>
              <a:t>Participativni proračun: Teorija in praksa</a:t>
            </a:r>
          </a:p>
          <a:p>
            <a:endParaRPr lang="sl-SI" sz="2400" dirty="0"/>
          </a:p>
          <a:p>
            <a:pPr marL="342900" indent="-342900">
              <a:buFontTx/>
              <a:buChar char="-"/>
            </a:pPr>
            <a:r>
              <a:rPr lang="sl-SI" sz="2400" dirty="0" smtClean="0"/>
              <a:t>Pogovor dijakov z </a:t>
            </a:r>
            <a:r>
              <a:rPr lang="sl-SI" sz="2400" b="1" dirty="0" smtClean="0"/>
              <a:t>nekdanjim županom </a:t>
            </a:r>
            <a:r>
              <a:rPr lang="sl-SI" sz="2400" dirty="0" smtClean="0"/>
              <a:t>občine Vodice in predstavitev posameznih projektov.</a:t>
            </a:r>
          </a:p>
          <a:p>
            <a:pPr marL="342900" indent="-342900">
              <a:buFontTx/>
              <a:buChar char="-"/>
            </a:pPr>
            <a:endParaRPr lang="sl-SI" sz="2400" dirty="0"/>
          </a:p>
          <a:p>
            <a:pPr marL="342900" indent="-342900">
              <a:buFontTx/>
              <a:buChar char="-"/>
            </a:pPr>
            <a:r>
              <a:rPr lang="sl-SI" sz="2400" dirty="0" smtClean="0"/>
              <a:t>Maja Cimerman (</a:t>
            </a:r>
            <a:r>
              <a:rPr lang="sl-SI" sz="2400" b="1" dirty="0" smtClean="0"/>
              <a:t>Zavod Danes je nov dan</a:t>
            </a:r>
            <a:r>
              <a:rPr lang="sl-SI" sz="2400" dirty="0" smtClean="0"/>
              <a:t>): oblike spodbujanja participativnega proračuna v slovenskih občinah, digitalna orodja za občane. 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31283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/>
          <p:cNvSpPr txBox="1"/>
          <p:nvPr/>
        </p:nvSpPr>
        <p:spPr>
          <a:xfrm>
            <a:off x="375920" y="113058"/>
            <a:ext cx="1144016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Sklep:</a:t>
            </a:r>
            <a:endParaRPr lang="sl-SI" sz="3200" dirty="0" smtClean="0"/>
          </a:p>
          <a:p>
            <a:endParaRPr lang="sl-SI" sz="3200" dirty="0" smtClean="0"/>
          </a:p>
          <a:p>
            <a:pPr marL="457200" indent="-457200">
              <a:buFontTx/>
              <a:buChar char="-"/>
            </a:pPr>
            <a:r>
              <a:rPr lang="sl-SI" sz="3200" dirty="0" smtClean="0"/>
              <a:t>Dijaki so izkazali zanimanje in pripravljenost za delo v projektu. Ob zaključku so izpostavili </a:t>
            </a:r>
            <a:r>
              <a:rPr lang="sl-SI" sz="3200" b="1" dirty="0" smtClean="0"/>
              <a:t>prednost lastne izbire </a:t>
            </a:r>
            <a:r>
              <a:rPr lang="sl-SI" sz="3200" dirty="0" smtClean="0"/>
              <a:t>projekta, kot tudi orodja za izdelavo vizualizacije.</a:t>
            </a:r>
          </a:p>
          <a:p>
            <a:pPr marL="457200" indent="-457200">
              <a:buFontTx/>
              <a:buChar char="-"/>
            </a:pPr>
            <a:endParaRPr lang="sl-SI" sz="3200" dirty="0"/>
          </a:p>
          <a:p>
            <a:pPr marL="457200" indent="-457200">
              <a:buFontTx/>
              <a:buChar char="-"/>
            </a:pPr>
            <a:r>
              <a:rPr lang="sl-SI" sz="3200" b="1" dirty="0" smtClean="0"/>
              <a:t>Dijaki se zanimajo za lastno okolico, </a:t>
            </a:r>
            <a:r>
              <a:rPr lang="sl-SI" sz="3200" dirty="0" smtClean="0"/>
              <a:t>aktivno iščejo rešitve za probleme okoliških prebivalcev.</a:t>
            </a:r>
          </a:p>
          <a:p>
            <a:pPr marL="457200" indent="-457200">
              <a:buFontTx/>
              <a:buChar char="-"/>
            </a:pPr>
            <a:endParaRPr lang="sl-SI" sz="3200" dirty="0"/>
          </a:p>
          <a:p>
            <a:pPr marL="457200" indent="-457200">
              <a:buFontTx/>
              <a:buChar char="-"/>
            </a:pPr>
            <a:r>
              <a:rPr lang="sl-SI" sz="3200" b="1" dirty="0" smtClean="0"/>
              <a:t>Dijaki so seznanjeni s participativnim proračunom in lokalno samoupravo. </a:t>
            </a:r>
            <a:r>
              <a:rPr lang="sl-SI" sz="3200" dirty="0" smtClean="0"/>
              <a:t>Izkazali so pripravljenost za udeležbo na lokalnih volitvah. </a:t>
            </a:r>
            <a:r>
              <a:rPr lang="sl-SI" sz="3200" i="1" dirty="0" smtClean="0"/>
              <a:t>Manj pa je zanimanja za vlaganje lastnih projektov v participativni proračun</a:t>
            </a:r>
            <a:r>
              <a:rPr lang="sl-SI" sz="3200" dirty="0" smtClean="0"/>
              <a:t>.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95654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96240" y="245138"/>
            <a:ext cx="114401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2021/2022: Vpeljava aktivnega državljanstva v programe srednjega poklicnega izobraževanja (SPI).</a:t>
            </a:r>
            <a:r>
              <a:rPr lang="sl-SI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sl-SI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skladu z vsebinskimi sklopi v katalogu znanja dijaki tekom leta spoznavajo teme: Varstvo okolja, energetski viri, debata in argument, zaposlitev in trg dela, prostovoljstvo in socialno podjetništvo, inkluzija in strpnost, ustava in državne institucije, EU področja, lokalna samouprava in </a:t>
            </a:r>
            <a:r>
              <a:rPr lang="sl-SI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participativni proračun</a:t>
            </a:r>
            <a:r>
              <a:rPr lang="sl-SI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sl-SI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Ključno celoletno nadgrajevanje in uporaba znanja ter kompetenc.</a:t>
            </a:r>
            <a:endParaRPr lang="sl-SI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81" y="5521325"/>
            <a:ext cx="404812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5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t="12409" r="1947" b="18528"/>
          <a:stretch/>
        </p:blipFill>
        <p:spPr>
          <a:xfrm>
            <a:off x="1" y="0"/>
            <a:ext cx="4968239" cy="196839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628" y="23050"/>
            <a:ext cx="4500372" cy="19796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4831080"/>
            <a:ext cx="3596640" cy="202692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2" r="37272"/>
          <a:stretch/>
        </p:blipFill>
        <p:spPr>
          <a:xfrm>
            <a:off x="8986774" y="2208847"/>
            <a:ext cx="2672080" cy="220999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40" y="4769649"/>
            <a:ext cx="4011524" cy="2088352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1" y="1977610"/>
            <a:ext cx="9428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Participativni proračun </a:t>
            </a:r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kot oblika vključevanja članov skupnosti oz. občanov pri odločanju o porabi proračunskih sredstev.</a:t>
            </a:r>
          </a:p>
          <a:p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Izvor v Latinski Ameriki v 80. letih</a:t>
            </a:r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prejšnjega stoletja, danes prisotnost na vseh celinah.</a:t>
            </a:r>
          </a:p>
          <a:p>
            <a:endParaRPr lang="sl-SI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proces participativnega proračuna je vključenih </a:t>
            </a:r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okoli 8 milijonov državljanov EU</a:t>
            </a:r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(2016).</a:t>
            </a:r>
            <a:endParaRPr lang="sl-S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74321" y="967652"/>
            <a:ext cx="11805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/>
              <a:t>Tam, kjer sem </a:t>
            </a:r>
            <a:r>
              <a:rPr lang="sl-SI" sz="3200" b="1" dirty="0" smtClean="0"/>
              <a:t>doma </a:t>
            </a:r>
            <a:r>
              <a:rPr lang="sl-SI" sz="3200" dirty="0" smtClean="0"/>
              <a:t>– aktivnost po zgledu participativnega proračuna</a:t>
            </a:r>
            <a:endParaRPr lang="sl-SI" sz="3200" dirty="0" smtClean="0"/>
          </a:p>
        </p:txBody>
      </p:sp>
      <p:sp>
        <p:nvSpPr>
          <p:cNvPr id="3" name="PoljeZBesedilom 2"/>
          <p:cNvSpPr txBox="1"/>
          <p:nvPr/>
        </p:nvSpPr>
        <p:spPr>
          <a:xfrm>
            <a:off x="274321" y="1766204"/>
            <a:ext cx="11053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Dijaki so v radiju 3 km od bivališča poiskali lokacijo, kjer bi lahko izboljšali infrastrukturo v obliki novogradnje, sanacije ali obnove.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274321" y="2810978"/>
            <a:ext cx="116424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Projekt so izvedli v </a:t>
            </a:r>
            <a:r>
              <a:rPr lang="sl-SI" sz="2400" dirty="0" smtClean="0"/>
              <a:t>4 </a:t>
            </a:r>
            <a:r>
              <a:rPr lang="sl-SI" sz="2400" dirty="0" smtClean="0"/>
              <a:t>fazah:</a:t>
            </a:r>
          </a:p>
          <a:p>
            <a:pPr marL="514350" indent="-514350">
              <a:buAutoNum type="romanUcPeriod"/>
            </a:pPr>
            <a:r>
              <a:rPr lang="sl-SI" sz="2400" b="1" dirty="0" smtClean="0"/>
              <a:t>Delo na terenu </a:t>
            </a:r>
            <a:r>
              <a:rPr lang="sl-SI" sz="2400" dirty="0" smtClean="0"/>
              <a:t>– lokacijo so poiskali in </a:t>
            </a:r>
            <a:r>
              <a:rPr lang="sl-SI" sz="2400" dirty="0" smtClean="0"/>
              <a:t>fotografirali. </a:t>
            </a:r>
            <a:r>
              <a:rPr lang="sl-SI" sz="2400" dirty="0"/>
              <a:t>O</a:t>
            </a:r>
            <a:r>
              <a:rPr lang="sl-SI" sz="2400" dirty="0" smtClean="0"/>
              <a:t> </a:t>
            </a:r>
            <a:r>
              <a:rPr lang="sl-SI" sz="2400" dirty="0" smtClean="0"/>
              <a:t>lokaciji so povprašali sokrajane.</a:t>
            </a:r>
          </a:p>
          <a:p>
            <a:pPr marL="514350" indent="-514350">
              <a:buAutoNum type="romanUcPeriod"/>
            </a:pPr>
            <a:r>
              <a:rPr lang="sl-SI" sz="2400" b="1" dirty="0" smtClean="0"/>
              <a:t>Načrtovanje </a:t>
            </a:r>
            <a:r>
              <a:rPr lang="sl-SI" sz="2400" dirty="0" smtClean="0"/>
              <a:t>– </a:t>
            </a:r>
            <a:r>
              <a:rPr lang="sl-SI" sz="2400" dirty="0" smtClean="0"/>
              <a:t>svoj koncept so zapisali v obrazec in sestavili finančni načrt – ta ne presega vsote </a:t>
            </a:r>
            <a:r>
              <a:rPr lang="sl-SI" sz="2400" b="1" dirty="0" smtClean="0"/>
              <a:t>500.000 €.</a:t>
            </a:r>
          </a:p>
          <a:p>
            <a:pPr marL="514350" indent="-514350">
              <a:buFontTx/>
              <a:buAutoNum type="romanUcPeriod"/>
            </a:pPr>
            <a:r>
              <a:rPr lang="sl-SI" sz="2400" b="1" dirty="0" smtClean="0"/>
              <a:t>Vizualizacija</a:t>
            </a:r>
            <a:r>
              <a:rPr lang="sl-SI" sz="2400" dirty="0" smtClean="0"/>
              <a:t> </a:t>
            </a:r>
            <a:r>
              <a:rPr lang="sl-SI" sz="2400" dirty="0"/>
              <a:t>– projekt </a:t>
            </a:r>
            <a:r>
              <a:rPr lang="sl-SI" sz="2400" dirty="0" smtClean="0"/>
              <a:t>so narisali ali </a:t>
            </a:r>
            <a:r>
              <a:rPr lang="sl-SI" sz="2400" dirty="0"/>
              <a:t>grafično </a:t>
            </a:r>
            <a:r>
              <a:rPr lang="sl-SI" sz="2400" dirty="0" smtClean="0"/>
              <a:t>oblikovali.</a:t>
            </a:r>
          </a:p>
          <a:p>
            <a:pPr marL="514350" indent="-514350">
              <a:buFontTx/>
              <a:buAutoNum type="romanUcPeriod"/>
            </a:pPr>
            <a:r>
              <a:rPr lang="sl-SI" sz="2400" b="1" dirty="0" smtClean="0"/>
              <a:t>Predstavitev</a:t>
            </a:r>
            <a:r>
              <a:rPr lang="sl-SI" sz="2400" dirty="0" smtClean="0"/>
              <a:t> </a:t>
            </a:r>
            <a:r>
              <a:rPr lang="sl-SI" sz="2400" dirty="0"/>
              <a:t>– projekt </a:t>
            </a:r>
            <a:r>
              <a:rPr lang="sl-SI" sz="2400" dirty="0" smtClean="0"/>
              <a:t>so predstavili </a:t>
            </a:r>
            <a:r>
              <a:rPr lang="sl-SI" sz="2400" dirty="0" smtClean="0"/>
              <a:t>v razredu.</a:t>
            </a:r>
            <a:endParaRPr lang="sl-SI" sz="2400" dirty="0"/>
          </a:p>
          <a:p>
            <a:pPr marL="514350" indent="-514350">
              <a:buAutoNum type="romanUcPeriod"/>
            </a:pPr>
            <a:endParaRPr lang="sl-SI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04151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186773" y="291831"/>
            <a:ext cx="802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I. Faza – Delo na terenu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34166" t="11474" r="35074" b="11072"/>
          <a:stretch/>
        </p:blipFill>
        <p:spPr>
          <a:xfrm>
            <a:off x="7345680" y="3864"/>
            <a:ext cx="4846320" cy="686429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976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8" t="16383" r="8608" b="28588"/>
          <a:stretch/>
        </p:blipFill>
        <p:spPr>
          <a:xfrm>
            <a:off x="-27191" y="995680"/>
            <a:ext cx="12219192" cy="47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8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1605" t="9996" r="2812" b="9771"/>
          <a:stretch/>
        </p:blipFill>
        <p:spPr>
          <a:xfrm>
            <a:off x="0" y="1101378"/>
            <a:ext cx="12192000" cy="5756622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1" y="81280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Participativni proračun: obrazec</a:t>
            </a:r>
          </a:p>
          <a:p>
            <a:pPr algn="ctr"/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Ime, namen, lokacija, opis, vpliv na lokalno prebivalstvo, vpliv na okolje, finančni načrt.</a:t>
            </a:r>
            <a:endParaRPr lang="sl-SI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6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441" y="546228"/>
            <a:ext cx="8171762" cy="6311772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2440993" y="114226"/>
            <a:ext cx="802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Finančni </a:t>
            </a:r>
            <a:r>
              <a:rPr lang="sl-SI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načrt </a:t>
            </a:r>
            <a:r>
              <a:rPr lang="sl-SI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predvideni stroški projekta</a:t>
            </a:r>
            <a:endParaRPr lang="sl-SI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6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687" y="1573326"/>
            <a:ext cx="3996871" cy="5154265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90689" cy="396673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54" y="3916323"/>
            <a:ext cx="7541579" cy="2941677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8190687" y="0"/>
            <a:ext cx="41537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Ureditev površine v športno rekreacijski park, sprehajalne in kolesarske poti in otroško </a:t>
            </a:r>
            <a:r>
              <a:rPr 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igrišče</a:t>
            </a:r>
            <a:r>
              <a:rPr lang="sl-SI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9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1321</TotalTime>
  <Words>675</Words>
  <Application>Microsoft Office PowerPoint</Application>
  <PresentationFormat>Širokozaslonsko</PresentationFormat>
  <Paragraphs>67</Paragraphs>
  <Slides>19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 </cp:lastModifiedBy>
  <cp:revision>94</cp:revision>
  <dcterms:created xsi:type="dcterms:W3CDTF">2022-01-24T18:36:11Z</dcterms:created>
  <dcterms:modified xsi:type="dcterms:W3CDTF">2022-08-18T22:04:04Z</dcterms:modified>
</cp:coreProperties>
</file>