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sldIdLst>
    <p:sldId id="289" r:id="rId2"/>
    <p:sldId id="297" r:id="rId3"/>
    <p:sldId id="281" r:id="rId4"/>
    <p:sldId id="282" r:id="rId5"/>
    <p:sldId id="274" r:id="rId6"/>
    <p:sldId id="283" r:id="rId7"/>
    <p:sldId id="284" r:id="rId8"/>
    <p:sldId id="272" r:id="rId9"/>
    <p:sldId id="287" r:id="rId10"/>
    <p:sldId id="288" r:id="rId11"/>
    <p:sldId id="296" r:id="rId12"/>
    <p:sldId id="273" r:id="rId13"/>
    <p:sldId id="275" r:id="rId14"/>
    <p:sldId id="276" r:id="rId15"/>
    <p:sldId id="277" r:id="rId16"/>
    <p:sldId id="278" r:id="rId17"/>
    <p:sldId id="279" r:id="rId18"/>
    <p:sldId id="280" r:id="rId19"/>
    <p:sldId id="261" r:id="rId20"/>
    <p:sldId id="285" r:id="rId21"/>
    <p:sldId id="269" r:id="rId22"/>
    <p:sldId id="286" r:id="rId23"/>
    <p:sldId id="264" r:id="rId24"/>
    <p:sldId id="265" r:id="rId25"/>
    <p:sldId id="266" r:id="rId26"/>
    <p:sldId id="267" r:id="rId27"/>
    <p:sldId id="290" r:id="rId28"/>
    <p:sldId id="291" r:id="rId29"/>
    <p:sldId id="293" r:id="rId30"/>
    <p:sldId id="294" r:id="rId31"/>
    <p:sldId id="292" r:id="rId32"/>
    <p:sldId id="295" r:id="rId33"/>
    <p:sldId id="271" r:id="rId34"/>
    <p:sldId id="298"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9F44"/>
    <a:srgbClr val="696969"/>
    <a:srgbClr val="717171"/>
    <a:srgbClr val="595A59"/>
    <a:srgbClr val="A019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autoAdjust="0"/>
    <p:restoredTop sz="94660"/>
  </p:normalViewPr>
  <p:slideViewPr>
    <p:cSldViewPr snapToGrid="0">
      <p:cViewPr varScale="1">
        <p:scale>
          <a:sx n="88" d="100"/>
          <a:sy n="88" d="100"/>
        </p:scale>
        <p:origin x="466" y="6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l-SI"/>
              <a:t>Uredite slog naslova matrice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da uredite slog podnaslova matrice</a:t>
            </a:r>
            <a:endParaRPr lang="en-US" dirty="0"/>
          </a:p>
        </p:txBody>
      </p:sp>
      <p:sp>
        <p:nvSpPr>
          <p:cNvPr id="4" name="Date Placeholder 3"/>
          <p:cNvSpPr>
            <a:spLocks noGrp="1"/>
          </p:cNvSpPr>
          <p:nvPr>
            <p:ph type="dt" sz="half" idx="10"/>
          </p:nvPr>
        </p:nvSpPr>
        <p:spPr/>
        <p:txBody>
          <a:bodyPr/>
          <a:lstStyle/>
          <a:p>
            <a:fld id="{088D60DA-3ED7-41E7-909B-8719ABC0F517}" type="datetimeFigureOut">
              <a:rPr lang="sl-SI" smtClean="0"/>
              <a:t>17. 08. 2022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5AEB44F-43D6-483F-81B6-0E5BA2EB64AD}" type="slidenum">
              <a:rPr lang="sl-SI" smtClean="0"/>
              <a:t>‹#›</a:t>
            </a:fld>
            <a:endParaRPr lang="sl-SI"/>
          </a:p>
        </p:txBody>
      </p:sp>
    </p:spTree>
    <p:extLst>
      <p:ext uri="{BB962C8B-B14F-4D97-AF65-F5344CB8AC3E}">
        <p14:creationId xmlns:p14="http://schemas.microsoft.com/office/powerpoint/2010/main" val="1417831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088D60DA-3ED7-41E7-909B-8719ABC0F517}" type="datetimeFigureOut">
              <a:rPr lang="sl-SI" smtClean="0"/>
              <a:t>17. 08. 2022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5AEB44F-43D6-483F-81B6-0E5BA2EB64AD}" type="slidenum">
              <a:rPr lang="sl-SI" smtClean="0"/>
              <a:t>‹#›</a:t>
            </a:fld>
            <a:endParaRPr lang="sl-SI"/>
          </a:p>
        </p:txBody>
      </p:sp>
    </p:spTree>
    <p:extLst>
      <p:ext uri="{BB962C8B-B14F-4D97-AF65-F5344CB8AC3E}">
        <p14:creationId xmlns:p14="http://schemas.microsoft.com/office/powerpoint/2010/main" val="2042776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l-SI"/>
              <a:t>Uredite slog naslova matrice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088D60DA-3ED7-41E7-909B-8719ABC0F517}" type="datetimeFigureOut">
              <a:rPr lang="sl-SI" smtClean="0"/>
              <a:t>17. 08. 2022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5AEB44F-43D6-483F-81B6-0E5BA2EB64AD}" type="slidenum">
              <a:rPr lang="sl-SI" smtClean="0"/>
              <a:t>‹#›</a:t>
            </a:fld>
            <a:endParaRPr lang="sl-SI"/>
          </a:p>
        </p:txBody>
      </p:sp>
    </p:spTree>
    <p:extLst>
      <p:ext uri="{BB962C8B-B14F-4D97-AF65-F5344CB8AC3E}">
        <p14:creationId xmlns:p14="http://schemas.microsoft.com/office/powerpoint/2010/main" val="3469056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Naslovni diapozitiv">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da uredite slog podnaslova matrice</a:t>
            </a:r>
            <a:endParaRPr lang="en-US" dirty="0"/>
          </a:p>
        </p:txBody>
      </p:sp>
    </p:spTree>
    <p:extLst>
      <p:ext uri="{BB962C8B-B14F-4D97-AF65-F5344CB8AC3E}">
        <p14:creationId xmlns:p14="http://schemas.microsoft.com/office/powerpoint/2010/main" val="4077627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ova">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40074" y="482886"/>
            <a:ext cx="9465589" cy="1079304"/>
          </a:xfr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title</a:t>
            </a:r>
          </a:p>
        </p:txBody>
      </p:sp>
      <p:sp>
        <p:nvSpPr>
          <p:cNvPr id="7" name="Text Placeholder 6"/>
          <p:cNvSpPr>
            <a:spLocks noGrp="1"/>
          </p:cNvSpPr>
          <p:nvPr>
            <p:ph type="body" sz="quarter" idx="11" hasCustomPrompt="1"/>
          </p:nvPr>
        </p:nvSpPr>
        <p:spPr>
          <a:xfrm>
            <a:off x="740073" y="2075381"/>
            <a:ext cx="9465591" cy="431514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content</a:t>
            </a:r>
          </a:p>
        </p:txBody>
      </p:sp>
    </p:spTree>
    <p:extLst>
      <p:ext uri="{BB962C8B-B14F-4D97-AF65-F5344CB8AC3E}">
        <p14:creationId xmlns:p14="http://schemas.microsoft.com/office/powerpoint/2010/main" val="1646940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Naslov in vsebina">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76553"/>
            <a:ext cx="10515600" cy="4221949"/>
          </a:xfrm>
        </p:spPr>
        <p:txBody>
          <a:bodyPr/>
          <a:lstStyle>
            <a:lvl1pPr>
              <a:buClr>
                <a:srgbClr val="579F44"/>
              </a:buClr>
              <a:defRPr sz="2400"/>
            </a:lvl1pPr>
            <a:lvl2pPr>
              <a:buClr>
                <a:srgbClr val="579F44"/>
              </a:buClr>
              <a:defRPr sz="2000"/>
            </a:lvl2pPr>
            <a:lvl3pPr>
              <a:buClr>
                <a:srgbClr val="579F44"/>
              </a:buClr>
              <a:defRPr sz="1800"/>
            </a:lvl3pPr>
            <a:lvl4pPr>
              <a:buClr>
                <a:srgbClr val="579F44"/>
              </a:buClr>
              <a:defRPr sz="1600"/>
            </a:lvl4pPr>
            <a:lvl5pPr>
              <a:buClr>
                <a:srgbClr val="579F44"/>
              </a:buClr>
              <a:defRPr sz="1400"/>
            </a:lvl5pPr>
          </a:lstStyle>
          <a:p>
            <a:pPr lvl="0"/>
            <a:r>
              <a:rPr lang="sl-SI" dirty="0"/>
              <a:t>Uredite sloge besedila matrice</a:t>
            </a:r>
          </a:p>
          <a:p>
            <a:pPr lvl="1"/>
            <a:r>
              <a:rPr lang="sl-SI" dirty="0"/>
              <a:t>Druga raven</a:t>
            </a:r>
          </a:p>
          <a:p>
            <a:pPr lvl="2"/>
            <a:r>
              <a:rPr lang="sl-SI" dirty="0"/>
              <a:t>Tretja raven</a:t>
            </a:r>
          </a:p>
          <a:p>
            <a:pPr lvl="3"/>
            <a:r>
              <a:rPr lang="sl-SI" dirty="0"/>
              <a:t>Četrta raven</a:t>
            </a:r>
          </a:p>
          <a:p>
            <a:pPr lvl="4"/>
            <a:r>
              <a:rPr lang="sl-SI" dirty="0"/>
              <a:t>Peta raven</a:t>
            </a:r>
            <a:endParaRPr lang="en-US" dirty="0"/>
          </a:p>
        </p:txBody>
      </p:sp>
      <p:sp>
        <p:nvSpPr>
          <p:cNvPr id="9" name="Title 8">
            <a:extLst>
              <a:ext uri="{FF2B5EF4-FFF2-40B4-BE49-F238E27FC236}">
                <a16:creationId xmlns:a16="http://schemas.microsoft.com/office/drawing/2014/main" id="{A32D4D0B-0DA4-3E42-AF3E-2BB48529E25D}"/>
              </a:ext>
            </a:extLst>
          </p:cNvPr>
          <p:cNvSpPr>
            <a:spLocks noGrp="1"/>
          </p:cNvSpPr>
          <p:nvPr>
            <p:ph type="title"/>
          </p:nvPr>
        </p:nvSpPr>
        <p:spPr>
          <a:xfrm>
            <a:off x="838200" y="365127"/>
            <a:ext cx="10515600" cy="911880"/>
          </a:xfrm>
        </p:spPr>
        <p:txBody>
          <a:bodyPr anchor="b">
            <a:normAutofit/>
          </a:bodyPr>
          <a:lstStyle>
            <a:lvl1pPr>
              <a:defRPr sz="3200" b="1">
                <a:solidFill>
                  <a:srgbClr val="579F44"/>
                </a:solidFill>
                <a:latin typeface="+mj-lt"/>
              </a:defRPr>
            </a:lvl1pPr>
          </a:lstStyle>
          <a:p>
            <a:r>
              <a:rPr lang="en-US" dirty="0"/>
              <a:t>Click to edit Master title style</a:t>
            </a:r>
          </a:p>
        </p:txBody>
      </p:sp>
    </p:spTree>
    <p:extLst>
      <p:ext uri="{BB962C8B-B14F-4D97-AF65-F5344CB8AC3E}">
        <p14:creationId xmlns:p14="http://schemas.microsoft.com/office/powerpoint/2010/main" val="1907602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3435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sl-SI"/>
              <a:t>Uredite slog naslova matrice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088D60DA-3ED7-41E7-909B-8719ABC0F517}" type="datetimeFigureOut">
              <a:rPr lang="sl-SI" smtClean="0"/>
              <a:t>17. 08. 2022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5AEB44F-43D6-483F-81B6-0E5BA2EB64AD}" type="slidenum">
              <a:rPr lang="sl-SI" smtClean="0"/>
              <a:t>‹#›</a:t>
            </a:fld>
            <a:endParaRPr lang="sl-SI"/>
          </a:p>
        </p:txBody>
      </p:sp>
    </p:spTree>
    <p:extLst>
      <p:ext uri="{BB962C8B-B14F-4D97-AF65-F5344CB8AC3E}">
        <p14:creationId xmlns:p14="http://schemas.microsoft.com/office/powerpoint/2010/main" val="3532688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088D60DA-3ED7-41E7-909B-8719ABC0F517}" type="datetimeFigureOut">
              <a:rPr lang="sl-SI" smtClean="0"/>
              <a:t>17. 08. 2022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E5AEB44F-43D6-483F-81B6-0E5BA2EB64AD}" type="slidenum">
              <a:rPr lang="sl-SI" smtClean="0"/>
              <a:t>‹#›</a:t>
            </a:fld>
            <a:endParaRPr lang="sl-SI"/>
          </a:p>
        </p:txBody>
      </p:sp>
    </p:spTree>
    <p:extLst>
      <p:ext uri="{BB962C8B-B14F-4D97-AF65-F5344CB8AC3E}">
        <p14:creationId xmlns:p14="http://schemas.microsoft.com/office/powerpoint/2010/main" val="2034426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l-SI"/>
              <a:t>Uredite slog naslova matrice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Content Placeholder 5"/>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088D60DA-3ED7-41E7-909B-8719ABC0F517}" type="datetimeFigureOut">
              <a:rPr lang="sl-SI" smtClean="0"/>
              <a:t>17. 08. 2022</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E5AEB44F-43D6-483F-81B6-0E5BA2EB64AD}" type="slidenum">
              <a:rPr lang="sl-SI" smtClean="0"/>
              <a:t>‹#›</a:t>
            </a:fld>
            <a:endParaRPr lang="sl-SI"/>
          </a:p>
        </p:txBody>
      </p:sp>
    </p:spTree>
    <p:extLst>
      <p:ext uri="{BB962C8B-B14F-4D97-AF65-F5344CB8AC3E}">
        <p14:creationId xmlns:p14="http://schemas.microsoft.com/office/powerpoint/2010/main" val="3399800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Date Placeholder 2"/>
          <p:cNvSpPr>
            <a:spLocks noGrp="1"/>
          </p:cNvSpPr>
          <p:nvPr>
            <p:ph type="dt" sz="half" idx="10"/>
          </p:nvPr>
        </p:nvSpPr>
        <p:spPr/>
        <p:txBody>
          <a:bodyPr/>
          <a:lstStyle/>
          <a:p>
            <a:fld id="{088D60DA-3ED7-41E7-909B-8719ABC0F517}" type="datetimeFigureOut">
              <a:rPr lang="sl-SI" smtClean="0"/>
              <a:t>17. 08. 2022</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E5AEB44F-43D6-483F-81B6-0E5BA2EB64AD}" type="slidenum">
              <a:rPr lang="sl-SI" smtClean="0"/>
              <a:t>‹#›</a:t>
            </a:fld>
            <a:endParaRPr lang="sl-SI"/>
          </a:p>
        </p:txBody>
      </p:sp>
    </p:spTree>
    <p:extLst>
      <p:ext uri="{BB962C8B-B14F-4D97-AF65-F5344CB8AC3E}">
        <p14:creationId xmlns:p14="http://schemas.microsoft.com/office/powerpoint/2010/main" val="1849841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8D60DA-3ED7-41E7-909B-8719ABC0F517}" type="datetimeFigureOut">
              <a:rPr lang="sl-SI" smtClean="0"/>
              <a:t>17. 08. 2022</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E5AEB44F-43D6-483F-81B6-0E5BA2EB64AD}" type="slidenum">
              <a:rPr lang="sl-SI" smtClean="0"/>
              <a:t>‹#›</a:t>
            </a:fld>
            <a:endParaRPr lang="sl-SI"/>
          </a:p>
        </p:txBody>
      </p:sp>
    </p:spTree>
    <p:extLst>
      <p:ext uri="{BB962C8B-B14F-4D97-AF65-F5344CB8AC3E}">
        <p14:creationId xmlns:p14="http://schemas.microsoft.com/office/powerpoint/2010/main" val="1392373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l-SI"/>
              <a:t>Uredite slog naslova matrice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4"/>
          <p:cNvSpPr>
            <a:spLocks noGrp="1"/>
          </p:cNvSpPr>
          <p:nvPr>
            <p:ph type="dt" sz="half" idx="10"/>
          </p:nvPr>
        </p:nvSpPr>
        <p:spPr/>
        <p:txBody>
          <a:bodyPr/>
          <a:lstStyle/>
          <a:p>
            <a:fld id="{088D60DA-3ED7-41E7-909B-8719ABC0F517}" type="datetimeFigureOut">
              <a:rPr lang="sl-SI" smtClean="0"/>
              <a:t>17. 08. 2022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E5AEB44F-43D6-483F-81B6-0E5BA2EB64AD}" type="slidenum">
              <a:rPr lang="sl-SI" smtClean="0"/>
              <a:t>‹#›</a:t>
            </a:fld>
            <a:endParaRPr lang="sl-SI"/>
          </a:p>
        </p:txBody>
      </p:sp>
    </p:spTree>
    <p:extLst>
      <p:ext uri="{BB962C8B-B14F-4D97-AF65-F5344CB8AC3E}">
        <p14:creationId xmlns:p14="http://schemas.microsoft.com/office/powerpoint/2010/main" val="3334394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l-SI"/>
              <a:t>Uredite slog naslova matrice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4"/>
          <p:cNvSpPr>
            <a:spLocks noGrp="1"/>
          </p:cNvSpPr>
          <p:nvPr>
            <p:ph type="dt" sz="half" idx="10"/>
          </p:nvPr>
        </p:nvSpPr>
        <p:spPr/>
        <p:txBody>
          <a:bodyPr/>
          <a:lstStyle/>
          <a:p>
            <a:fld id="{088D60DA-3ED7-41E7-909B-8719ABC0F517}" type="datetimeFigureOut">
              <a:rPr lang="sl-SI" smtClean="0"/>
              <a:t>17. 08. 2022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E5AEB44F-43D6-483F-81B6-0E5BA2EB64AD}" type="slidenum">
              <a:rPr lang="sl-SI" smtClean="0"/>
              <a:t>‹#›</a:t>
            </a:fld>
            <a:endParaRPr lang="sl-SI"/>
          </a:p>
        </p:txBody>
      </p:sp>
    </p:spTree>
    <p:extLst>
      <p:ext uri="{BB962C8B-B14F-4D97-AF65-F5344CB8AC3E}">
        <p14:creationId xmlns:p14="http://schemas.microsoft.com/office/powerpoint/2010/main" val="499852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91000">
              <a:schemeClr val="accent6">
                <a:lumMod val="40000"/>
                <a:lumOff val="60000"/>
              </a:schemeClr>
            </a:gs>
            <a:gs pos="100000">
              <a:srgbClr val="87BF61"/>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Uredite slog naslova matrice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8D60DA-3ED7-41E7-909B-8719ABC0F517}" type="datetimeFigureOut">
              <a:rPr lang="sl-SI" smtClean="0"/>
              <a:t>17. 08. 2022</a:t>
            </a:fld>
            <a:endParaRPr lang="sl-S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AEB44F-43D6-483F-81B6-0E5BA2EB64AD}" type="slidenum">
              <a:rPr lang="sl-SI" smtClean="0"/>
              <a:t>‹#›</a:t>
            </a:fld>
            <a:endParaRPr lang="sl-SI"/>
          </a:p>
        </p:txBody>
      </p:sp>
    </p:spTree>
    <p:extLst>
      <p:ext uri="{BB962C8B-B14F-4D97-AF65-F5344CB8AC3E}">
        <p14:creationId xmlns:p14="http://schemas.microsoft.com/office/powerpoint/2010/main" val="219117429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68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eportal.mss.edus.si/msswww/programi2013/programi/media/pdf/un_gimnazija/geografija_spl_gimn.pdf" TargetMode="External"/><Relationship Id="rId2" Type="http://schemas.openxmlformats.org/officeDocument/2006/relationships/hyperlink" Target="https://ec.europa.eu/jrc/en/publication/eur-scientific-and-technical-research-reports/entrecomp-entrepreneurship-competence-framewor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om/url?sa=i&amp;source=images&amp;cd=&amp;ved=2ahUKEwjnq47m7rnbAhUDlxQKHcQwD5sQjRx6BAgBEAU&amp;url=https://www.gapingvoid.com/blog/2016/08/09/entrepreneurship-is-a-mindset/&amp;psig=AOvVaw1IQH8vYNVruSroehtEO2uq&amp;ust=152819670204041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dnaslov 5"/>
          <p:cNvSpPr>
            <a:spLocks noGrp="1"/>
          </p:cNvSpPr>
          <p:nvPr>
            <p:ph type="subTitle" idx="1"/>
          </p:nvPr>
        </p:nvSpPr>
        <p:spPr>
          <a:xfrm>
            <a:off x="2824547" y="4371171"/>
            <a:ext cx="4353128" cy="1655762"/>
          </a:xfrm>
        </p:spPr>
        <p:txBody>
          <a:bodyPr>
            <a:normAutofit/>
          </a:bodyPr>
          <a:lstStyle/>
          <a:p>
            <a:pPr algn="l"/>
            <a:r>
              <a:rPr lang="sl-SI" sz="1800" dirty="0"/>
              <a:t>Anton Polšak</a:t>
            </a:r>
          </a:p>
          <a:p>
            <a:pPr algn="l"/>
            <a:r>
              <a:rPr lang="sl-SI" sz="1400" dirty="0" smtClean="0"/>
              <a:t>ZRSŠ </a:t>
            </a:r>
            <a:endParaRPr lang="sl-SI" sz="1400" dirty="0"/>
          </a:p>
          <a:p>
            <a:pPr algn="l"/>
            <a:endParaRPr lang="sl-SI" sz="1400" dirty="0"/>
          </a:p>
          <a:p>
            <a:pPr algn="l"/>
            <a:r>
              <a:rPr lang="sl-SI" sz="1400" dirty="0" smtClean="0"/>
              <a:t>Ljubljana, 18. avgust </a:t>
            </a:r>
            <a:r>
              <a:rPr lang="sl-SI" sz="1400" dirty="0"/>
              <a:t>2022</a:t>
            </a:r>
          </a:p>
        </p:txBody>
      </p:sp>
      <p:sp>
        <p:nvSpPr>
          <p:cNvPr id="5" name="Naslov 4"/>
          <p:cNvSpPr txBox="1">
            <a:spLocks/>
          </p:cNvSpPr>
          <p:nvPr/>
        </p:nvSpPr>
        <p:spPr>
          <a:xfrm>
            <a:off x="2563404" y="1654627"/>
            <a:ext cx="7042150" cy="1136605"/>
          </a:xfrm>
          <a:prstGeom prst="rect">
            <a:avLst/>
          </a:prstGeom>
          <a:no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3600" b="1" dirty="0">
                <a:solidFill>
                  <a:srgbClr val="579F44"/>
                </a:solidFill>
                <a:latin typeface="Arial" panose="020B0604020202020204" pitchFamily="34" charset="0"/>
                <a:cs typeface="Arial" panose="020B0604020202020204" pitchFamily="34" charset="0"/>
              </a:rPr>
              <a:t>O podjetnosti in ustvarjalnosti pri geografiji</a:t>
            </a:r>
            <a:endParaRPr lang="sl-SI" sz="2200" b="1" dirty="0">
              <a:solidFill>
                <a:srgbClr val="717171"/>
              </a:solidFill>
              <a:latin typeface="Arial" panose="020B0604020202020204" pitchFamily="34" charset="0"/>
              <a:cs typeface="Arial" panose="020B0604020202020204" pitchFamily="34" charset="0"/>
            </a:endParaRPr>
          </a:p>
        </p:txBody>
      </p:sp>
      <p:sp>
        <p:nvSpPr>
          <p:cNvPr id="6" name="PoljeZBesedilom 5"/>
          <p:cNvSpPr txBox="1"/>
          <p:nvPr/>
        </p:nvSpPr>
        <p:spPr>
          <a:xfrm>
            <a:off x="2667791" y="3048001"/>
            <a:ext cx="7298665" cy="369332"/>
          </a:xfrm>
          <a:prstGeom prst="rect">
            <a:avLst/>
          </a:prstGeom>
          <a:noFill/>
        </p:spPr>
        <p:txBody>
          <a:bodyPr wrap="none" rtlCol="0">
            <a:spAutoFit/>
          </a:bodyPr>
          <a:lstStyle/>
          <a:p>
            <a:r>
              <a:rPr lang="sl-SI" b="1" dirty="0" smtClean="0"/>
              <a:t>Študijsko srečanje </a:t>
            </a:r>
            <a:r>
              <a:rPr lang="sl-SI" b="1" dirty="0"/>
              <a:t>učiteljev </a:t>
            </a:r>
            <a:r>
              <a:rPr lang="sl-SI" b="1" dirty="0" smtClean="0"/>
              <a:t>geografije v gimnazijah in drugih srednjih šolah</a:t>
            </a:r>
            <a:endParaRPr lang="sl-SI" b="1" dirty="0"/>
          </a:p>
        </p:txBody>
      </p:sp>
    </p:spTree>
    <p:extLst>
      <p:ext uri="{BB962C8B-B14F-4D97-AF65-F5344CB8AC3E}">
        <p14:creationId xmlns:p14="http://schemas.microsoft.com/office/powerpoint/2010/main" val="2243971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stretch>
            <a:fillRect/>
          </a:stretch>
        </p:blipFill>
        <p:spPr>
          <a:xfrm>
            <a:off x="1524000" y="1407460"/>
            <a:ext cx="9122586" cy="4151218"/>
          </a:xfrm>
          <a:prstGeom prst="rect">
            <a:avLst/>
          </a:prstGeom>
        </p:spPr>
      </p:pic>
    </p:spTree>
    <p:extLst>
      <p:ext uri="{BB962C8B-B14F-4D97-AF65-F5344CB8AC3E}">
        <p14:creationId xmlns:p14="http://schemas.microsoft.com/office/powerpoint/2010/main" val="4098804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2C7C21D4-3D50-5702-8436-5872BA9A99D5}"/>
              </a:ext>
            </a:extLst>
          </p:cNvPr>
          <p:cNvPicPr>
            <a:picLocks noChangeAspect="1"/>
          </p:cNvPicPr>
          <p:nvPr/>
        </p:nvPicPr>
        <p:blipFill>
          <a:blip r:embed="rId2"/>
          <a:stretch>
            <a:fillRect/>
          </a:stretch>
        </p:blipFill>
        <p:spPr>
          <a:xfrm>
            <a:off x="324936" y="1350451"/>
            <a:ext cx="2763544" cy="3940714"/>
          </a:xfrm>
          <a:prstGeom prst="rect">
            <a:avLst/>
          </a:prstGeom>
          <a:effectLst>
            <a:outerShdw blurRad="50800" dist="139700" dir="2700000" algn="tl" rotWithShape="0">
              <a:prstClr val="black">
                <a:alpha val="40000"/>
              </a:prstClr>
            </a:outerShdw>
          </a:effectLst>
        </p:spPr>
      </p:pic>
      <p:pic>
        <p:nvPicPr>
          <p:cNvPr id="4" name="Slika 3">
            <a:extLst>
              <a:ext uri="{FF2B5EF4-FFF2-40B4-BE49-F238E27FC236}">
                <a16:creationId xmlns:a16="http://schemas.microsoft.com/office/drawing/2014/main" id="{0F60F86B-9523-22D3-26AA-7E0F93B5FB55}"/>
              </a:ext>
            </a:extLst>
          </p:cNvPr>
          <p:cNvPicPr>
            <a:picLocks noChangeAspect="1"/>
          </p:cNvPicPr>
          <p:nvPr/>
        </p:nvPicPr>
        <p:blipFill>
          <a:blip r:embed="rId3"/>
          <a:stretch>
            <a:fillRect/>
          </a:stretch>
        </p:blipFill>
        <p:spPr>
          <a:xfrm>
            <a:off x="3269732" y="1350451"/>
            <a:ext cx="2771390" cy="3940714"/>
          </a:xfrm>
          <a:prstGeom prst="rect">
            <a:avLst/>
          </a:prstGeom>
          <a:effectLst>
            <a:outerShdw blurRad="50800" dist="139700" dir="2700000" algn="tl" rotWithShape="0">
              <a:prstClr val="black">
                <a:alpha val="40000"/>
              </a:prstClr>
            </a:outerShdw>
          </a:effectLst>
        </p:spPr>
      </p:pic>
      <p:pic>
        <p:nvPicPr>
          <p:cNvPr id="5" name="Slika 4">
            <a:extLst>
              <a:ext uri="{FF2B5EF4-FFF2-40B4-BE49-F238E27FC236}">
                <a16:creationId xmlns:a16="http://schemas.microsoft.com/office/drawing/2014/main" id="{DF8AB407-8694-3FE3-334E-34A098BF1E97}"/>
              </a:ext>
            </a:extLst>
          </p:cNvPr>
          <p:cNvPicPr>
            <a:picLocks noChangeAspect="1"/>
          </p:cNvPicPr>
          <p:nvPr/>
        </p:nvPicPr>
        <p:blipFill>
          <a:blip r:embed="rId4"/>
          <a:stretch>
            <a:fillRect/>
          </a:stretch>
        </p:blipFill>
        <p:spPr>
          <a:xfrm>
            <a:off x="9096064" y="1350451"/>
            <a:ext cx="2791724" cy="3940714"/>
          </a:xfrm>
          <a:prstGeom prst="rect">
            <a:avLst/>
          </a:prstGeom>
          <a:effectLst>
            <a:outerShdw blurRad="50800" dist="139700" dir="2700000" algn="tl" rotWithShape="0">
              <a:prstClr val="black">
                <a:alpha val="40000"/>
              </a:prstClr>
            </a:outerShdw>
          </a:effectLst>
        </p:spPr>
      </p:pic>
      <p:pic>
        <p:nvPicPr>
          <p:cNvPr id="7" name="Slika 6">
            <a:extLst>
              <a:ext uri="{FF2B5EF4-FFF2-40B4-BE49-F238E27FC236}">
                <a16:creationId xmlns:a16="http://schemas.microsoft.com/office/drawing/2014/main" id="{3A00E234-D6AE-3B41-C47A-8F4E52FCD201}"/>
              </a:ext>
            </a:extLst>
          </p:cNvPr>
          <p:cNvPicPr>
            <a:picLocks noChangeAspect="1"/>
          </p:cNvPicPr>
          <p:nvPr/>
        </p:nvPicPr>
        <p:blipFill>
          <a:blip r:embed="rId5"/>
          <a:stretch>
            <a:fillRect/>
          </a:stretch>
        </p:blipFill>
        <p:spPr>
          <a:xfrm>
            <a:off x="6222374" y="1350451"/>
            <a:ext cx="2747470" cy="3940714"/>
          </a:xfrm>
          <a:prstGeom prst="rect">
            <a:avLst/>
          </a:prstGeom>
          <a:effectLst>
            <a:outerShdw blurRad="50800" dist="139700" dir="2700000" algn="tl" rotWithShape="0">
              <a:prstClr val="black">
                <a:alpha val="40000"/>
              </a:prstClr>
            </a:outerShdw>
          </a:effectLst>
        </p:spPr>
      </p:pic>
      <p:sp>
        <p:nvSpPr>
          <p:cNvPr id="9" name="PoljeZBesedilom 8">
            <a:extLst>
              <a:ext uri="{FF2B5EF4-FFF2-40B4-BE49-F238E27FC236}">
                <a16:creationId xmlns:a16="http://schemas.microsoft.com/office/drawing/2014/main" id="{C9485019-5D4D-63E9-F4F8-AAF66FCC6D80}"/>
              </a:ext>
            </a:extLst>
          </p:cNvPr>
          <p:cNvSpPr txBox="1"/>
          <p:nvPr/>
        </p:nvSpPr>
        <p:spPr>
          <a:xfrm>
            <a:off x="324936" y="5507549"/>
            <a:ext cx="6096000" cy="369332"/>
          </a:xfrm>
          <a:prstGeom prst="rect">
            <a:avLst/>
          </a:prstGeom>
          <a:noFill/>
        </p:spPr>
        <p:txBody>
          <a:bodyPr wrap="square">
            <a:spAutoFit/>
          </a:bodyPr>
          <a:lstStyle/>
          <a:p>
            <a:r>
              <a:rPr lang="sl-SI" dirty="0"/>
              <a:t>https://www.zrss.si/digitalna-bralnica/pogum-in-podvig/</a:t>
            </a:r>
          </a:p>
        </p:txBody>
      </p:sp>
    </p:spTree>
    <p:extLst>
      <p:ext uri="{BB962C8B-B14F-4D97-AF65-F5344CB8AC3E}">
        <p14:creationId xmlns:p14="http://schemas.microsoft.com/office/powerpoint/2010/main" val="3417562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2105906" y="1572879"/>
            <a:ext cx="8185462" cy="3416320"/>
          </a:xfrm>
          <a:prstGeom prst="rect">
            <a:avLst/>
          </a:prstGeom>
        </p:spPr>
        <p:txBody>
          <a:bodyPr wrap="square">
            <a:spAutoFit/>
          </a:bodyPr>
          <a:lstStyle/>
          <a:p>
            <a:r>
              <a:rPr lang="sl-SI" sz="2400" b="1" dirty="0">
                <a:solidFill>
                  <a:srgbClr val="0070C0"/>
                </a:solidFill>
                <a:effectLst>
                  <a:outerShdw blurRad="38100" dist="38100" dir="2700000" algn="tl">
                    <a:srgbClr val="000000">
                      <a:alpha val="43137"/>
                    </a:srgbClr>
                  </a:outerShdw>
                </a:effectLst>
              </a:rPr>
              <a:t>Okvir </a:t>
            </a:r>
            <a:r>
              <a:rPr lang="sl-SI" sz="2400" b="1" dirty="0" err="1">
                <a:solidFill>
                  <a:srgbClr val="0070C0"/>
                </a:solidFill>
                <a:effectLst>
                  <a:outerShdw blurRad="38100" dist="38100" dir="2700000" algn="tl">
                    <a:srgbClr val="000000">
                      <a:alpha val="43137"/>
                    </a:srgbClr>
                  </a:outerShdw>
                </a:effectLst>
              </a:rPr>
              <a:t>Entrecomp</a:t>
            </a:r>
            <a:r>
              <a:rPr lang="sl-SI" sz="2400" b="1" dirty="0">
                <a:solidFill>
                  <a:srgbClr val="0070C0"/>
                </a:solidFill>
                <a:effectLst>
                  <a:outerShdw blurRad="38100" dist="38100" dir="2700000" algn="tl">
                    <a:srgbClr val="000000">
                      <a:alpha val="43137"/>
                    </a:srgbClr>
                  </a:outerShdw>
                </a:effectLst>
              </a:rPr>
              <a:t> lahko uporabimo in se je izkazal kot uporabno orodje za dosego več ciljev, mdr.:</a:t>
            </a:r>
            <a:endParaRPr lang="sl-SI" sz="2400" b="1" dirty="0"/>
          </a:p>
          <a:p>
            <a:pPr marL="342900" indent="-342900">
              <a:buFont typeface="Arial" panose="020B0604020202020204" pitchFamily="34" charset="0"/>
              <a:buChar char="•"/>
            </a:pPr>
            <a:r>
              <a:rPr lang="sl-SI" sz="2400" dirty="0"/>
              <a:t>vzbuditi zanimanje za podjetnost in navdihniti delovanje (akcijo),</a:t>
            </a:r>
          </a:p>
          <a:p>
            <a:pPr marL="342900" indent="-342900">
              <a:buFont typeface="Arial" panose="020B0604020202020204" pitchFamily="34" charset="0"/>
              <a:buChar char="•"/>
            </a:pPr>
            <a:r>
              <a:rPr lang="sl-SI" sz="2400" dirty="0"/>
              <a:t>ustvarjanje vrednosti z uporabo okvira za v različnih situacijah,</a:t>
            </a:r>
          </a:p>
          <a:p>
            <a:pPr marL="342900" indent="-342900">
              <a:buFont typeface="Arial" panose="020B0604020202020204" pitchFamily="34" charset="0"/>
              <a:buChar char="•"/>
            </a:pPr>
            <a:r>
              <a:rPr lang="sl-SI" sz="2400" dirty="0"/>
              <a:t>oceniti ravni razvitosti kompetence podjetnosti,</a:t>
            </a:r>
          </a:p>
          <a:p>
            <a:pPr marL="342900" indent="-342900">
              <a:buFont typeface="Arial" panose="020B0604020202020204" pitchFamily="34" charset="0"/>
              <a:buChar char="•"/>
            </a:pPr>
            <a:r>
              <a:rPr lang="sl-SI" sz="2400" dirty="0" err="1"/>
              <a:t>udejaniti</a:t>
            </a:r>
            <a:r>
              <a:rPr lang="sl-SI" sz="2400" dirty="0"/>
              <a:t> </a:t>
            </a:r>
            <a:r>
              <a:rPr lang="sl-SI" sz="2400" dirty="0" err="1"/>
              <a:t>podjetnostne</a:t>
            </a:r>
            <a:r>
              <a:rPr lang="sl-SI" sz="2400" dirty="0"/>
              <a:t> ideje in projekte,</a:t>
            </a:r>
          </a:p>
          <a:p>
            <a:pPr marL="342900" indent="-342900">
              <a:buFont typeface="Arial" panose="020B0604020202020204" pitchFamily="34" charset="0"/>
              <a:buChar char="•"/>
            </a:pPr>
            <a:r>
              <a:rPr lang="sl-SI" sz="2400" dirty="0"/>
              <a:t>prepoznati veščine podjetnosti. </a:t>
            </a:r>
          </a:p>
        </p:txBody>
      </p:sp>
      <p:sp>
        <p:nvSpPr>
          <p:cNvPr id="2" name="Puščica: desno 1">
            <a:extLst>
              <a:ext uri="{FF2B5EF4-FFF2-40B4-BE49-F238E27FC236}">
                <a16:creationId xmlns:a16="http://schemas.microsoft.com/office/drawing/2014/main" id="{3033D462-6056-EAB3-60A9-4C1B483E3C50}"/>
              </a:ext>
            </a:extLst>
          </p:cNvPr>
          <p:cNvSpPr/>
          <p:nvPr/>
        </p:nvSpPr>
        <p:spPr>
          <a:xfrm>
            <a:off x="8961120" y="3606800"/>
            <a:ext cx="833120" cy="4978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4" name="PoljeZBesedilom 3">
            <a:extLst>
              <a:ext uri="{FF2B5EF4-FFF2-40B4-BE49-F238E27FC236}">
                <a16:creationId xmlns:a16="http://schemas.microsoft.com/office/drawing/2014/main" id="{8DF08273-07DA-E82A-031D-D35D32211D96}"/>
              </a:ext>
            </a:extLst>
          </p:cNvPr>
          <p:cNvSpPr txBox="1"/>
          <p:nvPr/>
        </p:nvSpPr>
        <p:spPr>
          <a:xfrm>
            <a:off x="9910402" y="3581420"/>
            <a:ext cx="1508875" cy="523220"/>
          </a:xfrm>
          <a:prstGeom prst="rect">
            <a:avLst/>
          </a:prstGeom>
          <a:noFill/>
        </p:spPr>
        <p:txBody>
          <a:bodyPr wrap="none" rtlCol="0">
            <a:spAutoFit/>
          </a:bodyPr>
          <a:lstStyle/>
          <a:p>
            <a:r>
              <a:rPr lang="sl-SI" sz="2800" dirty="0">
                <a:solidFill>
                  <a:srgbClr val="FF0000"/>
                </a:solidFill>
              </a:rPr>
              <a:t>didaktika</a:t>
            </a:r>
          </a:p>
        </p:txBody>
      </p:sp>
      <p:pic>
        <p:nvPicPr>
          <p:cNvPr id="5" name="Slika 4">
            <a:extLst>
              <a:ext uri="{FF2B5EF4-FFF2-40B4-BE49-F238E27FC236}">
                <a16:creationId xmlns:a16="http://schemas.microsoft.com/office/drawing/2014/main" id="{4A336C27-8F21-EB57-31C8-E4367974BF9A}"/>
              </a:ext>
            </a:extLst>
          </p:cNvPr>
          <p:cNvPicPr>
            <a:picLocks noChangeAspect="1"/>
          </p:cNvPicPr>
          <p:nvPr/>
        </p:nvPicPr>
        <p:blipFill>
          <a:blip r:embed="rId2"/>
          <a:stretch>
            <a:fillRect/>
          </a:stretch>
        </p:blipFill>
        <p:spPr>
          <a:xfrm>
            <a:off x="140029" y="86256"/>
            <a:ext cx="1965877" cy="2636624"/>
          </a:xfrm>
          <a:prstGeom prst="rect">
            <a:avLst/>
          </a:prstGeom>
          <a:effectLst>
            <a:outerShdw blurRad="50800" dist="139700" dir="2700000" algn="tl" rotWithShape="0">
              <a:prstClr val="black">
                <a:alpha val="40000"/>
              </a:prstClr>
            </a:outerShdw>
          </a:effectLst>
        </p:spPr>
      </p:pic>
    </p:spTree>
    <p:extLst>
      <p:ext uri="{BB962C8B-B14F-4D97-AF65-F5344CB8AC3E}">
        <p14:creationId xmlns:p14="http://schemas.microsoft.com/office/powerpoint/2010/main" val="2016316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2430904" y="1577477"/>
            <a:ext cx="6753069" cy="3108543"/>
          </a:xfrm>
          <a:prstGeom prst="rect">
            <a:avLst/>
          </a:prstGeom>
        </p:spPr>
        <p:txBody>
          <a:bodyPr wrap="square">
            <a:spAutoFit/>
          </a:bodyPr>
          <a:lstStyle/>
          <a:p>
            <a:r>
              <a:rPr lang="sl-SI" sz="2800" b="1" dirty="0">
                <a:solidFill>
                  <a:srgbClr val="0070C0"/>
                </a:solidFill>
                <a:effectLst>
                  <a:outerShdw blurRad="38100" dist="38100" dir="2700000" algn="tl">
                    <a:srgbClr val="000000">
                      <a:alpha val="43137"/>
                    </a:srgbClr>
                  </a:outerShdw>
                </a:effectLst>
              </a:rPr>
              <a:t>Kako začeti? </a:t>
            </a:r>
          </a:p>
          <a:p>
            <a:endParaRPr lang="sl-SI" sz="2800" dirty="0"/>
          </a:p>
          <a:p>
            <a:r>
              <a:rPr lang="sl-SI" sz="2800" dirty="0"/>
              <a:t>Okvir </a:t>
            </a:r>
            <a:r>
              <a:rPr lang="sl-SI" sz="2800" dirty="0" err="1"/>
              <a:t>EntreComp</a:t>
            </a:r>
            <a:r>
              <a:rPr lang="sl-SI" sz="2800" dirty="0"/>
              <a:t> je praktično in prožno referenčno orodje. Zasnovan je tako, da</a:t>
            </a:r>
            <a:br>
              <a:rPr lang="sl-SI" sz="2800" dirty="0"/>
            </a:br>
            <a:r>
              <a:rPr lang="sl-SI" sz="2800" dirty="0"/>
              <a:t>ga lahko prilagodimo in uporabimo tako, da posameznike in organizacije spodbuja in jim omogoča, da postanejo podjetni. </a:t>
            </a:r>
          </a:p>
        </p:txBody>
      </p:sp>
    </p:spTree>
    <p:extLst>
      <p:ext uri="{BB962C8B-B14F-4D97-AF65-F5344CB8AC3E}">
        <p14:creationId xmlns:p14="http://schemas.microsoft.com/office/powerpoint/2010/main" val="3143864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2580805" y="911371"/>
            <a:ext cx="6558197" cy="4524315"/>
          </a:xfrm>
          <a:prstGeom prst="rect">
            <a:avLst/>
          </a:prstGeom>
        </p:spPr>
        <p:txBody>
          <a:bodyPr wrap="square">
            <a:spAutoFit/>
          </a:bodyPr>
          <a:lstStyle/>
          <a:p>
            <a:r>
              <a:rPr lang="sl-SI" sz="2400" b="1" dirty="0">
                <a:solidFill>
                  <a:srgbClr val="0070C0"/>
                </a:solidFill>
                <a:effectLst>
                  <a:outerShdw blurRad="38100" dist="38100" dir="2700000" algn="tl">
                    <a:srgbClr val="000000">
                      <a:alpha val="43137"/>
                    </a:srgbClr>
                  </a:outerShdw>
                </a:effectLst>
              </a:rPr>
              <a:t>Skupno razumevanje</a:t>
            </a:r>
            <a:endParaRPr lang="sl-SI" sz="2400" dirty="0">
              <a:solidFill>
                <a:srgbClr val="0070C0"/>
              </a:solidFill>
              <a:effectLst>
                <a:outerShdw blurRad="38100" dist="38100" dir="2700000" algn="tl">
                  <a:srgbClr val="000000">
                    <a:alpha val="43137"/>
                  </a:srgbClr>
                </a:outerShdw>
              </a:effectLst>
            </a:endParaRPr>
          </a:p>
          <a:p>
            <a:r>
              <a:rPr lang="sl-SI" sz="2400" dirty="0"/>
              <a:t>Uporabite okvir </a:t>
            </a:r>
            <a:r>
              <a:rPr lang="sl-SI" sz="2400" dirty="0" err="1"/>
              <a:t>EntreComp</a:t>
            </a:r>
            <a:r>
              <a:rPr lang="sl-SI" sz="2400" dirty="0"/>
              <a:t>, da pride do skupnega razumevanja, kaj je </a:t>
            </a:r>
            <a:r>
              <a:rPr lang="sl-SI" sz="2400" dirty="0" err="1"/>
              <a:t>podjetnostno</a:t>
            </a:r>
            <a:r>
              <a:rPr lang="sl-SI" sz="2400" dirty="0"/>
              <a:t>. Uporabite njegov jezik za jasen in dosleden pristop za razvijanje strategij in aktivnosti.</a:t>
            </a:r>
          </a:p>
          <a:p>
            <a:r>
              <a:rPr lang="sl-SI" sz="2400" b="1" dirty="0"/>
              <a:t> </a:t>
            </a:r>
            <a:endParaRPr lang="sl-SI" sz="2400" dirty="0"/>
          </a:p>
          <a:p>
            <a:r>
              <a:rPr lang="sl-SI" sz="2400" b="1" dirty="0">
                <a:solidFill>
                  <a:srgbClr val="0070C0"/>
                </a:solidFill>
                <a:effectLst>
                  <a:outerShdw blurRad="38100" dist="38100" dir="2700000" algn="tl">
                    <a:srgbClr val="000000">
                      <a:alpha val="43137"/>
                    </a:srgbClr>
                  </a:outerShdw>
                </a:effectLst>
              </a:rPr>
              <a:t>Uporabite vizualne vsebine</a:t>
            </a:r>
          </a:p>
          <a:p>
            <a:r>
              <a:rPr lang="sl-SI" sz="2400" dirty="0"/>
              <a:t>Za spodbujanje učiteljev, kolegov in zainteresirane uporabite vizualne vsebine okvira </a:t>
            </a:r>
            <a:r>
              <a:rPr lang="sl-SI" sz="2400" dirty="0" err="1"/>
              <a:t>EnterComp</a:t>
            </a:r>
            <a:r>
              <a:rPr lang="sl-SI" sz="2400" dirty="0"/>
              <a:t>. Na ta način lahko uporabite </a:t>
            </a:r>
            <a:r>
              <a:rPr lang="sl-SI" sz="2400" dirty="0" err="1"/>
              <a:t>EnterComp</a:t>
            </a:r>
            <a:r>
              <a:rPr lang="sl-SI" sz="2400" dirty="0"/>
              <a:t> kolo, ki ga lahko zainteresirani ustrezno prenesejo na svoje področje. </a:t>
            </a:r>
          </a:p>
        </p:txBody>
      </p:sp>
    </p:spTree>
    <p:extLst>
      <p:ext uri="{BB962C8B-B14F-4D97-AF65-F5344CB8AC3E}">
        <p14:creationId xmlns:p14="http://schemas.microsoft.com/office/powerpoint/2010/main" val="593917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610599" y="1132741"/>
            <a:ext cx="5414282" cy="4524315"/>
          </a:xfrm>
          <a:prstGeom prst="rect">
            <a:avLst/>
          </a:prstGeom>
        </p:spPr>
        <p:txBody>
          <a:bodyPr wrap="square">
            <a:spAutoFit/>
          </a:bodyPr>
          <a:lstStyle/>
          <a:p>
            <a:r>
              <a:rPr lang="sl-SI" sz="2400" b="1" dirty="0">
                <a:solidFill>
                  <a:srgbClr val="0070C0"/>
                </a:solidFill>
                <a:effectLst>
                  <a:outerShdw blurRad="38100" dist="38100" dir="2700000" algn="tl">
                    <a:srgbClr val="000000">
                      <a:alpha val="43137"/>
                    </a:srgbClr>
                  </a:outerShdw>
                </a:effectLst>
              </a:rPr>
              <a:t>Poiščite pravi nivo</a:t>
            </a:r>
          </a:p>
          <a:p>
            <a:r>
              <a:rPr lang="sl-SI" sz="2400" dirty="0"/>
              <a:t>Razmislite, s kom delate in se odločite ali je temu treba razložiti celoten model ali je dovolj le to, kar se nanaša na »biti podjeten«.</a:t>
            </a:r>
          </a:p>
          <a:p>
            <a:r>
              <a:rPr lang="sl-SI" sz="2400" b="1" dirty="0"/>
              <a:t> </a:t>
            </a:r>
            <a:endParaRPr lang="sl-SI" sz="2400" dirty="0"/>
          </a:p>
          <a:p>
            <a:r>
              <a:rPr lang="sl-SI" sz="2400" b="1" dirty="0">
                <a:solidFill>
                  <a:srgbClr val="0070C0"/>
                </a:solidFill>
                <a:effectLst>
                  <a:outerShdw blurRad="38100" dist="38100" dir="2700000" algn="tl">
                    <a:srgbClr val="000000">
                      <a:alpha val="43137"/>
                    </a:srgbClr>
                  </a:outerShdw>
                </a:effectLst>
              </a:rPr>
              <a:t>Če je potrebo, prilagodite</a:t>
            </a:r>
          </a:p>
          <a:p>
            <a:r>
              <a:rPr lang="sl-SI" sz="2400" dirty="0"/>
              <a:t>Okvir </a:t>
            </a:r>
            <a:r>
              <a:rPr lang="sl-SI" sz="2400" dirty="0" err="1"/>
              <a:t>EntreComp</a:t>
            </a:r>
            <a:r>
              <a:rPr lang="sl-SI" sz="2400" dirty="0"/>
              <a:t> je prilagodljivo orodje in ga lahko uporabimo na različne načine. Tako je treba razumeti tudi učne izide, ki jih lahko prilagodimo glede na svoje potrebe. </a:t>
            </a:r>
          </a:p>
        </p:txBody>
      </p:sp>
      <p:pic>
        <p:nvPicPr>
          <p:cNvPr id="3" name="Slika 2">
            <a:extLst>
              <a:ext uri="{FF2B5EF4-FFF2-40B4-BE49-F238E27FC236}">
                <a16:creationId xmlns:a16="http://schemas.microsoft.com/office/drawing/2014/main" id="{0F14794D-A1BA-4369-8E0B-3F06E47487D6}"/>
              </a:ext>
            </a:extLst>
          </p:cNvPr>
          <p:cNvPicPr>
            <a:picLocks noChangeAspect="1"/>
          </p:cNvPicPr>
          <p:nvPr/>
        </p:nvPicPr>
        <p:blipFill>
          <a:blip r:embed="rId2"/>
          <a:stretch>
            <a:fillRect/>
          </a:stretch>
        </p:blipFill>
        <p:spPr>
          <a:xfrm>
            <a:off x="6096000" y="1132741"/>
            <a:ext cx="5837426" cy="3833192"/>
          </a:xfrm>
          <a:prstGeom prst="rect">
            <a:avLst/>
          </a:prstGeom>
        </p:spPr>
      </p:pic>
    </p:spTree>
    <p:extLst>
      <p:ext uri="{BB962C8B-B14F-4D97-AF65-F5344CB8AC3E}">
        <p14:creationId xmlns:p14="http://schemas.microsoft.com/office/powerpoint/2010/main" val="1429093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2161082" y="930589"/>
            <a:ext cx="7202774" cy="4893647"/>
          </a:xfrm>
          <a:prstGeom prst="rect">
            <a:avLst/>
          </a:prstGeom>
        </p:spPr>
        <p:txBody>
          <a:bodyPr wrap="square">
            <a:spAutoFit/>
          </a:bodyPr>
          <a:lstStyle/>
          <a:p>
            <a:r>
              <a:rPr lang="sl-SI" sz="2400" b="1" dirty="0">
                <a:solidFill>
                  <a:srgbClr val="0070C0"/>
                </a:solidFill>
                <a:effectLst>
                  <a:outerShdw blurRad="38100" dist="38100" dir="2700000" algn="tl">
                    <a:srgbClr val="000000">
                      <a:alpha val="43137"/>
                    </a:srgbClr>
                  </a:outerShdw>
                </a:effectLst>
              </a:rPr>
              <a:t>Razumevanje začetne točke</a:t>
            </a:r>
          </a:p>
          <a:p>
            <a:r>
              <a:rPr lang="sl-SI" sz="2400" dirty="0"/>
              <a:t>Ne glede na to, ali gre za zaposlene ali učence, imajo ti različno razvite veščine. Ni za pričakovati, da bodo vsi učenci razvili vse veščine do določene ravni, prav tako lahko pričakujemo, da bo le nekaj </a:t>
            </a:r>
            <a:r>
              <a:rPr lang="sl-SI" sz="2400" dirty="0" err="1"/>
              <a:t>učemcev</a:t>
            </a:r>
            <a:r>
              <a:rPr lang="sl-SI" sz="2400" dirty="0"/>
              <a:t> razvilo vse veščine do najvišje ravni. </a:t>
            </a:r>
          </a:p>
          <a:p>
            <a:r>
              <a:rPr lang="sl-SI" sz="2400" b="1" dirty="0"/>
              <a:t> </a:t>
            </a:r>
            <a:endParaRPr lang="sl-SI" sz="2400" dirty="0"/>
          </a:p>
          <a:p>
            <a:r>
              <a:rPr lang="sl-SI" sz="2400" b="1" dirty="0">
                <a:solidFill>
                  <a:srgbClr val="0070C0"/>
                </a:solidFill>
                <a:effectLst>
                  <a:outerShdw blurRad="38100" dist="38100" dir="2700000" algn="tl">
                    <a:srgbClr val="000000">
                      <a:alpha val="43137"/>
                    </a:srgbClr>
                  </a:outerShdw>
                </a:effectLst>
              </a:rPr>
              <a:t>Preverite ali ovrednotite učne strategije</a:t>
            </a:r>
          </a:p>
          <a:p>
            <a:r>
              <a:rPr lang="sl-SI" sz="2400" dirty="0"/>
              <a:t>Razmislite o vašem pristopu k poučevanju in učenju - ne glede na vaše področje. Razmislite,</a:t>
            </a:r>
            <a:br>
              <a:rPr lang="sl-SI" sz="2400" dirty="0"/>
            </a:br>
            <a:r>
              <a:rPr lang="sl-SI" sz="2400" dirty="0"/>
              <a:t>kako bi lahko prilagodili svoj pristop ali uvedli možnosti za pridobivanje praktičnih </a:t>
            </a:r>
            <a:r>
              <a:rPr lang="sl-SI" sz="2400" dirty="0" err="1"/>
              <a:t>podjetnostnih</a:t>
            </a:r>
            <a:r>
              <a:rPr lang="sl-SI" sz="2400" dirty="0"/>
              <a:t> izkušenj in tudi razvili eno ali več </a:t>
            </a:r>
            <a:r>
              <a:rPr lang="sl-SI" sz="2400" dirty="0" err="1"/>
              <a:t>podjetnostnih</a:t>
            </a:r>
            <a:r>
              <a:rPr lang="sl-SI" sz="2400" dirty="0"/>
              <a:t> veščin. </a:t>
            </a:r>
          </a:p>
        </p:txBody>
      </p:sp>
    </p:spTree>
    <p:extLst>
      <p:ext uri="{BB962C8B-B14F-4D97-AF65-F5344CB8AC3E}">
        <p14:creationId xmlns:p14="http://schemas.microsoft.com/office/powerpoint/2010/main" val="2498852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2310983" y="1136224"/>
            <a:ext cx="6603168" cy="4154984"/>
          </a:xfrm>
          <a:prstGeom prst="rect">
            <a:avLst/>
          </a:prstGeom>
        </p:spPr>
        <p:txBody>
          <a:bodyPr wrap="square">
            <a:spAutoFit/>
          </a:bodyPr>
          <a:lstStyle/>
          <a:p>
            <a:r>
              <a:rPr lang="sl-SI" sz="2400" b="1" dirty="0">
                <a:solidFill>
                  <a:srgbClr val="0070C0"/>
                </a:solidFill>
                <a:effectLst>
                  <a:outerShdw blurRad="38100" dist="38100" dir="2700000" algn="tl">
                    <a:srgbClr val="000000">
                      <a:alpha val="43137"/>
                    </a:srgbClr>
                  </a:outerShdw>
                </a:effectLst>
              </a:rPr>
              <a:t>Opredelite učne izide glede na vaše učne aktivnosti</a:t>
            </a:r>
          </a:p>
          <a:p>
            <a:r>
              <a:rPr lang="sl-SI" sz="2400" dirty="0"/>
              <a:t>Učni izidi se lahko razlikujejo glede na raven; tako lahko neka aktivnost  razvija ustvarjalnost na 4. ravni, finančno pismenost pa na prvi ravni. </a:t>
            </a:r>
          </a:p>
          <a:p>
            <a:r>
              <a:rPr lang="sl-SI" sz="2400" b="1" dirty="0"/>
              <a:t> </a:t>
            </a:r>
            <a:endParaRPr lang="sl-SI" sz="2400" b="1" dirty="0">
              <a:solidFill>
                <a:srgbClr val="0070C0"/>
              </a:solidFill>
              <a:effectLst>
                <a:outerShdw blurRad="38100" dist="38100" dir="2700000" algn="tl">
                  <a:srgbClr val="000000">
                    <a:alpha val="43137"/>
                  </a:srgbClr>
                </a:outerShdw>
              </a:effectLst>
            </a:endParaRPr>
          </a:p>
          <a:p>
            <a:r>
              <a:rPr lang="sl-SI" sz="2400" b="1" dirty="0">
                <a:solidFill>
                  <a:srgbClr val="0070C0"/>
                </a:solidFill>
                <a:effectLst>
                  <a:outerShdw blurRad="38100" dist="38100" dir="2700000" algn="tl">
                    <a:srgbClr val="000000">
                      <a:alpha val="43137"/>
                    </a:srgbClr>
                  </a:outerShdw>
                </a:effectLst>
              </a:rPr>
              <a:t>Samoocenjevanje</a:t>
            </a:r>
          </a:p>
          <a:p>
            <a:r>
              <a:rPr lang="sl-SI" sz="2400" dirty="0"/>
              <a:t>Učencem predstavite okvir tudi kot orodje za samooceno/</a:t>
            </a:r>
            <a:r>
              <a:rPr lang="sl-SI" sz="2400" dirty="0" err="1"/>
              <a:t>samovrednotenje</a:t>
            </a:r>
            <a:r>
              <a:rPr lang="sl-SI" sz="2400" dirty="0"/>
              <a:t>, da lahko le-ti tudi sami ocenijo raven doseganja kompetenc oz. ocenijo svoj napredek. </a:t>
            </a:r>
          </a:p>
        </p:txBody>
      </p:sp>
    </p:spTree>
    <p:extLst>
      <p:ext uri="{BB962C8B-B14F-4D97-AF65-F5344CB8AC3E}">
        <p14:creationId xmlns:p14="http://schemas.microsoft.com/office/powerpoint/2010/main" val="319184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2805659" y="2098545"/>
            <a:ext cx="6558197" cy="2677656"/>
          </a:xfrm>
          <a:prstGeom prst="rect">
            <a:avLst/>
          </a:prstGeom>
        </p:spPr>
        <p:txBody>
          <a:bodyPr wrap="square">
            <a:spAutoFit/>
          </a:bodyPr>
          <a:lstStyle/>
          <a:p>
            <a:r>
              <a:rPr lang="sl-SI" sz="2400" b="1" dirty="0">
                <a:solidFill>
                  <a:srgbClr val="0070C0"/>
                </a:solidFill>
                <a:effectLst>
                  <a:outerShdw blurRad="38100" dist="38100" dir="2700000" algn="tl">
                    <a:srgbClr val="000000">
                      <a:alpha val="43137"/>
                    </a:srgbClr>
                  </a:outerShdw>
                </a:effectLst>
              </a:rPr>
              <a:t>Zagotovite bazo dokazil</a:t>
            </a:r>
            <a:r>
              <a:rPr lang="sl-SI" sz="2400" dirty="0"/>
              <a:t/>
            </a:r>
            <a:br>
              <a:rPr lang="sl-SI" sz="2400" dirty="0"/>
            </a:br>
            <a:r>
              <a:rPr lang="sl-SI" sz="2400" dirty="0"/>
              <a:t>Uporabite </a:t>
            </a:r>
            <a:r>
              <a:rPr lang="sl-SI" sz="2400" dirty="0" err="1"/>
              <a:t>EntreComp</a:t>
            </a:r>
            <a:r>
              <a:rPr lang="sl-SI" sz="2400" dirty="0"/>
              <a:t> kot bazo dokazil za spremembe v vašem pristopu k učenju. Raziskave kažejo, da so to kompetence, ki jih učenci potrebujejo za učinkovito ustvarjanje socialne, kulturne ali finančne vrednosti pri delu ali v skupnosti.</a:t>
            </a:r>
          </a:p>
        </p:txBody>
      </p:sp>
    </p:spTree>
    <p:extLst>
      <p:ext uri="{BB962C8B-B14F-4D97-AF65-F5344CB8AC3E}">
        <p14:creationId xmlns:p14="http://schemas.microsoft.com/office/powerpoint/2010/main" val="352212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2D7A20-6E03-B148-823C-F7ECD2B0AB06}"/>
              </a:ext>
            </a:extLst>
          </p:cNvPr>
          <p:cNvSpPr>
            <a:spLocks noGrp="1"/>
          </p:cNvSpPr>
          <p:nvPr>
            <p:ph idx="1"/>
          </p:nvPr>
        </p:nvSpPr>
        <p:spPr>
          <a:xfrm>
            <a:off x="1910054" y="1441041"/>
            <a:ext cx="7886700" cy="4221949"/>
          </a:xfrm>
        </p:spPr>
        <p:txBody>
          <a:bodyPr/>
          <a:lstStyle/>
          <a:p>
            <a:pPr marL="0" indent="0">
              <a:buNone/>
            </a:pPr>
            <a:r>
              <a:rPr lang="sl-SI" sz="2400" b="1" dirty="0">
                <a:solidFill>
                  <a:srgbClr val="0070C0"/>
                </a:solidFill>
                <a:effectLst>
                  <a:outerShdw blurRad="38100" dist="38100" dir="2700000" algn="tl">
                    <a:srgbClr val="000000">
                      <a:alpha val="43137"/>
                    </a:srgbClr>
                  </a:outerShdw>
                </a:effectLst>
              </a:rPr>
              <a:t>Dileme ob razvijanju </a:t>
            </a:r>
            <a:r>
              <a:rPr lang="sl-SI" sz="2400" b="1" dirty="0" err="1">
                <a:solidFill>
                  <a:srgbClr val="0070C0"/>
                </a:solidFill>
                <a:effectLst>
                  <a:outerShdw blurRad="38100" dist="38100" dir="2700000" algn="tl">
                    <a:srgbClr val="000000">
                      <a:alpha val="43137"/>
                    </a:srgbClr>
                  </a:outerShdw>
                </a:effectLst>
              </a:rPr>
              <a:t>podjetnostnih</a:t>
            </a:r>
            <a:r>
              <a:rPr lang="sl-SI" sz="2400" b="1" dirty="0">
                <a:solidFill>
                  <a:srgbClr val="0070C0"/>
                </a:solidFill>
                <a:effectLst>
                  <a:outerShdw blurRad="38100" dist="38100" dir="2700000" algn="tl">
                    <a:srgbClr val="000000">
                      <a:alpha val="43137"/>
                    </a:srgbClr>
                  </a:outerShdw>
                </a:effectLst>
              </a:rPr>
              <a:t> kompetenc:</a:t>
            </a:r>
          </a:p>
          <a:p>
            <a:r>
              <a:rPr lang="sl-SI" sz="2400" dirty="0"/>
              <a:t>Na kaj lahko vplivam jaz, na kaj drugi?</a:t>
            </a:r>
          </a:p>
          <a:p>
            <a:r>
              <a:rPr lang="sl-SI" sz="2400" dirty="0"/>
              <a:t>Kaj lahko </a:t>
            </a:r>
            <a:r>
              <a:rPr lang="sl-SI" sz="2400" dirty="0" err="1"/>
              <a:t>spemenim</a:t>
            </a:r>
            <a:r>
              <a:rPr lang="sl-SI" sz="2400" dirty="0"/>
              <a:t> jaz, kaj drugi?</a:t>
            </a:r>
          </a:p>
          <a:p>
            <a:r>
              <a:rPr lang="sl-SI" sz="2400" dirty="0"/>
              <a:t>Zakaj stopiti iz kroga udobja?</a:t>
            </a:r>
          </a:p>
          <a:p>
            <a:r>
              <a:rPr lang="sl-SI" sz="2400" dirty="0"/>
              <a:t>Smo našli izziv?</a:t>
            </a:r>
          </a:p>
          <a:p>
            <a:r>
              <a:rPr lang="sl-SI" sz="2400" dirty="0"/>
              <a:t>Smo našli smisel?</a:t>
            </a:r>
          </a:p>
          <a:p>
            <a:r>
              <a:rPr lang="sl-SI" sz="2400" dirty="0"/>
              <a:t>Kaj je možno nadgraditi, kaj je treba razviti?</a:t>
            </a:r>
          </a:p>
          <a:p>
            <a:r>
              <a:rPr lang="sl-SI" sz="2400" dirty="0"/>
              <a:t>Kaj bi nam pomagalo in kdo?</a:t>
            </a:r>
          </a:p>
          <a:p>
            <a:r>
              <a:rPr lang="sl-SI" sz="2400" dirty="0"/>
              <a:t>Kako vemo, da gremo v pravo smer?</a:t>
            </a:r>
          </a:p>
          <a:p>
            <a:endParaRPr lang="sl-SI" dirty="0"/>
          </a:p>
          <a:p>
            <a:endParaRPr lang="en-US" dirty="0"/>
          </a:p>
        </p:txBody>
      </p:sp>
    </p:spTree>
    <p:extLst>
      <p:ext uri="{BB962C8B-B14F-4D97-AF65-F5344CB8AC3E}">
        <p14:creationId xmlns:p14="http://schemas.microsoft.com/office/powerpoint/2010/main" val="950216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slov 1">
            <a:extLst>
              <a:ext uri="{FF2B5EF4-FFF2-40B4-BE49-F238E27FC236}">
                <a16:creationId xmlns:a16="http://schemas.microsoft.com/office/drawing/2014/main" id="{EDDD4666-9EC7-F2BF-E14D-01CDD577E060}"/>
              </a:ext>
            </a:extLst>
          </p:cNvPr>
          <p:cNvSpPr>
            <a:spLocks noGrp="1"/>
          </p:cNvSpPr>
          <p:nvPr>
            <p:ph type="subTitle" idx="1"/>
          </p:nvPr>
        </p:nvSpPr>
        <p:spPr>
          <a:xfrm>
            <a:off x="792480" y="1437958"/>
            <a:ext cx="9022080" cy="848042"/>
          </a:xfrm>
        </p:spPr>
        <p:txBody>
          <a:bodyPr>
            <a:normAutofit/>
          </a:bodyPr>
          <a:lstStyle/>
          <a:p>
            <a:r>
              <a:rPr lang="sl-SI" sz="3200" b="1" dirty="0">
                <a:solidFill>
                  <a:srgbClr val="0070C0"/>
                </a:solidFill>
                <a:effectLst>
                  <a:outerShdw blurRad="38100" dist="38100" dir="2700000" algn="tl">
                    <a:srgbClr val="000000">
                      <a:alpha val="43137"/>
                    </a:srgbClr>
                  </a:outerShdw>
                </a:effectLst>
              </a:rPr>
              <a:t>Zakaj govorimo o podjetnosti in ustvarjalnosti?</a:t>
            </a:r>
          </a:p>
        </p:txBody>
      </p:sp>
      <p:sp>
        <p:nvSpPr>
          <p:cNvPr id="4" name="PoljeZBesedilom 3">
            <a:extLst>
              <a:ext uri="{FF2B5EF4-FFF2-40B4-BE49-F238E27FC236}">
                <a16:creationId xmlns:a16="http://schemas.microsoft.com/office/drawing/2014/main" id="{C412008F-E9E0-2F17-A5A0-4A30784F1276}"/>
              </a:ext>
            </a:extLst>
          </p:cNvPr>
          <p:cNvSpPr txBox="1"/>
          <p:nvPr/>
        </p:nvSpPr>
        <p:spPr>
          <a:xfrm>
            <a:off x="1229360" y="2448719"/>
            <a:ext cx="9022080" cy="3785652"/>
          </a:xfrm>
          <a:prstGeom prst="rect">
            <a:avLst/>
          </a:prstGeom>
          <a:noFill/>
        </p:spPr>
        <p:txBody>
          <a:bodyPr wrap="square">
            <a:spAutoFit/>
          </a:bodyPr>
          <a:lstStyle/>
          <a:p>
            <a:pPr marL="285750" indent="-285750" algn="l">
              <a:buFont typeface="Arial" panose="020B0604020202020204" pitchFamily="34" charset="0"/>
              <a:buChar char="•"/>
            </a:pPr>
            <a:r>
              <a:rPr lang="sl-SI" sz="2400" dirty="0">
                <a:solidFill>
                  <a:srgbClr val="0070C0"/>
                </a:solidFill>
                <a:effectLst>
                  <a:outerShdw blurRad="38100" dist="38100" dir="2700000" algn="tl">
                    <a:srgbClr val="000000">
                      <a:alpha val="43137"/>
                    </a:srgbClr>
                  </a:outerShdw>
                </a:effectLst>
              </a:rPr>
              <a:t>Podjetnost je ena od 8 kompetenc vseživljenjskega učenja, ustvarjalnost je splošna značilnost človekovega delovanja. </a:t>
            </a:r>
          </a:p>
          <a:p>
            <a:pPr marL="285750" indent="-285750" algn="l">
              <a:buFont typeface="Arial" panose="020B0604020202020204" pitchFamily="34" charset="0"/>
              <a:buChar char="•"/>
            </a:pPr>
            <a:endParaRPr lang="sl-SI" sz="2400" dirty="0">
              <a:solidFill>
                <a:srgbClr val="0070C0"/>
              </a:solidFill>
              <a:effectLst>
                <a:outerShdw blurRad="38100" dist="38100" dir="2700000" algn="tl">
                  <a:srgbClr val="000000">
                    <a:alpha val="43137"/>
                  </a:srgbClr>
                </a:outerShdw>
              </a:effectLst>
            </a:endParaRPr>
          </a:p>
          <a:p>
            <a:pPr marL="285750" indent="-285750" algn="l">
              <a:buFont typeface="Arial" panose="020B0604020202020204" pitchFamily="34" charset="0"/>
              <a:buChar char="•"/>
            </a:pPr>
            <a:r>
              <a:rPr lang="sl-SI" sz="2400" dirty="0">
                <a:solidFill>
                  <a:srgbClr val="0070C0"/>
                </a:solidFill>
                <a:effectLst>
                  <a:outerShdw blurRad="38100" dist="38100" dir="2700000" algn="tl">
                    <a:srgbClr val="000000">
                      <a:alpha val="43137"/>
                    </a:srgbClr>
                  </a:outerShdw>
                </a:effectLst>
              </a:rPr>
              <a:t>Podjetnost vključuje ustvarjalnost. (Ni pogoj, je pa zaželena, in včasih celo nujna.)</a:t>
            </a:r>
          </a:p>
          <a:p>
            <a:pPr marL="285750" indent="-285750" algn="l">
              <a:buFont typeface="Arial" panose="020B0604020202020204" pitchFamily="34" charset="0"/>
              <a:buChar char="•"/>
            </a:pPr>
            <a:endParaRPr lang="sl-SI" sz="2400" dirty="0">
              <a:solidFill>
                <a:srgbClr val="0070C0"/>
              </a:solidFill>
              <a:effectLst>
                <a:outerShdw blurRad="38100" dist="38100" dir="2700000" algn="tl">
                  <a:srgbClr val="000000">
                    <a:alpha val="43137"/>
                  </a:srgbClr>
                </a:outerShdw>
              </a:effectLst>
            </a:endParaRPr>
          </a:p>
          <a:p>
            <a:pPr marL="285750" indent="-285750" algn="l">
              <a:buFont typeface="Arial" panose="020B0604020202020204" pitchFamily="34" charset="0"/>
              <a:buChar char="•"/>
            </a:pPr>
            <a:r>
              <a:rPr lang="sl-SI" sz="2400" dirty="0">
                <a:solidFill>
                  <a:srgbClr val="0070C0"/>
                </a:solidFill>
                <a:effectLst>
                  <a:outerShdw blurRad="38100" dist="38100" dir="2700000" algn="tl">
                    <a:srgbClr val="000000">
                      <a:alpha val="43137"/>
                    </a:srgbClr>
                  </a:outerShdw>
                </a:effectLst>
              </a:rPr>
              <a:t>Kdor je podjeten je (lahko) tudi ustvarjalen, kdor je ustvarjalen, je na nek način tudi podjeten. </a:t>
            </a:r>
          </a:p>
          <a:p>
            <a:pPr marL="285750" indent="-285750" algn="l">
              <a:buFont typeface="Arial" panose="020B0604020202020204" pitchFamily="34" charset="0"/>
              <a:buChar char="•"/>
            </a:pPr>
            <a:endParaRPr lang="sl-SI" sz="2400" dirty="0">
              <a:solidFill>
                <a:srgbClr val="0070C0"/>
              </a:solidFill>
              <a:effectLst>
                <a:outerShdw blurRad="38100" dist="38100" dir="2700000" algn="tl">
                  <a:srgbClr val="000000">
                    <a:alpha val="43137"/>
                  </a:srgbClr>
                </a:outerShdw>
              </a:effectLst>
            </a:endParaRPr>
          </a:p>
          <a:p>
            <a:pPr marL="285750" indent="-285750" algn="l">
              <a:buFont typeface="Arial" panose="020B0604020202020204" pitchFamily="34" charset="0"/>
              <a:buChar char="•"/>
            </a:pPr>
            <a:endParaRPr lang="sl-SI" sz="2400"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5086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stretch>
            <a:fillRect/>
          </a:stretch>
        </p:blipFill>
        <p:spPr>
          <a:xfrm>
            <a:off x="2774497" y="956544"/>
            <a:ext cx="5467350" cy="5715000"/>
          </a:xfrm>
          <a:prstGeom prst="rect">
            <a:avLst/>
          </a:prstGeom>
        </p:spPr>
      </p:pic>
      <p:sp>
        <p:nvSpPr>
          <p:cNvPr id="5" name="PoljeZBesedilom 4"/>
          <p:cNvSpPr txBox="1"/>
          <p:nvPr/>
        </p:nvSpPr>
        <p:spPr>
          <a:xfrm>
            <a:off x="8241847" y="6209879"/>
            <a:ext cx="3292600" cy="461665"/>
          </a:xfrm>
          <a:prstGeom prst="rect">
            <a:avLst/>
          </a:prstGeom>
          <a:noFill/>
        </p:spPr>
        <p:txBody>
          <a:bodyPr wrap="square" rtlCol="0">
            <a:spAutoFit/>
          </a:bodyPr>
          <a:lstStyle/>
          <a:p>
            <a:r>
              <a:rPr lang="sl-SI" sz="1200" dirty="0"/>
              <a:t>Vir: Polšak, A. (ur.). 2022. Razvijanje kompetence podjetnosti v gimnaziji. Zavod RS za šolstvo. </a:t>
            </a:r>
          </a:p>
        </p:txBody>
      </p:sp>
      <p:sp>
        <p:nvSpPr>
          <p:cNvPr id="2" name="PoljeZBesedilom 1">
            <a:extLst>
              <a:ext uri="{FF2B5EF4-FFF2-40B4-BE49-F238E27FC236}">
                <a16:creationId xmlns:a16="http://schemas.microsoft.com/office/drawing/2014/main" id="{295A06BB-7D65-743C-4BAE-1B38AF014317}"/>
              </a:ext>
            </a:extLst>
          </p:cNvPr>
          <p:cNvSpPr txBox="1"/>
          <p:nvPr/>
        </p:nvSpPr>
        <p:spPr>
          <a:xfrm>
            <a:off x="349417" y="406037"/>
            <a:ext cx="7155420" cy="461665"/>
          </a:xfrm>
          <a:prstGeom prst="rect">
            <a:avLst/>
          </a:prstGeom>
          <a:noFill/>
        </p:spPr>
        <p:txBody>
          <a:bodyPr wrap="none" rtlCol="0">
            <a:spAutoFit/>
          </a:bodyPr>
          <a:lstStyle/>
          <a:p>
            <a:r>
              <a:rPr lang="sl-SI" sz="2400" b="1" dirty="0">
                <a:solidFill>
                  <a:srgbClr val="0070C0"/>
                </a:solidFill>
                <a:effectLst>
                  <a:outerShdw blurRad="38100" dist="38100" dir="2700000" algn="tl">
                    <a:srgbClr val="000000">
                      <a:alpha val="43137"/>
                    </a:srgbClr>
                  </a:outerShdw>
                </a:effectLst>
              </a:rPr>
              <a:t>Nekateri dejavniki razvijanja </a:t>
            </a:r>
            <a:r>
              <a:rPr lang="sl-SI" sz="2400" b="1" dirty="0" err="1">
                <a:solidFill>
                  <a:srgbClr val="0070C0"/>
                </a:solidFill>
                <a:effectLst>
                  <a:outerShdw blurRad="38100" dist="38100" dir="2700000" algn="tl">
                    <a:srgbClr val="000000">
                      <a:alpha val="43137"/>
                    </a:srgbClr>
                  </a:outerShdw>
                </a:effectLst>
              </a:rPr>
              <a:t>podjetnostnih</a:t>
            </a:r>
            <a:r>
              <a:rPr lang="sl-SI" sz="2400" b="1" dirty="0">
                <a:solidFill>
                  <a:srgbClr val="0070C0"/>
                </a:solidFill>
                <a:effectLst>
                  <a:outerShdw blurRad="38100" dist="38100" dir="2700000" algn="tl">
                    <a:srgbClr val="000000">
                      <a:alpha val="43137"/>
                    </a:srgbClr>
                  </a:outerShdw>
                </a:effectLst>
              </a:rPr>
              <a:t> kompetenc</a:t>
            </a:r>
          </a:p>
        </p:txBody>
      </p:sp>
    </p:spTree>
    <p:extLst>
      <p:ext uri="{BB962C8B-B14F-4D97-AF65-F5344CB8AC3E}">
        <p14:creationId xmlns:p14="http://schemas.microsoft.com/office/powerpoint/2010/main" val="2063834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p:txBody>
          <a:bodyPr>
            <a:normAutofit/>
          </a:bodyPr>
          <a:lstStyle/>
          <a:p>
            <a:r>
              <a:rPr lang="sl-SI" sz="2800" b="1" dirty="0">
                <a:solidFill>
                  <a:srgbClr val="0070C0"/>
                </a:solidFill>
                <a:latin typeface="+mn-lt"/>
              </a:rPr>
              <a:t>Kdaj novosti delujejo? Ali lahko en učitelj razvija </a:t>
            </a:r>
            <a:r>
              <a:rPr lang="sl-SI" sz="2800" b="1" dirty="0" err="1">
                <a:solidFill>
                  <a:srgbClr val="0070C0"/>
                </a:solidFill>
                <a:latin typeface="+mn-lt"/>
              </a:rPr>
              <a:t>podjentost</a:t>
            </a:r>
            <a:r>
              <a:rPr lang="sl-SI" sz="2800" b="1" dirty="0">
                <a:solidFill>
                  <a:srgbClr val="0070C0"/>
                </a:solidFill>
                <a:latin typeface="+mn-lt"/>
              </a:rPr>
              <a:t> ali </a:t>
            </a:r>
            <a:r>
              <a:rPr lang="sl-SI" sz="2800" b="1" dirty="0" err="1">
                <a:solidFill>
                  <a:srgbClr val="0070C0"/>
                </a:solidFill>
                <a:latin typeface="+mn-lt"/>
              </a:rPr>
              <a:t>ustvrajalnost</a:t>
            </a:r>
            <a:r>
              <a:rPr lang="sl-SI" sz="2800" b="1" dirty="0">
                <a:solidFill>
                  <a:srgbClr val="0070C0"/>
                </a:solidFill>
                <a:latin typeface="+mn-lt"/>
              </a:rPr>
              <a:t>?</a:t>
            </a:r>
          </a:p>
        </p:txBody>
      </p:sp>
      <p:sp>
        <p:nvSpPr>
          <p:cNvPr id="2" name="Ograda vsebine 1"/>
          <p:cNvSpPr>
            <a:spLocks noGrp="1"/>
          </p:cNvSpPr>
          <p:nvPr>
            <p:ph idx="1"/>
          </p:nvPr>
        </p:nvSpPr>
        <p:spPr/>
        <p:txBody>
          <a:bodyPr>
            <a:normAutofit/>
          </a:bodyPr>
          <a:lstStyle/>
          <a:p>
            <a:pPr marL="0" indent="0">
              <a:buNone/>
            </a:pPr>
            <a:r>
              <a:rPr lang="sl-SI" sz="2400" dirty="0"/>
              <a:t>Vključevanje novih učiteljev (Katerih in zakaj?)</a:t>
            </a:r>
          </a:p>
        </p:txBody>
      </p:sp>
      <p:sp>
        <p:nvSpPr>
          <p:cNvPr id="4" name="Elipsa 3"/>
          <p:cNvSpPr/>
          <p:nvPr/>
        </p:nvSpPr>
        <p:spPr>
          <a:xfrm>
            <a:off x="3096406" y="2991556"/>
            <a:ext cx="781940" cy="7605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5" name="Elipsa 4"/>
          <p:cNvSpPr/>
          <p:nvPr/>
        </p:nvSpPr>
        <p:spPr>
          <a:xfrm>
            <a:off x="3145544" y="3371844"/>
            <a:ext cx="781940" cy="7605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6" name="Elipsa 5"/>
          <p:cNvSpPr/>
          <p:nvPr/>
        </p:nvSpPr>
        <p:spPr>
          <a:xfrm>
            <a:off x="3792176" y="3343358"/>
            <a:ext cx="781940" cy="7605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7" name="Elipsa 6"/>
          <p:cNvSpPr/>
          <p:nvPr/>
        </p:nvSpPr>
        <p:spPr>
          <a:xfrm>
            <a:off x="3724522" y="3934443"/>
            <a:ext cx="781940" cy="7605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8" name="Elipsa 7"/>
          <p:cNvSpPr/>
          <p:nvPr/>
        </p:nvSpPr>
        <p:spPr>
          <a:xfrm>
            <a:off x="2754574" y="3904532"/>
            <a:ext cx="781940" cy="7605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9" name="Elipsa 8"/>
          <p:cNvSpPr/>
          <p:nvPr/>
        </p:nvSpPr>
        <p:spPr>
          <a:xfrm>
            <a:off x="6094555" y="3581409"/>
            <a:ext cx="781940" cy="7605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10" name="Elipsa 9"/>
          <p:cNvSpPr/>
          <p:nvPr/>
        </p:nvSpPr>
        <p:spPr>
          <a:xfrm>
            <a:off x="7147824" y="3809297"/>
            <a:ext cx="781940" cy="7605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11" name="Elipsa 10"/>
          <p:cNvSpPr/>
          <p:nvPr/>
        </p:nvSpPr>
        <p:spPr>
          <a:xfrm>
            <a:off x="7453336" y="3020235"/>
            <a:ext cx="781940" cy="7605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12" name="Elipsa 11"/>
          <p:cNvSpPr/>
          <p:nvPr/>
        </p:nvSpPr>
        <p:spPr>
          <a:xfrm>
            <a:off x="7453336" y="4743637"/>
            <a:ext cx="781940" cy="7605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13" name="Elipsa 12"/>
          <p:cNvSpPr/>
          <p:nvPr/>
        </p:nvSpPr>
        <p:spPr>
          <a:xfrm>
            <a:off x="6476979" y="4444534"/>
            <a:ext cx="781940" cy="7605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14" name="PoljeZBesedilom 13"/>
          <p:cNvSpPr txBox="1"/>
          <p:nvPr/>
        </p:nvSpPr>
        <p:spPr>
          <a:xfrm>
            <a:off x="3343487" y="2528520"/>
            <a:ext cx="646331" cy="369332"/>
          </a:xfrm>
          <a:prstGeom prst="rect">
            <a:avLst/>
          </a:prstGeom>
          <a:noFill/>
        </p:spPr>
        <p:txBody>
          <a:bodyPr wrap="none" rtlCol="0">
            <a:spAutoFit/>
          </a:bodyPr>
          <a:lstStyle/>
          <a:p>
            <a:r>
              <a:rPr lang="sl-SI" b="1" dirty="0"/>
              <a:t>TIM </a:t>
            </a:r>
          </a:p>
        </p:txBody>
      </p:sp>
      <p:sp>
        <p:nvSpPr>
          <p:cNvPr id="17" name="Desna puščica s črticami 16"/>
          <p:cNvSpPr/>
          <p:nvPr/>
        </p:nvSpPr>
        <p:spPr>
          <a:xfrm rot="10800000">
            <a:off x="6834122" y="3993032"/>
            <a:ext cx="496368" cy="470018"/>
          </a:xfrm>
          <a:prstGeom prst="striped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rgbClr val="FF0000"/>
              </a:solidFill>
            </a:endParaRPr>
          </a:p>
        </p:txBody>
      </p:sp>
      <p:sp>
        <p:nvSpPr>
          <p:cNvPr id="18" name="Desna puščica s črticami 17"/>
          <p:cNvSpPr/>
          <p:nvPr/>
        </p:nvSpPr>
        <p:spPr>
          <a:xfrm rot="10800000">
            <a:off x="7147824" y="4888916"/>
            <a:ext cx="496368" cy="470018"/>
          </a:xfrm>
          <a:prstGeom prst="striped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rgbClr val="FF0000"/>
              </a:solidFill>
            </a:endParaRPr>
          </a:p>
        </p:txBody>
      </p:sp>
      <p:sp>
        <p:nvSpPr>
          <p:cNvPr id="19" name="Desna puščica s črticami 18"/>
          <p:cNvSpPr/>
          <p:nvPr/>
        </p:nvSpPr>
        <p:spPr>
          <a:xfrm rot="10800000">
            <a:off x="7147824" y="3141302"/>
            <a:ext cx="496368" cy="470018"/>
          </a:xfrm>
          <a:prstGeom prst="striped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rgbClr val="FF0000"/>
              </a:solidFill>
            </a:endParaRPr>
          </a:p>
        </p:txBody>
      </p:sp>
      <p:sp>
        <p:nvSpPr>
          <p:cNvPr id="20" name="Desna puščica s črticami 19"/>
          <p:cNvSpPr/>
          <p:nvPr/>
        </p:nvSpPr>
        <p:spPr>
          <a:xfrm rot="10800000">
            <a:off x="6133011" y="4604056"/>
            <a:ext cx="496368" cy="470018"/>
          </a:xfrm>
          <a:prstGeom prst="striped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rgbClr val="FF0000"/>
              </a:solidFill>
            </a:endParaRPr>
          </a:p>
        </p:txBody>
      </p:sp>
      <p:sp>
        <p:nvSpPr>
          <p:cNvPr id="21" name="Desna puščica s črticami 20"/>
          <p:cNvSpPr/>
          <p:nvPr/>
        </p:nvSpPr>
        <p:spPr>
          <a:xfrm rot="10800000">
            <a:off x="5732427" y="3780811"/>
            <a:ext cx="496368" cy="470018"/>
          </a:xfrm>
          <a:prstGeom prst="striped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rgbClr val="FF0000"/>
              </a:solidFill>
            </a:endParaRPr>
          </a:p>
        </p:txBody>
      </p:sp>
    </p:spTree>
    <p:extLst>
      <p:ext uri="{BB962C8B-B14F-4D97-AF65-F5344CB8AC3E}">
        <p14:creationId xmlns:p14="http://schemas.microsoft.com/office/powerpoint/2010/main" val="3245233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jeZBesedilom 3">
            <a:extLst>
              <a:ext uri="{FF2B5EF4-FFF2-40B4-BE49-F238E27FC236}">
                <a16:creationId xmlns:a16="http://schemas.microsoft.com/office/drawing/2014/main" id="{6BBE6502-5097-4ABD-966C-D78C68BAD14E}"/>
              </a:ext>
            </a:extLst>
          </p:cNvPr>
          <p:cNvSpPr txBox="1"/>
          <p:nvPr/>
        </p:nvSpPr>
        <p:spPr>
          <a:xfrm>
            <a:off x="1758154" y="4511722"/>
            <a:ext cx="9177323" cy="1569660"/>
          </a:xfrm>
          <a:prstGeom prst="rect">
            <a:avLst/>
          </a:prstGeom>
          <a:noFill/>
        </p:spPr>
        <p:txBody>
          <a:bodyPr wrap="square" rtlCol="0">
            <a:spAutoFit/>
          </a:bodyPr>
          <a:lstStyle/>
          <a:p>
            <a:endParaRPr lang="sl-SI" sz="2400" dirty="0"/>
          </a:p>
          <a:p>
            <a:r>
              <a:rPr lang="sl-SI" sz="2400" dirty="0"/>
              <a:t>Ni enega modela ali enotnega pristopa; pomembno je, da imajo dijaki kar največ priložnosti razvijanja </a:t>
            </a:r>
            <a:r>
              <a:rPr lang="sl-SI" sz="2400" dirty="0" err="1"/>
              <a:t>podjetnostnih</a:t>
            </a:r>
            <a:r>
              <a:rPr lang="sl-SI" sz="2400" dirty="0"/>
              <a:t> kompetenc na različne načine.</a:t>
            </a:r>
          </a:p>
        </p:txBody>
      </p:sp>
      <p:pic>
        <p:nvPicPr>
          <p:cNvPr id="5" name="Slika 4"/>
          <p:cNvPicPr>
            <a:picLocks noChangeAspect="1"/>
          </p:cNvPicPr>
          <p:nvPr/>
        </p:nvPicPr>
        <p:blipFill>
          <a:blip r:embed="rId2"/>
          <a:stretch>
            <a:fillRect/>
          </a:stretch>
        </p:blipFill>
        <p:spPr>
          <a:xfrm>
            <a:off x="1758155" y="1143361"/>
            <a:ext cx="3809733" cy="3472183"/>
          </a:xfrm>
          <a:prstGeom prst="rect">
            <a:avLst/>
          </a:prstGeom>
        </p:spPr>
      </p:pic>
      <p:pic>
        <p:nvPicPr>
          <p:cNvPr id="6" name="Slika 5"/>
          <p:cNvPicPr>
            <a:picLocks noChangeAspect="1"/>
          </p:cNvPicPr>
          <p:nvPr/>
        </p:nvPicPr>
        <p:blipFill>
          <a:blip r:embed="rId3"/>
          <a:stretch>
            <a:fillRect/>
          </a:stretch>
        </p:blipFill>
        <p:spPr>
          <a:xfrm>
            <a:off x="6237633" y="1143360"/>
            <a:ext cx="4370624" cy="3472183"/>
          </a:xfrm>
          <a:prstGeom prst="rect">
            <a:avLst/>
          </a:prstGeom>
        </p:spPr>
      </p:pic>
      <p:sp>
        <p:nvSpPr>
          <p:cNvPr id="7" name="PoljeZBesedilom 6">
            <a:extLst>
              <a:ext uri="{FF2B5EF4-FFF2-40B4-BE49-F238E27FC236}">
                <a16:creationId xmlns:a16="http://schemas.microsoft.com/office/drawing/2014/main" id="{EFD50A9B-B56E-F3A0-1563-5C366CD96E11}"/>
              </a:ext>
            </a:extLst>
          </p:cNvPr>
          <p:cNvSpPr txBox="1"/>
          <p:nvPr/>
        </p:nvSpPr>
        <p:spPr>
          <a:xfrm>
            <a:off x="1667459" y="346704"/>
            <a:ext cx="8857082" cy="523220"/>
          </a:xfrm>
          <a:prstGeom prst="rect">
            <a:avLst/>
          </a:prstGeom>
          <a:noFill/>
        </p:spPr>
        <p:txBody>
          <a:bodyPr wrap="square">
            <a:spAutoFit/>
          </a:bodyPr>
          <a:lstStyle/>
          <a:p>
            <a:r>
              <a:rPr lang="sl-SI" sz="2800" b="1" dirty="0">
                <a:solidFill>
                  <a:srgbClr val="0070C0"/>
                </a:solidFill>
                <a:effectLst>
                  <a:outerShdw blurRad="38100" dist="38100" dir="2700000" algn="tl">
                    <a:srgbClr val="000000">
                      <a:alpha val="43137"/>
                    </a:srgbClr>
                  </a:outerShdw>
                </a:effectLst>
              </a:rPr>
              <a:t>Dva načina razvijanja </a:t>
            </a:r>
            <a:r>
              <a:rPr lang="sl-SI" sz="2800" b="1" dirty="0" err="1">
                <a:solidFill>
                  <a:srgbClr val="0070C0"/>
                </a:solidFill>
                <a:effectLst>
                  <a:outerShdw blurRad="38100" dist="38100" dir="2700000" algn="tl">
                    <a:srgbClr val="000000">
                      <a:alpha val="43137"/>
                    </a:srgbClr>
                  </a:outerShdw>
                </a:effectLst>
              </a:rPr>
              <a:t>podjetnostnih</a:t>
            </a:r>
            <a:r>
              <a:rPr lang="sl-SI" sz="2800" b="1" dirty="0">
                <a:solidFill>
                  <a:srgbClr val="0070C0"/>
                </a:solidFill>
                <a:effectLst>
                  <a:outerShdw blurRad="38100" dist="38100" dir="2700000" algn="tl">
                    <a:srgbClr val="000000">
                      <a:alpha val="43137"/>
                    </a:srgbClr>
                  </a:outerShdw>
                </a:effectLst>
              </a:rPr>
              <a:t> kompetenc </a:t>
            </a:r>
          </a:p>
        </p:txBody>
      </p:sp>
    </p:spTree>
    <p:extLst>
      <p:ext uri="{BB962C8B-B14F-4D97-AF65-F5344CB8AC3E}">
        <p14:creationId xmlns:p14="http://schemas.microsoft.com/office/powerpoint/2010/main" val="2714560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p:txBody>
          <a:bodyPr>
            <a:normAutofit/>
          </a:bodyPr>
          <a:lstStyle/>
          <a:p>
            <a:r>
              <a:rPr lang="sl-SI" sz="2800" b="1" dirty="0">
                <a:solidFill>
                  <a:srgbClr val="0070C0"/>
                </a:solidFill>
                <a:effectLst>
                  <a:outerShdw blurRad="38100" dist="38100" dir="2700000" algn="tl">
                    <a:srgbClr val="000000">
                      <a:alpha val="43137"/>
                    </a:srgbClr>
                  </a:outerShdw>
                </a:effectLst>
                <a:latin typeface="+mn-lt"/>
              </a:rPr>
              <a:t>Kako so razumeli podjetnost pred 20 leti – kaj se je spremenilo in koliko (Ali se je?)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4757" y="1824788"/>
            <a:ext cx="4501323" cy="42087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Naslov 2"/>
          <p:cNvSpPr txBox="1">
            <a:spLocks/>
          </p:cNvSpPr>
          <p:nvPr/>
        </p:nvSpPr>
        <p:spPr>
          <a:xfrm>
            <a:off x="7168744" y="3291584"/>
            <a:ext cx="2281387" cy="911880"/>
          </a:xfrm>
          <a:prstGeom prst="rect">
            <a:avLst/>
          </a:prstGeom>
        </p:spPr>
        <p:txBody>
          <a:bodyPr vert="horz" lIns="91440" tIns="45720" rIns="91440" bIns="45720" rtlCol="0" anchor="b">
            <a:normAutofit fontScale="97500"/>
          </a:bodyPr>
          <a:lstStyle>
            <a:lvl1pPr algn="l" defTabSz="685800" rtl="0" eaLnBrk="1" latinLnBrk="0" hangingPunct="1">
              <a:lnSpc>
                <a:spcPct val="90000"/>
              </a:lnSpc>
              <a:spcBef>
                <a:spcPct val="0"/>
              </a:spcBef>
              <a:buNone/>
              <a:defRPr sz="3200" b="1" kern="1200">
                <a:solidFill>
                  <a:srgbClr val="579F44"/>
                </a:solidFill>
                <a:latin typeface="+mj-lt"/>
                <a:ea typeface="+mj-ea"/>
                <a:cs typeface="+mj-cs"/>
              </a:defRPr>
            </a:lvl1pPr>
          </a:lstStyle>
          <a:p>
            <a:r>
              <a:rPr lang="sl-SI" dirty="0">
                <a:latin typeface="+mn-lt"/>
              </a:rPr>
              <a:t>Danes?</a:t>
            </a:r>
          </a:p>
        </p:txBody>
      </p:sp>
    </p:spTree>
    <p:extLst>
      <p:ext uri="{BB962C8B-B14F-4D97-AF65-F5344CB8AC3E}">
        <p14:creationId xmlns:p14="http://schemas.microsoft.com/office/powerpoint/2010/main" val="175795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6597" y="1519543"/>
            <a:ext cx="5798677" cy="3449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ravokotnik 3"/>
          <p:cNvSpPr/>
          <p:nvPr/>
        </p:nvSpPr>
        <p:spPr>
          <a:xfrm>
            <a:off x="8212589" y="3244335"/>
            <a:ext cx="1664238" cy="584775"/>
          </a:xfrm>
          <a:prstGeom prst="rect">
            <a:avLst/>
          </a:prstGeom>
        </p:spPr>
        <p:txBody>
          <a:bodyPr wrap="none">
            <a:spAutoFit/>
          </a:bodyPr>
          <a:lstStyle/>
          <a:p>
            <a:r>
              <a:rPr lang="sl-SI" sz="3200" b="1" dirty="0">
                <a:solidFill>
                  <a:srgbClr val="579F44"/>
                </a:solidFill>
              </a:rPr>
              <a:t>Danes?</a:t>
            </a:r>
          </a:p>
        </p:txBody>
      </p:sp>
    </p:spTree>
    <p:extLst>
      <p:ext uri="{BB962C8B-B14F-4D97-AF65-F5344CB8AC3E}">
        <p14:creationId xmlns:p14="http://schemas.microsoft.com/office/powerpoint/2010/main" val="4166661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4176" y="1088751"/>
            <a:ext cx="4980455" cy="427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ravokotnik 3"/>
          <p:cNvSpPr/>
          <p:nvPr/>
        </p:nvSpPr>
        <p:spPr>
          <a:xfrm>
            <a:off x="7708388" y="3224176"/>
            <a:ext cx="1664238" cy="584775"/>
          </a:xfrm>
          <a:prstGeom prst="rect">
            <a:avLst/>
          </a:prstGeom>
        </p:spPr>
        <p:txBody>
          <a:bodyPr wrap="none">
            <a:spAutoFit/>
          </a:bodyPr>
          <a:lstStyle/>
          <a:p>
            <a:r>
              <a:rPr lang="sl-SI" sz="3200" b="1" dirty="0">
                <a:solidFill>
                  <a:srgbClr val="579F44"/>
                </a:solidFill>
              </a:rPr>
              <a:t>Danes?</a:t>
            </a:r>
          </a:p>
        </p:txBody>
      </p:sp>
    </p:spTree>
    <p:extLst>
      <p:ext uri="{BB962C8B-B14F-4D97-AF65-F5344CB8AC3E}">
        <p14:creationId xmlns:p14="http://schemas.microsoft.com/office/powerpoint/2010/main" val="3414815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1658" y="923852"/>
            <a:ext cx="7820625" cy="4674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ravokotnik 3"/>
          <p:cNvSpPr/>
          <p:nvPr/>
        </p:nvSpPr>
        <p:spPr>
          <a:xfrm>
            <a:off x="9218551" y="3261110"/>
            <a:ext cx="1664238" cy="584775"/>
          </a:xfrm>
          <a:prstGeom prst="rect">
            <a:avLst/>
          </a:prstGeom>
        </p:spPr>
        <p:txBody>
          <a:bodyPr wrap="none">
            <a:spAutoFit/>
          </a:bodyPr>
          <a:lstStyle/>
          <a:p>
            <a:r>
              <a:rPr lang="sl-SI" sz="3200" b="1" dirty="0">
                <a:solidFill>
                  <a:srgbClr val="579F44"/>
                </a:solidFill>
              </a:rPr>
              <a:t>Danes?</a:t>
            </a:r>
          </a:p>
        </p:txBody>
      </p:sp>
    </p:spTree>
    <p:extLst>
      <p:ext uri="{BB962C8B-B14F-4D97-AF65-F5344CB8AC3E}">
        <p14:creationId xmlns:p14="http://schemas.microsoft.com/office/powerpoint/2010/main" val="1149464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jeZBesedilom 4">
            <a:extLst>
              <a:ext uri="{FF2B5EF4-FFF2-40B4-BE49-F238E27FC236}">
                <a16:creationId xmlns:a16="http://schemas.microsoft.com/office/drawing/2014/main" id="{39368E06-7C8F-B110-2E80-AC1A8D582AA6}"/>
              </a:ext>
            </a:extLst>
          </p:cNvPr>
          <p:cNvSpPr txBox="1"/>
          <p:nvPr/>
        </p:nvSpPr>
        <p:spPr>
          <a:xfrm>
            <a:off x="758890" y="1396648"/>
            <a:ext cx="10674220" cy="4659481"/>
          </a:xfrm>
          <a:prstGeom prst="rect">
            <a:avLst/>
          </a:prstGeom>
          <a:noFill/>
        </p:spPr>
        <p:txBody>
          <a:bodyPr wrap="square">
            <a:spAutoFit/>
          </a:bodyPr>
          <a:lstStyle/>
          <a:p>
            <a:pPr algn="just">
              <a:lnSpc>
                <a:spcPct val="115000"/>
              </a:lnSpc>
              <a:spcAft>
                <a:spcPts val="1000"/>
              </a:spcAft>
            </a:pPr>
            <a:r>
              <a:rPr lang="sl-SI" sz="2000" dirty="0">
                <a:effectLst/>
                <a:ea typeface="Calibri" panose="020F0502020204030204" pitchFamily="34" charset="0"/>
                <a:cs typeface="Times New Roman" panose="02020603050405020304" pitchFamily="18" charset="0"/>
              </a:rPr>
              <a:t>Avtorji so jih najprej opredelili v posebnem področju med desetimi splošnimi področji kompetenc (Polšak idr., 2008, str. 14). V učnem načrtu je poglavju </a:t>
            </a:r>
            <a:r>
              <a:rPr lang="sl-SI" sz="3200" b="1" dirty="0">
                <a:solidFill>
                  <a:srgbClr val="0070C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2.2.9 Podjetnost </a:t>
            </a:r>
            <a:r>
              <a:rPr lang="sl-SI" sz="2000" dirty="0">
                <a:effectLst/>
                <a:ea typeface="Calibri" panose="020F0502020204030204" pitchFamily="34" charset="0"/>
                <a:cs typeface="Times New Roman" panose="02020603050405020304" pitchFamily="18" charset="0"/>
              </a:rPr>
              <a:t>zapisano, da dijaki pri geografiji razvijajo:  </a:t>
            </a:r>
          </a:p>
          <a:p>
            <a:pPr marL="342900" lvl="0" indent="-342900" algn="just">
              <a:lnSpc>
                <a:spcPct val="115000"/>
              </a:lnSpc>
              <a:buFont typeface="Arial" panose="020B0604020202020204" pitchFamily="34" charset="0"/>
              <a:buChar char="˗"/>
            </a:pPr>
            <a:r>
              <a:rPr lang="sl-SI" sz="2000" dirty="0">
                <a:effectLst/>
                <a:ea typeface="Calibri" panose="020F0502020204030204" pitchFamily="34" charset="0"/>
                <a:cs typeface="Times New Roman" panose="02020603050405020304" pitchFamily="18" charset="0"/>
              </a:rPr>
              <a:t>osnovne veščine podjetniškega obnašanja (načrtovanje, organiziranje, analiziranje, komuniciranje, dajanje napotkov, izpeljava naloge,	vrednotenje ipd.); </a:t>
            </a:r>
          </a:p>
          <a:p>
            <a:pPr marL="342900" lvl="0" indent="-342900" algn="just">
              <a:lnSpc>
                <a:spcPct val="115000"/>
              </a:lnSpc>
              <a:buFont typeface="Arial" panose="020B0604020202020204" pitchFamily="34" charset="0"/>
              <a:buChar char="˗"/>
            </a:pPr>
            <a:r>
              <a:rPr lang="sl-SI" sz="2000" dirty="0">
                <a:effectLst/>
                <a:ea typeface="Calibri" panose="020F0502020204030204" pitchFamily="34" charset="0"/>
                <a:cs typeface="Times New Roman" panose="02020603050405020304" pitchFamily="18" charset="0"/>
              </a:rPr>
              <a:t>osnovni vpogled in veščine načrtovanja razvoja v pokrajini ter njegovo izvedbo; </a:t>
            </a:r>
          </a:p>
          <a:p>
            <a:pPr marL="342900" lvl="0" indent="-342900" algn="just">
              <a:lnSpc>
                <a:spcPct val="115000"/>
              </a:lnSpc>
              <a:buFont typeface="Arial" panose="020B0604020202020204" pitchFamily="34" charset="0"/>
              <a:buChar char="˗"/>
            </a:pPr>
            <a:r>
              <a:rPr lang="sl-SI" sz="2000" dirty="0">
                <a:effectLst/>
                <a:ea typeface="Calibri" panose="020F0502020204030204" pitchFamily="34" charset="0"/>
                <a:cs typeface="Times New Roman" panose="02020603050405020304" pitchFamily="18" charset="0"/>
              </a:rPr>
              <a:t>zmožnost delati in se prilagajati skupini; </a:t>
            </a:r>
          </a:p>
          <a:p>
            <a:pPr marL="342900" lvl="0" indent="-342900" algn="just">
              <a:lnSpc>
                <a:spcPct val="115000"/>
              </a:lnSpc>
              <a:buFont typeface="Arial" panose="020B0604020202020204" pitchFamily="34" charset="0"/>
              <a:buChar char="˗"/>
            </a:pPr>
            <a:r>
              <a:rPr lang="sl-SI" sz="2000" dirty="0">
                <a:effectLst/>
                <a:ea typeface="Calibri" panose="020F0502020204030204" pitchFamily="34" charset="0"/>
                <a:cs typeface="Times New Roman" panose="02020603050405020304" pitchFamily="18" charset="0"/>
              </a:rPr>
              <a:t>inovativnost, voljo do pobud ter zmožnost dejavnega delovanja in pozitivnega odziva na prostorske spremembe;	</a:t>
            </a:r>
          </a:p>
          <a:p>
            <a:pPr marL="342900" lvl="0" indent="-342900" algn="just">
              <a:lnSpc>
                <a:spcPct val="115000"/>
              </a:lnSpc>
              <a:buFont typeface="Arial" panose="020B0604020202020204" pitchFamily="34" charset="0"/>
              <a:buChar char="˗"/>
            </a:pPr>
            <a:r>
              <a:rPr lang="sl-SI" sz="2000" dirty="0">
                <a:effectLst/>
                <a:ea typeface="Calibri" panose="020F0502020204030204" pitchFamily="34" charset="0"/>
                <a:cs typeface="Times New Roman" panose="02020603050405020304" pitchFamily="18" charset="0"/>
              </a:rPr>
              <a:t>zmožnost prevzemanja odgovornosti, zmožnost oceniti in po potrebi sprejeti tveganje; </a:t>
            </a:r>
          </a:p>
          <a:p>
            <a:pPr marL="342900" lvl="0" indent="-342900" algn="just">
              <a:lnSpc>
                <a:spcPct val="115000"/>
              </a:lnSpc>
              <a:spcAft>
                <a:spcPts val="1000"/>
              </a:spcAft>
              <a:buFont typeface="Arial" panose="020B0604020202020204" pitchFamily="34" charset="0"/>
              <a:buChar char="˗"/>
            </a:pPr>
            <a:r>
              <a:rPr lang="sl-SI" sz="2000" dirty="0">
                <a:effectLst/>
                <a:ea typeface="Calibri" panose="020F0502020204030204" pitchFamily="34" charset="0"/>
                <a:cs typeface="Times New Roman" panose="02020603050405020304" pitchFamily="18" charset="0"/>
              </a:rPr>
              <a:t>zavedanje o nepredvidljivosti dolgoročne zaposlitve ter potrebe iskanja in sprejemanja raznovrstnih priložnosti.</a:t>
            </a:r>
          </a:p>
        </p:txBody>
      </p:sp>
      <p:sp>
        <p:nvSpPr>
          <p:cNvPr id="4" name="PoljeZBesedilom 3">
            <a:extLst>
              <a:ext uri="{FF2B5EF4-FFF2-40B4-BE49-F238E27FC236}">
                <a16:creationId xmlns:a16="http://schemas.microsoft.com/office/drawing/2014/main" id="{EA8B16B4-6136-4946-21D7-83FB4C5AB681}"/>
              </a:ext>
            </a:extLst>
          </p:cNvPr>
          <p:cNvSpPr txBox="1"/>
          <p:nvPr/>
        </p:nvSpPr>
        <p:spPr>
          <a:xfrm>
            <a:off x="758890" y="489157"/>
            <a:ext cx="9583990" cy="625428"/>
          </a:xfrm>
          <a:prstGeom prst="rect">
            <a:avLst/>
          </a:prstGeom>
          <a:noFill/>
        </p:spPr>
        <p:txBody>
          <a:bodyPr wrap="square">
            <a:spAutoFit/>
          </a:bodyPr>
          <a:lstStyle/>
          <a:p>
            <a:pPr algn="just">
              <a:lnSpc>
                <a:spcPct val="115000"/>
              </a:lnSpc>
              <a:spcAft>
                <a:spcPts val="1000"/>
              </a:spcAft>
            </a:pPr>
            <a:r>
              <a:rPr lang="sl-SI" sz="3200" b="1" dirty="0">
                <a:solidFill>
                  <a:srgbClr val="0070C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Podjetnost in UN za geografijo v gimnazijah</a:t>
            </a:r>
          </a:p>
        </p:txBody>
      </p:sp>
    </p:spTree>
    <p:extLst>
      <p:ext uri="{BB962C8B-B14F-4D97-AF65-F5344CB8AC3E}">
        <p14:creationId xmlns:p14="http://schemas.microsoft.com/office/powerpoint/2010/main" val="3197920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jeZBesedilom 4">
            <a:extLst>
              <a:ext uri="{FF2B5EF4-FFF2-40B4-BE49-F238E27FC236}">
                <a16:creationId xmlns:a16="http://schemas.microsoft.com/office/drawing/2014/main" id="{88ADCD74-4089-3C9B-1C0B-F2038CA1E011}"/>
              </a:ext>
            </a:extLst>
          </p:cNvPr>
          <p:cNvSpPr txBox="1"/>
          <p:nvPr/>
        </p:nvSpPr>
        <p:spPr>
          <a:xfrm>
            <a:off x="1427583" y="804536"/>
            <a:ext cx="8969050" cy="5013424"/>
          </a:xfrm>
          <a:prstGeom prst="rect">
            <a:avLst/>
          </a:prstGeom>
          <a:noFill/>
        </p:spPr>
        <p:txBody>
          <a:bodyPr wrap="square">
            <a:spAutoFit/>
          </a:bodyPr>
          <a:lstStyle/>
          <a:p>
            <a:pPr algn="just">
              <a:lnSpc>
                <a:spcPct val="115000"/>
              </a:lnSpc>
              <a:spcAft>
                <a:spcPts val="1000"/>
              </a:spcAft>
            </a:pPr>
            <a:r>
              <a:rPr lang="sl-SI" sz="2000" dirty="0">
                <a:effectLst/>
                <a:ea typeface="Calibri" panose="020F0502020204030204" pitchFamily="34" charset="0"/>
                <a:cs typeface="Times New Roman" panose="02020603050405020304" pitchFamily="18" charset="0"/>
              </a:rPr>
              <a:t>Cilje, ki naj bi jih usvojili dijaki s področja </a:t>
            </a:r>
            <a:r>
              <a:rPr lang="sl-SI" sz="3200" b="1" dirty="0">
                <a:solidFill>
                  <a:srgbClr val="0070C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trajnostnega razvoja</a:t>
            </a:r>
            <a:r>
              <a:rPr lang="sl-SI" sz="2000" dirty="0">
                <a:effectLst/>
                <a:ea typeface="Calibri" panose="020F0502020204030204" pitchFamily="34" charset="0"/>
                <a:cs typeface="Times New Roman" panose="02020603050405020304" pitchFamily="18" charset="0"/>
              </a:rPr>
              <a:t>, lahko skrčimo na te ključne (Fridl idr., 2007a, str. 14, Kušar, 2008, str. 44):</a:t>
            </a:r>
          </a:p>
          <a:p>
            <a:pPr marL="342900" lvl="0" indent="-342900">
              <a:lnSpc>
                <a:spcPct val="115000"/>
              </a:lnSpc>
              <a:buFont typeface="Times New Roman" panose="02020603050405020304" pitchFamily="18" charset="0"/>
              <a:buChar char="-"/>
            </a:pPr>
            <a:r>
              <a:rPr lang="sl-SI" sz="2000" dirty="0">
                <a:effectLst/>
                <a:ea typeface="Calibri" panose="020F0502020204030204" pitchFamily="34" charset="0"/>
                <a:cs typeface="Times New Roman" panose="02020603050405020304" pitchFamily="18" charset="0"/>
              </a:rPr>
              <a:t>dijaki razumejo, da ima vsaka odločitev prostorske posledice,</a:t>
            </a:r>
          </a:p>
          <a:p>
            <a:pPr marL="342900" lvl="0" indent="-342900">
              <a:lnSpc>
                <a:spcPct val="115000"/>
              </a:lnSpc>
              <a:buFont typeface="Times New Roman" panose="02020603050405020304" pitchFamily="18" charset="0"/>
              <a:buChar char="-"/>
            </a:pPr>
            <a:r>
              <a:rPr lang="sl-SI" sz="2000" dirty="0">
                <a:effectLst/>
                <a:ea typeface="Calibri" panose="020F0502020204030204" pitchFamily="34" charset="0"/>
                <a:cs typeface="Times New Roman" panose="02020603050405020304" pitchFamily="18" charset="0"/>
              </a:rPr>
              <a:t>se zavedajo trajnih posledic posegov v prostor,</a:t>
            </a:r>
          </a:p>
          <a:p>
            <a:pPr marL="342900" lvl="0" indent="-342900">
              <a:lnSpc>
                <a:spcPct val="115000"/>
              </a:lnSpc>
              <a:buFont typeface="Times New Roman" panose="02020603050405020304" pitchFamily="18" charset="0"/>
              <a:buChar char="-"/>
            </a:pPr>
            <a:r>
              <a:rPr lang="sl-SI" sz="2000" dirty="0">
                <a:effectLst/>
                <a:ea typeface="Calibri" panose="020F0502020204030204" pitchFamily="34" charset="0"/>
                <a:cs typeface="Times New Roman" panose="02020603050405020304" pitchFamily="18" charset="0"/>
              </a:rPr>
              <a:t>ugotavljajo in vrednotijo posledice določenih posegov v prostor,</a:t>
            </a:r>
          </a:p>
          <a:p>
            <a:pPr marL="342900" lvl="0" indent="-342900">
              <a:lnSpc>
                <a:spcPct val="115000"/>
              </a:lnSpc>
              <a:buFont typeface="Times New Roman" panose="02020603050405020304" pitchFamily="18" charset="0"/>
              <a:buChar char="-"/>
            </a:pPr>
            <a:r>
              <a:rPr lang="sl-SI" sz="2000" dirty="0">
                <a:effectLst/>
                <a:ea typeface="Calibri" panose="020F0502020204030204" pitchFamily="34" charset="0"/>
                <a:cs typeface="Times New Roman" panose="02020603050405020304" pitchFamily="18" charset="0"/>
              </a:rPr>
              <a:t>spoznajo najbolj pereče prostorske probleme in predlagajo rešitve,</a:t>
            </a:r>
          </a:p>
          <a:p>
            <a:pPr marL="342900" lvl="0" indent="-342900">
              <a:lnSpc>
                <a:spcPct val="115000"/>
              </a:lnSpc>
              <a:buFont typeface="Times New Roman" panose="02020603050405020304" pitchFamily="18" charset="0"/>
              <a:buChar char="-"/>
            </a:pPr>
            <a:r>
              <a:rPr lang="sl-SI" sz="2000" dirty="0">
                <a:effectLst/>
                <a:ea typeface="Calibri" panose="020F0502020204030204" pitchFamily="34" charset="0"/>
                <a:cs typeface="Times New Roman" panose="02020603050405020304" pitchFamily="18" charset="0"/>
              </a:rPr>
              <a:t>spoznajo poklice, ki so povezani z urejanjem naravnega in grajenega prostora,</a:t>
            </a:r>
          </a:p>
          <a:p>
            <a:pPr marL="342900" lvl="0" indent="-342900">
              <a:lnSpc>
                <a:spcPct val="115000"/>
              </a:lnSpc>
              <a:buFont typeface="Times New Roman" panose="02020603050405020304" pitchFamily="18" charset="0"/>
              <a:buChar char="-"/>
            </a:pPr>
            <a:r>
              <a:rPr lang="sl-SI" sz="2000" dirty="0">
                <a:effectLst/>
                <a:ea typeface="Calibri" panose="020F0502020204030204" pitchFamily="34" charset="0"/>
                <a:cs typeface="Times New Roman" panose="02020603050405020304" pitchFamily="18" charset="0"/>
              </a:rPr>
              <a:t>razumejo pomen in vlogo prostorskega načrtovanja ter sodelovanja javnosti v postopkih sprejemanja odločitev o posegih v prostor,</a:t>
            </a:r>
          </a:p>
          <a:p>
            <a:pPr marL="342900" lvl="0" indent="-342900">
              <a:lnSpc>
                <a:spcPct val="115000"/>
              </a:lnSpc>
              <a:buFont typeface="Times New Roman" panose="02020603050405020304" pitchFamily="18" charset="0"/>
              <a:buChar char="-"/>
            </a:pPr>
            <a:r>
              <a:rPr lang="sl-SI" sz="2000" dirty="0">
                <a:effectLst/>
                <a:ea typeface="Calibri" panose="020F0502020204030204" pitchFamily="34" charset="0"/>
                <a:cs typeface="Times New Roman" panose="02020603050405020304" pitchFamily="18" charset="0"/>
              </a:rPr>
              <a:t>samostojno raziščejo varne poti v šolo za pešce in kolesarje ter načrtujejo izboljšave,</a:t>
            </a:r>
          </a:p>
          <a:p>
            <a:pPr marL="342900" lvl="0" indent="-342900">
              <a:lnSpc>
                <a:spcPct val="115000"/>
              </a:lnSpc>
              <a:buFont typeface="Times New Roman" panose="02020603050405020304" pitchFamily="18" charset="0"/>
              <a:buChar char="-"/>
            </a:pPr>
            <a:r>
              <a:rPr lang="sl-SI" sz="2000" dirty="0">
                <a:effectLst/>
                <a:ea typeface="Calibri" panose="020F0502020204030204" pitchFamily="34" charset="0"/>
                <a:cs typeface="Times New Roman" panose="02020603050405020304" pitchFamily="18" charset="0"/>
              </a:rPr>
              <a:t>dajejo pobude za urejanje okolice šole,</a:t>
            </a:r>
          </a:p>
          <a:p>
            <a:pPr marL="342900" lvl="0" indent="-342900">
              <a:lnSpc>
                <a:spcPct val="115000"/>
              </a:lnSpc>
              <a:spcAft>
                <a:spcPts val="1000"/>
              </a:spcAft>
              <a:buFont typeface="Times New Roman" panose="02020603050405020304" pitchFamily="18" charset="0"/>
              <a:buChar char="-"/>
            </a:pPr>
            <a:r>
              <a:rPr lang="sl-SI" sz="2000" dirty="0">
                <a:effectLst/>
                <a:ea typeface="Calibri" panose="020F0502020204030204" pitchFamily="34" charset="0"/>
                <a:cs typeface="Times New Roman" panose="02020603050405020304" pitchFamily="18" charset="0"/>
              </a:rPr>
              <a:t>razvijajo pozitiven odnos do lastne vloge pri oblikovanju prihodnjega razvoja.</a:t>
            </a:r>
          </a:p>
        </p:txBody>
      </p:sp>
    </p:spTree>
    <p:extLst>
      <p:ext uri="{BB962C8B-B14F-4D97-AF65-F5344CB8AC3E}">
        <p14:creationId xmlns:p14="http://schemas.microsoft.com/office/powerpoint/2010/main" val="3392904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jeZBesedilom 4">
            <a:extLst>
              <a:ext uri="{FF2B5EF4-FFF2-40B4-BE49-F238E27FC236}">
                <a16:creationId xmlns:a16="http://schemas.microsoft.com/office/drawing/2014/main" id="{D4A7E0A4-10ED-84EF-E2EA-172E0672B174}"/>
              </a:ext>
            </a:extLst>
          </p:cNvPr>
          <p:cNvSpPr txBox="1"/>
          <p:nvPr/>
        </p:nvSpPr>
        <p:spPr>
          <a:xfrm>
            <a:off x="578498" y="661085"/>
            <a:ext cx="11290041" cy="5721310"/>
          </a:xfrm>
          <a:prstGeom prst="rect">
            <a:avLst/>
          </a:prstGeom>
          <a:noFill/>
        </p:spPr>
        <p:txBody>
          <a:bodyPr wrap="square">
            <a:spAutoFit/>
          </a:bodyPr>
          <a:lstStyle/>
          <a:p>
            <a:pPr algn="just">
              <a:lnSpc>
                <a:spcPct val="115000"/>
              </a:lnSpc>
              <a:spcAft>
                <a:spcPts val="1000"/>
              </a:spcAft>
            </a:pPr>
            <a:r>
              <a:rPr lang="sl-SI" sz="2000" dirty="0">
                <a:effectLst/>
                <a:ea typeface="Calibri" panose="020F0502020204030204" pitchFamily="34" charset="0"/>
                <a:cs typeface="Times New Roman" panose="02020603050405020304" pitchFamily="18" charset="0"/>
              </a:rPr>
              <a:t>Naj nato omenimo </a:t>
            </a:r>
            <a:r>
              <a:rPr lang="sl-SI" sz="3200" b="1" dirty="0">
                <a:solidFill>
                  <a:srgbClr val="0070C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znanje</a:t>
            </a:r>
            <a:r>
              <a:rPr lang="sl-SI" sz="2000" dirty="0">
                <a:effectLst/>
                <a:ea typeface="Calibri" panose="020F0502020204030204" pitchFamily="34" charset="0"/>
                <a:cs typeface="Times New Roman" panose="02020603050405020304" pitchFamily="18" charset="0"/>
              </a:rPr>
              <a:t>, ki je potrebno za sprejemanje trajnostnega razvoja (sintezno v: Mitrovič idr., 2007, str. 7):</a:t>
            </a:r>
          </a:p>
          <a:p>
            <a:pPr marL="342900" lvl="0" indent="-342900" algn="just">
              <a:lnSpc>
                <a:spcPct val="115000"/>
              </a:lnSpc>
              <a:buFont typeface="Times New Roman" panose="02020603050405020304" pitchFamily="18" charset="0"/>
              <a:buChar char="-"/>
            </a:pPr>
            <a:r>
              <a:rPr lang="sl-SI" sz="2000" dirty="0">
                <a:effectLst/>
                <a:ea typeface="Calibri" panose="020F0502020204030204" pitchFamily="34" charset="0"/>
                <a:cs typeface="Times New Roman" panose="02020603050405020304" pitchFamily="18" charset="0"/>
              </a:rPr>
              <a:t>vedenje, da so viri na našem planetu omejeni,</a:t>
            </a:r>
          </a:p>
          <a:p>
            <a:pPr marL="342900" lvl="0" indent="-342900" algn="just">
              <a:lnSpc>
                <a:spcPct val="115000"/>
              </a:lnSpc>
              <a:buFont typeface="Times New Roman" panose="02020603050405020304" pitchFamily="18" charset="0"/>
              <a:buChar char="-"/>
            </a:pPr>
            <a:r>
              <a:rPr lang="sl-SI" sz="2000" dirty="0">
                <a:effectLst/>
                <a:ea typeface="Calibri" panose="020F0502020204030204" pitchFamily="34" charset="0"/>
                <a:cs typeface="Times New Roman" panose="02020603050405020304" pitchFamily="18" charset="0"/>
              </a:rPr>
              <a:t>poznavanje virov na Zemlji (prst, voda, minerali…) in njihovo razširjenost in vlogo pri ohranjanju živih organizmov,</a:t>
            </a:r>
          </a:p>
          <a:p>
            <a:pPr marL="342900" lvl="0" indent="-342900" algn="just">
              <a:lnSpc>
                <a:spcPct val="115000"/>
              </a:lnSpc>
              <a:buFont typeface="Times New Roman" panose="02020603050405020304" pitchFamily="18" charset="0"/>
              <a:buChar char="-"/>
            </a:pPr>
            <a:r>
              <a:rPr lang="sl-SI" sz="2000" dirty="0">
                <a:effectLst/>
                <a:ea typeface="Calibri" panose="020F0502020204030204" pitchFamily="34" charset="0"/>
                <a:cs typeface="Times New Roman" panose="02020603050405020304" pitchFamily="18" charset="0"/>
              </a:rPr>
              <a:t>vedenje, kako delujejo ekosistemi in biomi in kako ti vplivajo na zdravje okolja in ljudi,</a:t>
            </a:r>
          </a:p>
          <a:p>
            <a:pPr marL="342900" lvl="0" indent="-342900" algn="just">
              <a:lnSpc>
                <a:spcPct val="115000"/>
              </a:lnSpc>
              <a:buFont typeface="Times New Roman" panose="02020603050405020304" pitchFamily="18" charset="0"/>
              <a:buChar char="-"/>
            </a:pPr>
            <a:r>
              <a:rPr lang="sl-SI" sz="2000" dirty="0">
                <a:effectLst/>
                <a:ea typeface="Calibri" panose="020F0502020204030204" pitchFamily="34" charset="0"/>
                <a:cs typeface="Times New Roman" panose="02020603050405020304" pitchFamily="18" charset="0"/>
              </a:rPr>
              <a:t>vedenje, kakšen je bil odnos prvotnih družb do okolja in v njem najti pozitivne vidike,</a:t>
            </a:r>
          </a:p>
          <a:p>
            <a:pPr marL="342900" lvl="0" indent="-342900" algn="just">
              <a:lnSpc>
                <a:spcPct val="115000"/>
              </a:lnSpc>
              <a:buFont typeface="Times New Roman" panose="02020603050405020304" pitchFamily="18" charset="0"/>
              <a:buChar char="-"/>
            </a:pPr>
            <a:r>
              <a:rPr lang="sl-SI" sz="2000" dirty="0">
                <a:effectLst/>
                <a:ea typeface="Calibri" panose="020F0502020204030204" pitchFamily="34" charset="0"/>
                <a:cs typeface="Times New Roman" panose="02020603050405020304" pitchFamily="18" charset="0"/>
              </a:rPr>
              <a:t>vedenje, kako naravni viri vplivajo na ekonomski razvoj določenega območja,</a:t>
            </a:r>
          </a:p>
          <a:p>
            <a:pPr marL="342900" lvl="0" indent="-342900" algn="just">
              <a:lnSpc>
                <a:spcPct val="115000"/>
              </a:lnSpc>
              <a:buFont typeface="Times New Roman" panose="02020603050405020304" pitchFamily="18" charset="0"/>
              <a:buChar char="-"/>
            </a:pPr>
            <a:r>
              <a:rPr lang="sl-SI" sz="2000" dirty="0">
                <a:effectLst/>
                <a:ea typeface="Calibri" panose="020F0502020204030204" pitchFamily="34" charset="0"/>
                <a:cs typeface="Times New Roman" panose="02020603050405020304" pitchFamily="18" charset="0"/>
              </a:rPr>
              <a:t>poznavanje značilnosti razvoja v nomadski, agrarni, industrijski in postindustrijski dobi ter vpliv tega razvoja na naravno okolje,</a:t>
            </a:r>
          </a:p>
          <a:p>
            <a:pPr marL="342900" lvl="0" indent="-342900" algn="just">
              <a:lnSpc>
                <a:spcPct val="115000"/>
              </a:lnSpc>
              <a:buFont typeface="Times New Roman" panose="02020603050405020304" pitchFamily="18" charset="0"/>
              <a:buChar char="-"/>
            </a:pPr>
            <a:r>
              <a:rPr lang="sl-SI" sz="2000" dirty="0">
                <a:effectLst/>
                <a:ea typeface="Calibri" panose="020F0502020204030204" pitchFamily="34" charset="0"/>
                <a:cs typeface="Times New Roman" panose="02020603050405020304" pitchFamily="18" charset="0"/>
              </a:rPr>
              <a:t>vedenje, kakšno vlogo imata v razvoju znanost in tehnologija ter njun vpliv na okolje,</a:t>
            </a:r>
          </a:p>
          <a:p>
            <a:pPr marL="342900" lvl="0" indent="-342900" algn="just">
              <a:lnSpc>
                <a:spcPct val="115000"/>
              </a:lnSpc>
              <a:buFont typeface="Times New Roman" panose="02020603050405020304" pitchFamily="18" charset="0"/>
              <a:buChar char="-"/>
            </a:pPr>
            <a:r>
              <a:rPr lang="sl-SI" sz="2000" dirty="0">
                <a:effectLst/>
                <a:ea typeface="Calibri" panose="020F0502020204030204" pitchFamily="34" charset="0"/>
                <a:cs typeface="Times New Roman" panose="02020603050405020304" pitchFamily="18" charset="0"/>
              </a:rPr>
              <a:t>poznavanje procesa urbanizacije in posledic za prostor,</a:t>
            </a:r>
          </a:p>
          <a:p>
            <a:pPr marL="342900" lvl="0" indent="-342900" algn="just">
              <a:lnSpc>
                <a:spcPct val="115000"/>
              </a:lnSpc>
              <a:buFont typeface="Times New Roman" panose="02020603050405020304" pitchFamily="18" charset="0"/>
              <a:buChar char="-"/>
            </a:pPr>
            <a:r>
              <a:rPr lang="sl-SI" sz="2000" dirty="0">
                <a:effectLst/>
                <a:ea typeface="Calibri" panose="020F0502020204030204" pitchFamily="34" charset="0"/>
                <a:cs typeface="Times New Roman" panose="02020603050405020304" pitchFamily="18" charset="0"/>
              </a:rPr>
              <a:t>razumevanje povezanosti političnega, gospodarskega, </a:t>
            </a:r>
            <a:r>
              <a:rPr lang="sl-SI" sz="2000" dirty="0" err="1">
                <a:effectLst/>
                <a:ea typeface="Calibri" panose="020F0502020204030204" pitchFamily="34" charset="0"/>
                <a:cs typeface="Times New Roman" panose="02020603050405020304" pitchFamily="18" charset="0"/>
              </a:rPr>
              <a:t>okoljskega</a:t>
            </a:r>
            <a:r>
              <a:rPr lang="sl-SI" sz="2000" dirty="0">
                <a:effectLst/>
                <a:ea typeface="Calibri" panose="020F0502020204030204" pitchFamily="34" charset="0"/>
                <a:cs typeface="Times New Roman" panose="02020603050405020304" pitchFamily="18" charset="0"/>
              </a:rPr>
              <a:t> in družbenega področja,</a:t>
            </a:r>
          </a:p>
          <a:p>
            <a:pPr marL="342900" lvl="0" indent="-342900" algn="just">
              <a:lnSpc>
                <a:spcPct val="115000"/>
              </a:lnSpc>
              <a:buFont typeface="Times New Roman" panose="02020603050405020304" pitchFamily="18" charset="0"/>
              <a:buChar char="-"/>
            </a:pPr>
            <a:r>
              <a:rPr lang="sl-SI" sz="2000" dirty="0">
                <a:effectLst/>
                <a:ea typeface="Calibri" panose="020F0502020204030204" pitchFamily="34" charset="0"/>
                <a:cs typeface="Times New Roman" panose="02020603050405020304" pitchFamily="18" charset="0"/>
              </a:rPr>
              <a:t>znati poiskati možne rešitve za globalna vprašanja,</a:t>
            </a:r>
          </a:p>
          <a:p>
            <a:pPr marL="342900" lvl="0" indent="-342900" algn="just">
              <a:lnSpc>
                <a:spcPct val="115000"/>
              </a:lnSpc>
              <a:spcAft>
                <a:spcPts val="1000"/>
              </a:spcAft>
              <a:buFont typeface="Times New Roman" panose="02020603050405020304" pitchFamily="18" charset="0"/>
              <a:buChar char="-"/>
            </a:pPr>
            <a:r>
              <a:rPr lang="sl-SI" sz="2000" dirty="0">
                <a:effectLst/>
                <a:ea typeface="Calibri" panose="020F0502020204030204" pitchFamily="34" charset="0"/>
                <a:cs typeface="Times New Roman" panose="02020603050405020304" pitchFamily="18" charset="0"/>
              </a:rPr>
              <a:t>znati načrtovati in sprejemati odločitve v skupnosti na način, ki dojema prostor kot vrednoto. </a:t>
            </a:r>
          </a:p>
        </p:txBody>
      </p:sp>
    </p:spTree>
    <p:extLst>
      <p:ext uri="{BB962C8B-B14F-4D97-AF65-F5344CB8AC3E}">
        <p14:creationId xmlns:p14="http://schemas.microsoft.com/office/powerpoint/2010/main" val="3589929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besedila 2"/>
          <p:cNvSpPr txBox="1">
            <a:spLocks/>
          </p:cNvSpPr>
          <p:nvPr/>
        </p:nvSpPr>
        <p:spPr>
          <a:xfrm>
            <a:off x="1351171" y="1341120"/>
            <a:ext cx="9489658" cy="4732691"/>
          </a:xfrm>
          <a:prstGeom prst="rect">
            <a:avLst/>
          </a:prstGeom>
          <a:gradFill>
            <a:gsLst>
              <a:gs pos="0">
                <a:srgbClr val="F8BD98">
                  <a:lumMod val="72000"/>
                  <a:lumOff val="28000"/>
                </a:srgbClr>
              </a:gs>
              <a:gs pos="100000">
                <a:schemeClr val="accent2">
                  <a:lumMod val="6000"/>
                  <a:lumOff val="94000"/>
                </a:schemeClr>
              </a:gs>
            </a:gsLst>
            <a:lin ang="5400000" scaled="0"/>
          </a:grad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sl-SI" b="1" dirty="0" err="1"/>
              <a:t>Podjetnostne</a:t>
            </a:r>
            <a:r>
              <a:rPr lang="sl-SI" b="1" dirty="0"/>
              <a:t> veščine temeljijo na ustvarjalnosti, ki vključuje domišljijo, strateško razmišljanje in reševanje problemov, ter kritičnemu in konstruktivnemu razmisleku v razvijajočih se ustvarjalnih procesih in inovativnosti. </a:t>
            </a:r>
          </a:p>
          <a:p>
            <a:r>
              <a:rPr lang="sl-SI" dirty="0"/>
              <a:t>Veščine vključujejo sposobnost delovanja posamično ali sodelovanja v skupinah, mobilizacije virov (ljudi in stvari) ter vzdrževanja dejavnosti. </a:t>
            </a:r>
          </a:p>
          <a:p>
            <a:r>
              <a:rPr lang="sl-SI" dirty="0"/>
              <a:t>Vključujejo sposobnost sprejemanja finančnih odločitev glede stroškov in vrednosti. Pomembno je, da se posameznik učinkovito sporazumeva in pogaja z drugimi in da se spoprime z negotovostjo, dvoumnostjo in tveganjem v okviru sprejemanja odločitev.</a:t>
            </a:r>
          </a:p>
          <a:p>
            <a:r>
              <a:rPr lang="sl-SI" dirty="0"/>
              <a:t>Za </a:t>
            </a:r>
            <a:r>
              <a:rPr lang="sl-SI" dirty="0" err="1"/>
              <a:t>podjetnostni</a:t>
            </a:r>
            <a:r>
              <a:rPr lang="sl-SI" dirty="0"/>
              <a:t> odnos je značilno: samoiniciativnost in aktivnost, </a:t>
            </a:r>
            <a:r>
              <a:rPr lang="sl-SI" dirty="0" err="1"/>
              <a:t>proaktivnost</a:t>
            </a:r>
            <a:r>
              <a:rPr lang="sl-SI" dirty="0"/>
              <a:t>, pogled v prihodnost, pogum in vztrajnost pri doseganju ciljev. Vključuje željo po motiviranju drugih in vrednotenju njihovih zamisli, empatijo in skrb za ljudi in svet ter sprejemanje odgovornosti z etičnim pristopom v celotnem procesu.</a:t>
            </a:r>
          </a:p>
          <a:p>
            <a:endParaRPr lang="sl-SI" dirty="0"/>
          </a:p>
        </p:txBody>
      </p:sp>
      <p:sp>
        <p:nvSpPr>
          <p:cNvPr id="4" name="Podnaslov 1">
            <a:extLst>
              <a:ext uri="{FF2B5EF4-FFF2-40B4-BE49-F238E27FC236}">
                <a16:creationId xmlns:a16="http://schemas.microsoft.com/office/drawing/2014/main" id="{69754DE8-3203-AE47-87A6-6F4D94D28292}"/>
              </a:ext>
            </a:extLst>
          </p:cNvPr>
          <p:cNvSpPr>
            <a:spLocks noGrp="1"/>
          </p:cNvSpPr>
          <p:nvPr>
            <p:ph type="subTitle" idx="1"/>
          </p:nvPr>
        </p:nvSpPr>
        <p:spPr>
          <a:xfrm>
            <a:off x="822960" y="564198"/>
            <a:ext cx="9022080" cy="848042"/>
          </a:xfrm>
        </p:spPr>
        <p:txBody>
          <a:bodyPr>
            <a:normAutofit/>
          </a:bodyPr>
          <a:lstStyle/>
          <a:p>
            <a:r>
              <a:rPr lang="sl-SI" sz="3200" b="1" dirty="0">
                <a:solidFill>
                  <a:srgbClr val="0070C0"/>
                </a:solidFill>
                <a:effectLst>
                  <a:outerShdw blurRad="38100" dist="38100" dir="2700000" algn="tl">
                    <a:srgbClr val="000000">
                      <a:alpha val="43137"/>
                    </a:srgbClr>
                  </a:outerShdw>
                </a:effectLst>
              </a:rPr>
              <a:t>Zakaj govorimo o podjetnosti in ustvarjalnosti?</a:t>
            </a:r>
          </a:p>
        </p:txBody>
      </p:sp>
    </p:spTree>
    <p:extLst>
      <p:ext uri="{BB962C8B-B14F-4D97-AF65-F5344CB8AC3E}">
        <p14:creationId xmlns:p14="http://schemas.microsoft.com/office/powerpoint/2010/main" val="2506110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jeZBesedilom 4">
            <a:extLst>
              <a:ext uri="{FF2B5EF4-FFF2-40B4-BE49-F238E27FC236}">
                <a16:creationId xmlns:a16="http://schemas.microsoft.com/office/drawing/2014/main" id="{4F4E1CA6-991C-3848-6693-FFB199EB96A4}"/>
              </a:ext>
            </a:extLst>
          </p:cNvPr>
          <p:cNvSpPr txBox="1"/>
          <p:nvPr/>
        </p:nvSpPr>
        <p:spPr>
          <a:xfrm>
            <a:off x="548951" y="903682"/>
            <a:ext cx="10944808" cy="5367367"/>
          </a:xfrm>
          <a:prstGeom prst="rect">
            <a:avLst/>
          </a:prstGeom>
          <a:noFill/>
        </p:spPr>
        <p:txBody>
          <a:bodyPr wrap="square">
            <a:spAutoFit/>
          </a:bodyPr>
          <a:lstStyle/>
          <a:p>
            <a:pPr algn="just">
              <a:lnSpc>
                <a:spcPct val="115000"/>
              </a:lnSpc>
              <a:spcAft>
                <a:spcPts val="1000"/>
              </a:spcAft>
            </a:pPr>
            <a:r>
              <a:rPr lang="sl-SI" sz="2000" dirty="0">
                <a:effectLst/>
                <a:ea typeface="Calibri" panose="020F0502020204030204" pitchFamily="34" charset="0"/>
                <a:cs typeface="Times New Roman" panose="02020603050405020304" pitchFamily="18" charset="0"/>
              </a:rPr>
              <a:t>V nadaljevanju se moramo dotakniti tudi </a:t>
            </a:r>
            <a:r>
              <a:rPr lang="sl-SI" sz="3200" b="1" dirty="0">
                <a:solidFill>
                  <a:srgbClr val="0070C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posebnih veščin</a:t>
            </a:r>
            <a:r>
              <a:rPr lang="sl-SI" sz="2000" dirty="0">
                <a:effectLst/>
                <a:ea typeface="Calibri" panose="020F0502020204030204" pitchFamily="34" charset="0"/>
                <a:cs typeface="Times New Roman" panose="02020603050405020304" pitchFamily="18" charset="0"/>
              </a:rPr>
              <a:t>, kajti le-te so enako pomembne za sprejemanje trajnostnega razvoja kot samo znanje o njem. </a:t>
            </a:r>
            <a:r>
              <a:rPr lang="sl-SI" sz="2000" dirty="0">
                <a:solidFill>
                  <a:srgbClr val="000000"/>
                </a:solidFill>
                <a:effectLst/>
                <a:ea typeface="Calibri" panose="020F0502020204030204" pitchFamily="34" charset="0"/>
                <a:cs typeface="Times New Roman" panose="02020603050405020304" pitchFamily="18" charset="0"/>
              </a:rPr>
              <a:t>Glede tega isti avtorji navajajo (Demšar </a:t>
            </a:r>
            <a:r>
              <a:rPr lang="sl-SI" sz="2000" dirty="0">
                <a:effectLst/>
                <a:ea typeface="Calibri" panose="020F0502020204030204" pitchFamily="34" charset="0"/>
                <a:cs typeface="Times New Roman" panose="02020603050405020304" pitchFamily="18" charset="0"/>
              </a:rPr>
              <a:t>Mitrovič idr., 2007, str. 7):</a:t>
            </a:r>
          </a:p>
          <a:p>
            <a:pPr marL="342900" lvl="0" indent="-342900" algn="just">
              <a:lnSpc>
                <a:spcPct val="115000"/>
              </a:lnSpc>
              <a:buFont typeface="Times New Roman" panose="02020603050405020304" pitchFamily="18" charset="0"/>
              <a:buChar char="-"/>
            </a:pPr>
            <a:r>
              <a:rPr lang="sl-SI" sz="2000" dirty="0">
                <a:effectLst/>
                <a:ea typeface="Calibri" panose="020F0502020204030204" pitchFamily="34" charset="0"/>
                <a:cs typeface="Times New Roman" panose="02020603050405020304" pitchFamily="18" charset="0"/>
              </a:rPr>
              <a:t>učencem in dijakom je treba dajati zglede, kako </a:t>
            </a:r>
            <a:r>
              <a:rPr lang="sl-SI" sz="2000" b="1" dirty="0">
                <a:effectLst/>
                <a:ea typeface="Calibri" panose="020F0502020204030204" pitchFamily="34" charset="0"/>
                <a:cs typeface="Times New Roman" panose="02020603050405020304" pitchFamily="18" charset="0"/>
              </a:rPr>
              <a:t>raziskovati</a:t>
            </a:r>
            <a:r>
              <a:rPr lang="sl-SI" sz="2000" dirty="0">
                <a:effectLst/>
                <a:ea typeface="Calibri" panose="020F0502020204030204" pitchFamily="34" charset="0"/>
                <a:cs typeface="Times New Roman" panose="02020603050405020304" pitchFamily="18" charset="0"/>
              </a:rPr>
              <a:t>, </a:t>
            </a:r>
            <a:r>
              <a:rPr lang="sl-SI" sz="2000" b="1" dirty="0">
                <a:effectLst/>
                <a:ea typeface="Calibri" panose="020F0502020204030204" pitchFamily="34" charset="0"/>
                <a:cs typeface="Times New Roman" panose="02020603050405020304" pitchFamily="18" charset="0"/>
              </a:rPr>
              <a:t>voditi</a:t>
            </a:r>
            <a:r>
              <a:rPr lang="sl-SI" sz="2000" dirty="0">
                <a:effectLst/>
                <a:ea typeface="Calibri" panose="020F0502020204030204" pitchFamily="34" charset="0"/>
                <a:cs typeface="Times New Roman" panose="02020603050405020304" pitchFamily="18" charset="0"/>
              </a:rPr>
              <a:t> različne študije o prostoru in </a:t>
            </a:r>
            <a:r>
              <a:rPr lang="sl-SI" sz="2000" b="1" dirty="0">
                <a:effectLst/>
                <a:ea typeface="Calibri" panose="020F0502020204030204" pitchFamily="34" charset="0"/>
                <a:cs typeface="Times New Roman" panose="02020603050405020304" pitchFamily="18" charset="0"/>
              </a:rPr>
              <a:t>zastavljati vprašanja </a:t>
            </a:r>
            <a:r>
              <a:rPr lang="sl-SI" sz="2000" dirty="0">
                <a:effectLst/>
                <a:ea typeface="Calibri" panose="020F0502020204030204" pitchFamily="34" charset="0"/>
                <a:cs typeface="Times New Roman" panose="02020603050405020304" pitchFamily="18" charset="0"/>
              </a:rPr>
              <a:t>sebi in drugim,</a:t>
            </a:r>
          </a:p>
          <a:p>
            <a:pPr marL="342900" lvl="0" indent="-342900" algn="just">
              <a:lnSpc>
                <a:spcPct val="115000"/>
              </a:lnSpc>
              <a:buFont typeface="Times New Roman" panose="02020603050405020304" pitchFamily="18" charset="0"/>
              <a:buChar char="-"/>
            </a:pPr>
            <a:r>
              <a:rPr lang="sl-SI" sz="2000" dirty="0">
                <a:effectLst/>
                <a:ea typeface="Calibri" panose="020F0502020204030204" pitchFamily="34" charset="0"/>
                <a:cs typeface="Times New Roman" panose="02020603050405020304" pitchFamily="18" charset="0"/>
              </a:rPr>
              <a:t>naučiti jih je treba </a:t>
            </a:r>
            <a:r>
              <a:rPr lang="sl-SI" sz="2000" b="1" dirty="0">
                <a:effectLst/>
                <a:ea typeface="Calibri" panose="020F0502020204030204" pitchFamily="34" charset="0"/>
                <a:cs typeface="Times New Roman" panose="02020603050405020304" pitchFamily="18" charset="0"/>
              </a:rPr>
              <a:t>uporabljati definicije konceptov </a:t>
            </a:r>
            <a:r>
              <a:rPr lang="sl-SI" sz="2000" dirty="0">
                <a:effectLst/>
                <a:ea typeface="Calibri" panose="020F0502020204030204" pitchFamily="34" charset="0"/>
                <a:cs typeface="Times New Roman" panose="02020603050405020304" pitchFamily="18" charset="0"/>
              </a:rPr>
              <a:t>kot so prostor, družba, razvoj in tehnologija v lokalnih, nacionalnih in globalnih izkušnjah,</a:t>
            </a:r>
          </a:p>
          <a:p>
            <a:pPr marL="342900" lvl="0" indent="-342900" algn="just">
              <a:lnSpc>
                <a:spcPct val="115000"/>
              </a:lnSpc>
              <a:buFont typeface="Times New Roman" panose="02020603050405020304" pitchFamily="18" charset="0"/>
              <a:buChar char="-"/>
            </a:pPr>
            <a:r>
              <a:rPr lang="sl-SI" sz="2000" b="1" dirty="0">
                <a:effectLst/>
                <a:ea typeface="Calibri" panose="020F0502020204030204" pitchFamily="34" charset="0"/>
                <a:cs typeface="Times New Roman" panose="02020603050405020304" pitchFamily="18" charset="0"/>
              </a:rPr>
              <a:t>uporabljajo naj različne vire </a:t>
            </a:r>
            <a:r>
              <a:rPr lang="sl-SI" sz="2000" dirty="0">
                <a:effectLst/>
                <a:ea typeface="Calibri" panose="020F0502020204030204" pitchFamily="34" charset="0"/>
                <a:cs typeface="Times New Roman" panose="02020603050405020304" pitchFamily="18" charset="0"/>
              </a:rPr>
              <a:t>in tehnologijo pri reševanju problemov,</a:t>
            </a:r>
          </a:p>
          <a:p>
            <a:pPr marL="342900" lvl="0" indent="-342900" algn="just">
              <a:lnSpc>
                <a:spcPct val="115000"/>
              </a:lnSpc>
              <a:buFont typeface="Times New Roman" panose="02020603050405020304" pitchFamily="18" charset="0"/>
              <a:buChar char="-"/>
            </a:pPr>
            <a:r>
              <a:rPr lang="sl-SI" sz="2000" b="1" dirty="0">
                <a:effectLst/>
                <a:ea typeface="Calibri" panose="020F0502020204030204" pitchFamily="34" charset="0"/>
                <a:cs typeface="Times New Roman" panose="02020603050405020304" pitchFamily="18" charset="0"/>
              </a:rPr>
              <a:t>prepoznavajo</a:t>
            </a:r>
            <a:r>
              <a:rPr lang="sl-SI" sz="2000" dirty="0">
                <a:effectLst/>
                <a:ea typeface="Calibri" panose="020F0502020204030204" pitchFamily="34" charset="0"/>
                <a:cs typeface="Times New Roman" panose="02020603050405020304" pitchFamily="18" charset="0"/>
              </a:rPr>
              <a:t> naj predsodke, poslušajo različna mnenja in iščejo optimalne rešitve,</a:t>
            </a:r>
          </a:p>
          <a:p>
            <a:pPr marL="342900" lvl="0" indent="-342900" algn="just">
              <a:lnSpc>
                <a:spcPct val="115000"/>
              </a:lnSpc>
              <a:buFont typeface="Times New Roman" panose="02020603050405020304" pitchFamily="18" charset="0"/>
              <a:buChar char="-"/>
            </a:pPr>
            <a:r>
              <a:rPr lang="sl-SI" sz="2000" b="1" dirty="0">
                <a:effectLst/>
                <a:ea typeface="Calibri" panose="020F0502020204030204" pitchFamily="34" charset="0"/>
                <a:cs typeface="Times New Roman" panose="02020603050405020304" pitchFamily="18" charset="0"/>
              </a:rPr>
              <a:t>razvijajo</a:t>
            </a:r>
            <a:r>
              <a:rPr lang="sl-SI" sz="2000" dirty="0">
                <a:effectLst/>
                <a:ea typeface="Calibri" panose="020F0502020204030204" pitchFamily="34" charset="0"/>
                <a:cs typeface="Times New Roman" panose="02020603050405020304" pitchFamily="18" charset="0"/>
              </a:rPr>
              <a:t> naj zmožnost razvijanja </a:t>
            </a:r>
            <a:r>
              <a:rPr lang="sl-SI" sz="2000" b="1" dirty="0">
                <a:effectLst/>
                <a:ea typeface="Calibri" panose="020F0502020204030204" pitchFamily="34" charset="0"/>
                <a:cs typeface="Times New Roman" panose="02020603050405020304" pitchFamily="18" charset="0"/>
              </a:rPr>
              <a:t>hipotez</a:t>
            </a:r>
            <a:r>
              <a:rPr lang="sl-SI" sz="2000" dirty="0">
                <a:effectLst/>
                <a:ea typeface="Calibri" panose="020F0502020204030204" pitchFamily="34" charset="0"/>
                <a:cs typeface="Times New Roman" panose="02020603050405020304" pitchFamily="18" charset="0"/>
              </a:rPr>
              <a:t> na podlagi relevantnih informacij, kritične analize in sinteze in jih preizkušati v novih situacijah,</a:t>
            </a:r>
          </a:p>
          <a:p>
            <a:pPr marL="342900" lvl="0" indent="-342900" algn="just">
              <a:lnSpc>
                <a:spcPct val="115000"/>
              </a:lnSpc>
              <a:buFont typeface="Times New Roman" panose="02020603050405020304" pitchFamily="18" charset="0"/>
              <a:buChar char="-"/>
            </a:pPr>
            <a:r>
              <a:rPr lang="sl-SI" sz="2000" dirty="0">
                <a:effectLst/>
                <a:ea typeface="Calibri" panose="020F0502020204030204" pitchFamily="34" charset="0"/>
                <a:cs typeface="Times New Roman" panose="02020603050405020304" pitchFamily="18" charset="0"/>
              </a:rPr>
              <a:t>razvij</a:t>
            </a:r>
            <a:r>
              <a:rPr lang="sl-SI" sz="2000" b="1" dirty="0">
                <a:effectLst/>
                <a:ea typeface="Calibri" panose="020F0502020204030204" pitchFamily="34" charset="0"/>
                <a:cs typeface="Times New Roman" panose="02020603050405020304" pitchFamily="18" charset="0"/>
              </a:rPr>
              <a:t>ajo naj zmožnost razvijanja strategij </a:t>
            </a:r>
            <a:r>
              <a:rPr lang="sl-SI" sz="2000" dirty="0">
                <a:effectLst/>
                <a:ea typeface="Calibri" panose="020F0502020204030204" pitchFamily="34" charset="0"/>
                <a:cs typeface="Times New Roman" panose="02020603050405020304" pitchFamily="18" charset="0"/>
              </a:rPr>
              <a:t>za trajnostno naravnano spreminjanje današnjih razmer med okoljem (ekologijo) in ekonomskim razvojem,</a:t>
            </a:r>
          </a:p>
          <a:p>
            <a:pPr marL="342900" lvl="0" indent="-342900" algn="just">
              <a:lnSpc>
                <a:spcPct val="115000"/>
              </a:lnSpc>
              <a:spcAft>
                <a:spcPts val="1000"/>
              </a:spcAft>
              <a:buFont typeface="Times New Roman" panose="02020603050405020304" pitchFamily="18" charset="0"/>
              <a:buChar char="-"/>
            </a:pPr>
            <a:r>
              <a:rPr lang="sl-SI" sz="2000" dirty="0">
                <a:effectLst/>
                <a:ea typeface="Calibri" panose="020F0502020204030204" pitchFamily="34" charset="0"/>
                <a:cs typeface="Times New Roman" panose="02020603050405020304" pitchFamily="18" charset="0"/>
              </a:rPr>
              <a:t>razvijajo naj zmožnost sklepanja </a:t>
            </a:r>
            <a:r>
              <a:rPr lang="sl-SI" sz="2000" b="1" dirty="0">
                <a:effectLst/>
                <a:ea typeface="Calibri" panose="020F0502020204030204" pitchFamily="34" charset="0"/>
                <a:cs typeface="Times New Roman" panose="02020603050405020304" pitchFamily="18" charset="0"/>
              </a:rPr>
              <a:t>kompromise</a:t>
            </a:r>
            <a:r>
              <a:rPr lang="sl-SI" sz="2000" dirty="0">
                <a:effectLst/>
                <a:ea typeface="Calibri" panose="020F0502020204030204" pitchFamily="34" charset="0"/>
                <a:cs typeface="Times New Roman" panose="02020603050405020304" pitchFamily="18" charset="0"/>
              </a:rPr>
              <a:t> (v konfliktnih situacijah).</a:t>
            </a:r>
          </a:p>
        </p:txBody>
      </p:sp>
    </p:spTree>
    <p:extLst>
      <p:ext uri="{BB962C8B-B14F-4D97-AF65-F5344CB8AC3E}">
        <p14:creationId xmlns:p14="http://schemas.microsoft.com/office/powerpoint/2010/main" val="4032717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jeZBesedilom 4">
            <a:extLst>
              <a:ext uri="{FF2B5EF4-FFF2-40B4-BE49-F238E27FC236}">
                <a16:creationId xmlns:a16="http://schemas.microsoft.com/office/drawing/2014/main" id="{7C34B079-9309-70EB-BF0C-C89BA9C12CD6}"/>
              </a:ext>
            </a:extLst>
          </p:cNvPr>
          <p:cNvSpPr txBox="1"/>
          <p:nvPr/>
        </p:nvSpPr>
        <p:spPr>
          <a:xfrm>
            <a:off x="746450" y="284592"/>
            <a:ext cx="11112759" cy="6075253"/>
          </a:xfrm>
          <a:prstGeom prst="rect">
            <a:avLst/>
          </a:prstGeom>
          <a:noFill/>
        </p:spPr>
        <p:txBody>
          <a:bodyPr wrap="square">
            <a:spAutoFit/>
          </a:bodyPr>
          <a:lstStyle/>
          <a:p>
            <a:pPr algn="just">
              <a:lnSpc>
                <a:spcPct val="115000"/>
              </a:lnSpc>
              <a:spcAft>
                <a:spcPts val="1000"/>
              </a:spcAft>
            </a:pPr>
            <a:r>
              <a:rPr lang="sl-SI" sz="2000" dirty="0">
                <a:ea typeface="Calibri" panose="020F0502020204030204" pitchFamily="34" charset="0"/>
                <a:cs typeface="Times New Roman" panose="02020603050405020304" pitchFamily="18" charset="0"/>
              </a:rPr>
              <a:t>Ali povedano z drugimi besedami dijaki naj bi obvladali naslednje </a:t>
            </a:r>
            <a:r>
              <a:rPr lang="sl-SI" sz="3200" b="1" dirty="0">
                <a:solidFill>
                  <a:srgbClr val="0070C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splošne</a:t>
            </a:r>
            <a:r>
              <a:rPr lang="sl-SI" sz="2000" dirty="0">
                <a:ea typeface="Calibri" panose="020F0502020204030204" pitchFamily="34" charset="0"/>
                <a:cs typeface="Times New Roman" panose="02020603050405020304" pitchFamily="18" charset="0"/>
              </a:rPr>
              <a:t> </a:t>
            </a:r>
            <a:r>
              <a:rPr lang="sl-SI" sz="3200" b="1" dirty="0">
                <a:solidFill>
                  <a:srgbClr val="0070C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veščine</a:t>
            </a:r>
            <a:r>
              <a:rPr lang="sl-SI" sz="2000" dirty="0">
                <a:effectLst/>
                <a:ea typeface="Calibri" panose="020F0502020204030204" pitchFamily="34" charset="0"/>
                <a:cs typeface="Times New Roman" panose="02020603050405020304" pitchFamily="18" charset="0"/>
              </a:rPr>
              <a:t> (Fridl, 2007b):</a:t>
            </a:r>
          </a:p>
          <a:p>
            <a:pPr marL="342900" lvl="0" indent="-342900" algn="just">
              <a:lnSpc>
                <a:spcPct val="115000"/>
              </a:lnSpc>
              <a:buFont typeface="Times New Roman" panose="02020603050405020304" pitchFamily="18" charset="0"/>
              <a:buChar char="-"/>
            </a:pPr>
            <a:r>
              <a:rPr lang="sl-SI" sz="2000" dirty="0">
                <a:effectLst/>
                <a:ea typeface="Calibri" panose="020F0502020204030204" pitchFamily="34" charset="0"/>
                <a:cs typeface="Times New Roman" panose="02020603050405020304" pitchFamily="18" charset="0"/>
              </a:rPr>
              <a:t>analitično mišljenje in delo,</a:t>
            </a:r>
          </a:p>
          <a:p>
            <a:pPr marL="342900" lvl="0" indent="-342900" algn="just">
              <a:lnSpc>
                <a:spcPct val="115000"/>
              </a:lnSpc>
              <a:buFont typeface="Times New Roman" panose="02020603050405020304" pitchFamily="18" charset="0"/>
              <a:buChar char="-"/>
            </a:pPr>
            <a:r>
              <a:rPr lang="sl-SI" sz="2000" dirty="0">
                <a:effectLst/>
                <a:ea typeface="Calibri" panose="020F0502020204030204" pitchFamily="34" charset="0"/>
                <a:cs typeface="Times New Roman" panose="02020603050405020304" pitchFamily="18" charset="0"/>
              </a:rPr>
              <a:t>konstruktivnost,</a:t>
            </a:r>
          </a:p>
          <a:p>
            <a:pPr marL="342900" lvl="0" indent="-342900" algn="just">
              <a:lnSpc>
                <a:spcPct val="115000"/>
              </a:lnSpc>
              <a:buFont typeface="Times New Roman" panose="02020603050405020304" pitchFamily="18" charset="0"/>
              <a:buChar char="-"/>
            </a:pPr>
            <a:r>
              <a:rPr lang="sl-SI" sz="2000" dirty="0">
                <a:effectLst/>
                <a:ea typeface="Calibri" panose="020F0502020204030204" pitchFamily="34" charset="0"/>
                <a:cs typeface="Times New Roman" panose="02020603050405020304" pitchFamily="18" charset="0"/>
              </a:rPr>
              <a:t>zmožnost vrednotenja (harmonično-disharmonično, estetsko-neestetsko, funkcionalno-nefunkcionalno…),</a:t>
            </a:r>
          </a:p>
          <a:p>
            <a:pPr marL="342900" lvl="0" indent="-342900" algn="just">
              <a:lnSpc>
                <a:spcPct val="115000"/>
              </a:lnSpc>
              <a:buFont typeface="Times New Roman" panose="02020603050405020304" pitchFamily="18" charset="0"/>
              <a:buChar char="-"/>
            </a:pPr>
            <a:r>
              <a:rPr lang="sl-SI" sz="2000" dirty="0">
                <a:effectLst/>
                <a:ea typeface="Calibri" panose="020F0502020204030204" pitchFamily="34" charset="0"/>
                <a:cs typeface="Times New Roman" panose="02020603050405020304" pitchFamily="18" charset="0"/>
              </a:rPr>
              <a:t>razvoj kritičnega mišljenja in kritično sprejemanje informacij, medijev, družbe…),</a:t>
            </a:r>
          </a:p>
          <a:p>
            <a:pPr marL="342900" lvl="0" indent="-342900" algn="just">
              <a:lnSpc>
                <a:spcPct val="115000"/>
              </a:lnSpc>
              <a:buFont typeface="Times New Roman" panose="02020603050405020304" pitchFamily="18" charset="0"/>
              <a:buChar char="-"/>
            </a:pPr>
            <a:r>
              <a:rPr lang="sl-SI" sz="2000" dirty="0">
                <a:effectLst/>
                <a:ea typeface="Calibri" panose="020F0502020204030204" pitchFamily="34" charset="0"/>
                <a:cs typeface="Times New Roman" panose="02020603050405020304" pitchFamily="18" charset="0"/>
              </a:rPr>
              <a:t>sposobnost analiziranja danih primerov,</a:t>
            </a:r>
          </a:p>
          <a:p>
            <a:pPr marL="342900" lvl="0" indent="-342900" algn="just">
              <a:lnSpc>
                <a:spcPct val="115000"/>
              </a:lnSpc>
              <a:buFont typeface="Times New Roman" panose="02020603050405020304" pitchFamily="18" charset="0"/>
              <a:buChar char="-"/>
            </a:pPr>
            <a:r>
              <a:rPr lang="sl-SI" sz="2000" dirty="0">
                <a:effectLst/>
                <a:ea typeface="Calibri" panose="020F0502020204030204" pitchFamily="34" charset="0"/>
                <a:cs typeface="Times New Roman" panose="02020603050405020304" pitchFamily="18" charset="0"/>
              </a:rPr>
              <a:t>kompleksen pogled na reševanje prostorskih problemov,</a:t>
            </a:r>
          </a:p>
          <a:p>
            <a:pPr marL="342900" lvl="0" indent="-342900" algn="just">
              <a:lnSpc>
                <a:spcPct val="115000"/>
              </a:lnSpc>
              <a:buFont typeface="Times New Roman" panose="02020603050405020304" pitchFamily="18" charset="0"/>
              <a:buChar char="-"/>
            </a:pPr>
            <a:r>
              <a:rPr lang="sl-SI" sz="2000" dirty="0">
                <a:effectLst/>
                <a:ea typeface="Calibri" panose="020F0502020204030204" pitchFamily="34" charset="0"/>
                <a:cs typeface="Times New Roman" panose="02020603050405020304" pitchFamily="18" charset="0"/>
              </a:rPr>
              <a:t>različne načine izražanja (besedno, grafično),</a:t>
            </a:r>
          </a:p>
          <a:p>
            <a:pPr marL="342900" lvl="0" indent="-342900" algn="just">
              <a:lnSpc>
                <a:spcPct val="115000"/>
              </a:lnSpc>
              <a:buFont typeface="Times New Roman" panose="02020603050405020304" pitchFamily="18" charset="0"/>
              <a:buChar char="-"/>
            </a:pPr>
            <a:r>
              <a:rPr lang="sl-SI" sz="2000" dirty="0">
                <a:effectLst/>
                <a:ea typeface="Calibri" panose="020F0502020204030204" pitchFamily="34" charset="0"/>
                <a:cs typeface="Times New Roman" panose="02020603050405020304" pitchFamily="18" charset="0"/>
              </a:rPr>
              <a:t>strpnost v sporazumevanju,</a:t>
            </a:r>
          </a:p>
          <a:p>
            <a:pPr marL="342900" lvl="0" indent="-342900" algn="just">
              <a:lnSpc>
                <a:spcPct val="115000"/>
              </a:lnSpc>
              <a:buFont typeface="Times New Roman" panose="02020603050405020304" pitchFamily="18" charset="0"/>
              <a:buChar char="-"/>
            </a:pPr>
            <a:r>
              <a:rPr lang="sl-SI" sz="2000" dirty="0">
                <a:effectLst/>
                <a:ea typeface="Calibri" panose="020F0502020204030204" pitchFamily="34" charset="0"/>
                <a:cs typeface="Times New Roman" panose="02020603050405020304" pitchFamily="18" charset="0"/>
              </a:rPr>
              <a:t>usklajevanje idej,</a:t>
            </a:r>
          </a:p>
          <a:p>
            <a:pPr marL="342900" lvl="0" indent="-342900" algn="just">
              <a:lnSpc>
                <a:spcPct val="115000"/>
              </a:lnSpc>
              <a:buFont typeface="Times New Roman" panose="02020603050405020304" pitchFamily="18" charset="0"/>
              <a:buChar char="-"/>
            </a:pPr>
            <a:r>
              <a:rPr lang="sl-SI" sz="2000" dirty="0">
                <a:effectLst/>
                <a:ea typeface="Calibri" panose="020F0502020204030204" pitchFamily="34" charset="0"/>
                <a:cs typeface="Times New Roman" panose="02020603050405020304" pitchFamily="18" charset="0"/>
              </a:rPr>
              <a:t>sprejemanje kompromisov,</a:t>
            </a:r>
          </a:p>
          <a:p>
            <a:pPr marL="342900" lvl="0" indent="-342900" algn="just">
              <a:lnSpc>
                <a:spcPct val="115000"/>
              </a:lnSpc>
              <a:buFont typeface="Times New Roman" panose="02020603050405020304" pitchFamily="18" charset="0"/>
              <a:buChar char="-"/>
            </a:pPr>
            <a:r>
              <a:rPr lang="sl-SI" sz="2000" dirty="0">
                <a:effectLst/>
                <a:ea typeface="Calibri" panose="020F0502020204030204" pitchFamily="34" charset="0"/>
                <a:cs typeface="Times New Roman" panose="02020603050405020304" pitchFamily="18" charset="0"/>
              </a:rPr>
              <a:t>sprejemanje odločitev in odgovornosti,</a:t>
            </a:r>
          </a:p>
          <a:p>
            <a:pPr marL="342900" lvl="0" indent="-342900" algn="just">
              <a:lnSpc>
                <a:spcPct val="115000"/>
              </a:lnSpc>
              <a:buFont typeface="Times New Roman" panose="02020603050405020304" pitchFamily="18" charset="0"/>
              <a:buChar char="-"/>
            </a:pPr>
            <a:r>
              <a:rPr lang="sl-SI" sz="2000" dirty="0">
                <a:effectLst/>
                <a:ea typeface="Calibri" panose="020F0502020204030204" pitchFamily="34" charset="0"/>
                <a:cs typeface="Times New Roman" panose="02020603050405020304" pitchFamily="18" charset="0"/>
              </a:rPr>
              <a:t>pozitiven odnos do lastne vloge pri oblikovanju prihodnjega razvoja,</a:t>
            </a:r>
          </a:p>
          <a:p>
            <a:pPr marL="342900" lvl="0" indent="-342900" algn="just">
              <a:lnSpc>
                <a:spcPct val="115000"/>
              </a:lnSpc>
              <a:buFont typeface="Times New Roman" panose="02020603050405020304" pitchFamily="18" charset="0"/>
              <a:buChar char="-"/>
            </a:pPr>
            <a:r>
              <a:rPr lang="sl-SI" sz="2000" dirty="0">
                <a:effectLst/>
                <a:ea typeface="Calibri" panose="020F0502020204030204" pitchFamily="34" charset="0"/>
                <a:cs typeface="Times New Roman" panose="02020603050405020304" pitchFamily="18" charset="0"/>
              </a:rPr>
              <a:t>razumevanje posledic vsakodnevnih dejanj,</a:t>
            </a:r>
          </a:p>
          <a:p>
            <a:pPr marL="342900" lvl="0" indent="-342900" algn="just">
              <a:lnSpc>
                <a:spcPct val="115000"/>
              </a:lnSpc>
              <a:spcAft>
                <a:spcPts val="1000"/>
              </a:spcAft>
              <a:buFont typeface="Times New Roman" panose="02020603050405020304" pitchFamily="18" charset="0"/>
              <a:buChar char="-"/>
            </a:pPr>
            <a:r>
              <a:rPr lang="sl-SI" sz="2000" dirty="0">
                <a:effectLst/>
                <a:ea typeface="Calibri" panose="020F0502020204030204" pitchFamily="34" charset="0"/>
                <a:cs typeface="Times New Roman" panose="02020603050405020304" pitchFamily="18" charset="0"/>
              </a:rPr>
              <a:t>odgovorno odzivanje na pobude.</a:t>
            </a:r>
          </a:p>
        </p:txBody>
      </p:sp>
    </p:spTree>
    <p:extLst>
      <p:ext uri="{BB962C8B-B14F-4D97-AF65-F5344CB8AC3E}">
        <p14:creationId xmlns:p14="http://schemas.microsoft.com/office/powerpoint/2010/main" val="836728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8070430-4A99-4CC4-0595-34CC97C1DD86}"/>
              </a:ext>
            </a:extLst>
          </p:cNvPr>
          <p:cNvSpPr>
            <a:spLocks noGrp="1"/>
          </p:cNvSpPr>
          <p:nvPr>
            <p:ph type="title"/>
          </p:nvPr>
        </p:nvSpPr>
        <p:spPr>
          <a:xfrm>
            <a:off x="903514" y="781827"/>
            <a:ext cx="10515600" cy="1325563"/>
          </a:xfrm>
        </p:spPr>
        <p:txBody>
          <a:bodyPr>
            <a:normAutofit/>
          </a:bodyPr>
          <a:lstStyle/>
          <a:p>
            <a:r>
              <a:rPr lang="sl-SI" sz="3200" b="1" dirty="0">
                <a:solidFill>
                  <a:srgbClr val="0070C0"/>
                </a:solidFill>
                <a:effectLst>
                  <a:outerShdw blurRad="38100" dist="38100" dir="2700000" algn="tl">
                    <a:srgbClr val="000000">
                      <a:alpha val="43137"/>
                    </a:srgbClr>
                  </a:outerShdw>
                </a:effectLst>
                <a:latin typeface="+mn-lt"/>
              </a:rPr>
              <a:t>Področja aktivne lastne udeležbe, kjer so možnosti za ustvarjalno delovanje:</a:t>
            </a:r>
          </a:p>
        </p:txBody>
      </p:sp>
      <p:sp>
        <p:nvSpPr>
          <p:cNvPr id="3" name="Označba mesta vsebine 2">
            <a:extLst>
              <a:ext uri="{FF2B5EF4-FFF2-40B4-BE49-F238E27FC236}">
                <a16:creationId xmlns:a16="http://schemas.microsoft.com/office/drawing/2014/main" id="{9028056E-C33C-9595-81F7-4CECCFB0732D}"/>
              </a:ext>
            </a:extLst>
          </p:cNvPr>
          <p:cNvSpPr>
            <a:spLocks noGrp="1"/>
          </p:cNvSpPr>
          <p:nvPr>
            <p:ph idx="1"/>
          </p:nvPr>
        </p:nvSpPr>
        <p:spPr>
          <a:xfrm>
            <a:off x="903514" y="2348446"/>
            <a:ext cx="10515600" cy="3064945"/>
          </a:xfrm>
        </p:spPr>
        <p:txBody>
          <a:bodyPr/>
          <a:lstStyle/>
          <a:p>
            <a:r>
              <a:rPr lang="sl-SI" dirty="0"/>
              <a:t>Aktivno sodelovanje učencev/dijakov pri pouku (lastni interesi, zanimanja, močna področja …) </a:t>
            </a:r>
          </a:p>
          <a:p>
            <a:r>
              <a:rPr lang="sl-SI" dirty="0"/>
              <a:t>Izkazovanje znanja (različni izdelki oz. dokazila …)</a:t>
            </a:r>
          </a:p>
          <a:p>
            <a:r>
              <a:rPr lang="sl-SI" dirty="0"/>
              <a:t>Hipotetično ali stvarno aktivno sodelovanje v družbi (npr. na lokalni ravni) ali prehod </a:t>
            </a:r>
            <a:r>
              <a:rPr lang="sl-SI" b="1" dirty="0"/>
              <a:t>od zamisli k dejanjem</a:t>
            </a:r>
          </a:p>
        </p:txBody>
      </p:sp>
    </p:spTree>
    <p:extLst>
      <p:ext uri="{BB962C8B-B14F-4D97-AF65-F5344CB8AC3E}">
        <p14:creationId xmlns:p14="http://schemas.microsoft.com/office/powerpoint/2010/main" val="1697957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grada besedila 1"/>
          <p:cNvSpPr txBox="1">
            <a:spLocks/>
          </p:cNvSpPr>
          <p:nvPr/>
        </p:nvSpPr>
        <p:spPr>
          <a:xfrm>
            <a:off x="1534160" y="423384"/>
            <a:ext cx="8707133" cy="107930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sl-SI" sz="3200" b="1" dirty="0">
                <a:solidFill>
                  <a:srgbClr val="0070C0"/>
                </a:solidFill>
                <a:effectLst>
                  <a:outerShdw blurRad="38100" dist="38100" dir="2700000" algn="tl">
                    <a:srgbClr val="000000">
                      <a:alpha val="43137"/>
                    </a:srgbClr>
                  </a:outerShdw>
                </a:effectLst>
              </a:rPr>
              <a:t>Raziskovalne naloge kot primer podjetnosti?</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583" t="12445" r="32334" b="8148"/>
          <a:stretch/>
        </p:blipFill>
        <p:spPr bwMode="auto">
          <a:xfrm>
            <a:off x="5496560" y="1259840"/>
            <a:ext cx="4277360" cy="544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PoljeZBesedilom 5"/>
          <p:cNvSpPr txBox="1"/>
          <p:nvPr/>
        </p:nvSpPr>
        <p:spPr>
          <a:xfrm>
            <a:off x="1534160" y="1502688"/>
            <a:ext cx="3592894" cy="5016758"/>
          </a:xfrm>
          <a:prstGeom prst="rect">
            <a:avLst/>
          </a:prstGeom>
          <a:noFill/>
        </p:spPr>
        <p:txBody>
          <a:bodyPr wrap="square" rtlCol="0">
            <a:spAutoFit/>
          </a:bodyPr>
          <a:lstStyle/>
          <a:p>
            <a:pPr marL="285750" indent="-285750">
              <a:buFontTx/>
              <a:buChar char="-"/>
            </a:pPr>
            <a:r>
              <a:rPr lang="sl-SI" sz="2000" dirty="0"/>
              <a:t>trije dijaki (skupinsko, če že ne timsko delo)</a:t>
            </a:r>
          </a:p>
          <a:p>
            <a:pPr marL="285750" indent="-285750">
              <a:buFontTx/>
              <a:buChar char="-"/>
            </a:pPr>
            <a:r>
              <a:rPr lang="sl-SI" sz="2000" dirty="0"/>
              <a:t>relevanten (življenjski)  problem v lokalni skupnosti</a:t>
            </a:r>
          </a:p>
          <a:p>
            <a:pPr marL="285750" indent="-285750">
              <a:buFontTx/>
              <a:buChar char="-"/>
            </a:pPr>
            <a:r>
              <a:rPr lang="sl-SI" sz="2000" dirty="0"/>
              <a:t>več mesečno raziskovalno delo in predlog novega modela</a:t>
            </a:r>
          </a:p>
          <a:p>
            <a:pPr marL="285750" indent="-285750">
              <a:buFontTx/>
              <a:buChar char="-"/>
            </a:pPr>
            <a:r>
              <a:rPr lang="sl-SI" sz="2000" dirty="0"/>
              <a:t>uporabno za lokalno skupnost in širše</a:t>
            </a:r>
          </a:p>
          <a:p>
            <a:pPr marL="285750" indent="-285750">
              <a:buFontTx/>
              <a:buChar char="-"/>
            </a:pPr>
            <a:r>
              <a:rPr lang="sl-SI" sz="2000" dirty="0"/>
              <a:t>povezovanje z zunanjimi strokovnjaki (Oddelek za geografijo, Inštitut za antropološke in prostorske študije, Občina…)</a:t>
            </a:r>
          </a:p>
          <a:p>
            <a:pPr marL="285750" indent="-285750">
              <a:buFontTx/>
              <a:buChar char="-"/>
            </a:pPr>
            <a:r>
              <a:rPr lang="sl-SI" sz="2000" dirty="0"/>
              <a:t>veliko uporabljenega in na novo pridobljenega znanja</a:t>
            </a:r>
          </a:p>
        </p:txBody>
      </p:sp>
    </p:spTree>
    <p:extLst>
      <p:ext uri="{BB962C8B-B14F-4D97-AF65-F5344CB8AC3E}">
        <p14:creationId xmlns:p14="http://schemas.microsoft.com/office/powerpoint/2010/main" val="5860200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jeZBesedilom 4">
            <a:extLst>
              <a:ext uri="{FF2B5EF4-FFF2-40B4-BE49-F238E27FC236}">
                <a16:creationId xmlns:a16="http://schemas.microsoft.com/office/drawing/2014/main" id="{ADDA5B13-81ED-6409-BD84-0AF2DFD9435B}"/>
              </a:ext>
            </a:extLst>
          </p:cNvPr>
          <p:cNvSpPr txBox="1"/>
          <p:nvPr/>
        </p:nvSpPr>
        <p:spPr>
          <a:xfrm>
            <a:off x="441960" y="300547"/>
            <a:ext cx="11308080" cy="5488939"/>
          </a:xfrm>
          <a:prstGeom prst="rect">
            <a:avLst/>
          </a:prstGeom>
          <a:noFill/>
        </p:spPr>
        <p:txBody>
          <a:bodyPr wrap="square">
            <a:spAutoFit/>
          </a:bodyPr>
          <a:lstStyle/>
          <a:p>
            <a:pPr>
              <a:lnSpc>
                <a:spcPct val="115000"/>
              </a:lnSpc>
            </a:pPr>
            <a:r>
              <a:rPr lang="sl-SI" b="1" dirty="0">
                <a:effectLst/>
                <a:ea typeface="Calibri" panose="020F0502020204030204" pitchFamily="34" charset="0"/>
                <a:cs typeface="Times New Roman" panose="02020603050405020304" pitchFamily="18" charset="0"/>
              </a:rPr>
              <a:t>Viri in literatura: </a:t>
            </a:r>
            <a:endParaRPr lang="sl-SI" dirty="0">
              <a:effectLst/>
              <a:ea typeface="Calibri" panose="020F0502020204030204" pitchFamily="34" charset="0"/>
              <a:cs typeface="Times New Roman" panose="02020603050405020304" pitchFamily="18" charset="0"/>
            </a:endParaRPr>
          </a:p>
          <a:p>
            <a:pPr marL="450215" indent="-179705">
              <a:lnSpc>
                <a:spcPct val="115000"/>
              </a:lnSpc>
            </a:pPr>
            <a:r>
              <a:rPr lang="sl-SI" dirty="0" err="1">
                <a:solidFill>
                  <a:srgbClr val="000000"/>
                </a:solidFill>
                <a:effectLst/>
                <a:ea typeface="Calibri" panose="020F0502020204030204" pitchFamily="34" charset="0"/>
                <a:cs typeface="Times New Roman" panose="02020603050405020304" pitchFamily="18" charset="0"/>
              </a:rPr>
              <a:t>Bacigalupo</a:t>
            </a:r>
            <a:r>
              <a:rPr lang="sl-SI" dirty="0">
                <a:solidFill>
                  <a:srgbClr val="000000"/>
                </a:solidFill>
                <a:effectLst/>
                <a:ea typeface="Calibri" panose="020F0502020204030204" pitchFamily="34" charset="0"/>
                <a:cs typeface="Times New Roman" panose="02020603050405020304" pitchFamily="18" charset="0"/>
              </a:rPr>
              <a:t>, M., </a:t>
            </a:r>
            <a:r>
              <a:rPr lang="sl-SI" dirty="0" err="1">
                <a:solidFill>
                  <a:srgbClr val="000000"/>
                </a:solidFill>
                <a:effectLst/>
                <a:ea typeface="Calibri" panose="020F0502020204030204" pitchFamily="34" charset="0"/>
                <a:cs typeface="Times New Roman" panose="02020603050405020304" pitchFamily="18" charset="0"/>
              </a:rPr>
              <a:t>Kampylis</a:t>
            </a:r>
            <a:r>
              <a:rPr lang="sl-SI" dirty="0">
                <a:solidFill>
                  <a:srgbClr val="000000"/>
                </a:solidFill>
                <a:effectLst/>
                <a:ea typeface="Calibri" panose="020F0502020204030204" pitchFamily="34" charset="0"/>
                <a:cs typeface="Times New Roman" panose="02020603050405020304" pitchFamily="18" charset="0"/>
              </a:rPr>
              <a:t>, P., </a:t>
            </a:r>
            <a:r>
              <a:rPr lang="sl-SI" dirty="0" err="1">
                <a:solidFill>
                  <a:srgbClr val="000000"/>
                </a:solidFill>
                <a:effectLst/>
                <a:ea typeface="Calibri" panose="020F0502020204030204" pitchFamily="34" charset="0"/>
                <a:cs typeface="Times New Roman" panose="02020603050405020304" pitchFamily="18" charset="0"/>
              </a:rPr>
              <a:t>Punie</a:t>
            </a:r>
            <a:r>
              <a:rPr lang="sl-SI" dirty="0">
                <a:solidFill>
                  <a:srgbClr val="000000"/>
                </a:solidFill>
                <a:effectLst/>
                <a:ea typeface="Calibri" panose="020F0502020204030204" pitchFamily="34" charset="0"/>
                <a:cs typeface="Times New Roman" panose="02020603050405020304" pitchFamily="18" charset="0"/>
              </a:rPr>
              <a:t>, Y., Van den </a:t>
            </a:r>
            <a:r>
              <a:rPr lang="sl-SI" dirty="0" err="1">
                <a:solidFill>
                  <a:srgbClr val="000000"/>
                </a:solidFill>
                <a:effectLst/>
                <a:ea typeface="Calibri" panose="020F0502020204030204" pitchFamily="34" charset="0"/>
                <a:cs typeface="Times New Roman" panose="02020603050405020304" pitchFamily="18" charset="0"/>
              </a:rPr>
              <a:t>Brande</a:t>
            </a:r>
            <a:r>
              <a:rPr lang="sl-SI" dirty="0">
                <a:solidFill>
                  <a:srgbClr val="000000"/>
                </a:solidFill>
                <a:effectLst/>
                <a:ea typeface="Calibri" panose="020F0502020204030204" pitchFamily="34" charset="0"/>
                <a:cs typeface="Times New Roman" panose="02020603050405020304" pitchFamily="18" charset="0"/>
              </a:rPr>
              <a:t>, G. (2016). </a:t>
            </a:r>
            <a:r>
              <a:rPr lang="sl-SI" i="1" dirty="0" err="1">
                <a:solidFill>
                  <a:srgbClr val="000000"/>
                </a:solidFill>
                <a:effectLst/>
                <a:ea typeface="Calibri" panose="020F0502020204030204" pitchFamily="34" charset="0"/>
                <a:cs typeface="Times New Roman" panose="02020603050405020304" pitchFamily="18" charset="0"/>
              </a:rPr>
              <a:t>EntreComp</a:t>
            </a:r>
            <a:r>
              <a:rPr lang="sl-SI" i="1" dirty="0">
                <a:solidFill>
                  <a:srgbClr val="000000"/>
                </a:solidFill>
                <a:effectLst/>
                <a:ea typeface="Calibri" panose="020F0502020204030204" pitchFamily="34" charset="0"/>
                <a:cs typeface="Times New Roman" panose="02020603050405020304" pitchFamily="18" charset="0"/>
              </a:rPr>
              <a:t>: </a:t>
            </a:r>
            <a:r>
              <a:rPr lang="sl-SI" i="1" dirty="0" err="1">
                <a:solidFill>
                  <a:srgbClr val="000000"/>
                </a:solidFill>
                <a:effectLst/>
                <a:ea typeface="Calibri" panose="020F0502020204030204" pitchFamily="34" charset="0"/>
                <a:cs typeface="Times New Roman" panose="02020603050405020304" pitchFamily="18" charset="0"/>
              </a:rPr>
              <a:t>The</a:t>
            </a:r>
            <a:r>
              <a:rPr lang="sl-SI" i="1" dirty="0">
                <a:solidFill>
                  <a:srgbClr val="000000"/>
                </a:solidFill>
                <a:effectLst/>
                <a:ea typeface="Calibri" panose="020F0502020204030204" pitchFamily="34" charset="0"/>
                <a:cs typeface="Times New Roman" panose="02020603050405020304" pitchFamily="18" charset="0"/>
              </a:rPr>
              <a:t> </a:t>
            </a:r>
            <a:r>
              <a:rPr lang="sl-SI" i="1" dirty="0" err="1">
                <a:solidFill>
                  <a:srgbClr val="000000"/>
                </a:solidFill>
                <a:effectLst/>
                <a:ea typeface="Calibri" panose="020F0502020204030204" pitchFamily="34" charset="0"/>
                <a:cs typeface="Times New Roman" panose="02020603050405020304" pitchFamily="18" charset="0"/>
              </a:rPr>
              <a:t>Entrepreneurship</a:t>
            </a:r>
            <a:r>
              <a:rPr lang="sl-SI" i="1" dirty="0">
                <a:solidFill>
                  <a:srgbClr val="000000"/>
                </a:solidFill>
                <a:effectLst/>
                <a:ea typeface="Calibri" panose="020F0502020204030204" pitchFamily="34" charset="0"/>
                <a:cs typeface="Times New Roman" panose="02020603050405020304" pitchFamily="18" charset="0"/>
              </a:rPr>
              <a:t> </a:t>
            </a:r>
            <a:r>
              <a:rPr lang="sl-SI" i="1" dirty="0" err="1">
                <a:solidFill>
                  <a:srgbClr val="000000"/>
                </a:solidFill>
                <a:effectLst/>
                <a:ea typeface="Calibri" panose="020F0502020204030204" pitchFamily="34" charset="0"/>
                <a:cs typeface="Times New Roman" panose="02020603050405020304" pitchFamily="18" charset="0"/>
              </a:rPr>
              <a:t>Competence</a:t>
            </a:r>
            <a:r>
              <a:rPr lang="sl-SI" i="1" dirty="0">
                <a:solidFill>
                  <a:srgbClr val="000000"/>
                </a:solidFill>
                <a:effectLst/>
                <a:ea typeface="Calibri" panose="020F0502020204030204" pitchFamily="34" charset="0"/>
                <a:cs typeface="Times New Roman" panose="02020603050405020304" pitchFamily="18" charset="0"/>
              </a:rPr>
              <a:t> </a:t>
            </a:r>
            <a:r>
              <a:rPr lang="sl-SI" i="1" dirty="0" err="1">
                <a:solidFill>
                  <a:srgbClr val="000000"/>
                </a:solidFill>
                <a:effectLst/>
                <a:ea typeface="Calibri" panose="020F0502020204030204" pitchFamily="34" charset="0"/>
                <a:cs typeface="Times New Roman" panose="02020603050405020304" pitchFamily="18" charset="0"/>
              </a:rPr>
              <a:t>Framework</a:t>
            </a:r>
            <a:r>
              <a:rPr lang="sl-SI" i="1" dirty="0">
                <a:solidFill>
                  <a:srgbClr val="000000"/>
                </a:solidFill>
                <a:effectLst/>
                <a:ea typeface="Calibri" panose="020F0502020204030204" pitchFamily="34" charset="0"/>
                <a:cs typeface="Times New Roman" panose="02020603050405020304" pitchFamily="18" charset="0"/>
              </a:rPr>
              <a:t>. </a:t>
            </a:r>
            <a:r>
              <a:rPr lang="sl-SI" dirty="0">
                <a:solidFill>
                  <a:srgbClr val="000000"/>
                </a:solidFill>
                <a:effectLst/>
                <a:ea typeface="Calibri" panose="020F0502020204030204" pitchFamily="34" charset="0"/>
                <a:cs typeface="Times New Roman" panose="02020603050405020304" pitchFamily="18" charset="0"/>
              </a:rPr>
              <a:t>Luxembourg: </a:t>
            </a:r>
            <a:r>
              <a:rPr lang="sl-SI" dirty="0" err="1">
                <a:solidFill>
                  <a:srgbClr val="000000"/>
                </a:solidFill>
                <a:effectLst/>
                <a:ea typeface="Calibri" panose="020F0502020204030204" pitchFamily="34" charset="0"/>
                <a:cs typeface="Times New Roman" panose="02020603050405020304" pitchFamily="18" charset="0"/>
              </a:rPr>
              <a:t>Publication</a:t>
            </a:r>
            <a:r>
              <a:rPr lang="sl-SI" dirty="0">
                <a:solidFill>
                  <a:srgbClr val="000000"/>
                </a:solidFill>
                <a:effectLst/>
                <a:ea typeface="Calibri" panose="020F0502020204030204" pitchFamily="34" charset="0"/>
                <a:cs typeface="Times New Roman" panose="02020603050405020304" pitchFamily="18" charset="0"/>
              </a:rPr>
              <a:t> Office </a:t>
            </a:r>
            <a:r>
              <a:rPr lang="sl-SI" dirty="0" err="1">
                <a:solidFill>
                  <a:srgbClr val="000000"/>
                </a:solidFill>
                <a:effectLst/>
                <a:ea typeface="Calibri" panose="020F0502020204030204" pitchFamily="34" charset="0"/>
                <a:cs typeface="Times New Roman" panose="02020603050405020304" pitchFamily="18" charset="0"/>
              </a:rPr>
              <a:t>of</a:t>
            </a:r>
            <a:r>
              <a:rPr lang="sl-SI" dirty="0">
                <a:solidFill>
                  <a:srgbClr val="000000"/>
                </a:solidFill>
                <a:effectLst/>
                <a:ea typeface="Calibri" panose="020F0502020204030204" pitchFamily="34" charset="0"/>
                <a:cs typeface="Times New Roman" panose="02020603050405020304" pitchFamily="18" charset="0"/>
              </a:rPr>
              <a:t> </a:t>
            </a:r>
            <a:r>
              <a:rPr lang="sl-SI" dirty="0" err="1">
                <a:solidFill>
                  <a:srgbClr val="000000"/>
                </a:solidFill>
                <a:effectLst/>
                <a:ea typeface="Calibri" panose="020F0502020204030204" pitchFamily="34" charset="0"/>
                <a:cs typeface="Times New Roman" panose="02020603050405020304" pitchFamily="18" charset="0"/>
              </a:rPr>
              <a:t>the</a:t>
            </a:r>
            <a:r>
              <a:rPr lang="sl-SI" dirty="0">
                <a:solidFill>
                  <a:srgbClr val="000000"/>
                </a:solidFill>
                <a:effectLst/>
                <a:ea typeface="Calibri" panose="020F0502020204030204" pitchFamily="34" charset="0"/>
                <a:cs typeface="Times New Roman" panose="02020603050405020304" pitchFamily="18" charset="0"/>
              </a:rPr>
              <a:t> </a:t>
            </a:r>
            <a:r>
              <a:rPr lang="sl-SI" dirty="0" err="1">
                <a:solidFill>
                  <a:srgbClr val="000000"/>
                </a:solidFill>
                <a:effectLst/>
                <a:ea typeface="Calibri" panose="020F0502020204030204" pitchFamily="34" charset="0"/>
                <a:cs typeface="Times New Roman" panose="02020603050405020304" pitchFamily="18" charset="0"/>
              </a:rPr>
              <a:t>European</a:t>
            </a:r>
            <a:r>
              <a:rPr lang="sl-SI" dirty="0">
                <a:solidFill>
                  <a:srgbClr val="000000"/>
                </a:solidFill>
                <a:effectLst/>
                <a:ea typeface="Calibri" panose="020F0502020204030204" pitchFamily="34" charset="0"/>
                <a:cs typeface="Times New Roman" panose="02020603050405020304" pitchFamily="18" charset="0"/>
              </a:rPr>
              <a:t> Union; EUR 27939 EN; doi:10.2791/593884, JRC101581</a:t>
            </a:r>
            <a:r>
              <a:rPr lang="sl-SI" dirty="0">
                <a:effectLst/>
                <a:ea typeface="Calibri" panose="020F0502020204030204" pitchFamily="34" charset="0"/>
                <a:cs typeface="Times New Roman" panose="02020603050405020304" pitchFamily="18" charset="0"/>
              </a:rPr>
              <a:t>. </a:t>
            </a:r>
            <a:r>
              <a:rPr lang="sl-SI" u="sng" dirty="0">
                <a:solidFill>
                  <a:srgbClr val="0563C1"/>
                </a:solidFill>
                <a:effectLst/>
                <a:ea typeface="Calibri" panose="020F0502020204030204" pitchFamily="34" charset="0"/>
                <a:cs typeface="Times New Roman" panose="02020603050405020304" pitchFamily="18" charset="0"/>
                <a:hlinkClick r:id="rId2"/>
              </a:rPr>
              <a:t>https://ec.europa.eu/jrc/en/publication/eur-scientific-and-technical-research-reports/entrecomp-entrepreneurship-competence-framework</a:t>
            </a:r>
            <a:r>
              <a:rPr lang="sl-SI" u="sng" dirty="0">
                <a:solidFill>
                  <a:srgbClr val="000000"/>
                </a:solidFill>
                <a:effectLst/>
                <a:ea typeface="Calibri" panose="020F0502020204030204" pitchFamily="34" charset="0"/>
                <a:cs typeface="Times New Roman" panose="02020603050405020304" pitchFamily="18" charset="0"/>
              </a:rPr>
              <a:t>  </a:t>
            </a:r>
            <a:endParaRPr lang="sl-SI" dirty="0">
              <a:effectLst/>
              <a:ea typeface="Calibri" panose="020F0502020204030204" pitchFamily="34" charset="0"/>
              <a:cs typeface="Times New Roman" panose="02020603050405020304" pitchFamily="18" charset="0"/>
            </a:endParaRPr>
          </a:p>
          <a:p>
            <a:pPr marL="450215" indent="-179705">
              <a:lnSpc>
                <a:spcPct val="115000"/>
              </a:lnSpc>
            </a:pPr>
            <a:r>
              <a:rPr lang="sl-SI" dirty="0">
                <a:effectLst/>
                <a:ea typeface="Calibri" panose="020F0502020204030204" pitchFamily="34" charset="0"/>
                <a:cs typeface="Times New Roman" panose="02020603050405020304" pitchFamily="18" charset="0"/>
              </a:rPr>
              <a:t>Demšar Mitrovič, P., Resnik Planinc, T., Urbanc, M. (2007). Geografsko izobraževanje o vrednotah prostora za zagotavljanje trajnostnega razvoja. </a:t>
            </a:r>
            <a:r>
              <a:rPr lang="sl-SI" i="1" dirty="0">
                <a:effectLst/>
                <a:ea typeface="Calibri" panose="020F0502020204030204" pitchFamily="34" charset="0"/>
                <a:cs typeface="Times New Roman" panose="02020603050405020304" pitchFamily="18" charset="0"/>
              </a:rPr>
              <a:t>Geografija v šoli</a:t>
            </a:r>
            <a:r>
              <a:rPr lang="sl-SI" dirty="0">
                <a:effectLst/>
                <a:ea typeface="Calibri" panose="020F0502020204030204" pitchFamily="34" charset="0"/>
                <a:cs typeface="Times New Roman" panose="02020603050405020304" pitchFamily="18" charset="0"/>
              </a:rPr>
              <a:t>, 16(3), 3–11.</a:t>
            </a:r>
            <a:r>
              <a:rPr lang="sl-SI" dirty="0">
                <a:solidFill>
                  <a:srgbClr val="FF0000"/>
                </a:solidFill>
                <a:effectLst/>
                <a:ea typeface="Calibri" panose="020F0502020204030204" pitchFamily="34" charset="0"/>
                <a:cs typeface="Times New Roman" panose="02020603050405020304" pitchFamily="18" charset="0"/>
              </a:rPr>
              <a:t> </a:t>
            </a:r>
            <a:r>
              <a:rPr lang="sl-SI" dirty="0">
                <a:effectLst/>
                <a:ea typeface="Calibri" panose="020F0502020204030204" pitchFamily="34" charset="0"/>
                <a:cs typeface="Times New Roman" panose="02020603050405020304" pitchFamily="18" charset="0"/>
              </a:rPr>
              <a:t>Ljubljana: Zavod RS za šolstvo.</a:t>
            </a:r>
          </a:p>
          <a:p>
            <a:pPr marL="450215" indent="-179705">
              <a:lnSpc>
                <a:spcPct val="115000"/>
              </a:lnSpc>
            </a:pPr>
            <a:r>
              <a:rPr lang="sl-SI" dirty="0">
                <a:effectLst/>
                <a:ea typeface="Calibri" panose="020F0502020204030204" pitchFamily="34" charset="0"/>
                <a:cs typeface="Times New Roman" panose="02020603050405020304" pitchFamily="18" charset="0"/>
              </a:rPr>
              <a:t>Fridl, J., Ilc, M., Kušar, S. 2007a: Uvajanje vsebin vrednot prostora in prostorskega načrtovanja v učni proces. </a:t>
            </a:r>
            <a:r>
              <a:rPr lang="sl-SI" i="1" dirty="0">
                <a:effectLst/>
                <a:ea typeface="Calibri" panose="020F0502020204030204" pitchFamily="34" charset="0"/>
                <a:cs typeface="Times New Roman" panose="02020603050405020304" pitchFamily="18" charset="0"/>
              </a:rPr>
              <a:t>Geografija v šoli</a:t>
            </a:r>
            <a:r>
              <a:rPr lang="sl-SI" dirty="0">
                <a:effectLst/>
                <a:ea typeface="Calibri" panose="020F0502020204030204" pitchFamily="34" charset="0"/>
                <a:cs typeface="Times New Roman" panose="02020603050405020304" pitchFamily="18" charset="0"/>
              </a:rPr>
              <a:t>, 16(3), 12–20. Ljubljana: Zavod RS za šolstvo. </a:t>
            </a:r>
          </a:p>
          <a:p>
            <a:pPr marL="450215" indent="-179705">
              <a:lnSpc>
                <a:spcPct val="115000"/>
              </a:lnSpc>
            </a:pPr>
            <a:r>
              <a:rPr lang="sl-SI" dirty="0">
                <a:effectLst/>
                <a:ea typeface="Calibri" panose="020F0502020204030204" pitchFamily="34" charset="0"/>
                <a:cs typeface="Times New Roman" panose="02020603050405020304" pitchFamily="18" charset="0"/>
              </a:rPr>
              <a:t>Fridl, J., Kušar, S., Resnik Planinc, T., Simoneti, M., 2007b: Vključevanje vrednot prostora v proces izobraževanja. V A. Žakelj (ur.), </a:t>
            </a:r>
            <a:r>
              <a:rPr lang="sl-SI" i="1" dirty="0" err="1">
                <a:effectLst/>
                <a:ea typeface="Calibri" panose="020F0502020204030204" pitchFamily="34" charset="0"/>
                <a:cs typeface="Times New Roman" panose="02020603050405020304" pitchFamily="18" charset="0"/>
              </a:rPr>
              <a:t>Kurikul</a:t>
            </a:r>
            <a:r>
              <a:rPr lang="sl-SI" i="1" dirty="0">
                <a:effectLst/>
                <a:ea typeface="Calibri" panose="020F0502020204030204" pitchFamily="34" charset="0"/>
                <a:cs typeface="Times New Roman" panose="02020603050405020304" pitchFamily="18" charset="0"/>
              </a:rPr>
              <a:t> kot proces in razvoj: zbornik prispevkov posveta</a:t>
            </a:r>
            <a:r>
              <a:rPr lang="sl-SI" dirty="0">
                <a:effectLst/>
                <a:ea typeface="Calibri" panose="020F0502020204030204" pitchFamily="34" charset="0"/>
                <a:cs typeface="Times New Roman" panose="02020603050405020304" pitchFamily="18" charset="0"/>
              </a:rPr>
              <a:t>, Postojna, 17.–19. 1. 2007. Ljubljana: Zavod RS za šolstvo. </a:t>
            </a:r>
          </a:p>
          <a:p>
            <a:pPr marL="450215" indent="-179705">
              <a:lnSpc>
                <a:spcPct val="115000"/>
              </a:lnSpc>
            </a:pPr>
            <a:r>
              <a:rPr lang="sl-SI" dirty="0">
                <a:effectLst/>
                <a:ea typeface="Calibri" panose="020F0502020204030204" pitchFamily="34" charset="0"/>
                <a:cs typeface="Times New Roman" panose="02020603050405020304" pitchFamily="18" charset="0"/>
              </a:rPr>
              <a:t>Kušar, S. (2008). </a:t>
            </a:r>
            <a:r>
              <a:rPr lang="sl-SI" i="1" dirty="0">
                <a:effectLst/>
                <a:ea typeface="Calibri" panose="020F0502020204030204" pitchFamily="34" charset="0"/>
                <a:cs typeface="Times New Roman" panose="02020603050405020304" pitchFamily="18" charset="0"/>
              </a:rPr>
              <a:t>Aktualizacija učnih vsebin z vidika vrednot prostora in participacije javnosti v procesu prostorskega planiranja.</a:t>
            </a:r>
            <a:r>
              <a:rPr lang="sl-SI" dirty="0">
                <a:effectLst/>
                <a:ea typeface="Calibri" panose="020F0502020204030204" pitchFamily="34" charset="0"/>
                <a:cs typeface="Times New Roman" panose="02020603050405020304" pitchFamily="18" charset="0"/>
              </a:rPr>
              <a:t> Dela, 29, str. 37–48. Oddelek za geografijo Filozofske fakultete v Ljubljani.</a:t>
            </a:r>
          </a:p>
          <a:p>
            <a:pPr marL="450215" indent="-179705">
              <a:lnSpc>
                <a:spcPct val="115000"/>
              </a:lnSpc>
            </a:pPr>
            <a:r>
              <a:rPr lang="sl-SI" dirty="0">
                <a:effectLst/>
                <a:ea typeface="Calibri" panose="020F0502020204030204" pitchFamily="34" charset="0"/>
                <a:cs typeface="Times New Roman" panose="02020603050405020304" pitchFamily="18" charset="0"/>
              </a:rPr>
              <a:t>Polšak, A., Dragoš, A., Resnik Planinc, Z., Škof, U. (2008). </a:t>
            </a:r>
            <a:r>
              <a:rPr lang="sl-SI" i="1" dirty="0">
                <a:effectLst/>
                <a:ea typeface="Calibri" panose="020F0502020204030204" pitchFamily="34" charset="0"/>
                <a:cs typeface="Times New Roman" panose="02020603050405020304" pitchFamily="18" charset="0"/>
              </a:rPr>
              <a:t>Učni načrt, gimnazija: Geografija, splošna, klasična, ekonomska gimnazija</a:t>
            </a:r>
            <a:r>
              <a:rPr lang="sl-SI" dirty="0">
                <a:effectLst/>
                <a:ea typeface="Calibri" panose="020F0502020204030204" pitchFamily="34" charset="0"/>
                <a:cs typeface="Times New Roman" panose="02020603050405020304" pitchFamily="18" charset="0"/>
              </a:rPr>
              <a:t>. Ljubljana: Ministrstvo za šolstvo in šport, Zavod RS za šolstvo. </a:t>
            </a:r>
            <a:r>
              <a:rPr lang="sl-SI" u="sng" dirty="0">
                <a:solidFill>
                  <a:srgbClr val="0563C1"/>
                </a:solidFill>
                <a:effectLst/>
                <a:ea typeface="Calibri" panose="020F0502020204030204" pitchFamily="34" charset="0"/>
                <a:cs typeface="Times New Roman" panose="02020603050405020304" pitchFamily="18" charset="0"/>
                <a:hlinkClick r:id="rId3"/>
              </a:rPr>
              <a:t>http://eportal.mss.edus.si/msswww/programi2013/programi/media/pdf/un_gimnazija/geografija_spl_gimn.pdf</a:t>
            </a:r>
            <a:endParaRPr lang="sl-SI"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4939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txBox="1">
            <a:spLocks/>
          </p:cNvSpPr>
          <p:nvPr/>
        </p:nvSpPr>
        <p:spPr>
          <a:xfrm>
            <a:off x="915472" y="453297"/>
            <a:ext cx="8229600" cy="3498943"/>
          </a:xfrm>
          <a:prstGeom prst="rect">
            <a:avLst/>
          </a:prstGeom>
          <a:solidFill>
            <a:schemeClr val="accent4">
              <a:lumMod val="20000"/>
              <a:lumOff val="80000"/>
            </a:schemeClr>
          </a:solidFill>
          <a:ln>
            <a:solidFill>
              <a:schemeClr val="accent1">
                <a:shade val="50000"/>
              </a:schemeClr>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sl-SI" sz="2100" i="1" dirty="0" err="1"/>
              <a:t>Entrepreneurship</a:t>
            </a:r>
            <a:r>
              <a:rPr lang="sl-SI" sz="2100" i="1" dirty="0"/>
              <a:t> is </a:t>
            </a:r>
            <a:r>
              <a:rPr lang="sl-SI" sz="2100" i="1" dirty="0" err="1"/>
              <a:t>when</a:t>
            </a:r>
            <a:r>
              <a:rPr lang="sl-SI" sz="2100" i="1" dirty="0"/>
              <a:t> </a:t>
            </a:r>
            <a:r>
              <a:rPr lang="sl-SI" sz="2100" i="1" dirty="0" err="1"/>
              <a:t>you</a:t>
            </a:r>
            <a:r>
              <a:rPr lang="sl-SI" sz="2100" i="1" dirty="0"/>
              <a:t> </a:t>
            </a:r>
            <a:r>
              <a:rPr lang="sl-SI" sz="2100" i="1" dirty="0" err="1"/>
              <a:t>act</a:t>
            </a:r>
            <a:endParaRPr lang="sl-SI" sz="2100" dirty="0"/>
          </a:p>
          <a:p>
            <a:pPr marL="0" indent="0">
              <a:spcBef>
                <a:spcPts val="0"/>
              </a:spcBef>
              <a:buNone/>
            </a:pPr>
            <a:r>
              <a:rPr lang="sl-SI" sz="2100" i="1" dirty="0" err="1"/>
              <a:t>upon</a:t>
            </a:r>
            <a:r>
              <a:rPr lang="sl-SI" sz="2100" i="1" dirty="0"/>
              <a:t> </a:t>
            </a:r>
            <a:r>
              <a:rPr lang="sl-SI" sz="2100" i="1" dirty="0" err="1"/>
              <a:t>opportunities</a:t>
            </a:r>
            <a:r>
              <a:rPr lang="sl-SI" sz="2100" i="1" dirty="0"/>
              <a:t> </a:t>
            </a:r>
            <a:r>
              <a:rPr lang="sl-SI" sz="2100" i="1" dirty="0" err="1"/>
              <a:t>and</a:t>
            </a:r>
            <a:r>
              <a:rPr lang="sl-SI" sz="2100" i="1" dirty="0"/>
              <a:t> </a:t>
            </a:r>
            <a:r>
              <a:rPr lang="sl-SI" sz="2100" i="1" dirty="0" err="1"/>
              <a:t>ideas</a:t>
            </a:r>
            <a:endParaRPr lang="sl-SI" sz="2100" dirty="0"/>
          </a:p>
          <a:p>
            <a:pPr marL="0" indent="0">
              <a:spcBef>
                <a:spcPts val="0"/>
              </a:spcBef>
              <a:buNone/>
            </a:pPr>
            <a:r>
              <a:rPr lang="sl-SI" sz="2100" i="1" dirty="0" err="1"/>
              <a:t>and</a:t>
            </a:r>
            <a:r>
              <a:rPr lang="sl-SI" sz="2100" i="1" dirty="0"/>
              <a:t> </a:t>
            </a:r>
            <a:r>
              <a:rPr lang="sl-SI" sz="2100" i="1" dirty="0" err="1"/>
              <a:t>transform</a:t>
            </a:r>
            <a:r>
              <a:rPr lang="sl-SI" sz="2100" i="1" dirty="0"/>
              <a:t> </a:t>
            </a:r>
            <a:r>
              <a:rPr lang="sl-SI" sz="2100" i="1" dirty="0" err="1"/>
              <a:t>them</a:t>
            </a:r>
            <a:r>
              <a:rPr lang="sl-SI" sz="2100" i="1" dirty="0"/>
              <a:t> </a:t>
            </a:r>
            <a:r>
              <a:rPr lang="sl-SI" sz="2100" i="1" dirty="0" err="1"/>
              <a:t>into</a:t>
            </a:r>
            <a:r>
              <a:rPr lang="sl-SI" sz="2100" i="1" dirty="0"/>
              <a:t> </a:t>
            </a:r>
            <a:r>
              <a:rPr lang="sl-SI" sz="2100" i="1" dirty="0" err="1"/>
              <a:t>value</a:t>
            </a:r>
            <a:r>
              <a:rPr lang="sl-SI" sz="2100" i="1" dirty="0"/>
              <a:t> </a:t>
            </a:r>
            <a:r>
              <a:rPr lang="sl-SI" sz="2100" i="1" dirty="0" err="1"/>
              <a:t>for</a:t>
            </a:r>
            <a:r>
              <a:rPr lang="sl-SI" sz="2100" i="1" dirty="0"/>
              <a:t> </a:t>
            </a:r>
            <a:r>
              <a:rPr lang="sl-SI" sz="2100" i="1" dirty="0" err="1"/>
              <a:t>others</a:t>
            </a:r>
            <a:r>
              <a:rPr lang="sl-SI" sz="2100" i="1" dirty="0"/>
              <a:t>.</a:t>
            </a:r>
            <a:endParaRPr lang="sl-SI" sz="2100" dirty="0"/>
          </a:p>
          <a:p>
            <a:pPr marL="0" indent="0">
              <a:spcBef>
                <a:spcPts val="0"/>
              </a:spcBef>
              <a:buNone/>
            </a:pPr>
            <a:r>
              <a:rPr lang="sl-SI" sz="2100" i="1" dirty="0" err="1"/>
              <a:t>The</a:t>
            </a:r>
            <a:r>
              <a:rPr lang="sl-SI" sz="2100" i="1" dirty="0"/>
              <a:t> </a:t>
            </a:r>
            <a:r>
              <a:rPr lang="sl-SI" sz="2100" i="1" dirty="0" err="1"/>
              <a:t>value</a:t>
            </a:r>
            <a:r>
              <a:rPr lang="sl-SI" sz="2100" i="1" dirty="0"/>
              <a:t> </a:t>
            </a:r>
            <a:r>
              <a:rPr lang="sl-SI" sz="2100" i="1" dirty="0" err="1"/>
              <a:t>that</a:t>
            </a:r>
            <a:r>
              <a:rPr lang="sl-SI" sz="2100" i="1" dirty="0"/>
              <a:t> is </a:t>
            </a:r>
            <a:r>
              <a:rPr lang="sl-SI" sz="2100" i="1" dirty="0" err="1"/>
              <a:t>created</a:t>
            </a:r>
            <a:r>
              <a:rPr lang="sl-SI" sz="2100" i="1" dirty="0"/>
              <a:t> </a:t>
            </a:r>
            <a:r>
              <a:rPr lang="sl-SI" sz="2100" i="1" dirty="0" err="1"/>
              <a:t>can</a:t>
            </a:r>
            <a:r>
              <a:rPr lang="sl-SI" sz="2100" i="1" dirty="0"/>
              <a:t> </a:t>
            </a:r>
            <a:r>
              <a:rPr lang="sl-SI" sz="2100" i="1" dirty="0" err="1"/>
              <a:t>be</a:t>
            </a:r>
            <a:r>
              <a:rPr lang="sl-SI" sz="2100" i="1" dirty="0"/>
              <a:t> </a:t>
            </a:r>
            <a:r>
              <a:rPr lang="sl-SI" sz="2100" i="1" dirty="0" err="1"/>
              <a:t>financial</a:t>
            </a:r>
            <a:r>
              <a:rPr lang="sl-SI" sz="2100" i="1" dirty="0"/>
              <a:t>,</a:t>
            </a:r>
            <a:endParaRPr lang="sl-SI" sz="2100" dirty="0"/>
          </a:p>
          <a:p>
            <a:pPr marL="0" indent="0">
              <a:spcBef>
                <a:spcPts val="0"/>
              </a:spcBef>
              <a:buNone/>
            </a:pPr>
            <a:r>
              <a:rPr lang="sl-SI" sz="2100" i="1" dirty="0" err="1"/>
              <a:t>cultural</a:t>
            </a:r>
            <a:r>
              <a:rPr lang="sl-SI" sz="2100" i="1" dirty="0"/>
              <a:t>, or social.</a:t>
            </a:r>
            <a:endParaRPr lang="sl-SI" sz="2100" dirty="0"/>
          </a:p>
          <a:p>
            <a:endParaRPr lang="sl-SI" sz="2100" dirty="0"/>
          </a:p>
          <a:p>
            <a:pPr marL="0" indent="0">
              <a:buNone/>
            </a:pPr>
            <a:r>
              <a:rPr lang="sl-SI" sz="2100" i="1" dirty="0"/>
              <a:t>Podjetnost je, ko delujete glede na priložnosti in ideje in jih spreminjate v vrednost za druge. Vrednost je lahko finančna, kulturna ali socialna. </a:t>
            </a:r>
            <a:endParaRPr lang="sl-SI" sz="2100" dirty="0"/>
          </a:p>
          <a:p>
            <a:pPr marL="0" indent="0">
              <a:buNone/>
            </a:pPr>
            <a:endParaRPr lang="sl-SI" sz="2100" dirty="0"/>
          </a:p>
          <a:p>
            <a:pPr marL="0" indent="0">
              <a:buNone/>
            </a:pPr>
            <a:r>
              <a:rPr lang="sl-SI" sz="1200" dirty="0"/>
              <a:t>ENTRECOMP 2016; DEFINITION DEVELOPED BY THE DANISH FOUNDATION FOR ENTREPRENEURSHIP $ YOUNG ENTERPRISE, 2012</a:t>
            </a:r>
          </a:p>
          <a:p>
            <a:endParaRPr lang="sl-SI" dirty="0"/>
          </a:p>
        </p:txBody>
      </p:sp>
      <p:sp>
        <p:nvSpPr>
          <p:cNvPr id="2" name="PoljeZBesedilom 1">
            <a:extLst>
              <a:ext uri="{FF2B5EF4-FFF2-40B4-BE49-F238E27FC236}">
                <a16:creationId xmlns:a16="http://schemas.microsoft.com/office/drawing/2014/main" id="{BF013758-94CE-6AED-15AF-AB293DA5C065}"/>
              </a:ext>
            </a:extLst>
          </p:cNvPr>
          <p:cNvSpPr txBox="1"/>
          <p:nvPr/>
        </p:nvSpPr>
        <p:spPr>
          <a:xfrm>
            <a:off x="5303521" y="4561082"/>
            <a:ext cx="5791200" cy="1384995"/>
          </a:xfrm>
          <a:prstGeom prst="rect">
            <a:avLst/>
          </a:prstGeom>
          <a:solidFill>
            <a:schemeClr val="accent4">
              <a:lumMod val="20000"/>
              <a:lumOff val="80000"/>
            </a:schemeClr>
          </a:solidFill>
          <a:ln>
            <a:solidFill>
              <a:schemeClr val="accent1">
                <a:shade val="50000"/>
              </a:schemeClr>
            </a:solidFill>
          </a:ln>
        </p:spPr>
        <p:txBody>
          <a:bodyPr wrap="square" rtlCol="0">
            <a:spAutoFit/>
          </a:bodyPr>
          <a:lstStyle/>
          <a:p>
            <a:r>
              <a:rPr lang="sl-SI" sz="2800" dirty="0">
                <a:solidFill>
                  <a:srgbClr val="0070C0"/>
                </a:solidFill>
                <a:effectLst>
                  <a:outerShdw blurRad="38100" dist="38100" dir="2700000" algn="tl">
                    <a:srgbClr val="000000">
                      <a:alpha val="43137"/>
                    </a:srgbClr>
                  </a:outerShdw>
                </a:effectLst>
              </a:rPr>
              <a:t>V Sloveniji podjetnost razumemo kot človekovo lastnost in ne kot (samo) podjetništvo, ki pa ga ne izključuje. </a:t>
            </a:r>
          </a:p>
        </p:txBody>
      </p:sp>
    </p:spTree>
    <p:extLst>
      <p:ext uri="{BB962C8B-B14F-4D97-AF65-F5344CB8AC3E}">
        <p14:creationId xmlns:p14="http://schemas.microsoft.com/office/powerpoint/2010/main" val="2317964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grada besedila 1"/>
          <p:cNvSpPr txBox="1">
            <a:spLocks/>
          </p:cNvSpPr>
          <p:nvPr/>
        </p:nvSpPr>
        <p:spPr>
          <a:xfrm>
            <a:off x="1855536" y="726122"/>
            <a:ext cx="3108765" cy="45950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sl-SI" sz="2800" b="1" dirty="0">
                <a:solidFill>
                  <a:srgbClr val="0070C0"/>
                </a:solidFill>
                <a:effectLst>
                  <a:outerShdw blurRad="38100" dist="38100" dir="2700000" algn="tl">
                    <a:srgbClr val="000000">
                      <a:alpha val="43137"/>
                    </a:srgbClr>
                  </a:outerShdw>
                </a:effectLst>
              </a:rPr>
              <a:t>Kaj je podjetnost?</a:t>
            </a:r>
          </a:p>
        </p:txBody>
      </p:sp>
      <p:pic>
        <p:nvPicPr>
          <p:cNvPr id="5" name="Picture 2" descr="Povezana slik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5536" y="1282947"/>
            <a:ext cx="5035301" cy="3950905"/>
          </a:xfrm>
          <a:prstGeom prst="rect">
            <a:avLst/>
          </a:prstGeom>
          <a:noFill/>
          <a:extLst>
            <a:ext uri="{909E8E84-426E-40DD-AFC4-6F175D3DCCD1}">
              <a14:hiddenFill xmlns:a14="http://schemas.microsoft.com/office/drawing/2010/main">
                <a:solidFill>
                  <a:srgbClr val="FFFFFF"/>
                </a:solidFill>
              </a14:hiddenFill>
            </a:ext>
          </a:extLst>
        </p:spPr>
      </p:pic>
      <p:sp>
        <p:nvSpPr>
          <p:cNvPr id="6" name="Pravokotnik 5"/>
          <p:cNvSpPr/>
          <p:nvPr/>
        </p:nvSpPr>
        <p:spPr>
          <a:xfrm>
            <a:off x="6987263" y="4218189"/>
            <a:ext cx="2346874" cy="1015663"/>
          </a:xfrm>
          <a:prstGeom prst="rect">
            <a:avLst/>
          </a:prstGeom>
        </p:spPr>
        <p:txBody>
          <a:bodyPr wrap="square">
            <a:spAutoFit/>
          </a:bodyPr>
          <a:lstStyle/>
          <a:p>
            <a:r>
              <a:rPr lang="sl-SI" sz="1000" dirty="0"/>
              <a:t>https://www.google.com/search?q=entrepreneurship&amp;source=lnms&amp;tbm=isch&amp;sa=X&amp;ved=0ahUKEwiJx7G87rnbAhVMGZoKHRaBCz0Q_AUICigB&amp;biw=1670&amp;bih=755#imgrc=zF6LhDzJ51qdSM:&amp;spf=1528110301664</a:t>
            </a:r>
          </a:p>
        </p:txBody>
      </p:sp>
      <p:sp>
        <p:nvSpPr>
          <p:cNvPr id="2" name="PoljeZBesedilom 1">
            <a:extLst>
              <a:ext uri="{FF2B5EF4-FFF2-40B4-BE49-F238E27FC236}">
                <a16:creationId xmlns:a16="http://schemas.microsoft.com/office/drawing/2014/main" id="{D4F9A01C-DB9F-C234-698E-488EBD8BB370}"/>
              </a:ext>
            </a:extLst>
          </p:cNvPr>
          <p:cNvSpPr txBox="1"/>
          <p:nvPr/>
        </p:nvSpPr>
        <p:spPr>
          <a:xfrm>
            <a:off x="1855536" y="5694956"/>
            <a:ext cx="3277179" cy="523220"/>
          </a:xfrm>
          <a:prstGeom prst="rect">
            <a:avLst/>
          </a:prstGeom>
          <a:noFill/>
        </p:spPr>
        <p:txBody>
          <a:bodyPr wrap="none" rtlCol="0">
            <a:spAutoFit/>
          </a:bodyPr>
          <a:lstStyle/>
          <a:p>
            <a:r>
              <a:rPr lang="sl-SI" sz="2800" b="1" dirty="0">
                <a:solidFill>
                  <a:srgbClr val="0070C0"/>
                </a:solidFill>
                <a:effectLst>
                  <a:outerShdw blurRad="38100" dist="38100" dir="2700000" algn="tl">
                    <a:srgbClr val="000000">
                      <a:alpha val="43137"/>
                    </a:srgbClr>
                  </a:outerShdw>
                </a:effectLst>
              </a:rPr>
              <a:t>Kaj pa </a:t>
            </a:r>
            <a:r>
              <a:rPr lang="sl-SI" sz="2800" b="1" dirty="0" err="1">
                <a:solidFill>
                  <a:srgbClr val="0070C0"/>
                </a:solidFill>
                <a:effectLst>
                  <a:outerShdw blurRad="38100" dist="38100" dir="2700000" algn="tl">
                    <a:srgbClr val="000000">
                      <a:alpha val="43137"/>
                    </a:srgbClr>
                  </a:outerShdw>
                </a:effectLst>
              </a:rPr>
              <a:t>ustvrajalnost</a:t>
            </a:r>
            <a:r>
              <a:rPr lang="sl-SI" sz="2800" b="1" dirty="0">
                <a:solidFill>
                  <a:srgbClr val="0070C0"/>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995794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besedila 1"/>
          <p:cNvSpPr txBox="1">
            <a:spLocks/>
          </p:cNvSpPr>
          <p:nvPr/>
        </p:nvSpPr>
        <p:spPr>
          <a:xfrm>
            <a:off x="1822580" y="419705"/>
            <a:ext cx="6005804" cy="362047"/>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sl-SI" sz="2800" b="1" dirty="0">
                <a:solidFill>
                  <a:srgbClr val="0070C0"/>
                </a:solidFill>
                <a:effectLst>
                  <a:outerShdw blurRad="38100" dist="38100" dir="2700000" algn="tl">
                    <a:srgbClr val="000000">
                      <a:alpha val="43137"/>
                    </a:srgbClr>
                  </a:outerShdw>
                </a:effectLst>
              </a:rPr>
              <a:t>Referenčni okvir podjetnosti</a:t>
            </a:r>
          </a:p>
          <a:p>
            <a:pPr marL="0" indent="0">
              <a:buNone/>
            </a:pPr>
            <a:endParaRPr lang="sl-SI" sz="2800" b="1" dirty="0">
              <a:solidFill>
                <a:srgbClr val="0070C0"/>
              </a:solidFill>
              <a:effectLst>
                <a:outerShdw blurRad="38100" dist="38100" dir="2700000" algn="tl">
                  <a:srgbClr val="000000">
                    <a:alpha val="43137"/>
                  </a:srgbClr>
                </a:outerShdw>
              </a:effectLst>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635" t="15945" r="34974" b="5292"/>
          <a:stretch/>
        </p:blipFill>
        <p:spPr bwMode="auto">
          <a:xfrm>
            <a:off x="1939899" y="1309474"/>
            <a:ext cx="3377503" cy="4766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386" t="21650" r="24604" b="16832"/>
          <a:stretch/>
        </p:blipFill>
        <p:spPr bwMode="auto">
          <a:xfrm>
            <a:off x="5797236" y="2743808"/>
            <a:ext cx="4327556" cy="3055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Pravokotnik 5"/>
          <p:cNvSpPr/>
          <p:nvPr/>
        </p:nvSpPr>
        <p:spPr>
          <a:xfrm>
            <a:off x="5874189" y="6023598"/>
            <a:ext cx="4572000" cy="830997"/>
          </a:xfrm>
          <a:prstGeom prst="rect">
            <a:avLst/>
          </a:prstGeom>
        </p:spPr>
        <p:txBody>
          <a:bodyPr>
            <a:spAutoFit/>
          </a:bodyPr>
          <a:lstStyle/>
          <a:p>
            <a:r>
              <a:rPr lang="sl-SI" sz="1200" dirty="0"/>
              <a:t>EU, 2018. Splet: https://ec.europa.eu/jrc/en/publication/eur-scientific-and-technical-research-reports/entrecomp-action-get-inspired-make-it-happen-user-guide-european-entrepreneurship-competence.  </a:t>
            </a:r>
          </a:p>
        </p:txBody>
      </p:sp>
      <p:sp>
        <p:nvSpPr>
          <p:cNvPr id="7" name="Pravokotnik 6"/>
          <p:cNvSpPr/>
          <p:nvPr/>
        </p:nvSpPr>
        <p:spPr>
          <a:xfrm>
            <a:off x="1939898" y="6115930"/>
            <a:ext cx="3634966" cy="646331"/>
          </a:xfrm>
          <a:prstGeom prst="rect">
            <a:avLst/>
          </a:prstGeom>
        </p:spPr>
        <p:txBody>
          <a:bodyPr wrap="square">
            <a:spAutoFit/>
          </a:bodyPr>
          <a:lstStyle/>
          <a:p>
            <a:r>
              <a:rPr lang="sl-SI" sz="1200" dirty="0"/>
              <a:t>EU, 2016: Splet: http://publications.jrc.ec.europa.eu/repository/bitstream/JRC101581/lfna27939enn.pdf.</a:t>
            </a:r>
          </a:p>
        </p:txBody>
      </p:sp>
    </p:spTree>
    <p:extLst>
      <p:ext uri="{BB962C8B-B14F-4D97-AF65-F5344CB8AC3E}">
        <p14:creationId xmlns:p14="http://schemas.microsoft.com/office/powerpoint/2010/main" val="1070052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05384FEC-E090-434C-BAE4-B75BCA447FFC}"/>
              </a:ext>
            </a:extLst>
          </p:cNvPr>
          <p:cNvPicPr>
            <a:picLocks noChangeAspect="1"/>
          </p:cNvPicPr>
          <p:nvPr/>
        </p:nvPicPr>
        <p:blipFill>
          <a:blip r:embed="rId2"/>
          <a:stretch>
            <a:fillRect/>
          </a:stretch>
        </p:blipFill>
        <p:spPr>
          <a:xfrm>
            <a:off x="6395229" y="1394244"/>
            <a:ext cx="4209350" cy="4209350"/>
          </a:xfrm>
          <a:prstGeom prst="rect">
            <a:avLst/>
          </a:prstGeom>
        </p:spPr>
      </p:pic>
      <p:pic>
        <p:nvPicPr>
          <p:cNvPr id="4" name="Slika 3"/>
          <p:cNvPicPr>
            <a:picLocks noChangeAspect="1"/>
          </p:cNvPicPr>
          <p:nvPr/>
        </p:nvPicPr>
        <p:blipFill>
          <a:blip r:embed="rId3"/>
          <a:stretch>
            <a:fillRect/>
          </a:stretch>
        </p:blipFill>
        <p:spPr>
          <a:xfrm>
            <a:off x="1952404" y="614576"/>
            <a:ext cx="3719831" cy="4989018"/>
          </a:xfrm>
          <a:prstGeom prst="rect">
            <a:avLst/>
          </a:prstGeom>
          <a:effectLst>
            <a:outerShdw blurRad="50800" dist="139700" dir="2700000" algn="tl" rotWithShape="0">
              <a:prstClr val="black">
                <a:alpha val="40000"/>
              </a:prstClr>
            </a:outerShdw>
          </a:effectLst>
        </p:spPr>
      </p:pic>
      <p:sp>
        <p:nvSpPr>
          <p:cNvPr id="5" name="PoljeZBesedilom 4">
            <a:extLst>
              <a:ext uri="{FF2B5EF4-FFF2-40B4-BE49-F238E27FC236}">
                <a16:creationId xmlns:a16="http://schemas.microsoft.com/office/drawing/2014/main" id="{7E9CC1F8-F5F0-CCE4-24FA-F4CA675B587E}"/>
              </a:ext>
            </a:extLst>
          </p:cNvPr>
          <p:cNvSpPr txBox="1"/>
          <p:nvPr/>
        </p:nvSpPr>
        <p:spPr>
          <a:xfrm>
            <a:off x="6267840" y="614576"/>
            <a:ext cx="2764193" cy="523220"/>
          </a:xfrm>
          <a:prstGeom prst="rect">
            <a:avLst/>
          </a:prstGeom>
          <a:noFill/>
        </p:spPr>
        <p:txBody>
          <a:bodyPr wrap="square">
            <a:spAutoFit/>
          </a:bodyPr>
          <a:lstStyle/>
          <a:p>
            <a:r>
              <a:rPr lang="sl-SI" sz="2800" b="1" dirty="0">
                <a:solidFill>
                  <a:srgbClr val="0070C0"/>
                </a:solidFill>
                <a:effectLst>
                  <a:outerShdw blurRad="38100" dist="38100" dir="2700000" algn="tl">
                    <a:srgbClr val="000000">
                      <a:alpha val="43137"/>
                    </a:srgbClr>
                  </a:outerShdw>
                </a:effectLst>
              </a:rPr>
              <a:t>Prevod ključnega</a:t>
            </a:r>
          </a:p>
        </p:txBody>
      </p:sp>
    </p:spTree>
    <p:extLst>
      <p:ext uri="{BB962C8B-B14F-4D97-AF65-F5344CB8AC3E}">
        <p14:creationId xmlns:p14="http://schemas.microsoft.com/office/powerpoint/2010/main" val="2428819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avokotnik 5"/>
          <p:cNvSpPr/>
          <p:nvPr/>
        </p:nvSpPr>
        <p:spPr>
          <a:xfrm>
            <a:off x="1817188" y="122041"/>
            <a:ext cx="4074160" cy="7017306"/>
          </a:xfrm>
          <a:prstGeom prst="rect">
            <a:avLst/>
          </a:prstGeom>
        </p:spPr>
        <p:txBody>
          <a:bodyPr wrap="square">
            <a:spAutoFit/>
          </a:bodyPr>
          <a:lstStyle/>
          <a:p>
            <a:r>
              <a:rPr lang="sl-SI" sz="2400" dirty="0">
                <a:solidFill>
                  <a:srgbClr val="0070C0"/>
                </a:solidFill>
                <a:effectLst>
                  <a:outerShdw blurRad="38100" dist="38100" dir="2700000" algn="tl">
                    <a:srgbClr val="000000">
                      <a:alpha val="43137"/>
                    </a:srgbClr>
                  </a:outerShdw>
                </a:effectLst>
              </a:rPr>
              <a:t>Združena delovna področja ali drug pogled na referenčni okvir: </a:t>
            </a:r>
          </a:p>
          <a:p>
            <a:endParaRPr lang="sl-SI" b="1" dirty="0"/>
          </a:p>
          <a:p>
            <a:r>
              <a:rPr lang="sl-SI" b="1" dirty="0">
                <a:solidFill>
                  <a:srgbClr val="FF0000"/>
                </a:solidFill>
              </a:rPr>
              <a:t>Vsebinsko znanje, procesi, postopki</a:t>
            </a:r>
          </a:p>
          <a:p>
            <a:pPr marL="285750" indent="-285750">
              <a:buFont typeface="Arial" panose="020B0604020202020204" pitchFamily="34" charset="0"/>
              <a:buChar char="•"/>
            </a:pPr>
            <a:r>
              <a:rPr lang="sl-SI" b="1" dirty="0"/>
              <a:t>Odkrivanje priložnosti</a:t>
            </a:r>
          </a:p>
          <a:p>
            <a:pPr marL="285750" indent="-285750">
              <a:buFont typeface="Arial" panose="020B0604020202020204" pitchFamily="34" charset="0"/>
              <a:buChar char="•"/>
            </a:pPr>
            <a:r>
              <a:rPr lang="sl-SI" b="1" dirty="0"/>
              <a:t>Postavljanje vizije</a:t>
            </a:r>
          </a:p>
          <a:p>
            <a:pPr marL="285750" indent="-285750">
              <a:buFont typeface="Arial" panose="020B0604020202020204" pitchFamily="34" charset="0"/>
              <a:buChar char="•"/>
            </a:pPr>
            <a:r>
              <a:rPr lang="sl-SI" b="1" dirty="0"/>
              <a:t>Vrednotenje idej</a:t>
            </a:r>
          </a:p>
          <a:p>
            <a:pPr marL="285750" indent="-285750">
              <a:buFont typeface="Arial" panose="020B0604020202020204" pitchFamily="34" charset="0"/>
              <a:buChar char="•"/>
            </a:pPr>
            <a:r>
              <a:rPr lang="sl-SI" b="1" dirty="0"/>
              <a:t>Aktiviranje virov</a:t>
            </a:r>
          </a:p>
          <a:p>
            <a:pPr marL="285750" indent="-285750">
              <a:buFont typeface="Arial" panose="020B0604020202020204" pitchFamily="34" charset="0"/>
              <a:buChar char="•"/>
            </a:pPr>
            <a:r>
              <a:rPr lang="sl-SI" b="1" dirty="0"/>
              <a:t>Finančna in ekonomska pismenost</a:t>
            </a:r>
          </a:p>
          <a:p>
            <a:pPr marL="285750" indent="-285750">
              <a:buFont typeface="Arial" panose="020B0604020202020204" pitchFamily="34" charset="0"/>
              <a:buChar char="•"/>
            </a:pPr>
            <a:r>
              <a:rPr lang="sl-SI" b="1" dirty="0"/>
              <a:t>Načrtovanje in vodenje</a:t>
            </a:r>
          </a:p>
          <a:p>
            <a:pPr marL="285750" indent="-285750">
              <a:buFont typeface="Arial" panose="020B0604020202020204" pitchFamily="34" charset="0"/>
              <a:buChar char="•"/>
            </a:pPr>
            <a:r>
              <a:rPr lang="sl-SI" b="1" dirty="0"/>
              <a:t>Obvladovanje negotovosti in tveganj</a:t>
            </a:r>
          </a:p>
          <a:p>
            <a:r>
              <a:rPr lang="sl-SI" dirty="0"/>
              <a:t> </a:t>
            </a:r>
          </a:p>
          <a:p>
            <a:r>
              <a:rPr lang="sl-SI" b="1" dirty="0">
                <a:solidFill>
                  <a:srgbClr val="FF0000"/>
                </a:solidFill>
              </a:rPr>
              <a:t>Splošne in socialne veščine</a:t>
            </a:r>
          </a:p>
          <a:p>
            <a:pPr marL="285750" indent="-285750">
              <a:buFont typeface="Arial" panose="020B0604020202020204" pitchFamily="34" charset="0"/>
              <a:buChar char="•"/>
            </a:pPr>
            <a:r>
              <a:rPr lang="sl-SI" b="1" dirty="0"/>
              <a:t>Vodenje in delovanje v timu (delo z drugimi)</a:t>
            </a:r>
            <a:endParaRPr lang="sl-SI" dirty="0"/>
          </a:p>
          <a:p>
            <a:pPr marL="285750" indent="-285750">
              <a:buFont typeface="Arial" panose="020B0604020202020204" pitchFamily="34" charset="0"/>
              <a:buChar char="•"/>
            </a:pPr>
            <a:r>
              <a:rPr lang="sl-SI" b="1" dirty="0"/>
              <a:t>Izkustveno učenje (odnos do napak in učenje iz neuspehov in uspehov)</a:t>
            </a:r>
            <a:endParaRPr lang="sl-SI" dirty="0"/>
          </a:p>
          <a:p>
            <a:pPr marL="285750" indent="-285750">
              <a:buFont typeface="Arial" panose="020B0604020202020204" pitchFamily="34" charset="0"/>
              <a:buChar char="•"/>
            </a:pPr>
            <a:r>
              <a:rPr lang="sl-SI" b="1" dirty="0"/>
              <a:t>Vključevanje (aktiviranje) drugih, povezovanje</a:t>
            </a:r>
            <a:endParaRPr lang="sl-SI" dirty="0"/>
          </a:p>
          <a:p>
            <a:pPr marL="285750" indent="-285750">
              <a:buFont typeface="Arial" panose="020B0604020202020204" pitchFamily="34" charset="0"/>
              <a:buChar char="•"/>
            </a:pPr>
            <a:r>
              <a:rPr lang="sl-SI" b="1" dirty="0"/>
              <a:t>Komunikacijske spretnosti</a:t>
            </a:r>
          </a:p>
          <a:p>
            <a:r>
              <a:rPr lang="sl-SI" dirty="0"/>
              <a:t> </a:t>
            </a:r>
          </a:p>
          <a:p>
            <a:r>
              <a:rPr lang="sl-SI" dirty="0"/>
              <a:t> </a:t>
            </a:r>
          </a:p>
          <a:p>
            <a:pPr marL="285750" indent="-285750">
              <a:buFont typeface="Arial" panose="020B0604020202020204" pitchFamily="34" charset="0"/>
              <a:buChar char="•"/>
            </a:pPr>
            <a:endParaRPr lang="sl-SI" b="1" dirty="0">
              <a:solidFill>
                <a:schemeClr val="accent5">
                  <a:lumMod val="75000"/>
                </a:schemeClr>
              </a:solidFill>
            </a:endParaRPr>
          </a:p>
        </p:txBody>
      </p:sp>
      <p:sp>
        <p:nvSpPr>
          <p:cNvPr id="7" name="Pravokotnik 6"/>
          <p:cNvSpPr/>
          <p:nvPr/>
        </p:nvSpPr>
        <p:spPr>
          <a:xfrm>
            <a:off x="6008914" y="4252460"/>
            <a:ext cx="4659086" cy="1754326"/>
          </a:xfrm>
          <a:prstGeom prst="rect">
            <a:avLst/>
          </a:prstGeom>
        </p:spPr>
        <p:txBody>
          <a:bodyPr wrap="square">
            <a:spAutoFit/>
          </a:bodyPr>
          <a:lstStyle/>
          <a:p>
            <a:r>
              <a:rPr lang="sl-SI" b="1" dirty="0">
                <a:solidFill>
                  <a:srgbClr val="FF0000"/>
                </a:solidFill>
              </a:rPr>
              <a:t>Osebni razvoj in odnos do sebe, drugih, okolja</a:t>
            </a:r>
            <a:endParaRPr lang="sl-SI" dirty="0">
              <a:solidFill>
                <a:srgbClr val="FF0000"/>
              </a:solidFill>
            </a:endParaRPr>
          </a:p>
          <a:p>
            <a:pPr marL="285750" indent="-285750">
              <a:buFont typeface="Arial" panose="020B0604020202020204" pitchFamily="34" charset="0"/>
              <a:buChar char="•"/>
            </a:pPr>
            <a:r>
              <a:rPr lang="sl-SI" b="1" dirty="0">
                <a:solidFill>
                  <a:srgbClr val="0070C0"/>
                </a:solidFill>
              </a:rPr>
              <a:t>Ustvarjalnost</a:t>
            </a:r>
            <a:endParaRPr lang="sl-SI" dirty="0">
              <a:solidFill>
                <a:srgbClr val="0070C0"/>
              </a:solidFill>
            </a:endParaRPr>
          </a:p>
          <a:p>
            <a:pPr marL="285750" indent="-285750">
              <a:buFont typeface="Arial" panose="020B0604020202020204" pitchFamily="34" charset="0"/>
              <a:buChar char="•"/>
            </a:pPr>
            <a:r>
              <a:rPr lang="sl-SI" b="1" dirty="0"/>
              <a:t>Motivacija in vztrajnost</a:t>
            </a:r>
            <a:endParaRPr lang="sl-SI" dirty="0"/>
          </a:p>
          <a:p>
            <a:pPr marL="285750" indent="-285750">
              <a:buFont typeface="Arial" panose="020B0604020202020204" pitchFamily="34" charset="0"/>
              <a:buChar char="•"/>
            </a:pPr>
            <a:r>
              <a:rPr lang="sl-SI" b="1" dirty="0"/>
              <a:t>Samozavedanje in samozadostnost</a:t>
            </a:r>
            <a:endParaRPr lang="sl-SI" dirty="0"/>
          </a:p>
          <a:p>
            <a:pPr marL="285750" indent="-285750">
              <a:buFont typeface="Arial" panose="020B0604020202020204" pitchFamily="34" charset="0"/>
              <a:buChar char="•"/>
            </a:pPr>
            <a:r>
              <a:rPr lang="sl-SI" b="1" dirty="0"/>
              <a:t>Samoiniciativnost (prevzemanje pobude</a:t>
            </a:r>
            <a:r>
              <a:rPr lang="sl-SI" dirty="0"/>
              <a:t>)</a:t>
            </a:r>
          </a:p>
          <a:p>
            <a:pPr marL="285750" indent="-285750">
              <a:buFont typeface="Arial" panose="020B0604020202020204" pitchFamily="34" charset="0"/>
              <a:buChar char="•"/>
            </a:pPr>
            <a:r>
              <a:rPr lang="sl-SI" b="1" dirty="0"/>
              <a:t>Etično in trajnostno mišljenje</a:t>
            </a:r>
            <a:endParaRPr lang="sl-SI" dirty="0"/>
          </a:p>
        </p:txBody>
      </p:sp>
      <p:pic>
        <p:nvPicPr>
          <p:cNvPr id="9" name="Slika 8">
            <a:extLst>
              <a:ext uri="{FF2B5EF4-FFF2-40B4-BE49-F238E27FC236}">
                <a16:creationId xmlns:a16="http://schemas.microsoft.com/office/drawing/2014/main" id="{05384FEC-E090-434C-BAE4-B75BCA447FFC}"/>
              </a:ext>
            </a:extLst>
          </p:cNvPr>
          <p:cNvPicPr>
            <a:picLocks noChangeAspect="1"/>
          </p:cNvPicPr>
          <p:nvPr/>
        </p:nvPicPr>
        <p:blipFill>
          <a:blip r:embed="rId2"/>
          <a:stretch>
            <a:fillRect/>
          </a:stretch>
        </p:blipFill>
        <p:spPr>
          <a:xfrm>
            <a:off x="6183085" y="200298"/>
            <a:ext cx="3866607" cy="3866607"/>
          </a:xfrm>
          <a:prstGeom prst="rect">
            <a:avLst/>
          </a:prstGeom>
        </p:spPr>
      </p:pic>
    </p:spTree>
    <p:extLst>
      <p:ext uri="{BB962C8B-B14F-4D97-AF65-F5344CB8AC3E}">
        <p14:creationId xmlns:p14="http://schemas.microsoft.com/office/powerpoint/2010/main" val="3811320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stretch>
            <a:fillRect/>
          </a:stretch>
        </p:blipFill>
        <p:spPr>
          <a:xfrm>
            <a:off x="1524000" y="543750"/>
            <a:ext cx="9144000" cy="5860881"/>
          </a:xfrm>
          <a:prstGeom prst="rect">
            <a:avLst/>
          </a:prstGeom>
        </p:spPr>
      </p:pic>
    </p:spTree>
    <p:extLst>
      <p:ext uri="{BB962C8B-B14F-4D97-AF65-F5344CB8AC3E}">
        <p14:creationId xmlns:p14="http://schemas.microsoft.com/office/powerpoint/2010/main" val="3465084635"/>
      </p:ext>
    </p:extLst>
  </p:cSld>
  <p:clrMapOvr>
    <a:masterClrMapping/>
  </p:clrMapOvr>
</p:sld>
</file>

<file path=ppt/theme/theme1.xml><?xml version="1.0" encoding="utf-8"?>
<a:theme xmlns:a="http://schemas.openxmlformats.org/drawingml/2006/main" name="Office Theme">
  <a:themeElements>
    <a:clrScheme name="Officeova 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ova 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ova 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943</TotalTime>
  <Words>2172</Words>
  <Application>Microsoft Office PowerPoint</Application>
  <PresentationFormat>Širokozaslonsko</PresentationFormat>
  <Paragraphs>183</Paragraphs>
  <Slides>34</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34</vt:i4>
      </vt:variant>
    </vt:vector>
  </HeadingPairs>
  <TitlesOfParts>
    <vt:vector size="39" baseType="lpstr">
      <vt:lpstr>Arial</vt:lpstr>
      <vt:lpstr>Calibri</vt:lpstr>
      <vt:lpstr>Calibri Light</vt:lpstr>
      <vt:lpstr>Times New Roman</vt:lpstr>
      <vt:lpstr>Office Theme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Kdaj novosti delujejo? Ali lahko en učitelj razvija podjentost ali ustvrajalnost?</vt:lpstr>
      <vt:lpstr>PowerPointova predstavitev</vt:lpstr>
      <vt:lpstr>Kako so razumeli podjetnost pred 20 leti – kaj se je spremenilo in koliko (Ali se je?)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Področja aktivne lastne udeležbe, kjer so možnosti za ustvarjalno delovanje:</vt:lpstr>
      <vt:lpstr>PowerPointova predstavitev</vt:lpstr>
      <vt:lpstr>PowerPointova predstavitev</vt:lpstr>
    </vt:vector>
  </TitlesOfParts>
  <Company>Zavod RS za šolstvo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Arial 26 pt, bold</dc:title>
  <dc:creator>Zvonka Kos</dc:creator>
  <cp:lastModifiedBy>A3</cp:lastModifiedBy>
  <cp:revision>59</cp:revision>
  <dcterms:created xsi:type="dcterms:W3CDTF">2017-08-16T10:43:35Z</dcterms:created>
  <dcterms:modified xsi:type="dcterms:W3CDTF">2022-08-17T11:11:09Z</dcterms:modified>
</cp:coreProperties>
</file>