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71" r:id="rId23"/>
    <p:sldId id="272" r:id="rId24"/>
    <p:sldId id="273" r:id="rId25"/>
    <p:sldId id="274" r:id="rId26"/>
    <p:sldId id="275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6. 03. 2023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6. 03. 2023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6. 03. 2023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6. 03. 2023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6. 03. 2023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6. 03. 2023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6. 03. 2023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6. 03. 2023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6. 03. 2023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6. 03. 2023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6. 03. 2023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9A59C-9A0B-40BC-BEF3-75E63AAC039B}" type="datetimeFigureOut">
              <a:rPr lang="sl-SI" smtClean="0"/>
              <a:t>6. 03. 2023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980728"/>
            <a:ext cx="9790113" cy="471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3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12" y="476672"/>
            <a:ext cx="8846676" cy="1855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Slika 2" descr="C:\Users\Darja\Documents\Darja knjige\Razredne ure NOVA\SLIKE\Poglavje 1\žitno polje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425" y="2391508"/>
            <a:ext cx="5759450" cy="37672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767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53" y="-46892"/>
            <a:ext cx="8970948" cy="6788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944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856984" cy="6408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236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60" y="821662"/>
            <a:ext cx="9790113" cy="226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 descr="C:\Users\Darja\Documents\Darja knjige\Glavo imaš in srce\SLIKE\Poglavje 1\ma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356992"/>
            <a:ext cx="3384376" cy="226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293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9790113" cy="196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492896"/>
            <a:ext cx="3096344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944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58614"/>
            <a:ext cx="9036496" cy="6799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236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145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171400"/>
            <a:ext cx="8928992" cy="6923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293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7"/>
            <a:ext cx="8928992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655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9036496" cy="6669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944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48"/>
          <a:stretch/>
        </p:blipFill>
        <p:spPr bwMode="auto">
          <a:xfrm>
            <a:off x="179512" y="1196751"/>
            <a:ext cx="8712968" cy="3832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ravokotnik 2"/>
          <p:cNvSpPr/>
          <p:nvPr/>
        </p:nvSpPr>
        <p:spPr>
          <a:xfrm>
            <a:off x="6052083" y="5029200"/>
            <a:ext cx="281397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371600" algn="r">
              <a:lnSpc>
                <a:spcPct val="150000"/>
              </a:lnSpc>
              <a:spcAft>
                <a:spcPts val="0"/>
              </a:spcAft>
            </a:pPr>
            <a:r>
              <a:rPr lang="sl-SI" dirty="0">
                <a:solidFill>
                  <a:srgbClr val="0070C0"/>
                </a:solidFill>
                <a:ea typeface="Calibri"/>
                <a:cs typeface="Calibri"/>
              </a:rPr>
              <a:t>Avtor neznan</a:t>
            </a:r>
            <a:endParaRPr lang="sl-SI" sz="900" dirty="0">
              <a:solidFill>
                <a:srgbClr val="5A5A5A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1236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2399"/>
            <a:ext cx="9790113" cy="655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295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40768"/>
            <a:ext cx="7205663" cy="540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462"/>
            <a:ext cx="9790113" cy="70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293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17" y="-171400"/>
            <a:ext cx="8856983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655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6" y="116632"/>
            <a:ext cx="8964810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655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8928992" cy="613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944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90" y="0"/>
            <a:ext cx="8892480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236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5707"/>
            <a:ext cx="9036496" cy="6522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293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964488" cy="610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655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145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0963"/>
            <a:ext cx="9144322" cy="669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983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145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8928992" cy="6741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43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179512" y="836712"/>
            <a:ext cx="8964488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sl-SI" dirty="0" smtClean="0">
                <a:solidFill>
                  <a:srgbClr val="0070C0"/>
                </a:solidFill>
                <a:ea typeface="Calibri"/>
                <a:cs typeface="Calibri"/>
              </a:rPr>
              <a:t>8. Zvonjenje </a:t>
            </a:r>
            <a:r>
              <a:rPr lang="sl-SI" dirty="0">
                <a:solidFill>
                  <a:srgbClr val="0070C0"/>
                </a:solidFill>
                <a:ea typeface="Calibri"/>
                <a:cs typeface="Calibri"/>
              </a:rPr>
              <a:t>telefona, pogovarjanje, poslušanje glasbe brez slušalk na javnem mestu je nekulturno in nesprejemljivo.</a:t>
            </a:r>
            <a:endParaRPr lang="sl-SI" sz="900" dirty="0">
              <a:solidFill>
                <a:srgbClr val="5A5A5A"/>
              </a:solidFill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sl-SI" dirty="0" smtClean="0">
                <a:solidFill>
                  <a:srgbClr val="0070C0"/>
                </a:solidFill>
                <a:ea typeface="Calibri"/>
                <a:cs typeface="Calibri"/>
              </a:rPr>
              <a:t>9. Ohrani </a:t>
            </a:r>
            <a:r>
              <a:rPr lang="sl-SI" dirty="0">
                <a:solidFill>
                  <a:srgbClr val="0070C0"/>
                </a:solidFill>
                <a:ea typeface="Calibri"/>
                <a:cs typeface="Calibri"/>
              </a:rPr>
              <a:t>ravnovesje med aktivnostmi na spletu in izven njega! Ne pretiravaj z uporabo interneta, mobilnega telefona in igranjem spletnih iger!</a:t>
            </a:r>
            <a:endParaRPr lang="sl-SI" sz="900" dirty="0">
              <a:solidFill>
                <a:srgbClr val="5A5A5A"/>
              </a:solidFill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sl-SI" dirty="0" smtClean="0">
                <a:solidFill>
                  <a:srgbClr val="0070C0"/>
                </a:solidFill>
                <a:ea typeface="Calibri"/>
                <a:cs typeface="Calibri"/>
              </a:rPr>
              <a:t>10. Vedi</a:t>
            </a:r>
            <a:r>
              <a:rPr lang="sl-SI" dirty="0">
                <a:solidFill>
                  <a:srgbClr val="0070C0"/>
                </a:solidFill>
                <a:ea typeface="Calibri"/>
                <a:cs typeface="Calibri"/>
              </a:rPr>
              <a:t>, da kar objaviš na družabnem omrežju, izročiš v last omrežja. Tvoje podatke in slike lahko uporabijo, predvsem v oglaševalske namene. </a:t>
            </a:r>
            <a:endParaRPr lang="sl-SI" sz="900" dirty="0">
              <a:solidFill>
                <a:srgbClr val="5A5A5A"/>
              </a:solidFill>
              <a:ea typeface="Calibri"/>
              <a:cs typeface="Times New Roman"/>
            </a:endParaRPr>
          </a:p>
        </p:txBody>
      </p:sp>
      <p:pic>
        <p:nvPicPr>
          <p:cNvPr id="6" name="Slika 5" descr="C:\Users\Darja\Documents\Darja knjige\Razredne ure NOVA\SLIKE\Poglavje 1\na telefonu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586" y="3573016"/>
            <a:ext cx="3990340" cy="26600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670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60975"/>
            <a:ext cx="9790113" cy="364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836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32683"/>
            <a:ext cx="8964488" cy="494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Slika 2" descr="C:\Users\Darja\Documents\Darja knjige\Razredne ure NOVA\SLIKE\Poglavje 2 državljan sveta\najstnik sedi na tleh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725144"/>
            <a:ext cx="2873375" cy="18688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122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15950"/>
            <a:ext cx="8856984" cy="5981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78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8928992" cy="4830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302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04" y="116632"/>
            <a:ext cx="9007996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729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6675"/>
            <a:ext cx="9297863" cy="672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001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55" y="86294"/>
            <a:ext cx="8774741" cy="6771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530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99392"/>
            <a:ext cx="8928992" cy="6746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456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2233"/>
            <a:ext cx="8964488" cy="5976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149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145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8669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0193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17" y="1044927"/>
            <a:ext cx="8818766" cy="5778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218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95313"/>
            <a:ext cx="8856984" cy="5858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825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4163"/>
            <a:ext cx="8784976" cy="628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981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88"/>
            <a:ext cx="8856984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098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616" y="332656"/>
            <a:ext cx="9790113" cy="62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052736"/>
            <a:ext cx="6379811" cy="5317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342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3838"/>
            <a:ext cx="8856984" cy="641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52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64" y="-163978"/>
            <a:ext cx="8893532" cy="6912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19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56984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744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C:\Users\Darja\Documents\Darja knjige\Razredne ure NOVA\SLIKE\Poglavje 2 državljan sveta\globalizacija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12776"/>
            <a:ext cx="6192688" cy="40023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983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9036496" cy="6318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23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107504" y="404664"/>
            <a:ext cx="9289032" cy="506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l-SI" sz="1900" dirty="0">
                <a:solidFill>
                  <a:srgbClr val="0070C0"/>
                </a:solidFill>
                <a:cs typeface="Calibri"/>
              </a:rPr>
              <a:t>9</a:t>
            </a:r>
            <a:r>
              <a:rPr lang="sl-SI" sz="1900" dirty="0" smtClean="0">
                <a:solidFill>
                  <a:srgbClr val="0070C0"/>
                </a:solidFill>
                <a:cs typeface="Calibri"/>
              </a:rPr>
              <a:t>. Količina </a:t>
            </a:r>
            <a:r>
              <a:rPr lang="sl-SI" sz="1900" dirty="0">
                <a:solidFill>
                  <a:srgbClr val="0070C0"/>
                </a:solidFill>
                <a:cs typeface="Calibri"/>
              </a:rPr>
              <a:t>120 litrov vode, ki jo porabi povprečen Slovenec dnevno, predstavlja le 5–10 % vode, ki jo v resnici porabi; ostalo je t. i. skrita voda, ki se porabi pri pridelavi, predelavi in proizvodnji različnih dobrin, ki jih nakupi.  </a:t>
            </a:r>
            <a:endParaRPr lang="sl-SI" sz="1900" dirty="0"/>
          </a:p>
          <a:p>
            <a:pPr lvl="0"/>
            <a:r>
              <a:rPr lang="sl-SI" sz="1900" dirty="0" smtClean="0">
                <a:solidFill>
                  <a:srgbClr val="0070C0"/>
                </a:solidFill>
                <a:cs typeface="Calibri"/>
              </a:rPr>
              <a:t>10. Več </a:t>
            </a:r>
            <a:r>
              <a:rPr lang="sl-SI" sz="1900" dirty="0">
                <a:solidFill>
                  <a:srgbClr val="0070C0"/>
                </a:solidFill>
                <a:cs typeface="Calibri"/>
              </a:rPr>
              <a:t>kot tretjino vse energije ljudje porabimo v gospodinjstvih. </a:t>
            </a:r>
            <a:endParaRPr lang="sl-SI" sz="1900" dirty="0" smtClean="0"/>
          </a:p>
          <a:p>
            <a:pPr lvl="0"/>
            <a:r>
              <a:rPr lang="sl-SI" sz="1900" dirty="0" smtClean="0">
                <a:solidFill>
                  <a:srgbClr val="0070C0"/>
                </a:solidFill>
                <a:cs typeface="Calibri"/>
              </a:rPr>
              <a:t>11. Vsakič</a:t>
            </a:r>
            <a:r>
              <a:rPr lang="sl-SI" sz="1900" dirty="0">
                <a:solidFill>
                  <a:srgbClr val="0070C0"/>
                </a:solidFill>
                <a:cs typeface="Calibri"/>
              </a:rPr>
              <a:t>, ko odpremo vrata hladilnika, pobegne iz njega 30 % hladnega zraka. </a:t>
            </a:r>
            <a:endParaRPr lang="sl-SI" sz="1900" dirty="0" smtClean="0"/>
          </a:p>
          <a:p>
            <a:pPr lvl="0"/>
            <a:r>
              <a:rPr lang="sl-SI" sz="1900" dirty="0" smtClean="0">
                <a:solidFill>
                  <a:srgbClr val="0070C0"/>
                </a:solidFill>
                <a:cs typeface="Calibri"/>
              </a:rPr>
              <a:t>12. Pri </a:t>
            </a:r>
            <a:r>
              <a:rPr lang="sl-SI" sz="1900" dirty="0">
                <a:solidFill>
                  <a:srgbClr val="0070C0"/>
                </a:solidFill>
                <a:cs typeface="Calibri"/>
              </a:rPr>
              <a:t>tradicionalni žarnici se le 10 % elektrike porabi za svetlobo. Preostalih 90 % se porabi za segrevanje. </a:t>
            </a:r>
            <a:endParaRPr lang="sl-SI" sz="1900" dirty="0"/>
          </a:p>
          <a:p>
            <a:pPr lvl="0"/>
            <a:r>
              <a:rPr lang="sl-SI" sz="1900" dirty="0" smtClean="0">
                <a:solidFill>
                  <a:srgbClr val="0070C0"/>
                </a:solidFill>
                <a:cs typeface="Calibri"/>
              </a:rPr>
              <a:t>13. Varčne </a:t>
            </a:r>
            <a:r>
              <a:rPr lang="sl-SI" sz="1900" dirty="0">
                <a:solidFill>
                  <a:srgbClr val="0070C0"/>
                </a:solidFill>
                <a:cs typeface="Calibri"/>
              </a:rPr>
              <a:t>žarnice porabijo 80 % manj elektrike kot običajne in trajajo 10-krat dlje. </a:t>
            </a:r>
            <a:endParaRPr lang="sl-SI" sz="1900" dirty="0"/>
          </a:p>
          <a:p>
            <a:pPr lvl="0"/>
            <a:r>
              <a:rPr lang="sl-SI" sz="1900" dirty="0" smtClean="0">
                <a:solidFill>
                  <a:srgbClr val="0070C0"/>
                </a:solidFill>
                <a:cs typeface="Calibri"/>
              </a:rPr>
              <a:t>14. Če </a:t>
            </a:r>
            <a:r>
              <a:rPr lang="sl-SI" sz="1900" dirty="0">
                <a:solidFill>
                  <a:srgbClr val="0070C0"/>
                </a:solidFill>
                <a:cs typeface="Calibri"/>
              </a:rPr>
              <a:t>pozimi zmanjšamo termostat za 1°C, se nam stroški za ogrevanje lahko zmanjšajo za 10 %.</a:t>
            </a:r>
            <a:endParaRPr lang="sl-SI" sz="1900" dirty="0"/>
          </a:p>
          <a:p>
            <a:pPr lvl="0"/>
            <a:r>
              <a:rPr lang="sl-SI" sz="1900" dirty="0" smtClean="0">
                <a:solidFill>
                  <a:srgbClr val="0070C0"/>
                </a:solidFill>
                <a:cs typeface="Calibri"/>
              </a:rPr>
              <a:t>15. V </a:t>
            </a:r>
            <a:r>
              <a:rPr lang="sl-SI" sz="1900" dirty="0">
                <a:solidFill>
                  <a:srgbClr val="0070C0"/>
                </a:solidFill>
                <a:cs typeface="Calibri"/>
              </a:rPr>
              <a:t>mnogih državah v ospredje stopajo obnovljivi viri energije, cene jim strmo padajo, postajajo dostopni in uspešno zamenjujejo tradicionalne neobnovljive vire.</a:t>
            </a:r>
            <a:endParaRPr lang="sl-SI" sz="1900" dirty="0"/>
          </a:p>
          <a:p>
            <a:pPr lvl="0"/>
            <a:r>
              <a:rPr lang="sl-SI" sz="1900" dirty="0" smtClean="0">
                <a:solidFill>
                  <a:srgbClr val="0070C0"/>
                </a:solidFill>
                <a:cs typeface="Calibri"/>
              </a:rPr>
              <a:t>16. Po </a:t>
            </a:r>
            <a:r>
              <a:rPr lang="sl-SI" sz="1900" dirty="0">
                <a:solidFill>
                  <a:srgbClr val="0070C0"/>
                </a:solidFill>
                <a:cs typeface="Calibri"/>
              </a:rPr>
              <a:t>svetu se odpira vedno več služb na področju zelenih, obnovljivih virih energije.</a:t>
            </a:r>
            <a:endParaRPr lang="sl-SI" sz="1900" dirty="0"/>
          </a:p>
          <a:p>
            <a:pPr lvl="0"/>
            <a:r>
              <a:rPr lang="sl-SI" sz="1900" dirty="0" smtClean="0">
                <a:solidFill>
                  <a:srgbClr val="0070C0"/>
                </a:solidFill>
                <a:cs typeface="Calibri"/>
              </a:rPr>
              <a:t>17. Z </a:t>
            </a:r>
            <a:r>
              <a:rPr lang="sl-SI" sz="1900" dirty="0">
                <a:solidFill>
                  <a:srgbClr val="0070C0"/>
                </a:solidFill>
                <a:cs typeface="Calibri"/>
              </a:rPr>
              <a:t>obnovljivi viri so nekaj ur poskusno dobavljali 100 % energije na Škotskem, v Nemčiji, na Danskem in Portugalskem</a:t>
            </a:r>
            <a:r>
              <a:rPr lang="sl-SI" sz="1900" cap="small" dirty="0">
                <a:solidFill>
                  <a:srgbClr val="0070C0"/>
                </a:solidFill>
                <a:cs typeface="Calibri"/>
              </a:rPr>
              <a:t>.</a:t>
            </a:r>
            <a:endParaRPr lang="sl-SI" sz="1900" dirty="0"/>
          </a:p>
          <a:p>
            <a:pPr lvl="0"/>
            <a:r>
              <a:rPr lang="sl-SI" sz="1900" dirty="0" smtClean="0">
                <a:solidFill>
                  <a:srgbClr val="0070C0"/>
                </a:solidFill>
                <a:cs typeface="Calibri"/>
              </a:rPr>
              <a:t>18. Da </a:t>
            </a:r>
            <a:r>
              <a:rPr lang="sl-SI" sz="1900" dirty="0">
                <a:solidFill>
                  <a:srgbClr val="0070C0"/>
                </a:solidFill>
                <a:cs typeface="Calibri"/>
              </a:rPr>
              <a:t>bo ta trend nastopil v Sloveniji, bo potrebna nova generacija razumnih, zavestnih in pogumnih ljudi – to bo vaša naloga, učenci!</a:t>
            </a:r>
            <a:endParaRPr lang="sl-SI" sz="19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8240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964488" cy="648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585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31863"/>
            <a:ext cx="8964488" cy="5233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174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136904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Slika 4" descr="C:\Users\Darja\Documents\Darja knjige\Razredne ure NOVA\SLIKE\Poglavje 1\cvetje pri divji mačehi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952" y="4293096"/>
            <a:ext cx="2980055" cy="19881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302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145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9790113" cy="70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738" y="1412776"/>
            <a:ext cx="4824536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373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145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86" y="510916"/>
            <a:ext cx="8910228" cy="587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550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8640960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332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06084"/>
            <a:ext cx="9467850" cy="514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210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9790113" cy="154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86938"/>
            <a:ext cx="7740352" cy="3222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202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99"/>
          <a:stretch/>
        </p:blipFill>
        <p:spPr bwMode="auto">
          <a:xfrm>
            <a:off x="323528" y="129578"/>
            <a:ext cx="6109102" cy="70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2856"/>
            <a:ext cx="8477876" cy="3882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751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9649072" cy="70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07784"/>
            <a:ext cx="5477575" cy="6526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652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366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45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6" y="476672"/>
            <a:ext cx="9126293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770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8538"/>
            <a:ext cx="9144000" cy="5166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872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7650"/>
            <a:ext cx="8712968" cy="636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069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9"/>
            <a:ext cx="9144000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288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145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8669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0193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50913"/>
            <a:ext cx="8928992" cy="5142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237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3363"/>
            <a:ext cx="9360346" cy="6389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825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323528" y="332656"/>
            <a:ext cx="4572000" cy="4605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sl-SI" dirty="0" smtClean="0">
                <a:solidFill>
                  <a:srgbClr val="0070C0"/>
                </a:solidFill>
                <a:ea typeface="Times New Roman"/>
                <a:cs typeface="Calibri"/>
              </a:rPr>
              <a:t>2. Katero </a:t>
            </a:r>
            <a:r>
              <a:rPr lang="sl-SI" dirty="0">
                <a:solidFill>
                  <a:srgbClr val="0070C0"/>
                </a:solidFill>
                <a:ea typeface="Times New Roman"/>
                <a:cs typeface="Calibri"/>
              </a:rPr>
              <a:t>drevo je simbol Slovenije?</a:t>
            </a:r>
            <a:endParaRPr lang="sl-SI" dirty="0"/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sl-SI" sz="1050" dirty="0">
                <a:solidFill>
                  <a:srgbClr val="0070C0"/>
                </a:solidFill>
                <a:ea typeface="Times New Roman"/>
                <a:cs typeface="Calibri"/>
              </a:rPr>
              <a:t> </a:t>
            </a:r>
            <a:endParaRPr lang="sl-SI" dirty="0"/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lphaLcParenR"/>
            </a:pPr>
            <a:r>
              <a:rPr lang="sl-SI" dirty="0" smtClean="0">
                <a:solidFill>
                  <a:srgbClr val="0070C0"/>
                </a:solidFill>
                <a:ea typeface="Times New Roman"/>
                <a:cs typeface="Calibri"/>
              </a:rPr>
              <a:t>Češnja.</a:t>
            </a:r>
            <a:endParaRPr lang="sl-SI" dirty="0"/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lphaLcParenR"/>
            </a:pPr>
            <a:r>
              <a:rPr lang="sl-SI" dirty="0">
                <a:solidFill>
                  <a:srgbClr val="0070C0"/>
                </a:solidFill>
                <a:ea typeface="Times New Roman"/>
                <a:cs typeface="Calibri"/>
              </a:rPr>
              <a:t>Hrast.</a:t>
            </a:r>
            <a:endParaRPr lang="sl-SI" dirty="0"/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lphaLcParenR"/>
            </a:pPr>
            <a:r>
              <a:rPr lang="sl-SI" dirty="0" smtClean="0">
                <a:solidFill>
                  <a:srgbClr val="0070C0"/>
                </a:solidFill>
                <a:ea typeface="Times New Roman"/>
                <a:cs typeface="Calibri"/>
              </a:rPr>
              <a:t>Lipa.</a:t>
            </a:r>
            <a:endParaRPr lang="sl-SI" dirty="0" smtClean="0"/>
          </a:p>
          <a:p>
            <a:pPr lvl="0">
              <a:lnSpc>
                <a:spcPct val="115000"/>
              </a:lnSpc>
              <a:spcAft>
                <a:spcPts val="0"/>
              </a:spcAft>
            </a:pPr>
            <a:endParaRPr lang="sl-SI" dirty="0">
              <a:solidFill>
                <a:srgbClr val="0070C0"/>
              </a:solidFill>
              <a:ea typeface="Times New Roman"/>
              <a:cs typeface="Calibri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</a:pPr>
            <a:endParaRPr lang="sl-SI" dirty="0" smtClean="0">
              <a:solidFill>
                <a:srgbClr val="0070C0"/>
              </a:solidFill>
              <a:ea typeface="Times New Roman"/>
              <a:cs typeface="Calibri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</a:pPr>
            <a:endParaRPr lang="sl-SI" dirty="0">
              <a:solidFill>
                <a:srgbClr val="0070C0"/>
              </a:solidFill>
              <a:ea typeface="Times New Roman"/>
              <a:cs typeface="Calibri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</a:pPr>
            <a:endParaRPr lang="sl-SI" dirty="0" smtClean="0">
              <a:solidFill>
                <a:srgbClr val="0070C0"/>
              </a:solidFill>
              <a:ea typeface="Times New Roman"/>
              <a:cs typeface="Calibri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sl-SI" dirty="0" smtClean="0">
                <a:solidFill>
                  <a:srgbClr val="0070C0"/>
                </a:solidFill>
                <a:ea typeface="Times New Roman"/>
                <a:cs typeface="Calibri"/>
              </a:rPr>
              <a:t>3. Kdo </a:t>
            </a:r>
            <a:r>
              <a:rPr lang="sl-SI" dirty="0">
                <a:solidFill>
                  <a:srgbClr val="0070C0"/>
                </a:solidFill>
                <a:ea typeface="Times New Roman"/>
                <a:cs typeface="Calibri"/>
              </a:rPr>
              <a:t>je avtor prve slovenske kuharske knjige?</a:t>
            </a:r>
            <a:endParaRPr lang="sl-SI" dirty="0"/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sl-SI" sz="1050" dirty="0">
                <a:solidFill>
                  <a:srgbClr val="0070C0"/>
                </a:solidFill>
                <a:ea typeface="Times New Roman"/>
                <a:cs typeface="Calibri"/>
              </a:rPr>
              <a:t> </a:t>
            </a:r>
            <a:endParaRPr lang="sl-SI" dirty="0"/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lphaLcParenR"/>
            </a:pPr>
            <a:r>
              <a:rPr lang="sl-SI" dirty="0">
                <a:solidFill>
                  <a:srgbClr val="0070C0"/>
                </a:solidFill>
                <a:ea typeface="Times New Roman"/>
                <a:cs typeface="Calibri"/>
              </a:rPr>
              <a:t>Valentin Vodnik.</a:t>
            </a:r>
            <a:endParaRPr lang="sl-SI" dirty="0"/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lphaLcParenR"/>
            </a:pPr>
            <a:r>
              <a:rPr lang="sl-SI" dirty="0">
                <a:solidFill>
                  <a:srgbClr val="0070C0"/>
                </a:solidFill>
                <a:ea typeface="Times New Roman"/>
                <a:cs typeface="Calibri"/>
              </a:rPr>
              <a:t>Sestra </a:t>
            </a:r>
            <a:r>
              <a:rPr lang="sl-SI" dirty="0" err="1">
                <a:solidFill>
                  <a:srgbClr val="0070C0"/>
                </a:solidFill>
                <a:ea typeface="Times New Roman"/>
                <a:cs typeface="Calibri"/>
              </a:rPr>
              <a:t>Vendelina</a:t>
            </a:r>
            <a:r>
              <a:rPr lang="sl-SI" dirty="0">
                <a:solidFill>
                  <a:srgbClr val="0070C0"/>
                </a:solidFill>
                <a:ea typeface="Times New Roman"/>
                <a:cs typeface="Calibri"/>
              </a:rPr>
              <a:t>.</a:t>
            </a:r>
            <a:endParaRPr lang="sl-SI" dirty="0"/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lphaLcParenR"/>
            </a:pPr>
            <a:r>
              <a:rPr lang="sl-SI" dirty="0">
                <a:solidFill>
                  <a:srgbClr val="0070C0"/>
                </a:solidFill>
                <a:ea typeface="Times New Roman"/>
                <a:cs typeface="Calibri"/>
              </a:rPr>
              <a:t>Janez Cigler. </a:t>
            </a:r>
            <a:endParaRPr lang="sl-SI" dirty="0"/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sl-SI" dirty="0">
                <a:solidFill>
                  <a:srgbClr val="0070C0"/>
                </a:solidFill>
                <a:ea typeface="Times New Roman"/>
                <a:cs typeface="Calibri"/>
              </a:rPr>
              <a:t> </a:t>
            </a:r>
            <a:endParaRPr lang="sl-SI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9098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611560" y="1124744"/>
            <a:ext cx="7056784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sl-SI" dirty="0" smtClean="0">
                <a:solidFill>
                  <a:srgbClr val="0070C0"/>
                </a:solidFill>
                <a:ea typeface="Times New Roman"/>
                <a:cs typeface="Calibri"/>
              </a:rPr>
              <a:t>4. Kje </a:t>
            </a:r>
            <a:r>
              <a:rPr lang="sl-SI" dirty="0">
                <a:solidFill>
                  <a:srgbClr val="0070C0"/>
                </a:solidFill>
                <a:ea typeface="Times New Roman"/>
                <a:cs typeface="Calibri"/>
              </a:rPr>
              <a:t>so bili posneti posamezni prizori filma Zgodb iz </a:t>
            </a:r>
            <a:r>
              <a:rPr lang="sl-SI" dirty="0" err="1">
                <a:solidFill>
                  <a:srgbClr val="0070C0"/>
                </a:solidFill>
                <a:ea typeface="Times New Roman"/>
                <a:cs typeface="Calibri"/>
              </a:rPr>
              <a:t>Narnije</a:t>
            </a:r>
            <a:r>
              <a:rPr lang="sl-SI" dirty="0">
                <a:solidFill>
                  <a:srgbClr val="0070C0"/>
                </a:solidFill>
                <a:ea typeface="Times New Roman"/>
                <a:cs typeface="Calibri"/>
              </a:rPr>
              <a:t>?</a:t>
            </a:r>
            <a:endParaRPr lang="sl-SI" dirty="0"/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sl-SI" dirty="0">
                <a:solidFill>
                  <a:srgbClr val="0070C0"/>
                </a:solidFill>
                <a:ea typeface="Times New Roman"/>
                <a:cs typeface="Calibri"/>
              </a:rPr>
              <a:t> </a:t>
            </a:r>
            <a:endParaRPr lang="sl-SI" dirty="0"/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lphaLcParenR"/>
            </a:pPr>
            <a:r>
              <a:rPr lang="sl-SI" dirty="0">
                <a:solidFill>
                  <a:srgbClr val="0070C0"/>
                </a:solidFill>
                <a:ea typeface="Times New Roman"/>
                <a:cs typeface="Calibri"/>
              </a:rPr>
              <a:t>V Logarski dolini.</a:t>
            </a:r>
            <a:endParaRPr lang="sl-SI" dirty="0"/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lphaLcParenR"/>
            </a:pPr>
            <a:r>
              <a:rPr lang="sl-SI" dirty="0">
                <a:solidFill>
                  <a:srgbClr val="0070C0"/>
                </a:solidFill>
                <a:ea typeface="Times New Roman"/>
                <a:cs typeface="Calibri"/>
              </a:rPr>
              <a:t>V dolini Trente.</a:t>
            </a:r>
            <a:endParaRPr lang="sl-SI" dirty="0"/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lphaLcParenR"/>
            </a:pPr>
            <a:r>
              <a:rPr lang="sl-SI" dirty="0">
                <a:solidFill>
                  <a:srgbClr val="0070C0"/>
                </a:solidFill>
                <a:ea typeface="Times New Roman"/>
                <a:cs typeface="Calibri"/>
              </a:rPr>
              <a:t>V Soški dolini.</a:t>
            </a:r>
            <a:endParaRPr lang="sl-SI" dirty="0">
              <a:effectLst/>
            </a:endParaRPr>
          </a:p>
        </p:txBody>
      </p:sp>
      <p:pic>
        <p:nvPicPr>
          <p:cNvPr id="3" name="Slika 2" descr="Image result for zgodbe iz narnije v soški dolini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140968"/>
            <a:ext cx="4968552" cy="27496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342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611560" y="692696"/>
            <a:ext cx="7776864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sl-SI" dirty="0" smtClean="0">
                <a:solidFill>
                  <a:srgbClr val="0070C0"/>
                </a:solidFill>
                <a:ea typeface="Times New Roman"/>
                <a:cs typeface="Calibri"/>
              </a:rPr>
              <a:t>5. Kje </a:t>
            </a:r>
            <a:r>
              <a:rPr lang="sl-SI" dirty="0">
                <a:solidFill>
                  <a:srgbClr val="0070C0"/>
                </a:solidFill>
                <a:ea typeface="Times New Roman"/>
                <a:cs typeface="Calibri"/>
              </a:rPr>
              <a:t>se nahaja najstarejša vinska trta na svetu, ki je stara preko 400 let?</a:t>
            </a:r>
            <a:endParaRPr lang="sl-SI" dirty="0"/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sl-SI" dirty="0">
                <a:solidFill>
                  <a:srgbClr val="0070C0"/>
                </a:solidFill>
                <a:ea typeface="Times New Roman"/>
                <a:cs typeface="Calibri"/>
              </a:rPr>
              <a:t> </a:t>
            </a:r>
            <a:endParaRPr lang="sl-SI" dirty="0"/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lphaLcParenR"/>
            </a:pPr>
            <a:r>
              <a:rPr lang="sl-SI" dirty="0">
                <a:solidFill>
                  <a:srgbClr val="0070C0"/>
                </a:solidFill>
                <a:ea typeface="Times New Roman"/>
                <a:cs typeface="Calibri"/>
              </a:rPr>
              <a:t>V Ljubljani.</a:t>
            </a:r>
            <a:endParaRPr lang="sl-SI" dirty="0"/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lphaLcParenR"/>
            </a:pPr>
            <a:r>
              <a:rPr lang="sl-SI" dirty="0">
                <a:solidFill>
                  <a:srgbClr val="0070C0"/>
                </a:solidFill>
                <a:ea typeface="Times New Roman"/>
                <a:cs typeface="Calibri"/>
              </a:rPr>
              <a:t>V Mariboru.</a:t>
            </a:r>
            <a:endParaRPr lang="sl-SI" dirty="0"/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lphaLcParenR"/>
            </a:pPr>
            <a:r>
              <a:rPr lang="sl-SI" dirty="0">
                <a:solidFill>
                  <a:srgbClr val="0070C0"/>
                </a:solidFill>
                <a:ea typeface="Times New Roman"/>
                <a:cs typeface="Calibri"/>
              </a:rPr>
              <a:t>V Vipavi.</a:t>
            </a:r>
            <a:endParaRPr lang="sl-SI" dirty="0">
              <a:effectLst/>
            </a:endParaRPr>
          </a:p>
        </p:txBody>
      </p:sp>
      <p:pic>
        <p:nvPicPr>
          <p:cNvPr id="3" name="Slika 2" descr="Image result for vinska trta v mariboru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739" y="2636912"/>
            <a:ext cx="5818505" cy="33216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52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539552" y="404664"/>
            <a:ext cx="7560840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sl-SI" dirty="0" smtClean="0">
                <a:solidFill>
                  <a:srgbClr val="0070C0"/>
                </a:solidFill>
                <a:ea typeface="Times New Roman"/>
                <a:cs typeface="Calibri"/>
              </a:rPr>
              <a:t>6. Sveto </a:t>
            </a:r>
            <a:r>
              <a:rPr lang="sl-SI" dirty="0">
                <a:solidFill>
                  <a:srgbClr val="0070C0"/>
                </a:solidFill>
                <a:ea typeface="Times New Roman"/>
                <a:cs typeface="Calibri"/>
              </a:rPr>
              <a:t>pismo je leta 1584 v slovenščino prvi prevedel Jurij Dalmatin. Kateri narod po vrsti smo, ki smo dobili prevod Biblije v svoj materni jezik?</a:t>
            </a:r>
            <a:endParaRPr lang="sl-SI" dirty="0"/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sl-SI" dirty="0">
                <a:solidFill>
                  <a:srgbClr val="0070C0"/>
                </a:solidFill>
                <a:ea typeface="Times New Roman"/>
                <a:cs typeface="Calibri"/>
              </a:rPr>
              <a:t> </a:t>
            </a:r>
            <a:endParaRPr lang="sl-SI" dirty="0"/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lphaLcParenR"/>
            </a:pPr>
            <a:r>
              <a:rPr lang="sl-SI" dirty="0">
                <a:solidFill>
                  <a:srgbClr val="0070C0"/>
                </a:solidFill>
                <a:ea typeface="Times New Roman"/>
                <a:cs typeface="Calibri"/>
              </a:rPr>
              <a:t>3.</a:t>
            </a:r>
            <a:endParaRPr lang="sl-SI" dirty="0"/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lphaLcParenR"/>
            </a:pPr>
            <a:r>
              <a:rPr lang="sl-SI" dirty="0">
                <a:solidFill>
                  <a:srgbClr val="0070C0"/>
                </a:solidFill>
                <a:ea typeface="Times New Roman"/>
                <a:cs typeface="Calibri"/>
              </a:rPr>
              <a:t>12.</a:t>
            </a:r>
            <a:endParaRPr lang="sl-SI" dirty="0"/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lphaLcParenR"/>
            </a:pPr>
            <a:r>
              <a:rPr lang="sl-SI" dirty="0">
                <a:solidFill>
                  <a:srgbClr val="0070C0"/>
                </a:solidFill>
                <a:ea typeface="Times New Roman"/>
                <a:cs typeface="Calibri"/>
              </a:rPr>
              <a:t>18.</a:t>
            </a:r>
            <a:endParaRPr lang="sl-SI" dirty="0">
              <a:effectLst/>
            </a:endParaRPr>
          </a:p>
        </p:txBody>
      </p:sp>
      <p:pic>
        <p:nvPicPr>
          <p:cNvPr id="3" name="Slika 2" descr="Image result for biblija jurij dalmati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247" y="2708920"/>
            <a:ext cx="2203450" cy="36283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19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/>
          <p:cNvSpPr/>
          <p:nvPr/>
        </p:nvSpPr>
        <p:spPr>
          <a:xfrm>
            <a:off x="611560" y="404664"/>
            <a:ext cx="7416824" cy="2322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sl-SI" dirty="0" smtClean="0">
                <a:solidFill>
                  <a:srgbClr val="0070C0"/>
                </a:solidFill>
                <a:ea typeface="Times New Roman"/>
                <a:cs typeface="Calibri"/>
              </a:rPr>
              <a:t>7. Kdo </a:t>
            </a:r>
            <a:r>
              <a:rPr lang="sl-SI" dirty="0">
                <a:solidFill>
                  <a:srgbClr val="0070C0"/>
                </a:solidFill>
                <a:ea typeface="Times New Roman"/>
                <a:cs typeface="Calibri"/>
              </a:rPr>
              <a:t>je leta 1879 utemeljil fizikalni zakon o toplotnem sevanju? Danes se ta fizikalni zakon poimenuje po njem, po njem se imenuje tudi slovenski znanstveni inštitut. </a:t>
            </a:r>
            <a:endParaRPr lang="sl-SI" dirty="0"/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sl-SI" dirty="0">
                <a:solidFill>
                  <a:srgbClr val="0070C0"/>
                </a:solidFill>
                <a:ea typeface="Times New Roman"/>
                <a:cs typeface="Calibri"/>
              </a:rPr>
              <a:t> </a:t>
            </a:r>
            <a:endParaRPr lang="sl-SI" dirty="0"/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lphaLcParenR"/>
            </a:pPr>
            <a:r>
              <a:rPr lang="sl-SI" dirty="0">
                <a:solidFill>
                  <a:srgbClr val="0070C0"/>
                </a:solidFill>
                <a:ea typeface="Times New Roman"/>
                <a:cs typeface="Calibri"/>
              </a:rPr>
              <a:t>Jožef Stefan.</a:t>
            </a:r>
            <a:endParaRPr lang="sl-SI" dirty="0"/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lphaLcParenR"/>
            </a:pPr>
            <a:r>
              <a:rPr lang="sl-SI" dirty="0">
                <a:solidFill>
                  <a:srgbClr val="0070C0"/>
                </a:solidFill>
                <a:ea typeface="Times New Roman"/>
                <a:cs typeface="Calibri"/>
              </a:rPr>
              <a:t>Fran </a:t>
            </a:r>
            <a:r>
              <a:rPr lang="sl-SI" dirty="0" smtClean="0">
                <a:solidFill>
                  <a:srgbClr val="0070C0"/>
                </a:solidFill>
                <a:ea typeface="Times New Roman"/>
                <a:cs typeface="Calibri"/>
              </a:rPr>
              <a:t>Ramovš.</a:t>
            </a:r>
            <a:endParaRPr lang="sl-SI" dirty="0" smtClean="0"/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lphaLcParenR"/>
            </a:pPr>
            <a:r>
              <a:rPr lang="sl-SI" dirty="0" smtClean="0">
                <a:solidFill>
                  <a:srgbClr val="0070C0"/>
                </a:solidFill>
                <a:ea typeface="Times New Roman"/>
              </a:rPr>
              <a:t>Friderik Pregl.</a:t>
            </a:r>
            <a:endParaRPr lang="sl-SI" dirty="0"/>
          </a:p>
        </p:txBody>
      </p:sp>
      <p:pic>
        <p:nvPicPr>
          <p:cNvPr id="4" name="Slika 3" descr="Image result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1" y="3212976"/>
            <a:ext cx="2664296" cy="3324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744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395536" y="476672"/>
            <a:ext cx="8208912" cy="2497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500"/>
              </a:spcAft>
            </a:pPr>
            <a:r>
              <a:rPr lang="sl-SI" dirty="0" smtClean="0">
                <a:solidFill>
                  <a:srgbClr val="0070C0"/>
                </a:solidFill>
                <a:ea typeface="Times New Roman"/>
                <a:cs typeface="Calibri"/>
              </a:rPr>
              <a:t>8. Čebelarstvo </a:t>
            </a:r>
            <a:r>
              <a:rPr lang="sl-SI" dirty="0">
                <a:solidFill>
                  <a:srgbClr val="0070C0"/>
                </a:solidFill>
                <a:ea typeface="Times New Roman"/>
                <a:cs typeface="Calibri"/>
              </a:rPr>
              <a:t>je že od nekdaj del slovenskega prostora. Imenuj priznanega slovenskega čebelarja, ki je že pred skoraj tristo leti svetoval tudi na avstrijskem cesarskem </a:t>
            </a:r>
            <a:r>
              <a:rPr lang="sl-SI" dirty="0" smtClean="0">
                <a:solidFill>
                  <a:srgbClr val="0070C0"/>
                </a:solidFill>
                <a:ea typeface="Times New Roman"/>
                <a:cs typeface="Calibri"/>
              </a:rPr>
              <a:t>dvoru.</a:t>
            </a:r>
            <a:endParaRPr lang="sl-SI" dirty="0" smtClean="0"/>
          </a:p>
          <a:p>
            <a:pPr lvl="0">
              <a:lnSpc>
                <a:spcPct val="115000"/>
              </a:lnSpc>
              <a:spcAft>
                <a:spcPts val="1500"/>
              </a:spcAft>
            </a:pPr>
            <a:r>
              <a:rPr lang="sl-SI" dirty="0" smtClean="0">
                <a:solidFill>
                  <a:srgbClr val="0070C0"/>
                </a:solidFill>
                <a:ea typeface="Times New Roman"/>
                <a:cs typeface="Calibri"/>
              </a:rPr>
              <a:t>a) Janez </a:t>
            </a:r>
            <a:r>
              <a:rPr lang="sl-SI" dirty="0" err="1">
                <a:solidFill>
                  <a:srgbClr val="0070C0"/>
                </a:solidFill>
                <a:ea typeface="Times New Roman"/>
                <a:cs typeface="Calibri"/>
              </a:rPr>
              <a:t>Čbela</a:t>
            </a:r>
            <a:r>
              <a:rPr lang="sl-SI" dirty="0">
                <a:solidFill>
                  <a:srgbClr val="0070C0"/>
                </a:solidFill>
                <a:ea typeface="Times New Roman"/>
                <a:cs typeface="Calibri"/>
              </a:rPr>
              <a:t>.</a:t>
            </a:r>
            <a:endParaRPr lang="sl-SI" dirty="0"/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sl-SI" dirty="0" smtClean="0">
                <a:solidFill>
                  <a:srgbClr val="0070C0"/>
                </a:solidFill>
                <a:ea typeface="Times New Roman"/>
                <a:cs typeface="Calibri"/>
              </a:rPr>
              <a:t>b) Janez </a:t>
            </a:r>
            <a:r>
              <a:rPr lang="sl-SI" dirty="0">
                <a:solidFill>
                  <a:srgbClr val="0070C0"/>
                </a:solidFill>
                <a:ea typeface="Times New Roman"/>
                <a:cs typeface="Calibri"/>
              </a:rPr>
              <a:t>Janša.</a:t>
            </a:r>
            <a:endParaRPr lang="sl-SI" dirty="0"/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sl-SI" dirty="0" smtClean="0">
                <a:solidFill>
                  <a:srgbClr val="0070C0"/>
                </a:solidFill>
                <a:ea typeface="Times New Roman"/>
                <a:cs typeface="Calibri"/>
              </a:rPr>
              <a:t>c) Anton </a:t>
            </a:r>
            <a:r>
              <a:rPr lang="sl-SI" dirty="0">
                <a:solidFill>
                  <a:srgbClr val="0070C0"/>
                </a:solidFill>
                <a:ea typeface="Times New Roman"/>
                <a:cs typeface="Calibri"/>
              </a:rPr>
              <a:t>Janša.</a:t>
            </a:r>
            <a:endParaRPr lang="sl-SI" dirty="0">
              <a:effectLst/>
            </a:endParaRPr>
          </a:p>
        </p:txBody>
      </p:sp>
      <p:pic>
        <p:nvPicPr>
          <p:cNvPr id="3" name="Slika 2" descr="Image result for anton janš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113" y="2974535"/>
            <a:ext cx="2184400" cy="31584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983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3675"/>
            <a:ext cx="8928992" cy="647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23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145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315415"/>
            <a:ext cx="8856984" cy="7173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320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7"/>
            <a:ext cx="8928992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240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5913"/>
            <a:ext cx="8856984" cy="622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585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0" y="164827"/>
            <a:ext cx="8964489" cy="6693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174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145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32543"/>
            <a:ext cx="9036496" cy="679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373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145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213"/>
            <a:ext cx="9036496" cy="680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550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5438"/>
            <a:ext cx="8892480" cy="6415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332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36588"/>
            <a:ext cx="8856984" cy="558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210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77950"/>
            <a:ext cx="8784976" cy="410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202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9036496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948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171400"/>
            <a:ext cx="9036496" cy="6912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921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521</Words>
  <Application>Microsoft Office PowerPoint</Application>
  <PresentationFormat>Diaprojekcija na zaslonu (4:3)</PresentationFormat>
  <Paragraphs>53</Paragraphs>
  <Slides>77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77</vt:i4>
      </vt:variant>
    </vt:vector>
  </HeadingPairs>
  <TitlesOfParts>
    <vt:vector size="81" baseType="lpstr">
      <vt:lpstr>Arial</vt:lpstr>
      <vt:lpstr>Calibri</vt:lpstr>
      <vt:lpstr>Times New Roman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Darja</dc:creator>
  <cp:lastModifiedBy>Inge Breznik</cp:lastModifiedBy>
  <cp:revision>18</cp:revision>
  <dcterms:created xsi:type="dcterms:W3CDTF">2018-02-18T08:49:44Z</dcterms:created>
  <dcterms:modified xsi:type="dcterms:W3CDTF">2023-03-06T08:34:47Z</dcterms:modified>
</cp:coreProperties>
</file>