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694" r:id="rId2"/>
  </p:sldMasterIdLst>
  <p:notesMasterIdLst>
    <p:notesMasterId r:id="rId38"/>
  </p:notesMasterIdLst>
  <p:handoutMasterIdLst>
    <p:handoutMasterId r:id="rId39"/>
  </p:handoutMasterIdLst>
  <p:sldIdLst>
    <p:sldId id="457" r:id="rId3"/>
    <p:sldId id="520" r:id="rId4"/>
    <p:sldId id="539" r:id="rId5"/>
    <p:sldId id="542" r:id="rId6"/>
    <p:sldId id="541" r:id="rId7"/>
    <p:sldId id="540" r:id="rId8"/>
    <p:sldId id="538" r:id="rId9"/>
    <p:sldId id="507" r:id="rId10"/>
    <p:sldId id="493" r:id="rId11"/>
    <p:sldId id="523" r:id="rId12"/>
    <p:sldId id="524" r:id="rId13"/>
    <p:sldId id="511" r:id="rId14"/>
    <p:sldId id="506" r:id="rId15"/>
    <p:sldId id="515" r:id="rId16"/>
    <p:sldId id="516" r:id="rId17"/>
    <p:sldId id="517" r:id="rId18"/>
    <p:sldId id="518" r:id="rId19"/>
    <p:sldId id="519" r:id="rId20"/>
    <p:sldId id="525" r:id="rId21"/>
    <p:sldId id="526" r:id="rId22"/>
    <p:sldId id="528" r:id="rId23"/>
    <p:sldId id="504" r:id="rId24"/>
    <p:sldId id="510" r:id="rId25"/>
    <p:sldId id="498" r:id="rId26"/>
    <p:sldId id="480" r:id="rId27"/>
    <p:sldId id="473" r:id="rId28"/>
    <p:sldId id="530" r:id="rId29"/>
    <p:sldId id="533" r:id="rId30"/>
    <p:sldId id="535" r:id="rId31"/>
    <p:sldId id="534" r:id="rId32"/>
    <p:sldId id="545" r:id="rId33"/>
    <p:sldId id="536" r:id="rId34"/>
    <p:sldId id="532" r:id="rId35"/>
    <p:sldId id="543" r:id="rId36"/>
    <p:sldId id="544" r:id="rId37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DFD0"/>
    <a:srgbClr val="5F5F5F"/>
    <a:srgbClr val="000000"/>
    <a:srgbClr val="EAEAEA"/>
    <a:srgbClr val="FFFF00"/>
    <a:srgbClr val="B2003B"/>
    <a:srgbClr val="0099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6" autoAdjust="0"/>
    <p:restoredTop sz="94727" autoAdjust="0"/>
  </p:normalViewPr>
  <p:slideViewPr>
    <p:cSldViewPr>
      <p:cViewPr varScale="1">
        <p:scale>
          <a:sx n="64" d="100"/>
          <a:sy n="64" d="100"/>
        </p:scale>
        <p:origin x="163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466" y="-108"/>
      </p:cViewPr>
      <p:guideLst>
        <p:guide orient="horz" pos="3126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34" Type="http://schemas.openxmlformats.org/officeDocument/2006/relationships/slide" Target="slides/slide34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3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29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2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1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Relationship Id="rId35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defTabSz="955731" eaLnBrk="0" hangingPunct="0">
              <a:spcBef>
                <a:spcPct val="0"/>
              </a:spcBef>
              <a:defRPr sz="1300"/>
            </a:lvl1pPr>
          </a:lstStyle>
          <a:p>
            <a:endParaRPr lang="it-IT" altLang="sl-SI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14" y="0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defTabSz="955731" eaLnBrk="0" hangingPunct="0">
              <a:spcBef>
                <a:spcPct val="0"/>
              </a:spcBef>
              <a:defRPr sz="1300"/>
            </a:lvl1pPr>
          </a:lstStyle>
          <a:p>
            <a:endParaRPr lang="it-IT" altLang="sl-SI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845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defTabSz="955731" eaLnBrk="0" hangingPunct="0">
              <a:spcBef>
                <a:spcPct val="0"/>
              </a:spcBef>
              <a:defRPr sz="1300"/>
            </a:lvl1pPr>
          </a:lstStyle>
          <a:p>
            <a:r>
              <a:rPr lang="it-IT" altLang="sl-SI"/>
              <a:t>idrostudi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14" y="9430845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defTabSz="955731" eaLnBrk="0" hangingPunct="0">
              <a:spcBef>
                <a:spcPct val="0"/>
              </a:spcBef>
              <a:defRPr sz="1300"/>
            </a:lvl1pPr>
          </a:lstStyle>
          <a:p>
            <a:fld id="{3347DCF7-AE4D-4E30-A1BB-1369DD0AFFBA}" type="slidenum">
              <a:rPr lang="it-IT" altLang="sl-SI"/>
              <a:pPr/>
              <a:t>‹#›</a:t>
            </a:fld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2202117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defTabSz="955731" eaLnBrk="0" hangingPunct="0">
              <a:spcBef>
                <a:spcPct val="0"/>
              </a:spcBef>
              <a:defRPr sz="1300"/>
            </a:lvl1pPr>
          </a:lstStyle>
          <a:p>
            <a:endParaRPr lang="it-IT" altLang="sl-SI"/>
          </a:p>
        </p:txBody>
      </p:sp>
      <p:sp>
        <p:nvSpPr>
          <p:cNvPr id="2051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52" y="4714653"/>
            <a:ext cx="4985772" cy="446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sl-SI"/>
              <a:t>Fare clic per modificare gli stili del testo dello schema</a:t>
            </a:r>
          </a:p>
          <a:p>
            <a:pPr lvl="1"/>
            <a:r>
              <a:rPr lang="it-IT" altLang="sl-SI"/>
              <a:t>Secondo livello</a:t>
            </a:r>
          </a:p>
          <a:p>
            <a:pPr lvl="2"/>
            <a:r>
              <a:rPr lang="it-IT" altLang="sl-SI"/>
              <a:t>Terzo livello</a:t>
            </a:r>
          </a:p>
          <a:p>
            <a:pPr lvl="3"/>
            <a:r>
              <a:rPr lang="it-IT" altLang="sl-SI"/>
              <a:t>Quarto livello</a:t>
            </a:r>
          </a:p>
          <a:p>
            <a:pPr lvl="4"/>
            <a:r>
              <a:rPr lang="it-IT" altLang="sl-SI"/>
              <a:t>Quinto livello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814" y="0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defTabSz="955731" eaLnBrk="0" hangingPunct="0">
              <a:spcBef>
                <a:spcPct val="0"/>
              </a:spcBef>
              <a:defRPr sz="1300"/>
            </a:lvl1pPr>
          </a:lstStyle>
          <a:p>
            <a:endParaRPr lang="it-IT" altLang="sl-SI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45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defTabSz="955731" eaLnBrk="0" hangingPunct="0">
              <a:spcBef>
                <a:spcPct val="0"/>
              </a:spcBef>
              <a:defRPr sz="1300"/>
            </a:lvl1pPr>
          </a:lstStyle>
          <a:p>
            <a:r>
              <a:rPr lang="it-IT" altLang="sl-SI"/>
              <a:t>idrostudi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814" y="9430845"/>
            <a:ext cx="2945862" cy="49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defTabSz="955731" eaLnBrk="0" hangingPunct="0">
              <a:spcBef>
                <a:spcPct val="0"/>
              </a:spcBef>
              <a:defRPr sz="1300"/>
            </a:lvl1pPr>
          </a:lstStyle>
          <a:p>
            <a:fld id="{39374218-3660-4F28-9895-C118E1767495}" type="slidenum">
              <a:rPr lang="it-IT" altLang="sl-SI"/>
              <a:pPr/>
              <a:t>‹#›</a:t>
            </a:fld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3170430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1B3942-6575-4ADB-9D6C-B2129A8CD2BA}" type="slidenum">
              <a:rPr lang="it-IT" altLang="sl-SI"/>
              <a:pPr/>
              <a:t>1</a:t>
            </a:fld>
            <a:endParaRPr lang="it-IT" altLang="sl-SI"/>
          </a:p>
        </p:txBody>
      </p:sp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</p:spPr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3361462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1B3942-6575-4ADB-9D6C-B2129A8CD2BA}" type="slidenum">
              <a:rPr lang="it-IT" altLang="sl-SI"/>
              <a:pPr/>
              <a:t>10</a:t>
            </a:fld>
            <a:endParaRPr lang="it-IT" altLang="sl-SI"/>
          </a:p>
        </p:txBody>
      </p:sp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</p:spPr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4244886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F56A4B-1654-4598-BF58-8AE159C497A1}" type="slidenum">
              <a:rPr lang="it-IT" altLang="sl-SI"/>
              <a:pPr/>
              <a:t>11</a:t>
            </a:fld>
            <a:endParaRPr lang="it-IT" altLang="sl-SI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111055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B38150-8AC0-4628-90DA-D2CFAD693FF7}" type="slidenum">
              <a:rPr lang="it-IT" altLang="sl-SI"/>
              <a:pPr/>
              <a:t>12</a:t>
            </a:fld>
            <a:endParaRPr lang="it-IT" altLang="sl-SI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2516658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B38150-8AC0-4628-90DA-D2CFAD693FF7}" type="slidenum">
              <a:rPr lang="it-IT" altLang="sl-SI"/>
              <a:pPr/>
              <a:t>13</a:t>
            </a:fld>
            <a:endParaRPr lang="it-IT" altLang="sl-SI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3822453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F56A4B-1654-4598-BF58-8AE159C497A1}" type="slidenum">
              <a:rPr lang="it-IT" altLang="sl-SI"/>
              <a:pPr/>
              <a:t>14</a:t>
            </a:fld>
            <a:endParaRPr lang="it-IT" altLang="sl-SI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1233427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F56A4B-1654-4598-BF58-8AE159C497A1}" type="slidenum">
              <a:rPr lang="it-IT" altLang="sl-SI"/>
              <a:pPr/>
              <a:t>15</a:t>
            </a:fld>
            <a:endParaRPr lang="it-IT" altLang="sl-SI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4094802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F56A4B-1654-4598-BF58-8AE159C497A1}" type="slidenum">
              <a:rPr lang="it-IT" altLang="sl-SI"/>
              <a:pPr/>
              <a:t>16</a:t>
            </a:fld>
            <a:endParaRPr lang="it-IT" altLang="sl-SI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1600686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F56A4B-1654-4598-BF58-8AE159C497A1}" type="slidenum">
              <a:rPr lang="it-IT" altLang="sl-SI"/>
              <a:pPr/>
              <a:t>17</a:t>
            </a:fld>
            <a:endParaRPr lang="it-IT" altLang="sl-SI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2445116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F56A4B-1654-4598-BF58-8AE159C497A1}" type="slidenum">
              <a:rPr lang="it-IT" altLang="sl-SI"/>
              <a:pPr/>
              <a:t>18</a:t>
            </a:fld>
            <a:endParaRPr lang="it-IT" altLang="sl-SI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2934609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F56A4B-1654-4598-BF58-8AE159C497A1}" type="slidenum">
              <a:rPr lang="it-IT" altLang="sl-SI"/>
              <a:pPr/>
              <a:t>19</a:t>
            </a:fld>
            <a:endParaRPr lang="it-IT" altLang="sl-SI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4066666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1B3942-6575-4ADB-9D6C-B2129A8CD2BA}" type="slidenum">
              <a:rPr lang="it-IT" altLang="sl-SI"/>
              <a:pPr/>
              <a:t>2</a:t>
            </a:fld>
            <a:endParaRPr lang="it-IT" altLang="sl-SI"/>
          </a:p>
        </p:txBody>
      </p:sp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</p:spPr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197954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F56A4B-1654-4598-BF58-8AE159C497A1}" type="slidenum">
              <a:rPr lang="it-IT" altLang="sl-SI"/>
              <a:pPr/>
              <a:t>20</a:t>
            </a:fld>
            <a:endParaRPr lang="it-IT" altLang="sl-SI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3452198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F56A4B-1654-4598-BF58-8AE159C497A1}" type="slidenum">
              <a:rPr lang="it-IT" altLang="sl-SI"/>
              <a:pPr/>
              <a:t>21</a:t>
            </a:fld>
            <a:endParaRPr lang="it-IT" altLang="sl-SI"/>
          </a:p>
        </p:txBody>
      </p:sp>
      <p:sp>
        <p:nvSpPr>
          <p:cNvPr id="82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2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1889059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DA358-D99E-4F09-972F-51017C5F24E1}" type="slidenum">
              <a:rPr lang="it-IT" altLang="sl-SI"/>
              <a:pPr/>
              <a:t>22</a:t>
            </a:fld>
            <a:endParaRPr lang="it-IT" altLang="sl-SI"/>
          </a:p>
        </p:txBody>
      </p:sp>
      <p:sp>
        <p:nvSpPr>
          <p:cNvPr id="83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1513366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DA358-D99E-4F09-972F-51017C5F24E1}" type="slidenum">
              <a:rPr lang="it-IT" altLang="sl-SI"/>
              <a:pPr/>
              <a:t>23</a:t>
            </a:fld>
            <a:endParaRPr lang="it-IT" altLang="sl-SI"/>
          </a:p>
        </p:txBody>
      </p:sp>
      <p:sp>
        <p:nvSpPr>
          <p:cNvPr id="83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4225457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9DD151-8E61-4E91-80DA-070BB66ECADF}" type="slidenum">
              <a:rPr lang="it-IT" altLang="sl-SI"/>
              <a:pPr/>
              <a:t>24</a:t>
            </a:fld>
            <a:endParaRPr lang="it-IT" altLang="sl-SI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439634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72EF72-0D64-4E09-86D4-954FE97A3B47}" type="slidenum">
              <a:rPr lang="it-IT" altLang="sl-SI"/>
              <a:pPr/>
              <a:t>25</a:t>
            </a:fld>
            <a:endParaRPr lang="it-IT" altLang="sl-SI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</p:spPr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1706790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C888D-9928-4421-9FE2-6A82E38E4A74}" type="slidenum">
              <a:rPr lang="it-IT" altLang="sl-SI"/>
              <a:pPr/>
              <a:t>26</a:t>
            </a:fld>
            <a:endParaRPr lang="it-IT" altLang="sl-SI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</p:spPr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1964492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9DD151-8E61-4E91-80DA-070BB66ECADF}" type="slidenum">
              <a:rPr lang="it-IT" altLang="sl-SI"/>
              <a:pPr/>
              <a:t>27</a:t>
            </a:fld>
            <a:endParaRPr lang="it-IT" altLang="sl-SI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12992773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9DD151-8E61-4E91-80DA-070BB66ECADF}" type="slidenum">
              <a:rPr lang="it-IT" altLang="sl-SI"/>
              <a:pPr/>
              <a:t>28</a:t>
            </a:fld>
            <a:endParaRPr lang="it-IT" altLang="sl-SI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7043289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9DD151-8E61-4E91-80DA-070BB66ECADF}" type="slidenum">
              <a:rPr lang="it-IT" altLang="sl-SI"/>
              <a:pPr/>
              <a:t>29</a:t>
            </a:fld>
            <a:endParaRPr lang="it-IT" altLang="sl-SI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292876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1B3942-6575-4ADB-9D6C-B2129A8CD2BA}" type="slidenum">
              <a:rPr lang="it-IT" altLang="sl-SI"/>
              <a:pPr/>
              <a:t>3</a:t>
            </a:fld>
            <a:endParaRPr lang="it-IT" altLang="sl-SI"/>
          </a:p>
        </p:txBody>
      </p:sp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</p:spPr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18914826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9DD151-8E61-4E91-80DA-070BB66ECADF}" type="slidenum">
              <a:rPr lang="it-IT" altLang="sl-SI"/>
              <a:pPr/>
              <a:t>30</a:t>
            </a:fld>
            <a:endParaRPr lang="it-IT" altLang="sl-SI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1332602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9DD151-8E61-4E91-80DA-070BB66ECADF}" type="slidenum">
              <a:rPr lang="it-IT" altLang="sl-SI"/>
              <a:pPr/>
              <a:t>31</a:t>
            </a:fld>
            <a:endParaRPr lang="it-IT" altLang="sl-SI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28340654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9DD151-8E61-4E91-80DA-070BB66ECADF}" type="slidenum">
              <a:rPr lang="it-IT" altLang="sl-SI"/>
              <a:pPr/>
              <a:t>32</a:t>
            </a:fld>
            <a:endParaRPr lang="it-IT" altLang="sl-SI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21593013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9DD151-8E61-4E91-80DA-070BB66ECADF}" type="slidenum">
              <a:rPr lang="it-IT" altLang="sl-SI"/>
              <a:pPr/>
              <a:t>33</a:t>
            </a:fld>
            <a:endParaRPr lang="it-IT" altLang="sl-SI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28083558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9DD151-8E61-4E91-80DA-070BB66ECADF}" type="slidenum">
              <a:rPr lang="it-IT" altLang="sl-SI"/>
              <a:pPr/>
              <a:t>34</a:t>
            </a:fld>
            <a:endParaRPr lang="it-IT" altLang="sl-SI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14026650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9DD151-8E61-4E91-80DA-070BB66ECADF}" type="slidenum">
              <a:rPr lang="it-IT" altLang="sl-SI"/>
              <a:pPr/>
              <a:t>35</a:t>
            </a:fld>
            <a:endParaRPr lang="it-IT" altLang="sl-SI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1869688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1B3942-6575-4ADB-9D6C-B2129A8CD2BA}" type="slidenum">
              <a:rPr lang="it-IT" altLang="sl-SI"/>
              <a:pPr/>
              <a:t>4</a:t>
            </a:fld>
            <a:endParaRPr lang="it-IT" altLang="sl-SI"/>
          </a:p>
        </p:txBody>
      </p:sp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</p:spPr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1027277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1B3942-6575-4ADB-9D6C-B2129A8CD2BA}" type="slidenum">
              <a:rPr lang="it-IT" altLang="sl-SI"/>
              <a:pPr/>
              <a:t>5</a:t>
            </a:fld>
            <a:endParaRPr lang="it-IT" altLang="sl-SI"/>
          </a:p>
        </p:txBody>
      </p:sp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</p:spPr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2713404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1B3942-6575-4ADB-9D6C-B2129A8CD2BA}" type="slidenum">
              <a:rPr lang="it-IT" altLang="sl-SI"/>
              <a:pPr/>
              <a:t>6</a:t>
            </a:fld>
            <a:endParaRPr lang="it-IT" altLang="sl-SI"/>
          </a:p>
        </p:txBody>
      </p:sp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</p:spPr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3864793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1B3942-6575-4ADB-9D6C-B2129A8CD2BA}" type="slidenum">
              <a:rPr lang="it-IT" altLang="sl-SI"/>
              <a:pPr/>
              <a:t>7</a:t>
            </a:fld>
            <a:endParaRPr lang="it-IT" altLang="sl-SI"/>
          </a:p>
        </p:txBody>
      </p:sp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</p:spPr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2666940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1B3942-6575-4ADB-9D6C-B2129A8CD2BA}" type="slidenum">
              <a:rPr lang="it-IT" altLang="sl-SI"/>
              <a:pPr/>
              <a:t>8</a:t>
            </a:fld>
            <a:endParaRPr lang="it-IT" altLang="sl-SI"/>
          </a:p>
        </p:txBody>
      </p:sp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6756"/>
          </a:xfrm>
        </p:spPr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3256833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B38150-8AC0-4628-90DA-D2CFAD693FF7}" type="slidenum">
              <a:rPr lang="it-IT" altLang="sl-SI"/>
              <a:pPr/>
              <a:t>9</a:t>
            </a:fld>
            <a:endParaRPr lang="it-IT" altLang="sl-SI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sl-SI"/>
          </a:p>
        </p:txBody>
      </p:sp>
    </p:spTree>
    <p:extLst>
      <p:ext uri="{BB962C8B-B14F-4D97-AF65-F5344CB8AC3E}">
        <p14:creationId xmlns:p14="http://schemas.microsoft.com/office/powerpoint/2010/main" val="230376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3074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it-IT" altLang="sl-SI" noProof="0"/>
              <a:t>Fare clic per modificare lo stile del titolo dello schema</a:t>
            </a:r>
          </a:p>
        </p:txBody>
      </p:sp>
      <p:sp>
        <p:nvSpPr>
          <p:cNvPr id="484355" name="Rectangle 3075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 altLang="sl-SI" noProof="0"/>
              <a:t>Fare clic per modificare lo stile del sottotitolo dello schema</a:t>
            </a:r>
          </a:p>
        </p:txBody>
      </p:sp>
      <p:sp>
        <p:nvSpPr>
          <p:cNvPr id="484356" name="Rectangle 3076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it-IT" altLang="sl-SI"/>
          </a:p>
        </p:txBody>
      </p:sp>
      <p:sp>
        <p:nvSpPr>
          <p:cNvPr id="484357" name="Rectangle 3077"/>
          <p:cNvSpPr>
            <a:spLocks noGrp="1" noChangeArrowheads="1"/>
          </p:cNvSpPr>
          <p:nvPr>
            <p:ph type="ftr" sz="quarter" idx="3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r>
              <a:rPr lang="it-IT" altLang="sl-SI"/>
              <a:t>Idrostudi s.r.l.</a:t>
            </a:r>
          </a:p>
        </p:txBody>
      </p:sp>
      <p:sp>
        <p:nvSpPr>
          <p:cNvPr id="484358" name="Rectangle 307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89423539-AC1B-4FD2-84BE-D92A383F5A14}" type="slidenum">
              <a:rPr lang="it-IT" altLang="sl-SI"/>
              <a:pPr/>
              <a:t>‹#›</a:t>
            </a:fld>
            <a:endParaRPr lang="it-IT" altLang="sl-SI"/>
          </a:p>
        </p:txBody>
      </p:sp>
      <p:sp>
        <p:nvSpPr>
          <p:cNvPr id="484366" name="Rectangle 3086"/>
          <p:cNvSpPr>
            <a:spLocks noChangeArrowheads="1"/>
          </p:cNvSpPr>
          <p:nvPr userDrawn="1"/>
        </p:nvSpPr>
        <p:spPr bwMode="auto">
          <a:xfrm>
            <a:off x="4641850" y="366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8DBCC-2777-4C02-99C9-0A5A4A8E33D2}"/>
              </a:ext>
            </a:extLst>
          </p:cNvPr>
          <p:cNvSpPr txBox="1"/>
          <p:nvPr userDrawn="1"/>
        </p:nvSpPr>
        <p:spPr>
          <a:xfrm>
            <a:off x="6912260" y="6047195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 dirty="0"/>
          </a:p>
        </p:txBody>
      </p:sp>
    </p:spTree>
    <p:extLst>
      <p:ext uri="{BB962C8B-B14F-4D97-AF65-F5344CB8AC3E}">
        <p14:creationId xmlns:p14="http://schemas.microsoft.com/office/powerpoint/2010/main" val="368454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4352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4352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 dirty="0"/>
          </a:p>
        </p:txBody>
      </p:sp>
    </p:spTree>
    <p:extLst>
      <p:ext uri="{BB962C8B-B14F-4D97-AF65-F5344CB8AC3E}">
        <p14:creationId xmlns:p14="http://schemas.microsoft.com/office/powerpoint/2010/main" val="199135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55AEF-0C09-4158-9761-E84A84724C0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57663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42333-3C04-4833-B28F-AADA7739F4F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71644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CC561-9BE0-443F-87E7-C032D958100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38525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D2744-426E-4761-9C9E-6FC355FDA1AC}" type="slidenum">
              <a:rPr lang="sl-SI" altLang="sl-SI"/>
              <a:pPr/>
              <a:t>‹#›</a:t>
            </a:fld>
            <a:endParaRPr lang="sl-SI" altLang="sl-S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0854C-4F8C-4FE2-A0B9-B603402C4BD9}"/>
              </a:ext>
            </a:extLst>
          </p:cNvPr>
          <p:cNvSpPr txBox="1"/>
          <p:nvPr userDrawn="1"/>
        </p:nvSpPr>
        <p:spPr>
          <a:xfrm>
            <a:off x="6912260" y="6047195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</p:spTree>
    <p:extLst>
      <p:ext uri="{BB962C8B-B14F-4D97-AF65-F5344CB8AC3E}">
        <p14:creationId xmlns:p14="http://schemas.microsoft.com/office/powerpoint/2010/main" val="2381342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altLang="sl-SI"/>
              <a:t>Idrostudi s.r.l.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8DFF4-C549-4024-A653-DC25D390361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31534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altLang="sl-SI"/>
              <a:t>Idrostudi s.r.l.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9C62B-FE75-46F0-9948-98DB75F1B28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60054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altLang="sl-SI"/>
              <a:t>Idrostudi s.r.l.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1FCB2-7800-4599-BFA3-F8D04A43B37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42949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altLang="sl-SI"/>
              <a:t>Idrostudi s.r.l.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C6853-D543-426E-808F-FBC51A0C7E7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92261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 dirty="0"/>
          </a:p>
        </p:txBody>
      </p:sp>
    </p:spTree>
    <p:extLst>
      <p:ext uri="{BB962C8B-B14F-4D97-AF65-F5344CB8AC3E}">
        <p14:creationId xmlns:p14="http://schemas.microsoft.com/office/powerpoint/2010/main" val="1767833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altLang="sl-SI"/>
              <a:t>Idrostudi s.r.l.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18C86-88D8-4095-9682-91B676248FE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75220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altLang="sl-SI"/>
              <a:t>Idrostudi s.r.l.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E57AA-9865-44C2-AD6D-8ED5A27149D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33707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altLang="sl-SI"/>
              <a:t>Idrostudi s.r.l.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6CEF8-61E0-4117-8C17-58E7E48A3E1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59833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 dirty="0"/>
          </a:p>
        </p:txBody>
      </p:sp>
    </p:spTree>
    <p:extLst>
      <p:ext uri="{BB962C8B-B14F-4D97-AF65-F5344CB8AC3E}">
        <p14:creationId xmlns:p14="http://schemas.microsoft.com/office/powerpoint/2010/main" val="3416035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2967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2967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 dirty="0"/>
          </a:p>
        </p:txBody>
      </p:sp>
    </p:spTree>
    <p:extLst>
      <p:ext uri="{BB962C8B-B14F-4D97-AF65-F5344CB8AC3E}">
        <p14:creationId xmlns:p14="http://schemas.microsoft.com/office/powerpoint/2010/main" val="143095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 dirty="0"/>
          </a:p>
        </p:txBody>
      </p:sp>
    </p:spTree>
    <p:extLst>
      <p:ext uri="{BB962C8B-B14F-4D97-AF65-F5344CB8AC3E}">
        <p14:creationId xmlns:p14="http://schemas.microsoft.com/office/powerpoint/2010/main" val="3743981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 dirty="0"/>
          </a:p>
        </p:txBody>
      </p:sp>
    </p:spTree>
    <p:extLst>
      <p:ext uri="{BB962C8B-B14F-4D97-AF65-F5344CB8AC3E}">
        <p14:creationId xmlns:p14="http://schemas.microsoft.com/office/powerpoint/2010/main" val="172611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 dirty="0"/>
          </a:p>
        </p:txBody>
      </p:sp>
    </p:spTree>
    <p:extLst>
      <p:ext uri="{BB962C8B-B14F-4D97-AF65-F5344CB8AC3E}">
        <p14:creationId xmlns:p14="http://schemas.microsoft.com/office/powerpoint/2010/main" val="358517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 dirty="0"/>
          </a:p>
        </p:txBody>
      </p:sp>
    </p:spTree>
    <p:extLst>
      <p:ext uri="{BB962C8B-B14F-4D97-AF65-F5344CB8AC3E}">
        <p14:creationId xmlns:p14="http://schemas.microsoft.com/office/powerpoint/2010/main" val="772335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sl-SI" dirty="0"/>
          </a:p>
        </p:txBody>
      </p:sp>
    </p:spTree>
    <p:extLst>
      <p:ext uri="{BB962C8B-B14F-4D97-AF65-F5344CB8AC3E}">
        <p14:creationId xmlns:p14="http://schemas.microsoft.com/office/powerpoint/2010/main" val="551807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sl-SI"/>
              <a:t>Fare clic per modificare lo stile del titolo dello schema</a:t>
            </a:r>
          </a:p>
        </p:txBody>
      </p:sp>
      <p:sp>
        <p:nvSpPr>
          <p:cNvPr id="483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endParaRPr lang="it-IT" altLang="sl-SI"/>
          </a:p>
        </p:txBody>
      </p:sp>
      <p:sp>
        <p:nvSpPr>
          <p:cNvPr id="483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altLang="sl-SI"/>
              <a:t>Idrostudi s.r.l.</a:t>
            </a:r>
          </a:p>
        </p:txBody>
      </p:sp>
      <p:sp>
        <p:nvSpPr>
          <p:cNvPr id="4833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29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sl-SI"/>
              <a:t>Fare clic per modificare gli stili del testo dello schema</a:t>
            </a:r>
          </a:p>
          <a:p>
            <a:pPr lvl="1"/>
            <a:r>
              <a:rPr lang="it-IT" altLang="sl-SI"/>
              <a:t>Secondo livello</a:t>
            </a:r>
          </a:p>
          <a:p>
            <a:pPr lvl="2"/>
            <a:r>
              <a:rPr lang="it-IT" altLang="sl-SI"/>
              <a:t>Terzo livello</a:t>
            </a:r>
          </a:p>
          <a:p>
            <a:pPr lvl="3"/>
            <a:r>
              <a:rPr lang="it-IT" altLang="sl-SI"/>
              <a:t>Quarto livello</a:t>
            </a:r>
          </a:p>
          <a:p>
            <a:pPr lvl="4"/>
            <a:r>
              <a:rPr lang="it-IT" altLang="sl-SI"/>
              <a:t>Quinto livello</a:t>
            </a:r>
          </a:p>
        </p:txBody>
      </p:sp>
      <p:grpSp>
        <p:nvGrpSpPr>
          <p:cNvPr id="483346" name="Group 18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83347" name="Rectangle 19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  <p:sp>
          <p:nvSpPr>
            <p:cNvPr id="483348" name="Line 20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  <p:grpSp>
          <p:nvGrpSpPr>
            <p:cNvPr id="483349" name="Group 21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483350" name="Line 22"/>
              <p:cNvSpPr>
                <a:spLocks noChangeShapeType="1"/>
              </p:cNvSpPr>
              <p:nvPr/>
            </p:nvSpPr>
            <p:spPr bwMode="ltGray">
              <a:xfrm flipH="1">
                <a:off x="96" y="1037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483351" name="Line 23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483352" name="Arc 24"/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39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sl-SI"/>
              </a:p>
            </p:txBody>
          </p:sp>
        </p:grpSp>
        <p:sp>
          <p:nvSpPr>
            <p:cNvPr id="483353" name="Rectangle 25" descr="60%"/>
            <p:cNvSpPr>
              <a:spLocks noChangeArrowheads="1"/>
            </p:cNvSpPr>
            <p:nvPr userDrawn="1"/>
          </p:nvSpPr>
          <p:spPr bwMode="ltGray">
            <a:xfrm>
              <a:off x="0" y="4224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l-SI"/>
            </a:p>
          </p:txBody>
        </p:sp>
      </p:grpSp>
      <p:sp>
        <p:nvSpPr>
          <p:cNvPr id="483362" name="Text Box 34"/>
          <p:cNvSpPr txBox="1">
            <a:spLocks noChangeArrowheads="1"/>
          </p:cNvSpPr>
          <p:nvPr userDrawn="1"/>
        </p:nvSpPr>
        <p:spPr bwMode="auto">
          <a:xfrm>
            <a:off x="4932363" y="5408613"/>
            <a:ext cx="2295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s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s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7311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kumimoji="1" sz="1400"/>
            </a:lvl1pPr>
          </a:lstStyle>
          <a:p>
            <a:endParaRPr lang="sl-SI" altLang="sl-SI"/>
          </a:p>
        </p:txBody>
      </p:sp>
      <p:sp>
        <p:nvSpPr>
          <p:cNvPr id="731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kumimoji="1" sz="1400"/>
            </a:lvl1pPr>
          </a:lstStyle>
          <a:p>
            <a:endParaRPr lang="sl-SI" altLang="sl-SI" dirty="0"/>
          </a:p>
        </p:txBody>
      </p:sp>
      <p:sp>
        <p:nvSpPr>
          <p:cNvPr id="731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1" sz="1400"/>
            </a:lvl1pPr>
          </a:lstStyle>
          <a:p>
            <a:fld id="{79222D9A-E162-4301-B8F8-142335F5BBB3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aps.arcanum.com/en/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eohub.gov.si/atlasvoda" TargetMode="Externa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si/teme/nacrt-zmanjsevanja-poplavne-ogrozenosti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si/teme/nacrt-upravljanja-voda-na-vodnih-obmocjih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vacommission.org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gwpslo.si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Excelov_delovni_list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4" name="Rectangle 4"/>
          <p:cNvSpPr>
            <a:spLocks noChangeArrowheads="1"/>
          </p:cNvSpPr>
          <p:nvPr/>
        </p:nvSpPr>
        <p:spPr bwMode="auto">
          <a:xfrm>
            <a:off x="457200" y="5678488"/>
            <a:ext cx="8686800" cy="7223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it-IT" altLang="sl-SI">
              <a:latin typeface="Arial" panose="020B0604020202020204" pitchFamily="34" charset="0"/>
            </a:endParaRPr>
          </a:p>
        </p:txBody>
      </p:sp>
      <p:sp>
        <p:nvSpPr>
          <p:cNvPr id="732165" name="Rectangle 5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732166" name="Text Box 6"/>
          <p:cNvSpPr txBox="1">
            <a:spLocks noChangeArrowheads="1"/>
          </p:cNvSpPr>
          <p:nvPr/>
        </p:nvSpPr>
        <p:spPr bwMode="auto">
          <a:xfrm>
            <a:off x="6102350" y="6354763"/>
            <a:ext cx="26098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it-IT" altLang="sl-SI" sz="15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59" y="4239089"/>
            <a:ext cx="8686800" cy="1841036"/>
          </a:xfrm>
        </p:spPr>
        <p:txBody>
          <a:bodyPr/>
          <a:lstStyle/>
          <a:p>
            <a:r>
              <a:rPr lang="sl-SI" sz="2600" dirty="0">
                <a:latin typeface="Arial" panose="020B0604020202020204" pitchFamily="34" charset="0"/>
                <a:cs typeface="Arial" panose="020B0604020202020204" pitchFamily="34" charset="0"/>
              </a:rPr>
              <a:t>doc. dr. Primož Banovec, </a:t>
            </a:r>
            <a:r>
              <a:rPr lang="sl-SI" sz="2600" dirty="0" err="1"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sl-SI" sz="2600" dirty="0">
                <a:latin typeface="Arial" panose="020B0604020202020204" pitchFamily="34" charset="0"/>
                <a:cs typeface="Arial" panose="020B0604020202020204" pitchFamily="34" charset="0"/>
              </a:rPr>
              <a:t> dipl. inž. gradb.</a:t>
            </a:r>
            <a:br>
              <a:rPr lang="sl-SI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Univerza v Ljubljani Fakulteta za Gradbeništvo in Geodezijo</a:t>
            </a:r>
            <a:r>
              <a:rPr lang="sl-SI" sz="2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600" dirty="0">
                <a:latin typeface="Arial" panose="020B0604020202020204" pitchFamily="34" charset="0"/>
                <a:cs typeface="Arial" panose="020B0604020202020204" pitchFamily="34" charset="0"/>
              </a:rPr>
              <a:t>18.8.2023</a:t>
            </a:r>
            <a:br>
              <a:rPr lang="sl-SI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59" y="466136"/>
            <a:ext cx="778586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5500" dirty="0">
                <a:solidFill>
                  <a:srgbClr val="222222"/>
                </a:solidFill>
                <a:latin typeface="Arial" panose="020B0604020202020204" pitchFamily="34" charset="0"/>
              </a:rPr>
              <a:t>Izzivi upravljanja z vodami pri pouku geografije </a:t>
            </a:r>
            <a:endParaRPr lang="sl-SI" sz="5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4" name="Rectangle 4"/>
          <p:cNvSpPr>
            <a:spLocks noChangeArrowheads="1"/>
          </p:cNvSpPr>
          <p:nvPr/>
        </p:nvSpPr>
        <p:spPr bwMode="auto">
          <a:xfrm>
            <a:off x="457200" y="5678488"/>
            <a:ext cx="8686800" cy="7223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it-IT" altLang="sl-SI">
              <a:latin typeface="Arial" panose="020B0604020202020204" pitchFamily="34" charset="0"/>
            </a:endParaRPr>
          </a:p>
        </p:txBody>
      </p:sp>
      <p:sp>
        <p:nvSpPr>
          <p:cNvPr id="732165" name="Rectangle 5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732166" name="Text Box 6"/>
          <p:cNvSpPr txBox="1">
            <a:spLocks noChangeArrowheads="1"/>
          </p:cNvSpPr>
          <p:nvPr/>
        </p:nvSpPr>
        <p:spPr bwMode="auto">
          <a:xfrm>
            <a:off x="6102350" y="6354763"/>
            <a:ext cx="26098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it-IT" altLang="sl-SI" sz="15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TextBox 2"/>
          <p:cNvSpPr txBox="1"/>
          <p:nvPr/>
        </p:nvSpPr>
        <p:spPr>
          <a:xfrm>
            <a:off x="144463" y="413645"/>
            <a:ext cx="8686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300" dirty="0">
                <a:latin typeface="Calibri" panose="020F0502020204030204" pitchFamily="34" charset="0"/>
              </a:rPr>
              <a:t>Vodotoki nekoč (npr. 1875)  in danes (LIDAR 2014)</a:t>
            </a:r>
          </a:p>
        </p:txBody>
      </p:sp>
      <p:pic>
        <p:nvPicPr>
          <p:cNvPr id="9" name="Picture 4" descr="stara_kar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8" y="1471676"/>
            <a:ext cx="8127395" cy="441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32" y="1692323"/>
            <a:ext cx="8062135" cy="4218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2EBDE1-4F53-42AA-B8AD-D45241ED82F3}"/>
              </a:ext>
            </a:extLst>
          </p:cNvPr>
          <p:cNvSpPr txBox="1"/>
          <p:nvPr/>
        </p:nvSpPr>
        <p:spPr>
          <a:xfrm>
            <a:off x="473808" y="106026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hlinkClick r:id="rId5"/>
              </a:rPr>
              <a:t>https://maps.arcanum.com/en/</a:t>
            </a:r>
            <a:r>
              <a:rPr lang="sl-SI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82C397-9710-47B0-A1E1-81E86BB39EB8}"/>
              </a:ext>
            </a:extLst>
          </p:cNvPr>
          <p:cNvSpPr txBox="1"/>
          <p:nvPr/>
        </p:nvSpPr>
        <p:spPr>
          <a:xfrm>
            <a:off x="1286635" y="2303875"/>
            <a:ext cx="567063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Vodotoki so rezultat človekovih posegov, ki so se pričeli že pred 2000 leti in močno intenzivirali v zadnjih 100 letih </a:t>
            </a:r>
          </a:p>
          <a:p>
            <a:pPr algn="ctr"/>
            <a:endParaRPr lang="sl-SI" dirty="0"/>
          </a:p>
          <a:p>
            <a:pPr algn="ctr"/>
            <a:r>
              <a:rPr lang="sl-SI" dirty="0"/>
              <a:t>ZNANJE!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CF81A-0D2F-4E9F-BF0A-335868E7A682}"/>
              </a:ext>
            </a:extLst>
          </p:cNvPr>
          <p:cNvSpPr txBox="1"/>
          <p:nvPr/>
        </p:nvSpPr>
        <p:spPr>
          <a:xfrm>
            <a:off x="6815135" y="6376600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</p:spTree>
    <p:extLst>
      <p:ext uri="{BB962C8B-B14F-4D97-AF65-F5344CB8AC3E}">
        <p14:creationId xmlns:p14="http://schemas.microsoft.com/office/powerpoint/2010/main" val="364727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21251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21252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21255" name="Rectangle 7"/>
          <p:cNvSpPr>
            <a:spLocks noChangeArrowheads="1"/>
          </p:cNvSpPr>
          <p:nvPr/>
        </p:nvSpPr>
        <p:spPr bwMode="auto">
          <a:xfrm>
            <a:off x="3344863" y="218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25" y="1412556"/>
            <a:ext cx="5900738" cy="46063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570" y="472549"/>
            <a:ext cx="83709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300" dirty="0">
                <a:latin typeface="Calibri" panose="020F0502020204030204" pitchFamily="34" charset="0"/>
              </a:rPr>
              <a:t>Hidravlično modeliranje nekoč (do leta 2006)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9815" y="1319414"/>
            <a:ext cx="2011432" cy="476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dirty="0">
                <a:latin typeface="Calibri" panose="020F0502020204030204" pitchFamily="34" charset="0"/>
              </a:rPr>
              <a:t>Hidravlično modeliranje – modeliranje toka vode</a:t>
            </a:r>
          </a:p>
          <a:p>
            <a:pPr algn="ctr"/>
            <a:endParaRPr lang="sl-SI" sz="2200" dirty="0">
              <a:latin typeface="Calibri" panose="020F0502020204030204" pitchFamily="34" charset="0"/>
            </a:endParaRPr>
          </a:p>
          <a:p>
            <a:pPr algn="ctr"/>
            <a:r>
              <a:rPr lang="sl-SI" sz="2200" dirty="0">
                <a:latin typeface="Calibri" panose="020F0502020204030204" pitchFamily="34" charset="0"/>
              </a:rPr>
              <a:t>Nekoč zasnovano le na izmerjenih prečnih profilih</a:t>
            </a:r>
          </a:p>
          <a:p>
            <a:pPr algn="ctr"/>
            <a:endParaRPr lang="sl-SI" sz="2200" dirty="0">
              <a:latin typeface="Calibri" panose="020F0502020204030204" pitchFamily="34" charset="0"/>
            </a:endParaRPr>
          </a:p>
          <a:p>
            <a:pPr algn="ctr"/>
            <a:r>
              <a:rPr lang="sl-SI" sz="2200" dirty="0" err="1">
                <a:latin typeface="Calibri" panose="020F0502020204030204" pitchFamily="34" charset="0"/>
              </a:rPr>
              <a:t>Enodimenzijsko</a:t>
            </a:r>
            <a:r>
              <a:rPr lang="sl-SI" sz="2200" dirty="0">
                <a:latin typeface="Calibri" panose="020F0502020204030204" pitchFamily="34" charset="0"/>
              </a:rPr>
              <a:t> modeliranje (1D)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A33C5-FA0E-4E98-9E56-22BE7F705C81}"/>
              </a:ext>
            </a:extLst>
          </p:cNvPr>
          <p:cNvSpPr txBox="1"/>
          <p:nvPr/>
        </p:nvSpPr>
        <p:spPr>
          <a:xfrm>
            <a:off x="6815135" y="6376600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</p:spTree>
    <p:extLst>
      <p:ext uri="{BB962C8B-B14F-4D97-AF65-F5344CB8AC3E}">
        <p14:creationId xmlns:p14="http://schemas.microsoft.com/office/powerpoint/2010/main" val="244628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41530" y="1682923"/>
            <a:ext cx="8537975" cy="4446377"/>
          </a:xfrm>
          <a:prstGeom prst="rect">
            <a:avLst/>
          </a:prstGeom>
          <a:solidFill>
            <a:schemeClr val="bg1">
              <a:alpha val="6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06914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06916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06919" name="Rectangle 7"/>
          <p:cNvSpPr>
            <a:spLocks noChangeArrowheads="1"/>
          </p:cNvSpPr>
          <p:nvPr/>
        </p:nvSpPr>
        <p:spPr bwMode="auto">
          <a:xfrm>
            <a:off x="116505" y="1682923"/>
            <a:ext cx="8763000" cy="395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0322" dir="17306097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buClr>
                <a:schemeClr val="accent2"/>
              </a:buClr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0938" indent="-228600" algn="ctr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buClr>
                <a:schemeClr val="tx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buClr>
                <a:schemeClr val="tx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algn="l">
              <a:spcBef>
                <a:spcPts val="800"/>
              </a:spcBef>
              <a:buFont typeface="Wingdings" panose="05000000000000000000" pitchFamily="2" charset="2"/>
              <a:buBlip>
                <a:blip r:embed="rId3"/>
              </a:buBlip>
            </a:pPr>
            <a:r>
              <a:rPr lang="sl-SI" altLang="sl-SI" sz="2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LIDAR DMV Prva uporaba leta 1971 – višinsko kartiranje lune  - </a:t>
            </a:r>
            <a:r>
              <a:rPr lang="sl-SI" altLang="sl-SI" sz="2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Apollo</a:t>
            </a:r>
            <a:r>
              <a:rPr lang="sl-SI" altLang="sl-SI" sz="2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15</a:t>
            </a:r>
          </a:p>
          <a:p>
            <a:pPr lvl="1" algn="l">
              <a:spcBef>
                <a:spcPts val="800"/>
              </a:spcBef>
              <a:buBlip>
                <a:blip r:embed="rId3"/>
              </a:buBlip>
            </a:pPr>
            <a:r>
              <a:rPr lang="sl-SI" altLang="sl-SI" sz="2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Ameriški senat leta 2007 na senatni obravnavi prepoznal prioritetno uporabo LIDAR DMV za ustrezno soočenje z izzivom poplav „</a:t>
            </a:r>
            <a:r>
              <a:rPr lang="sl-SI" sz="2400" i="1" dirty="0" err="1"/>
              <a:t>Elevation</a:t>
            </a:r>
            <a:r>
              <a:rPr lang="sl-SI" sz="2400" i="1" dirty="0"/>
              <a:t> </a:t>
            </a:r>
            <a:r>
              <a:rPr lang="sl-SI" sz="2400" i="1" dirty="0" err="1"/>
              <a:t>for</a:t>
            </a:r>
            <a:r>
              <a:rPr lang="sl-SI" sz="2400" i="1" dirty="0"/>
              <a:t> </a:t>
            </a:r>
            <a:r>
              <a:rPr lang="sl-SI" sz="2400" i="1" dirty="0" err="1"/>
              <a:t>the</a:t>
            </a:r>
            <a:r>
              <a:rPr lang="sl-SI" sz="2400" i="1" dirty="0"/>
              <a:t> </a:t>
            </a:r>
            <a:r>
              <a:rPr lang="sl-SI" sz="2400" i="1" dirty="0" err="1"/>
              <a:t>Nation</a:t>
            </a:r>
            <a:r>
              <a:rPr lang="sl-SI" sz="2400" dirty="0"/>
              <a:t>“</a:t>
            </a:r>
            <a:endParaRPr lang="sl-SI" altLang="sl-SI" sz="2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lvl="1" algn="l">
              <a:spcBef>
                <a:spcPts val="800"/>
              </a:spcBef>
              <a:buFont typeface="Wingdings" panose="05000000000000000000" pitchFamily="2" charset="2"/>
              <a:buBlip>
                <a:blip r:embed="rId3"/>
              </a:buBlip>
            </a:pPr>
            <a:r>
              <a:rPr lang="sl-SI" altLang="sl-SI" sz="2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Začetek uporabe </a:t>
            </a:r>
            <a:r>
              <a:rPr lang="sl-SI" altLang="sl-SI" sz="2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LIDARv</a:t>
            </a:r>
            <a:r>
              <a:rPr lang="sl-SI" altLang="sl-SI" sz="2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Sloveniji leta 2008 </a:t>
            </a:r>
          </a:p>
          <a:p>
            <a:pPr lvl="1" algn="l">
              <a:spcBef>
                <a:spcPts val="800"/>
              </a:spcBef>
              <a:buFont typeface="Wingdings" panose="05000000000000000000" pitchFamily="2" charset="2"/>
              <a:buBlip>
                <a:blip r:embed="rId3"/>
              </a:buBlip>
            </a:pPr>
            <a:r>
              <a:rPr lang="sl-SI" altLang="sl-SI" sz="2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Poplave 2010 so sprožile postopek naročila, ki se je končal leta 2015 – na razpolago LIDAR DMV visoke resolucije (5 točk na m2) za celotno območje RS. </a:t>
            </a:r>
          </a:p>
          <a:p>
            <a:pPr lvl="1" algn="l">
              <a:buFont typeface="Wingdings" panose="05000000000000000000" pitchFamily="2" charset="2"/>
              <a:buBlip>
                <a:blip r:embed="rId3"/>
              </a:buBlip>
            </a:pPr>
            <a:endParaRPr lang="en-GB" altLang="sl-SI" sz="2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lvl="1" algn="l">
              <a:buFont typeface="Wingdings" panose="05000000000000000000" pitchFamily="2" charset="2"/>
              <a:buBlip>
                <a:blip r:embed="rId3"/>
              </a:buBlip>
            </a:pPr>
            <a:endParaRPr lang="en-GB" altLang="sl-SI" sz="2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570" y="472549"/>
            <a:ext cx="837093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Calibri" panose="020F0502020204030204" pitchFamily="34" charset="0"/>
              </a:rPr>
              <a:t>Osnova za hidravlično modeliranje danes – </a:t>
            </a:r>
          </a:p>
          <a:p>
            <a:pPr algn="ctr"/>
            <a:r>
              <a:rPr lang="sl-SI" sz="2800" dirty="0">
                <a:latin typeface="Calibri" panose="020F0502020204030204" pitchFamily="34" charset="0"/>
              </a:rPr>
              <a:t>Digitalni model višin visoke ločljivosti (LIDAR DMV)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EA747E-357D-49AA-AAB8-8A610DEBFD18}"/>
              </a:ext>
            </a:extLst>
          </p:cNvPr>
          <p:cNvSpPr txBox="1"/>
          <p:nvPr/>
        </p:nvSpPr>
        <p:spPr>
          <a:xfrm>
            <a:off x="6815135" y="6376600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</p:spTree>
    <p:extLst>
      <p:ext uri="{BB962C8B-B14F-4D97-AF65-F5344CB8AC3E}">
        <p14:creationId xmlns:p14="http://schemas.microsoft.com/office/powerpoint/2010/main" val="426092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06916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06918" name="Rectangle 6"/>
          <p:cNvSpPr>
            <a:spLocks noChangeArrowheads="1"/>
          </p:cNvSpPr>
          <p:nvPr/>
        </p:nvSpPr>
        <p:spPr bwMode="auto">
          <a:xfrm>
            <a:off x="881856" y="232569"/>
            <a:ext cx="7875587" cy="139541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838200" indent="-838200"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838200" indent="-838200"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838200" indent="-838200"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838200" indent="-838200"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l-SI" altLang="sl-SI" sz="3300" dirty="0"/>
              <a:t>Digitalni model višin DMV - LIDAR</a:t>
            </a:r>
          </a:p>
          <a:p>
            <a:endParaRPr lang="it-IT" altLang="sl-SI" sz="3300" dirty="0"/>
          </a:p>
        </p:txBody>
      </p:sp>
      <p:sp>
        <p:nvSpPr>
          <p:cNvPr id="9" name="TextBox 8"/>
          <p:cNvSpPr txBox="1"/>
          <p:nvPr/>
        </p:nvSpPr>
        <p:spPr>
          <a:xfrm>
            <a:off x="7963197" y="1282839"/>
            <a:ext cx="1170130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 extrusionH="63500" prstMaterial="metal">
            <a:bevelT/>
            <a:bevelB w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latin typeface="Calibri" panose="020F0502020204030204" pitchFamily="34" charset="0"/>
              </a:rPr>
              <a:t>MODEL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423985"/>
              </p:ext>
            </p:extLst>
          </p:nvPr>
        </p:nvGraphicFramePr>
        <p:xfrm>
          <a:off x="8291513" y="1843088"/>
          <a:ext cx="515937" cy="17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593" name="Packager Shell Object" showAsIcon="1" r:id="rId4" imgW="1032120" imgH="347400" progId="Package">
                  <p:embed/>
                </p:oleObj>
              </mc:Choice>
              <mc:Fallback>
                <p:oleObj name="Packager Shell Object" showAsIcon="1" r:id="rId4" imgW="1032120" imgH="34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91513" y="1843088"/>
                        <a:ext cx="515937" cy="174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" y="1746250"/>
            <a:ext cx="7532069" cy="420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51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21251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21252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21255" name="Rectangle 7"/>
          <p:cNvSpPr>
            <a:spLocks noChangeArrowheads="1"/>
          </p:cNvSpPr>
          <p:nvPr/>
        </p:nvSpPr>
        <p:spPr bwMode="auto">
          <a:xfrm>
            <a:off x="3344863" y="218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30" y="1338637"/>
            <a:ext cx="7560840" cy="48324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73" y="199249"/>
            <a:ext cx="9190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Calibri" panose="020F0502020204030204" pitchFamily="34" charset="0"/>
              </a:rPr>
              <a:t>Polni </a:t>
            </a:r>
            <a:r>
              <a:rPr lang="sl-SI" sz="2800" dirty="0" err="1">
                <a:latin typeface="Calibri" panose="020F0502020204030204" pitchFamily="34" charset="0"/>
              </a:rPr>
              <a:t>dvo</a:t>
            </a:r>
            <a:r>
              <a:rPr lang="sl-SI" sz="2800" dirty="0">
                <a:latin typeface="Calibri" panose="020F0502020204030204" pitchFamily="34" charset="0"/>
              </a:rPr>
              <a:t>-dimenzijski (2D) matematični hidrološko-hidravlični modeli (tudi transport plavin, onesnaževal)</a:t>
            </a:r>
          </a:p>
        </p:txBody>
      </p:sp>
    </p:spTree>
    <p:extLst>
      <p:ext uri="{BB962C8B-B14F-4D97-AF65-F5344CB8AC3E}">
        <p14:creationId xmlns:p14="http://schemas.microsoft.com/office/powerpoint/2010/main" val="1095833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21251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21252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21255" name="Rectangle 7"/>
          <p:cNvSpPr>
            <a:spLocks noChangeArrowheads="1"/>
          </p:cNvSpPr>
          <p:nvPr/>
        </p:nvSpPr>
        <p:spPr bwMode="auto">
          <a:xfrm>
            <a:off x="3344863" y="218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7" y="863715"/>
            <a:ext cx="7637686" cy="4991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73" y="199249"/>
            <a:ext cx="919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</a:rPr>
              <a:t>Polni </a:t>
            </a:r>
            <a:r>
              <a:rPr lang="sl-SI" sz="2400" dirty="0" err="1">
                <a:latin typeface="Calibri" panose="020F0502020204030204" pitchFamily="34" charset="0"/>
              </a:rPr>
              <a:t>dvo</a:t>
            </a:r>
            <a:r>
              <a:rPr lang="sl-SI" sz="2400" dirty="0">
                <a:latin typeface="Calibri" panose="020F0502020204030204" pitchFamily="34" charset="0"/>
              </a:rPr>
              <a:t>-dimenzijski (2D) matematični hidrološko-hidravlični modeli</a:t>
            </a:r>
          </a:p>
        </p:txBody>
      </p:sp>
    </p:spTree>
    <p:extLst>
      <p:ext uri="{BB962C8B-B14F-4D97-AF65-F5344CB8AC3E}">
        <p14:creationId xmlns:p14="http://schemas.microsoft.com/office/powerpoint/2010/main" val="64924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21251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21252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21255" name="Rectangle 7"/>
          <p:cNvSpPr>
            <a:spLocks noChangeArrowheads="1"/>
          </p:cNvSpPr>
          <p:nvPr/>
        </p:nvSpPr>
        <p:spPr bwMode="auto">
          <a:xfrm>
            <a:off x="3344863" y="218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832"/>
            <a:ext cx="9144000" cy="5050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73" y="199249"/>
            <a:ext cx="919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</a:rPr>
              <a:t>Polni </a:t>
            </a:r>
            <a:r>
              <a:rPr lang="sl-SI" sz="2400" dirty="0" err="1">
                <a:latin typeface="Calibri" panose="020F0502020204030204" pitchFamily="34" charset="0"/>
              </a:rPr>
              <a:t>dvo</a:t>
            </a:r>
            <a:r>
              <a:rPr lang="sl-SI" sz="2400" dirty="0">
                <a:latin typeface="Calibri" panose="020F0502020204030204" pitchFamily="34" charset="0"/>
              </a:rPr>
              <a:t>-dimenzijski (2D) matematični hidrološko-hidravlični modeli</a:t>
            </a:r>
          </a:p>
        </p:txBody>
      </p:sp>
    </p:spTree>
    <p:extLst>
      <p:ext uri="{BB962C8B-B14F-4D97-AF65-F5344CB8AC3E}">
        <p14:creationId xmlns:p14="http://schemas.microsoft.com/office/powerpoint/2010/main" val="1216224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21251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21252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21255" name="Rectangle 7"/>
          <p:cNvSpPr>
            <a:spLocks noChangeArrowheads="1"/>
          </p:cNvSpPr>
          <p:nvPr/>
        </p:nvSpPr>
        <p:spPr bwMode="auto">
          <a:xfrm>
            <a:off x="3344863" y="218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963"/>
            <a:ext cx="9144000" cy="5761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73" y="199249"/>
            <a:ext cx="919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</a:rPr>
              <a:t>Polni </a:t>
            </a:r>
            <a:r>
              <a:rPr lang="sl-SI" sz="2400" dirty="0" err="1">
                <a:latin typeface="Calibri" panose="020F0502020204030204" pitchFamily="34" charset="0"/>
              </a:rPr>
              <a:t>dvo</a:t>
            </a:r>
            <a:r>
              <a:rPr lang="sl-SI" sz="2400" dirty="0">
                <a:latin typeface="Calibri" panose="020F0502020204030204" pitchFamily="34" charset="0"/>
              </a:rPr>
              <a:t>-dimenzijski (2D) modeli – hitrostno polje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6E4E7-A12B-4614-AEF3-69708C42675B}"/>
              </a:ext>
            </a:extLst>
          </p:cNvPr>
          <p:cNvSpPr txBox="1"/>
          <p:nvPr/>
        </p:nvSpPr>
        <p:spPr>
          <a:xfrm>
            <a:off x="6815135" y="6376600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</p:spTree>
    <p:extLst>
      <p:ext uri="{BB962C8B-B14F-4D97-AF65-F5344CB8AC3E}">
        <p14:creationId xmlns:p14="http://schemas.microsoft.com/office/powerpoint/2010/main" val="364552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21251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21252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21255" name="Rectangle 7"/>
          <p:cNvSpPr>
            <a:spLocks noChangeArrowheads="1"/>
          </p:cNvSpPr>
          <p:nvPr/>
        </p:nvSpPr>
        <p:spPr bwMode="auto">
          <a:xfrm>
            <a:off x="3344863" y="218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sp>
        <p:nvSpPr>
          <p:cNvPr id="7" name="TextBox 6"/>
          <p:cNvSpPr txBox="1"/>
          <p:nvPr/>
        </p:nvSpPr>
        <p:spPr>
          <a:xfrm>
            <a:off x="116505" y="1518593"/>
            <a:ext cx="9190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>
                <a:latin typeface="Calibri" panose="020F0502020204030204" pitchFamily="34" charset="0"/>
              </a:rPr>
              <a:t>Rezultati modeliranja</a:t>
            </a:r>
          </a:p>
        </p:txBody>
      </p:sp>
    </p:spTree>
    <p:extLst>
      <p:ext uri="{BB962C8B-B14F-4D97-AF65-F5344CB8AC3E}">
        <p14:creationId xmlns:p14="http://schemas.microsoft.com/office/powerpoint/2010/main" val="1101137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21251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21252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21255" name="Rectangle 7"/>
          <p:cNvSpPr>
            <a:spLocks noChangeArrowheads="1"/>
          </p:cNvSpPr>
          <p:nvPr/>
        </p:nvSpPr>
        <p:spPr bwMode="auto">
          <a:xfrm>
            <a:off x="3344863" y="218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sp>
        <p:nvSpPr>
          <p:cNvPr id="7" name="TextBox 6"/>
          <p:cNvSpPr txBox="1"/>
          <p:nvPr/>
        </p:nvSpPr>
        <p:spPr>
          <a:xfrm>
            <a:off x="224585" y="198736"/>
            <a:ext cx="919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</a:rPr>
              <a:t>Rezultati modeliranja – zgodovinski spomin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70" y="1095375"/>
            <a:ext cx="6711950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99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458788"/>
            <a:ext cx="8686800" cy="722312"/>
          </a:xfrm>
          <a:noFill/>
          <a:ln/>
          <a:effectLst>
            <a:outerShdw dist="28398" dir="1593903" algn="ctr" rotWithShape="0">
              <a:schemeClr val="accent2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l-SI" altLang="sl-SI" sz="3300" dirty="0">
                <a:latin typeface="Arial" panose="020B0604020202020204" pitchFamily="34" charset="0"/>
              </a:rPr>
              <a:t>Vodni krog:</a:t>
            </a:r>
            <a:endParaRPr lang="it-IT" altLang="sl-SI" dirty="0">
              <a:latin typeface="Arial" panose="020B0604020202020204" pitchFamily="34" charset="0"/>
            </a:endParaRPr>
          </a:p>
        </p:txBody>
      </p:sp>
      <p:sp>
        <p:nvSpPr>
          <p:cNvPr id="732164" name="Rectangle 4"/>
          <p:cNvSpPr>
            <a:spLocks noChangeArrowheads="1"/>
          </p:cNvSpPr>
          <p:nvPr/>
        </p:nvSpPr>
        <p:spPr bwMode="auto">
          <a:xfrm>
            <a:off x="457200" y="5678488"/>
            <a:ext cx="8686800" cy="7223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it-IT" altLang="sl-SI">
              <a:latin typeface="Arial" panose="020B0604020202020204" pitchFamily="34" charset="0"/>
            </a:endParaRPr>
          </a:p>
        </p:txBody>
      </p:sp>
      <p:sp>
        <p:nvSpPr>
          <p:cNvPr id="732165" name="Rectangle 5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732166" name="Text Box 6"/>
          <p:cNvSpPr txBox="1">
            <a:spLocks noChangeArrowheads="1"/>
          </p:cNvSpPr>
          <p:nvPr/>
        </p:nvSpPr>
        <p:spPr bwMode="auto">
          <a:xfrm>
            <a:off x="6102350" y="6354763"/>
            <a:ext cx="26098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it-IT" altLang="sl-SI" sz="15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4" y="368661"/>
            <a:ext cx="8275855" cy="5771030"/>
          </a:xfrm>
        </p:spPr>
      </p:pic>
      <p:sp>
        <p:nvSpPr>
          <p:cNvPr id="4" name="Rectangle 3"/>
          <p:cNvSpPr/>
          <p:nvPr/>
        </p:nvSpPr>
        <p:spPr bwMode="auto">
          <a:xfrm>
            <a:off x="3086835" y="606912"/>
            <a:ext cx="3600400" cy="48182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Vodni</a:t>
            </a:r>
            <a:r>
              <a:rPr kumimoji="0" lang="sl-SI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krog</a:t>
            </a:r>
            <a:endParaRPr kumimoji="0" lang="sl-SI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17304" y="1571331"/>
            <a:ext cx="1575871" cy="2876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Kondenzacija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317303" y="4554126"/>
            <a:ext cx="1575871" cy="3326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MORJA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06615" y="1382510"/>
            <a:ext cx="945105" cy="3326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VULKANI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211960" y="1547830"/>
            <a:ext cx="1575871" cy="3326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777245" y="2444943"/>
            <a:ext cx="1350150" cy="308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Evaporacija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337084" y="2345989"/>
            <a:ext cx="1485165" cy="308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Transpiracija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436985" y="2945195"/>
            <a:ext cx="1485165" cy="57381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Površinski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odtok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112060" y="4100734"/>
            <a:ext cx="1373000" cy="3633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Flora in favna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244713" y="5640800"/>
            <a:ext cx="2092371" cy="3633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Podzemne vode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406094" y="5497477"/>
            <a:ext cx="2002361" cy="3633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Podvodni vulkani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881591" y="2073000"/>
            <a:ext cx="900100" cy="58197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Sneg in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514730" y="1844488"/>
            <a:ext cx="1485165" cy="308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sublimacija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660452" y="2403837"/>
            <a:ext cx="1485165" cy="308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 err="1">
                <a:latin typeface="Arial" panose="020B0604020202020204" pitchFamily="34" charset="0"/>
                <a:cs typeface="Arial" panose="020B0604020202020204" pitchFamily="34" charset="0"/>
              </a:rPr>
              <a:t>desublimacija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206706" y="2277543"/>
            <a:ext cx="1350150" cy="308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Padavine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531630" y="3210029"/>
            <a:ext cx="1780229" cy="308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Taljenje snega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964084" y="3712842"/>
            <a:ext cx="1147976" cy="3633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evaporacija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393385" y="4381439"/>
            <a:ext cx="1147976" cy="3633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rastline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916672" y="4182398"/>
            <a:ext cx="705857" cy="3633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izvir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051720" y="3883203"/>
            <a:ext cx="875899" cy="3633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Pronicanje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746233" y="3583970"/>
            <a:ext cx="1330712" cy="3633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Vodotoki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664148" y="4430694"/>
            <a:ext cx="632644" cy="3633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jezera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6418039" y="3245315"/>
            <a:ext cx="857977" cy="3633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rosa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3622529" y="2828840"/>
            <a:ext cx="857977" cy="3633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l-SI" sz="1500" dirty="0">
                <a:latin typeface="Arial" panose="020B0604020202020204" pitchFamily="34" charset="0"/>
                <a:cs typeface="Arial" panose="020B0604020202020204" pitchFamily="34" charset="0"/>
              </a:rPr>
              <a:t>pršenje</a:t>
            </a:r>
            <a:endParaRPr kumimoji="0" lang="sl-SI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BEE211-3EDB-4EC3-B7E8-F643996AD28E}"/>
              </a:ext>
            </a:extLst>
          </p:cNvPr>
          <p:cNvSpPr txBox="1"/>
          <p:nvPr/>
        </p:nvSpPr>
        <p:spPr>
          <a:xfrm>
            <a:off x="1874698" y="2752497"/>
            <a:ext cx="567063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sl-SI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ZNANJE za spremljanje (monitoring), modeliranje (analiza možnih scenarije, optimizacija ukrepov), izvedbo in upravljanje s temi procesi. </a:t>
            </a:r>
          </a:p>
          <a:p>
            <a:pPr algn="ctr"/>
            <a:endParaRPr lang="sl-SI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1AE74D-07FB-4F6C-A782-330FFAE786B5}"/>
              </a:ext>
            </a:extLst>
          </p:cNvPr>
          <p:cNvSpPr txBox="1"/>
          <p:nvPr/>
        </p:nvSpPr>
        <p:spPr>
          <a:xfrm>
            <a:off x="6815135" y="6376600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</p:spTree>
    <p:extLst>
      <p:ext uri="{BB962C8B-B14F-4D97-AF65-F5344CB8AC3E}">
        <p14:creationId xmlns:p14="http://schemas.microsoft.com/office/powerpoint/2010/main" val="3262283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21251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21252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21255" name="Rectangle 7"/>
          <p:cNvSpPr>
            <a:spLocks noChangeArrowheads="1"/>
          </p:cNvSpPr>
          <p:nvPr/>
        </p:nvSpPr>
        <p:spPr bwMode="auto">
          <a:xfrm>
            <a:off x="3344863" y="218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sp>
        <p:nvSpPr>
          <p:cNvPr id="7" name="TextBox 6"/>
          <p:cNvSpPr txBox="1"/>
          <p:nvPr/>
        </p:nvSpPr>
        <p:spPr>
          <a:xfrm>
            <a:off x="161510" y="514660"/>
            <a:ext cx="919013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</a:rPr>
              <a:t>Kalibracija in validacija modeliranja – </a:t>
            </a:r>
            <a:r>
              <a:rPr lang="sl-SI" sz="2400" dirty="0" err="1">
                <a:latin typeface="Calibri" panose="020F0502020204030204" pitchFamily="34" charset="0"/>
              </a:rPr>
              <a:t>lokcija</a:t>
            </a:r>
            <a:r>
              <a:rPr lang="sl-SI" sz="2400" dirty="0">
                <a:latin typeface="Calibri" panose="020F0502020204030204" pitchFamily="34" charset="0"/>
              </a:rPr>
              <a:t> Turnišče</a:t>
            </a:r>
          </a:p>
          <a:p>
            <a:pPr algn="ctr"/>
            <a:r>
              <a:rPr lang="sl-SI" sz="2400" dirty="0">
                <a:latin typeface="Calibri" panose="020F0502020204030204" pitchFamily="34" charset="0"/>
              </a:rPr>
              <a:t>Evropski mehanizem Civilne Zaščite – </a:t>
            </a:r>
          </a:p>
          <a:p>
            <a:pPr algn="ctr"/>
            <a:r>
              <a:rPr lang="sl-SI" sz="2400" dirty="0">
                <a:latin typeface="Calibri" panose="020F0502020204030204" pitchFamily="34" charset="0"/>
              </a:rPr>
              <a:t>satelitski posnetki poplave 2013 in 2014 (URSZR)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96" y="1862721"/>
            <a:ext cx="7339425" cy="416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415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21251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21252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21255" name="Rectangle 7"/>
          <p:cNvSpPr>
            <a:spLocks noChangeArrowheads="1"/>
          </p:cNvSpPr>
          <p:nvPr/>
        </p:nvSpPr>
        <p:spPr bwMode="auto">
          <a:xfrm>
            <a:off x="3344863" y="218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" y="13336"/>
            <a:ext cx="9121662" cy="57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325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31491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31492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31494" name="Rectangle 6"/>
          <p:cNvSpPr>
            <a:spLocks noChangeArrowheads="1"/>
          </p:cNvSpPr>
          <p:nvPr/>
        </p:nvSpPr>
        <p:spPr bwMode="auto">
          <a:xfrm>
            <a:off x="3344863" y="218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620" y="1073016"/>
            <a:ext cx="6840760" cy="49101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585" y="198736"/>
            <a:ext cx="919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</a:rPr>
              <a:t>Rezultati modeliranja – spremenjena geometrija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31491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31492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31494" name="Rectangle 6"/>
          <p:cNvSpPr>
            <a:spLocks noChangeArrowheads="1"/>
          </p:cNvSpPr>
          <p:nvPr/>
        </p:nvSpPr>
        <p:spPr bwMode="auto">
          <a:xfrm>
            <a:off x="3344863" y="218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545" y="1371994"/>
            <a:ext cx="5637110" cy="4819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738590" y="475355"/>
            <a:ext cx="919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latin typeface="Calibri" panose="020F0502020204030204" pitchFamily="34" charset="0"/>
              </a:rPr>
              <a:t>Rezultati modeliranja – nova raba – stari most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5" y="953454"/>
            <a:ext cx="6298475" cy="450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4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17155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35" y="138952"/>
            <a:ext cx="91901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300" dirty="0">
                <a:latin typeface="Calibri" panose="020F0502020204030204" pitchFamily="34" charset="0"/>
              </a:rPr>
              <a:t>KALIBRACIJA – beleženje dogodka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51317"/>
            <a:ext cx="8087730" cy="5124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30" y="838199"/>
            <a:ext cx="8041588" cy="5187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13" y="986960"/>
            <a:ext cx="8032675" cy="5126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92" y="1223755"/>
            <a:ext cx="7065663" cy="5105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458788"/>
            <a:ext cx="8686800" cy="722312"/>
          </a:xfrm>
          <a:noFill/>
          <a:ln/>
          <a:effectLst>
            <a:outerShdw dist="28398" dir="1593903" algn="ctr" rotWithShape="0">
              <a:schemeClr val="accent2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l-SI" altLang="sl-SI" sz="2200" dirty="0">
                <a:latin typeface="Arial" panose="020B0604020202020204" pitchFamily="34" charset="0"/>
              </a:rPr>
              <a:t>UKREPI za zmanjševanje poplavne ogroženosti</a:t>
            </a:r>
            <a:endParaRPr lang="it-IT" altLang="sl-SI" dirty="0">
              <a:latin typeface="Arial" panose="020B0604020202020204" pitchFamily="34" charset="0"/>
            </a:endParaRPr>
          </a:p>
        </p:txBody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2163" y="1223963"/>
            <a:ext cx="8101012" cy="4905375"/>
          </a:xfrm>
          <a:solidFill>
            <a:srgbClr val="CCFFFF">
              <a:alpha val="53999"/>
            </a:srgbClr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80322" dir="17306097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sl-SI" altLang="sl-SI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Večdimenzijski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izziv:</a:t>
            </a:r>
            <a:endParaRPr lang="en-US" altLang="sl-SI" sz="2000" b="1" u="sng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sl-SI" altLang="sl-SI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Vrsta 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– 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gradbeni in </a:t>
            </a:r>
            <a:r>
              <a:rPr lang="sl-SI" altLang="sl-SI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negradbeni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ukrepi 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(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s podrazredi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)</a:t>
            </a:r>
            <a:endParaRPr lang="en-US" altLang="sl-SI" sz="2000" b="1" u="sng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sl-SI" altLang="sl-SI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Kdo</a:t>
            </a:r>
            <a:r>
              <a:rPr lang="sl-SI" altLang="sl-SI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je zadolžen za izvajanje ukrepov 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(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vloge: posameznik, lastnik nepremičnine, sistem zaščite in reševanja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sl-SI" altLang="sl-SI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soglasodajelec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upravljalec javnega dobra </a:t>
            </a:r>
            <a:r>
              <a:rPr lang="sl-SI" altLang="sl-SI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idr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)</a:t>
            </a:r>
            <a:endParaRPr lang="en-US" altLang="sl-SI" sz="2000" b="1" u="sng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sl-SI" altLang="sl-SI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Čas 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–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ukrepi pred, med in po poplavnem dogodku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; </a:t>
            </a:r>
            <a:endParaRPr lang="en-US" altLang="sl-SI" sz="2000" b="1" u="sng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sl-SI" altLang="sl-SI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Strošek </a:t>
            </a:r>
            <a:r>
              <a:rPr lang="en-US" altLang="sl-SI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– 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visok, srednji, nizek (kdo plačuje), </a:t>
            </a:r>
            <a:r>
              <a:rPr lang="sl-SI" altLang="sl-SI" sz="20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ekternalizacija</a:t>
            </a:r>
            <a:endParaRPr lang="en-US" altLang="sl-SI" sz="2000" b="1" u="sng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sl-SI" altLang="sl-SI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Koristi 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– 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od skupnih koristi k individualnimi koristim</a:t>
            </a:r>
            <a:endParaRPr lang="en-US" altLang="sl-SI" sz="2000" b="1" u="sng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sl-SI" altLang="sl-SI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Vrsta poplavne škode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neposredna, merljiva, posredna, težko merljiva</a:t>
            </a:r>
            <a:endParaRPr lang="en-US" altLang="sl-SI" sz="2000" b="1" u="sng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sl-SI" altLang="sl-SI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Medij 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– 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voda, plavine (rinjene, lebdeče)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plavje, murasti tok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altLang="sl-SI" sz="2000" b="1" u="sng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sl-SI" altLang="sl-SI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Mehanizem poplavljanja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­– 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poplave, hudourniške poplave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,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poplave v urbanem okolju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 etc.</a:t>
            </a:r>
            <a:endParaRPr lang="en-US" altLang="sl-SI" sz="2000" b="1" u="sng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sl-SI" altLang="sl-SI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Kompleksnost ukrepa 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– 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od nizke kompleksnosti 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(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posamezni lastniki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) 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d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o 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visoke 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(</a:t>
            </a:r>
            <a:r>
              <a:rPr lang="sl-SI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eksperti, institucije, usklajevanje</a:t>
            </a:r>
            <a:r>
              <a:rPr lang="en-US" altLang="sl-SI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)</a:t>
            </a:r>
            <a:endParaRPr lang="en-US" altLang="sl-SI" sz="2000" b="1" u="sng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sl-SI" altLang="sl-SI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Pravni status ukrepa  </a:t>
            </a:r>
          </a:p>
          <a:p>
            <a:pPr>
              <a:lnSpc>
                <a:spcPct val="80000"/>
              </a:lnSpc>
            </a:pPr>
            <a:r>
              <a:rPr lang="sl-SI" altLang="sl-SI" sz="2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</a:rPr>
              <a:t>Drugi vidiki</a:t>
            </a:r>
            <a:endParaRPr lang="sl-SI" altLang="sl-SI" sz="2000" dirty="0">
              <a:effectLst>
                <a:outerShdw blurRad="38100" dist="38100" dir="2700000" algn="tl">
                  <a:srgbClr val="FFFFFF"/>
                </a:outerShdw>
              </a:effectLst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sl-SI" altLang="sl-SI" sz="2000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pPr>
              <a:lnSpc>
                <a:spcPct val="80000"/>
              </a:lnSpc>
            </a:pPr>
            <a:endParaRPr lang="sl-SI" altLang="sl-SI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sl-SI" altLang="sl-SI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</p:txBody>
      </p:sp>
      <p:sp>
        <p:nvSpPr>
          <p:cNvPr id="785412" name="Rectangle 4"/>
          <p:cNvSpPr>
            <a:spLocks noChangeArrowheads="1"/>
          </p:cNvSpPr>
          <p:nvPr/>
        </p:nvSpPr>
        <p:spPr bwMode="auto">
          <a:xfrm>
            <a:off x="457200" y="5678488"/>
            <a:ext cx="8686800" cy="7223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it-IT" altLang="sl-SI">
              <a:latin typeface="Arial" panose="020B0604020202020204" pitchFamily="34" charset="0"/>
            </a:endParaRPr>
          </a:p>
        </p:txBody>
      </p:sp>
      <p:sp>
        <p:nvSpPr>
          <p:cNvPr id="785413" name="Rectangle 5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0B602-E603-4C12-B2D1-8627EFFD8A0E}"/>
              </a:ext>
            </a:extLst>
          </p:cNvPr>
          <p:cNvSpPr txBox="1"/>
          <p:nvPr/>
        </p:nvSpPr>
        <p:spPr>
          <a:xfrm>
            <a:off x="6815135" y="6376600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6505" y="160338"/>
            <a:ext cx="4770530" cy="1513468"/>
          </a:xfrm>
          <a:noFill/>
          <a:ln/>
          <a:effectLst>
            <a:outerShdw dist="28398" dir="1593903" algn="ctr" rotWithShape="0">
              <a:schemeClr val="accent2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l-SI" altLang="sl-SI" sz="2900" dirty="0">
                <a:latin typeface="Arial" panose="020B0604020202020204" pitchFamily="34" charset="0"/>
              </a:rPr>
              <a:t>NEGRADBENI UKREPI – prostorsko načrtovanje</a:t>
            </a:r>
            <a:r>
              <a:rPr lang="sl-SI" altLang="sl-SI" sz="3300" dirty="0">
                <a:latin typeface="Arial" panose="020B0604020202020204" pitchFamily="34" charset="0"/>
              </a:rPr>
              <a:t>   </a:t>
            </a:r>
            <a:r>
              <a:rPr lang="sl-SI" altLang="sl-SI" dirty="0">
                <a:latin typeface="Arial" panose="020B0604020202020204" pitchFamily="34" charset="0"/>
              </a:rPr>
              <a:t> </a:t>
            </a:r>
            <a:endParaRPr lang="it-IT" altLang="sl-SI" dirty="0">
              <a:latin typeface="Arial" panose="020B0604020202020204" pitchFamily="34" charset="0"/>
            </a:endParaRPr>
          </a:p>
        </p:txBody>
      </p:sp>
      <p:sp>
        <p:nvSpPr>
          <p:cNvPr id="771075" name="Rectangle 3"/>
          <p:cNvSpPr>
            <a:spLocks noChangeArrowheads="1"/>
          </p:cNvSpPr>
          <p:nvPr/>
        </p:nvSpPr>
        <p:spPr bwMode="auto">
          <a:xfrm>
            <a:off x="457200" y="5678488"/>
            <a:ext cx="8686800" cy="7223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it-IT" altLang="sl-SI">
              <a:latin typeface="Arial" panose="020B0604020202020204" pitchFamily="34" charset="0"/>
            </a:endParaRPr>
          </a:p>
        </p:txBody>
      </p:sp>
      <p:sp>
        <p:nvSpPr>
          <p:cNvPr id="771076" name="Rectangle 4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771078" name="Rectangle 6"/>
          <p:cNvSpPr>
            <a:spLocks noChangeArrowheads="1"/>
          </p:cNvSpPr>
          <p:nvPr/>
        </p:nvSpPr>
        <p:spPr bwMode="auto">
          <a:xfrm>
            <a:off x="6151563" y="1544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2700338" y="1558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6067425" y="3232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/>
          </a:p>
        </p:txBody>
      </p:sp>
      <p:pic>
        <p:nvPicPr>
          <p:cNvPr id="771082" name="Picture 10" descr="SUROVINA_IPN_MOL_200908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188913"/>
            <a:ext cx="4251325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8760CA-CBCB-4E26-814D-32D137E79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8780"/>
            <a:ext cx="7924323" cy="4680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7E1E62-2E84-410C-91E1-93B829DA8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890" y="5129337"/>
            <a:ext cx="3761910" cy="15683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91D967D-00B3-4882-892A-2D4A30D4A9DE}"/>
              </a:ext>
            </a:extLst>
          </p:cNvPr>
          <p:cNvSpPr txBox="1"/>
          <p:nvPr/>
        </p:nvSpPr>
        <p:spPr>
          <a:xfrm>
            <a:off x="457200" y="6368385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17155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35" y="138952"/>
            <a:ext cx="91901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300" dirty="0">
                <a:latin typeface="Calibri" panose="020F0502020204030204" pitchFamily="34" charset="0"/>
              </a:rPr>
              <a:t>UKREP ZADRŽEVANJE VODA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11" y="963140"/>
            <a:ext cx="4247582" cy="3816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96F001-1DA4-4FD6-863B-88CA644DC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976" y="963140"/>
            <a:ext cx="4042201" cy="3957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F5A311-D76D-45EE-88E3-54EB1CDB5ADA}"/>
              </a:ext>
            </a:extLst>
          </p:cNvPr>
          <p:cNvSpPr txBox="1"/>
          <p:nvPr/>
        </p:nvSpPr>
        <p:spPr>
          <a:xfrm>
            <a:off x="158970" y="5142851"/>
            <a:ext cx="434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dirty="0">
                <a:latin typeface="Calibri" panose="020F0502020204030204" pitchFamily="34" charset="0"/>
              </a:rPr>
              <a:t>Načrtovano stanje – Zadrževalnik </a:t>
            </a:r>
            <a:r>
              <a:rPr lang="sl-SI" sz="2200" dirty="0" err="1">
                <a:latin typeface="Calibri" panose="020F0502020204030204" pitchFamily="34" charset="0"/>
              </a:rPr>
              <a:t>Tunjščica</a:t>
            </a:r>
            <a:endParaRPr lang="sl-SI" sz="2200" dirty="0"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B2831F-EC61-4E7E-A1AA-16FB27F5C752}"/>
              </a:ext>
            </a:extLst>
          </p:cNvPr>
          <p:cNvSpPr txBox="1"/>
          <p:nvPr/>
        </p:nvSpPr>
        <p:spPr>
          <a:xfrm>
            <a:off x="4610100" y="5171449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latin typeface="Calibri" panose="020F0502020204030204" pitchFamily="34" charset="0"/>
              </a:rPr>
              <a:t>Obstoječe stanje (modelirano) in poplave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F05780-08B5-4E93-9A5B-B6769D7B6F00}"/>
              </a:ext>
            </a:extLst>
          </p:cNvPr>
          <p:cNvSpPr txBox="1"/>
          <p:nvPr/>
        </p:nvSpPr>
        <p:spPr>
          <a:xfrm>
            <a:off x="2910136" y="5937839"/>
            <a:ext cx="3415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hlinkClick r:id="rId5"/>
              </a:rPr>
              <a:t>https://geohub.gov.si/atlasvoda</a:t>
            </a:r>
            <a:r>
              <a:rPr lang="sl-S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4380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17155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35" y="138952"/>
            <a:ext cx="91901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300" dirty="0">
                <a:latin typeface="Calibri" panose="020F0502020204030204" pitchFamily="34" charset="0"/>
              </a:rPr>
              <a:t>UKREP NASIPI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630" y="863715"/>
            <a:ext cx="6885765" cy="500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09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17155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35" y="138952"/>
            <a:ext cx="91901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300" dirty="0">
                <a:latin typeface="Calibri" panose="020F0502020204030204" pitchFamily="34" charset="0"/>
              </a:rPr>
              <a:t>UKREP RAZBREMENILNIK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28" y="1127095"/>
            <a:ext cx="7656844" cy="461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1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8670"/>
            <a:ext cx="8686800" cy="722312"/>
          </a:xfrm>
          <a:noFill/>
          <a:ln/>
          <a:effectLst>
            <a:outerShdw dist="28398" dir="1593903" algn="ctr" rotWithShape="0">
              <a:schemeClr val="accent2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l-SI" altLang="sl-SI" sz="3300" dirty="0">
                <a:latin typeface="Arial" panose="020B0604020202020204" pitchFamily="34" charset="0"/>
              </a:rPr>
              <a:t>Voda – pravni status v Sloveniji in drugje</a:t>
            </a:r>
            <a:endParaRPr lang="it-IT" altLang="sl-SI" dirty="0">
              <a:latin typeface="Arial" panose="020B0604020202020204" pitchFamily="34" charset="0"/>
            </a:endParaRPr>
          </a:p>
        </p:txBody>
      </p:sp>
      <p:sp>
        <p:nvSpPr>
          <p:cNvPr id="732164" name="Rectangle 4"/>
          <p:cNvSpPr>
            <a:spLocks noChangeArrowheads="1"/>
          </p:cNvSpPr>
          <p:nvPr/>
        </p:nvSpPr>
        <p:spPr bwMode="auto">
          <a:xfrm>
            <a:off x="457200" y="5678488"/>
            <a:ext cx="8686800" cy="7223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it-IT" altLang="sl-SI">
              <a:latin typeface="Arial" panose="020B0604020202020204" pitchFamily="34" charset="0"/>
            </a:endParaRPr>
          </a:p>
        </p:txBody>
      </p:sp>
      <p:sp>
        <p:nvSpPr>
          <p:cNvPr id="732165" name="Rectangle 5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732166" name="Text Box 6"/>
          <p:cNvSpPr txBox="1">
            <a:spLocks noChangeArrowheads="1"/>
          </p:cNvSpPr>
          <p:nvPr/>
        </p:nvSpPr>
        <p:spPr bwMode="auto">
          <a:xfrm>
            <a:off x="6102350" y="6354763"/>
            <a:ext cx="26098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it-IT" altLang="sl-SI" sz="15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453465-0F7F-42C1-AEE3-800E5894F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7" y="2225633"/>
            <a:ext cx="7769225" cy="2967037"/>
          </a:xfrm>
        </p:spPr>
        <p:txBody>
          <a:bodyPr/>
          <a:lstStyle/>
          <a:p>
            <a:r>
              <a:rPr lang="sl-SI" dirty="0"/>
              <a:t>V Sloveniji – javno dobro (voda, vodna in priobalna zemljišča) </a:t>
            </a:r>
          </a:p>
          <a:p>
            <a:endParaRPr lang="sl-SI" dirty="0"/>
          </a:p>
          <a:p>
            <a:r>
              <a:rPr lang="sl-SI" dirty="0"/>
              <a:t>Drugje – ponekod lastnina kot vsaka druga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A8E40-A47D-4E5C-BDAC-E92B15D73067}"/>
              </a:ext>
            </a:extLst>
          </p:cNvPr>
          <p:cNvSpPr txBox="1"/>
          <p:nvPr/>
        </p:nvSpPr>
        <p:spPr>
          <a:xfrm>
            <a:off x="6815135" y="6376600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</p:spTree>
    <p:extLst>
      <p:ext uri="{BB962C8B-B14F-4D97-AF65-F5344CB8AC3E}">
        <p14:creationId xmlns:p14="http://schemas.microsoft.com/office/powerpoint/2010/main" val="1757194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17155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r>
              <a:rPr lang="it-IT" altLang="sl-SI" sz="2200" b="1" dirty="0">
                <a:solidFill>
                  <a:srgbClr val="CC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https://www.gov.si/teme/nacrt-zmanjsevanja-poplavne-ogrozenosti/</a:t>
            </a:r>
            <a:r>
              <a:rPr lang="sl-SI" altLang="sl-SI" sz="2200" b="1" dirty="0">
                <a:solidFill>
                  <a:srgbClr val="CC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altLang="sl-SI" sz="2200" b="1" dirty="0">
              <a:solidFill>
                <a:srgbClr val="CC33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35" y="138952"/>
            <a:ext cx="91901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300" dirty="0">
                <a:latin typeface="Calibri" panose="020F0502020204030204" pitchFamily="34" charset="0"/>
              </a:rPr>
              <a:t>UKREP ŠIRITEV STRUGE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418" y="908721"/>
            <a:ext cx="5077847" cy="42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8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17155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535" y="440317"/>
            <a:ext cx="8180287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700" dirty="0">
                <a:latin typeface="Calibri" panose="020F0502020204030204" pitchFamily="34" charset="0"/>
              </a:rPr>
              <a:t>Vsi ti ukrepi izvedeni na način, da v čim večji meri </a:t>
            </a:r>
            <a:r>
              <a:rPr lang="sl-SI" sz="2700" dirty="0" err="1">
                <a:latin typeface="Calibri" panose="020F0502020204030204" pitchFamily="34" charset="0"/>
              </a:rPr>
              <a:t>ohranjanjo</a:t>
            </a:r>
            <a:r>
              <a:rPr lang="sl-SI" sz="2700" dirty="0">
                <a:latin typeface="Calibri" panose="020F0502020204030204" pitchFamily="34" charset="0"/>
              </a:rPr>
              <a:t> naravne habitate (Okvirna direktiva EU o vodah 2000/60)</a:t>
            </a:r>
          </a:p>
          <a:p>
            <a:pPr algn="ctr"/>
            <a:r>
              <a:rPr lang="sl-SI" sz="2300" dirty="0">
                <a:latin typeface="Calibri" panose="020F0502020204030204" pitchFamily="34" charset="0"/>
                <a:hlinkClick r:id="rId3"/>
              </a:rPr>
              <a:t>https://www.gov.si/teme/nacrt-upravljanja-voda-na-vodnih-obmocjih/</a:t>
            </a:r>
            <a:r>
              <a:rPr lang="sl-SI" sz="2300" dirty="0">
                <a:latin typeface="Calibri" panose="020F0502020204030204" pitchFamily="34" charset="0"/>
              </a:rPr>
              <a:t> </a:t>
            </a:r>
          </a:p>
          <a:p>
            <a:pPr algn="ctr"/>
            <a:endParaRPr lang="sl-SI" sz="2700" dirty="0">
              <a:latin typeface="Calibri" panose="020F0502020204030204" pitchFamily="34" charset="0"/>
            </a:endParaRPr>
          </a:p>
          <a:p>
            <a:pPr algn="ctr"/>
            <a:r>
              <a:rPr lang="sl-SI" sz="2700" dirty="0">
                <a:latin typeface="Calibri" panose="020F0502020204030204" pitchFamily="34" charset="0"/>
              </a:rPr>
              <a:t>Zahteve po izvedbi Celovite presoje vplivov na okolje (</a:t>
            </a:r>
            <a:r>
              <a:rPr lang="sl-SI" sz="2700" dirty="0" err="1">
                <a:latin typeface="Calibri" panose="020F0502020204030204" pitchFamily="34" charset="0"/>
              </a:rPr>
              <a:t>Strategic</a:t>
            </a:r>
            <a:r>
              <a:rPr lang="sl-SI" sz="2700" dirty="0">
                <a:latin typeface="Calibri" panose="020F0502020204030204" pitchFamily="34" charset="0"/>
              </a:rPr>
              <a:t> </a:t>
            </a:r>
            <a:r>
              <a:rPr lang="sl-SI" sz="2700" dirty="0" err="1">
                <a:latin typeface="Calibri" panose="020F0502020204030204" pitchFamily="34" charset="0"/>
              </a:rPr>
              <a:t>Environmental</a:t>
            </a:r>
            <a:r>
              <a:rPr lang="sl-SI" sz="2700" dirty="0">
                <a:latin typeface="Calibri" panose="020F0502020204030204" pitchFamily="34" charset="0"/>
              </a:rPr>
              <a:t> </a:t>
            </a:r>
            <a:r>
              <a:rPr lang="sl-SI" sz="2700" dirty="0" err="1">
                <a:latin typeface="Calibri" panose="020F0502020204030204" pitchFamily="34" charset="0"/>
              </a:rPr>
              <a:t>Impact</a:t>
            </a:r>
            <a:r>
              <a:rPr lang="sl-SI" sz="2700" dirty="0">
                <a:latin typeface="Calibri" panose="020F0502020204030204" pitchFamily="34" charset="0"/>
              </a:rPr>
              <a:t> </a:t>
            </a:r>
            <a:r>
              <a:rPr lang="sl-SI" sz="2700" dirty="0" err="1">
                <a:latin typeface="Calibri" panose="020F0502020204030204" pitchFamily="34" charset="0"/>
              </a:rPr>
              <a:t>Assessment</a:t>
            </a:r>
            <a:r>
              <a:rPr lang="sl-SI" sz="2700" dirty="0">
                <a:latin typeface="Calibri" panose="020F0502020204030204" pitchFamily="34" charset="0"/>
              </a:rPr>
              <a:t>) in presoje vplivov na okolje (</a:t>
            </a:r>
            <a:r>
              <a:rPr lang="sl-SI" sz="2700" dirty="0" err="1">
                <a:latin typeface="Calibri" panose="020F0502020204030204" pitchFamily="34" charset="0"/>
              </a:rPr>
              <a:t>Environmental</a:t>
            </a:r>
            <a:r>
              <a:rPr lang="sl-SI" sz="2700" dirty="0">
                <a:latin typeface="Calibri" panose="020F0502020204030204" pitchFamily="34" charset="0"/>
              </a:rPr>
              <a:t> </a:t>
            </a:r>
            <a:r>
              <a:rPr lang="sl-SI" sz="2700" dirty="0" err="1">
                <a:latin typeface="Calibri" panose="020F0502020204030204" pitchFamily="34" charset="0"/>
              </a:rPr>
              <a:t>Impact</a:t>
            </a:r>
            <a:r>
              <a:rPr lang="sl-SI" sz="2700" dirty="0">
                <a:latin typeface="Calibri" panose="020F0502020204030204" pitchFamily="34" charset="0"/>
              </a:rPr>
              <a:t> </a:t>
            </a:r>
            <a:r>
              <a:rPr lang="sl-SI" sz="2700" dirty="0" err="1">
                <a:latin typeface="Calibri" panose="020F0502020204030204" pitchFamily="34" charset="0"/>
              </a:rPr>
              <a:t>Assessment</a:t>
            </a:r>
            <a:r>
              <a:rPr lang="sl-SI" sz="2700" dirty="0"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6F079-03FD-4B7D-B696-11B2281B0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35" y="4521434"/>
            <a:ext cx="6395265" cy="15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04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17155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35" y="138952"/>
            <a:ext cx="91901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300" dirty="0">
                <a:latin typeface="Calibri" panose="020F0502020204030204" pitchFamily="34" charset="0"/>
              </a:rPr>
              <a:t>POPLAVNA NEVARNOST, OGROŽENOST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787" y="1184776"/>
            <a:ext cx="33074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300" dirty="0">
                <a:latin typeface="Calibri" panose="020F0502020204030204" pitchFamily="34" charset="0"/>
              </a:rPr>
              <a:t>POPLAVNA NEVARNOST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3817" y="1092382"/>
            <a:ext cx="3307437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300" dirty="0">
                <a:latin typeface="Calibri" panose="020F0502020204030204" pitchFamily="34" charset="0"/>
              </a:rPr>
              <a:t>POPLAVNA</a:t>
            </a:r>
          </a:p>
          <a:p>
            <a:pPr algn="ctr"/>
            <a:r>
              <a:rPr lang="sl-SI" sz="3300" dirty="0">
                <a:latin typeface="Calibri" panose="020F0502020204030204" pitchFamily="34" charset="0"/>
              </a:rPr>
              <a:t>RANLJIVOST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0708" y="1180546"/>
            <a:ext cx="33074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300" dirty="0">
                <a:latin typeface="Calibri" panose="020F0502020204030204" pitchFamily="34" charset="0"/>
              </a:rPr>
              <a:t>POPLAVNA OGROŽENOST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3665" y="1389385"/>
            <a:ext cx="3307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>
                <a:latin typeface="Calibri" panose="020F0502020204030204" pitchFamily="34" charset="0"/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4119" y="1355202"/>
            <a:ext cx="3307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385" y="2450550"/>
            <a:ext cx="8609752" cy="60016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l-SI" sz="3300" dirty="0">
                <a:latin typeface="Calibri" panose="020F0502020204030204" pitchFamily="34" charset="0"/>
              </a:rPr>
              <a:t>PRIPRAVLJENOST NA ODZIV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CF476-D9B5-4D39-9A51-DC5EE1785174}"/>
              </a:ext>
            </a:extLst>
          </p:cNvPr>
          <p:cNvSpPr txBox="1"/>
          <p:nvPr/>
        </p:nvSpPr>
        <p:spPr>
          <a:xfrm>
            <a:off x="231395" y="4004206"/>
            <a:ext cx="2631962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sl-SI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ZNANJE za organizacijo in delovanje sistema odziva (teorija ICS – Incident </a:t>
            </a:r>
            <a:r>
              <a:rPr lang="sl-SI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Command</a:t>
            </a:r>
            <a:r>
              <a:rPr lang="sl-SI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sl-SI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NICS)</a:t>
            </a:r>
          </a:p>
        </p:txBody>
      </p:sp>
      <p:pic>
        <p:nvPicPr>
          <p:cNvPr id="835586" name="Picture 2">
            <a:extLst>
              <a:ext uri="{FF2B5EF4-FFF2-40B4-BE49-F238E27FC236}">
                <a16:creationId xmlns:a16="http://schemas.microsoft.com/office/drawing/2014/main" id="{1C77FB20-5F00-4EF3-B5BF-72BF24A24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70" y="3198130"/>
            <a:ext cx="3102581" cy="310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74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17155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95211"/>
            <a:ext cx="919013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300" b="1" dirty="0">
                <a:latin typeface="Calibri" panose="020F0502020204030204" pitchFamily="34" charset="0"/>
              </a:rPr>
              <a:t>RABA VODE - Proizvodnja električne energije</a:t>
            </a:r>
          </a:p>
          <a:p>
            <a:pPr algn="ctr"/>
            <a:r>
              <a:rPr lang="sl-SI" sz="3300" dirty="0">
                <a:latin typeface="Calibri" panose="020F0502020204030204" pitchFamily="34" charset="0"/>
              </a:rPr>
              <a:t>P = Q * </a:t>
            </a:r>
            <a:r>
              <a:rPr lang="el-GR" sz="3300" dirty="0">
                <a:latin typeface="Calibri" panose="020F0502020204030204" pitchFamily="34" charset="0"/>
              </a:rPr>
              <a:t>ρ</a:t>
            </a:r>
            <a:r>
              <a:rPr lang="sl-SI" sz="3300" dirty="0">
                <a:latin typeface="Calibri" panose="020F0502020204030204" pitchFamily="34" charset="0"/>
              </a:rPr>
              <a:t> * g * </a:t>
            </a:r>
            <a:r>
              <a:rPr lang="sl-SI" sz="3300" dirty="0" err="1">
                <a:latin typeface="Calibri" panose="020F0502020204030204" pitchFamily="34" charset="0"/>
              </a:rPr>
              <a:t>dH</a:t>
            </a:r>
            <a:r>
              <a:rPr lang="sl-SI" sz="3300" dirty="0">
                <a:latin typeface="Calibri" panose="020F0502020204030204" pitchFamily="34" charset="0"/>
              </a:rPr>
              <a:t> * </a:t>
            </a:r>
            <a:r>
              <a:rPr lang="el-GR" sz="3300" dirty="0">
                <a:latin typeface="Calibri" panose="020F0502020204030204" pitchFamily="34" charset="0"/>
              </a:rPr>
              <a:t>η</a:t>
            </a:r>
            <a:endParaRPr lang="sl-SI" sz="3300" dirty="0">
              <a:latin typeface="Calibri" panose="020F0502020204030204" pitchFamily="34" charset="0"/>
            </a:endParaRPr>
          </a:p>
          <a:p>
            <a:pPr algn="ctr"/>
            <a:r>
              <a:rPr lang="sl-SI" sz="2600" dirty="0">
                <a:latin typeface="Calibri" panose="020F0502020204030204" pitchFamily="34" charset="0"/>
              </a:rPr>
              <a:t>Primerna v zgornjem toku povodja (velik </a:t>
            </a:r>
            <a:r>
              <a:rPr lang="sl-SI" sz="2600" dirty="0" err="1">
                <a:latin typeface="Calibri" panose="020F0502020204030204" pitchFamily="34" charset="0"/>
              </a:rPr>
              <a:t>dh</a:t>
            </a:r>
            <a:r>
              <a:rPr lang="sl-SI" sz="2600" dirty="0">
                <a:latin typeface="Calibri" panose="020F0502020204030204" pitchFamily="34" charset="0"/>
              </a:rPr>
              <a:t>, majhen Q) in spodnjem toku (majhen </a:t>
            </a:r>
            <a:r>
              <a:rPr lang="sl-SI" sz="2600" dirty="0" err="1">
                <a:latin typeface="Calibri" panose="020F0502020204030204" pitchFamily="34" charset="0"/>
              </a:rPr>
              <a:t>dh</a:t>
            </a:r>
            <a:r>
              <a:rPr lang="sl-SI" sz="2600" dirty="0">
                <a:latin typeface="Calibri" panose="020F0502020204030204" pitchFamily="34" charset="0"/>
              </a:rPr>
              <a:t>, velik Q), vplivamo lahko na krivuljo trajanja pretokov </a:t>
            </a:r>
          </a:p>
          <a:p>
            <a:pPr algn="ctr"/>
            <a:r>
              <a:rPr lang="sl-SI" sz="3300" dirty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sl-SI" sz="3300" dirty="0">
                <a:latin typeface="Calibri" panose="020F0502020204030204" pitchFamily="34" charset="0"/>
              </a:rPr>
              <a:t>-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06FD24-64E5-4D8B-A634-388401B2A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685" y="3158970"/>
            <a:ext cx="5427095" cy="295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1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17155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95211"/>
            <a:ext cx="9190130" cy="48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300" b="1" dirty="0">
                <a:latin typeface="Calibri" panose="020F0502020204030204" pitchFamily="34" charset="0"/>
              </a:rPr>
              <a:t>RABA VODE:</a:t>
            </a:r>
          </a:p>
          <a:p>
            <a:pPr algn="ctr"/>
            <a:r>
              <a:rPr lang="sl-SI" sz="3300" b="1" dirty="0">
                <a:latin typeface="Calibri" panose="020F0502020204030204" pitchFamily="34" charset="0"/>
              </a:rPr>
              <a:t>Oskrba s pitno vodo </a:t>
            </a:r>
          </a:p>
          <a:p>
            <a:pPr algn="ctr"/>
            <a:r>
              <a:rPr lang="sl-SI" sz="3300" b="1" dirty="0">
                <a:latin typeface="Calibri" panose="020F0502020204030204" pitchFamily="34" charset="0"/>
              </a:rPr>
              <a:t>Namakanje</a:t>
            </a:r>
          </a:p>
          <a:p>
            <a:pPr algn="ctr"/>
            <a:r>
              <a:rPr lang="sl-SI" sz="3300" b="1" dirty="0">
                <a:latin typeface="Calibri" panose="020F0502020204030204" pitchFamily="34" charset="0"/>
              </a:rPr>
              <a:t>Odvajanje in čiščenje odpadnih voda</a:t>
            </a:r>
          </a:p>
          <a:p>
            <a:pPr algn="ctr"/>
            <a:r>
              <a:rPr lang="sl-SI" sz="3300" b="1" dirty="0">
                <a:latin typeface="Calibri" panose="020F0502020204030204" pitchFamily="34" charset="0"/>
              </a:rPr>
              <a:t>Podzemne vode </a:t>
            </a:r>
          </a:p>
          <a:p>
            <a:pPr algn="ctr"/>
            <a:r>
              <a:rPr lang="sl-SI" sz="3300" b="1" dirty="0">
                <a:latin typeface="Calibri" panose="020F0502020204030204" pitchFamily="34" charset="0"/>
              </a:rPr>
              <a:t>Erozijski procesi in urejanje voda v povirjih</a:t>
            </a:r>
          </a:p>
          <a:p>
            <a:pPr algn="ctr"/>
            <a:r>
              <a:rPr lang="sl-SI" sz="3300" dirty="0">
                <a:latin typeface="Calibri" panose="020F0502020204030204" pitchFamily="34" charset="0"/>
              </a:rPr>
              <a:t>… in drugi </a:t>
            </a:r>
          </a:p>
          <a:p>
            <a:pPr algn="ctr"/>
            <a:r>
              <a:rPr lang="sl-SI" sz="3300" dirty="0">
                <a:latin typeface="Calibri" panose="020F0502020204030204" pitchFamily="34" charset="0"/>
              </a:rPr>
              <a:t>naslednjič</a:t>
            </a:r>
          </a:p>
        </p:txBody>
      </p:sp>
    </p:spTree>
    <p:extLst>
      <p:ext uri="{BB962C8B-B14F-4D97-AF65-F5344CB8AC3E}">
        <p14:creationId xmlns:p14="http://schemas.microsoft.com/office/powerpoint/2010/main" val="3282771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17155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17156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95211"/>
            <a:ext cx="9190130" cy="242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300" b="1" dirty="0">
                <a:latin typeface="Calibri" panose="020F0502020204030204" pitchFamily="34" charset="0"/>
              </a:rPr>
              <a:t>Hvala za pozornost</a:t>
            </a:r>
          </a:p>
          <a:p>
            <a:pPr algn="ctr"/>
            <a:r>
              <a:rPr lang="sl-SI" sz="3300" b="1" dirty="0">
                <a:latin typeface="Calibri" panose="020F0502020204030204" pitchFamily="34" charset="0"/>
              </a:rPr>
              <a:t>Primoz.banovec@fgg.uni-lj.si</a:t>
            </a:r>
          </a:p>
          <a:p>
            <a:pPr algn="ctr"/>
            <a:endParaRPr lang="sl-SI" sz="3300" b="1" dirty="0">
              <a:latin typeface="Calibri" panose="020F0502020204030204" pitchFamily="34" charset="0"/>
            </a:endParaRPr>
          </a:p>
          <a:p>
            <a:pPr algn="ctr"/>
            <a:r>
              <a:rPr lang="sl-SI" sz="3300" b="1" dirty="0">
                <a:latin typeface="Calibri" panose="020F0502020204030204" pitchFamily="34" charset="0"/>
              </a:rPr>
              <a:t>Vprašanja, razprava, vabimo bodoče študente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4E1942-30B3-40BB-ACE0-125AE0A04E21}"/>
              </a:ext>
            </a:extLst>
          </p:cNvPr>
          <p:cNvSpPr txBox="1"/>
          <p:nvPr/>
        </p:nvSpPr>
        <p:spPr>
          <a:xfrm>
            <a:off x="495300" y="3519010"/>
            <a:ext cx="68670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Regionalna tekmovanja:</a:t>
            </a:r>
          </a:p>
          <a:p>
            <a:pPr marL="342900" indent="-342900">
              <a:buFontTx/>
              <a:buChar char="-"/>
            </a:pP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Savska komisija -  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https://www.savacommission.org/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</a:p>
          <a:p>
            <a:pPr marL="342900" indent="-342900">
              <a:buFontTx/>
              <a:buChar char="-"/>
            </a:pPr>
            <a:r>
              <a:rPr lang="sl-SI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Danube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Master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Global </a:t>
            </a:r>
            <a:r>
              <a:rPr lang="sl-SI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Partnership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(15.10.2023) 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www.gwpslo.si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Poletne delavnice na Fakulteti za gradbeništvo in geodezijo…</a:t>
            </a:r>
          </a:p>
        </p:txBody>
      </p:sp>
    </p:spTree>
    <p:extLst>
      <p:ext uri="{BB962C8B-B14F-4D97-AF65-F5344CB8AC3E}">
        <p14:creationId xmlns:p14="http://schemas.microsoft.com/office/powerpoint/2010/main" val="1530372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8670"/>
            <a:ext cx="8686800" cy="722312"/>
          </a:xfrm>
          <a:noFill/>
          <a:ln/>
          <a:effectLst>
            <a:outerShdw dist="28398" dir="1593903" algn="ctr" rotWithShape="0">
              <a:schemeClr val="accent2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l-SI" altLang="sl-SI" sz="3300" dirty="0">
                <a:latin typeface="Arial" panose="020B0604020202020204" pitchFamily="34" charset="0"/>
              </a:rPr>
              <a:t>Voda – poraba vode:</a:t>
            </a:r>
            <a:endParaRPr lang="it-IT" altLang="sl-SI" dirty="0">
              <a:latin typeface="Arial" panose="020B0604020202020204" pitchFamily="34" charset="0"/>
            </a:endParaRPr>
          </a:p>
        </p:txBody>
      </p:sp>
      <p:sp>
        <p:nvSpPr>
          <p:cNvPr id="732164" name="Rectangle 4"/>
          <p:cNvSpPr>
            <a:spLocks noChangeArrowheads="1"/>
          </p:cNvSpPr>
          <p:nvPr/>
        </p:nvSpPr>
        <p:spPr bwMode="auto">
          <a:xfrm>
            <a:off x="457200" y="5678488"/>
            <a:ext cx="8686800" cy="7223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it-IT" altLang="sl-SI">
              <a:latin typeface="Arial" panose="020B0604020202020204" pitchFamily="34" charset="0"/>
            </a:endParaRPr>
          </a:p>
        </p:txBody>
      </p:sp>
      <p:sp>
        <p:nvSpPr>
          <p:cNvPr id="732165" name="Rectangle 5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732166" name="Text Box 6"/>
          <p:cNvSpPr txBox="1">
            <a:spLocks noChangeArrowheads="1"/>
          </p:cNvSpPr>
          <p:nvPr/>
        </p:nvSpPr>
        <p:spPr bwMode="auto">
          <a:xfrm>
            <a:off x="6102350" y="6354763"/>
            <a:ext cx="26098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it-IT" altLang="sl-SI" sz="15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453465-0F7F-42C1-AEE3-800E5894F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Kavbojke 5,5 m3</a:t>
            </a:r>
          </a:p>
          <a:p>
            <a:r>
              <a:rPr lang="sl-SI" dirty="0"/>
              <a:t>Hamburger 2,4 m3</a:t>
            </a:r>
          </a:p>
          <a:p>
            <a:r>
              <a:rPr lang="sl-SI" dirty="0"/>
              <a:t>Jutranja kavica 0,14 m3 </a:t>
            </a:r>
          </a:p>
          <a:p>
            <a:r>
              <a:rPr lang="sl-SI" dirty="0"/>
              <a:t>…</a:t>
            </a:r>
          </a:p>
          <a:p>
            <a:endParaRPr lang="sl-SI" dirty="0"/>
          </a:p>
          <a:p>
            <a:r>
              <a:rPr lang="sl-SI" dirty="0"/>
              <a:t>Voda se ne porabi – voda kroži 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ECB4E-794D-4811-9653-97627D7BA17C}"/>
              </a:ext>
            </a:extLst>
          </p:cNvPr>
          <p:cNvSpPr txBox="1"/>
          <p:nvPr/>
        </p:nvSpPr>
        <p:spPr>
          <a:xfrm>
            <a:off x="6815135" y="6376600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</p:spTree>
    <p:extLst>
      <p:ext uri="{BB962C8B-B14F-4D97-AF65-F5344CB8AC3E}">
        <p14:creationId xmlns:p14="http://schemas.microsoft.com/office/powerpoint/2010/main" val="472319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56733" y="294496"/>
            <a:ext cx="8686800" cy="722312"/>
          </a:xfrm>
          <a:noFill/>
          <a:ln/>
          <a:effectLst>
            <a:outerShdw dist="28398" dir="1593903" algn="ctr" rotWithShape="0">
              <a:schemeClr val="accent2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l-SI" altLang="sl-SI" sz="3300" dirty="0">
                <a:latin typeface="Arial" panose="020B0604020202020204" pitchFamily="34" charset="0"/>
              </a:rPr>
              <a:t>Voda – razpoložljivost vode:</a:t>
            </a:r>
            <a:endParaRPr lang="it-IT" altLang="sl-SI" dirty="0">
              <a:latin typeface="Arial" panose="020B0604020202020204" pitchFamily="34" charset="0"/>
            </a:endParaRPr>
          </a:p>
        </p:txBody>
      </p:sp>
      <p:sp>
        <p:nvSpPr>
          <p:cNvPr id="732164" name="Rectangle 4"/>
          <p:cNvSpPr>
            <a:spLocks noChangeArrowheads="1"/>
          </p:cNvSpPr>
          <p:nvPr/>
        </p:nvSpPr>
        <p:spPr bwMode="auto">
          <a:xfrm>
            <a:off x="457200" y="5678488"/>
            <a:ext cx="8686800" cy="7223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it-IT" altLang="sl-SI">
              <a:latin typeface="Arial" panose="020B0604020202020204" pitchFamily="34" charset="0"/>
            </a:endParaRPr>
          </a:p>
        </p:txBody>
      </p:sp>
      <p:sp>
        <p:nvSpPr>
          <p:cNvPr id="732165" name="Rectangle 5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732166" name="Text Box 6"/>
          <p:cNvSpPr txBox="1">
            <a:spLocks noChangeArrowheads="1"/>
          </p:cNvSpPr>
          <p:nvPr/>
        </p:nvSpPr>
        <p:spPr bwMode="auto">
          <a:xfrm>
            <a:off x="6102350" y="6354763"/>
            <a:ext cx="26098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it-IT" altLang="sl-SI" sz="15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453465-0F7F-42C1-AEE3-800E5894F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3118"/>
            <a:ext cx="7769225" cy="2967037"/>
          </a:xfrm>
        </p:spPr>
        <p:txBody>
          <a:bodyPr/>
          <a:lstStyle/>
          <a:p>
            <a:r>
              <a:rPr lang="sl-SI" dirty="0"/>
              <a:t>Površina Slovenije 20.273 km2 </a:t>
            </a:r>
          </a:p>
          <a:p>
            <a:r>
              <a:rPr lang="sl-SI" dirty="0"/>
              <a:t>Primer padavinskega dogodka 20 mm</a:t>
            </a:r>
          </a:p>
          <a:p>
            <a:r>
              <a:rPr lang="sl-SI" dirty="0" err="1"/>
              <a:t>Skupnen</a:t>
            </a:r>
            <a:r>
              <a:rPr lang="sl-SI" dirty="0"/>
              <a:t> volumen padavin ob padavinskem dogodku 405.460.000 m3</a:t>
            </a:r>
          </a:p>
          <a:p>
            <a:endParaRPr lang="sl-SI" dirty="0"/>
          </a:p>
          <a:p>
            <a:pPr marL="0" indent="0">
              <a:buNone/>
            </a:pPr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A62E2-6AE6-4252-AAC5-00965AA3E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493" y="294496"/>
            <a:ext cx="2400871" cy="16043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F8704F-1218-4562-ACB3-8F9824EDF38A}"/>
              </a:ext>
            </a:extLst>
          </p:cNvPr>
          <p:cNvSpPr txBox="1"/>
          <p:nvPr/>
        </p:nvSpPr>
        <p:spPr>
          <a:xfrm>
            <a:off x="457200" y="4194085"/>
            <a:ext cx="8273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Ob zadnjem padavinskem dogodku je padlo cca 200 mm padavin – 4 </a:t>
            </a:r>
            <a:r>
              <a:rPr lang="sl-SI" sz="2000" dirty="0" err="1"/>
              <a:t>miljarde</a:t>
            </a:r>
            <a:r>
              <a:rPr lang="sl-SI" sz="2000" dirty="0"/>
              <a:t> kubičnih metrov vode, torej za okroglo </a:t>
            </a:r>
            <a:r>
              <a:rPr lang="sl-SI" sz="2000" dirty="0" err="1"/>
              <a:t>miljardo</a:t>
            </a:r>
            <a:r>
              <a:rPr lang="sl-SI" sz="2000" dirty="0"/>
              <a:t> kavbojk</a:t>
            </a:r>
          </a:p>
          <a:p>
            <a:endParaRPr lang="sl-SI" sz="2000" u="sng" dirty="0"/>
          </a:p>
          <a:p>
            <a:r>
              <a:rPr lang="sl-SI" sz="2000" u="sng" dirty="0"/>
              <a:t>Znanje, da vodo učinkovito porabimo</a:t>
            </a:r>
          </a:p>
          <a:p>
            <a:endParaRPr lang="sl-S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A6F25-4271-4D27-8D76-19E3204096A4}"/>
              </a:ext>
            </a:extLst>
          </p:cNvPr>
          <p:cNvSpPr txBox="1"/>
          <p:nvPr/>
        </p:nvSpPr>
        <p:spPr>
          <a:xfrm>
            <a:off x="6815135" y="6376600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</p:spTree>
    <p:extLst>
      <p:ext uri="{BB962C8B-B14F-4D97-AF65-F5344CB8AC3E}">
        <p14:creationId xmlns:p14="http://schemas.microsoft.com/office/powerpoint/2010/main" val="2951155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8670"/>
            <a:ext cx="8686800" cy="722312"/>
          </a:xfrm>
          <a:noFill/>
          <a:ln/>
          <a:effectLst>
            <a:outerShdw dist="28398" dir="1593903" algn="ctr" rotWithShape="0">
              <a:schemeClr val="accent2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l-SI" altLang="sl-SI" sz="3300" dirty="0">
                <a:latin typeface="Arial" panose="020B0604020202020204" pitchFamily="34" charset="0"/>
              </a:rPr>
              <a:t>Voda je storitev, je rezultat dela človeka:</a:t>
            </a:r>
            <a:endParaRPr lang="it-IT" altLang="sl-SI" dirty="0">
              <a:latin typeface="Arial" panose="020B0604020202020204" pitchFamily="34" charset="0"/>
            </a:endParaRPr>
          </a:p>
        </p:txBody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5687" y="1076113"/>
            <a:ext cx="7489825" cy="3754980"/>
          </a:xfrm>
          <a:solidFill>
            <a:srgbClr val="CCFFFF">
              <a:alpha val="53999"/>
            </a:srgbClr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80322" dir="17306097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517525" indent="-517525"/>
            <a:r>
              <a:rPr lang="sl-SI" altLang="sl-SI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Oskrba s pitno vodo </a:t>
            </a:r>
          </a:p>
          <a:p>
            <a:pPr marL="517525" indent="-517525"/>
            <a:r>
              <a:rPr lang="sl-SI" altLang="sl-SI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Poplavna varnost</a:t>
            </a:r>
          </a:p>
          <a:p>
            <a:pPr marL="517525" indent="-517525"/>
            <a:r>
              <a:rPr lang="sl-SI" altLang="sl-SI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Odvajanje in čiščenje odpadnih voda</a:t>
            </a:r>
          </a:p>
          <a:p>
            <a:pPr marL="517525" indent="-517525"/>
            <a:r>
              <a:rPr lang="sl-SI" altLang="sl-SI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Namakanje, osuševanje </a:t>
            </a:r>
          </a:p>
          <a:p>
            <a:pPr marL="517525" indent="-517525"/>
            <a:r>
              <a:rPr lang="sl-SI" altLang="sl-SI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Proizvodnja energije (tudi hlajenje)</a:t>
            </a:r>
          </a:p>
          <a:p>
            <a:pPr marL="517525" indent="-517525"/>
            <a:r>
              <a:rPr lang="sl-SI" altLang="sl-SI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Industrijska raba vode</a:t>
            </a:r>
          </a:p>
          <a:p>
            <a:pPr marL="517525" indent="-517525"/>
            <a:r>
              <a:rPr lang="sl-SI" altLang="sl-SI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…</a:t>
            </a:r>
          </a:p>
          <a:p>
            <a:pPr marL="517525" indent="-517525"/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pPr marL="0" indent="0">
              <a:buNone/>
            </a:pPr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pPr marL="517525" indent="-517525"/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endParaRPr lang="sl-SI" altLang="sl-SI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pPr>
              <a:buFontTx/>
              <a:buNone/>
            </a:pPr>
            <a:endParaRPr lang="sl-SI" altLang="sl-SI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</p:txBody>
      </p:sp>
      <p:sp>
        <p:nvSpPr>
          <p:cNvPr id="732164" name="Rectangle 4"/>
          <p:cNvSpPr>
            <a:spLocks noChangeArrowheads="1"/>
          </p:cNvSpPr>
          <p:nvPr/>
        </p:nvSpPr>
        <p:spPr bwMode="auto">
          <a:xfrm>
            <a:off x="457200" y="5678488"/>
            <a:ext cx="8686800" cy="7223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it-IT" altLang="sl-SI">
              <a:latin typeface="Arial" panose="020B0604020202020204" pitchFamily="34" charset="0"/>
            </a:endParaRPr>
          </a:p>
        </p:txBody>
      </p:sp>
      <p:sp>
        <p:nvSpPr>
          <p:cNvPr id="732165" name="Rectangle 5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732166" name="Text Box 6"/>
          <p:cNvSpPr txBox="1">
            <a:spLocks noChangeArrowheads="1"/>
          </p:cNvSpPr>
          <p:nvPr/>
        </p:nvSpPr>
        <p:spPr bwMode="auto">
          <a:xfrm>
            <a:off x="6102350" y="6354763"/>
            <a:ext cx="26098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it-IT" altLang="sl-SI" sz="15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534BC-92DA-4704-AC99-1D1BB62882CC}"/>
              </a:ext>
            </a:extLst>
          </p:cNvPr>
          <p:cNvSpPr txBox="1"/>
          <p:nvPr/>
        </p:nvSpPr>
        <p:spPr>
          <a:xfrm>
            <a:off x="6815135" y="6376600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5C102F-483D-40EB-A892-FC7B7E12BD21}"/>
              </a:ext>
            </a:extLst>
          </p:cNvPr>
          <p:cNvSpPr txBox="1"/>
          <p:nvPr/>
        </p:nvSpPr>
        <p:spPr>
          <a:xfrm>
            <a:off x="228600" y="5184195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Znanja za izvajanje teh storitev se v Sloveniji pridobi le na Univerzi v Ljubljani – Fakulteta za gradbeništvo in geodezijo (Vodarstvo in </a:t>
            </a:r>
            <a:r>
              <a:rPr lang="sl-SI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okoljsko</a:t>
            </a:r>
            <a:r>
              <a:rPr lang="sl-SI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inženirstvo)</a:t>
            </a:r>
          </a:p>
        </p:txBody>
      </p:sp>
    </p:spTree>
    <p:extLst>
      <p:ext uri="{BB962C8B-B14F-4D97-AF65-F5344CB8AC3E}">
        <p14:creationId xmlns:p14="http://schemas.microsoft.com/office/powerpoint/2010/main" val="2634391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458788"/>
            <a:ext cx="8686800" cy="722312"/>
          </a:xfrm>
          <a:noFill/>
          <a:ln/>
          <a:effectLst>
            <a:outerShdw dist="28398" dir="1593903" algn="ctr" rotWithShape="0">
              <a:schemeClr val="accent2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l-SI" altLang="sl-SI" sz="3300" dirty="0">
                <a:latin typeface="Arial" panose="020B0604020202020204" pitchFamily="34" charset="0"/>
              </a:rPr>
              <a:t>Poplave (poplavna nevarnost) so odvisne od številnih elementov:</a:t>
            </a:r>
            <a:endParaRPr lang="it-IT" altLang="sl-SI" dirty="0">
              <a:latin typeface="Arial" panose="020B0604020202020204" pitchFamily="34" charset="0"/>
            </a:endParaRPr>
          </a:p>
        </p:txBody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0" y="1493838"/>
            <a:ext cx="7489825" cy="4905375"/>
          </a:xfrm>
          <a:solidFill>
            <a:srgbClr val="CCFFFF">
              <a:alpha val="53999"/>
            </a:srgbClr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80322" dir="17306097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517525" indent="-517525"/>
            <a:r>
              <a:rPr lang="sl-SI" altLang="sl-SI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Padavine – trajanje, intenziteta</a:t>
            </a:r>
          </a:p>
          <a:p>
            <a:pPr marL="517525" indent="-517525"/>
            <a:r>
              <a:rPr lang="sl-SI" altLang="sl-SI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Velikost in oblike povodja</a:t>
            </a:r>
          </a:p>
          <a:p>
            <a:pPr marL="517525" indent="-517525"/>
            <a:r>
              <a:rPr lang="sl-SI" altLang="sl-SI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Odtočne razmere – vegetacija,  neprepustne površine </a:t>
            </a:r>
          </a:p>
          <a:p>
            <a:pPr marL="517525" indent="-517525"/>
            <a:r>
              <a:rPr lang="sl-SI" altLang="sl-SI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Naklon terena</a:t>
            </a:r>
          </a:p>
          <a:p>
            <a:pPr marL="517525" indent="-517525"/>
            <a:r>
              <a:rPr lang="sl-SI" altLang="sl-SI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Letni čas (vegetacija, sneg)</a:t>
            </a:r>
          </a:p>
          <a:p>
            <a:pPr marL="517525" indent="-517525"/>
            <a:r>
              <a:rPr lang="sl-SI" altLang="sl-SI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Stanje in delovanje vodnih objektov </a:t>
            </a:r>
          </a:p>
          <a:p>
            <a:pPr marL="517525" indent="-517525"/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endParaRPr lang="sl-SI" altLang="sl-SI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pPr>
              <a:buFontTx/>
              <a:buNone/>
            </a:pPr>
            <a:endParaRPr lang="sl-SI" altLang="sl-SI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</p:txBody>
      </p:sp>
      <p:sp>
        <p:nvSpPr>
          <p:cNvPr id="732164" name="Rectangle 4"/>
          <p:cNvSpPr>
            <a:spLocks noChangeArrowheads="1"/>
          </p:cNvSpPr>
          <p:nvPr/>
        </p:nvSpPr>
        <p:spPr bwMode="auto">
          <a:xfrm>
            <a:off x="457200" y="5678488"/>
            <a:ext cx="8686800" cy="7223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it-IT" altLang="sl-SI">
              <a:latin typeface="Arial" panose="020B0604020202020204" pitchFamily="34" charset="0"/>
            </a:endParaRPr>
          </a:p>
        </p:txBody>
      </p:sp>
      <p:sp>
        <p:nvSpPr>
          <p:cNvPr id="732165" name="Rectangle 5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732166" name="Text Box 6"/>
          <p:cNvSpPr txBox="1">
            <a:spLocks noChangeArrowheads="1"/>
          </p:cNvSpPr>
          <p:nvPr/>
        </p:nvSpPr>
        <p:spPr bwMode="auto">
          <a:xfrm>
            <a:off x="6102350" y="6354763"/>
            <a:ext cx="26098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it-IT" altLang="sl-SI" sz="15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DACCC-E500-4E55-A426-8DFBE25EC88C}"/>
              </a:ext>
            </a:extLst>
          </p:cNvPr>
          <p:cNvSpPr txBox="1"/>
          <p:nvPr/>
        </p:nvSpPr>
        <p:spPr>
          <a:xfrm>
            <a:off x="6815135" y="6376600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</p:spTree>
    <p:extLst>
      <p:ext uri="{BB962C8B-B14F-4D97-AF65-F5344CB8AC3E}">
        <p14:creationId xmlns:p14="http://schemas.microsoft.com/office/powerpoint/2010/main" val="285897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458788"/>
            <a:ext cx="8686800" cy="722312"/>
          </a:xfrm>
          <a:noFill/>
          <a:ln/>
          <a:effectLst>
            <a:outerShdw dist="28398" dir="1593903" algn="ctr" rotWithShape="0">
              <a:schemeClr val="accent2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l-SI" altLang="sl-SI" sz="3300" dirty="0">
                <a:latin typeface="Arial" panose="020B0604020202020204" pitchFamily="34" charset="0"/>
              </a:rPr>
              <a:t>Poplave – kako dobro jih poznamo?</a:t>
            </a:r>
            <a:endParaRPr lang="it-IT" altLang="sl-SI" dirty="0">
              <a:latin typeface="Arial" panose="020B0604020202020204" pitchFamily="34" charset="0"/>
            </a:endParaRPr>
          </a:p>
        </p:txBody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14451"/>
            <a:ext cx="8145904" cy="4905375"/>
          </a:xfrm>
          <a:solidFill>
            <a:srgbClr val="CCFFFF">
              <a:alpha val="53999"/>
            </a:srgbClr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80322" dir="17306097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sl-SI" altLang="sl-SI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Povratna doba?</a:t>
            </a:r>
          </a:p>
          <a:p>
            <a:pPr lvl="1"/>
            <a:r>
              <a:rPr lang="sl-SI" altLang="sl-SI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Povratna doba padavin, povratna doba pretokov </a:t>
            </a:r>
          </a:p>
          <a:p>
            <a:r>
              <a:rPr lang="sl-SI" altLang="sl-SI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Meritve padavin - </a:t>
            </a:r>
          </a:p>
          <a:p>
            <a:r>
              <a:rPr lang="sl-SI" altLang="sl-SI" sz="28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Meritv</a:t>
            </a:r>
            <a:r>
              <a:rPr lang="sl-SI" altLang="sl-SI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 poplav – pretoki, obseg, padavine?</a:t>
            </a:r>
          </a:p>
          <a:p>
            <a:r>
              <a:rPr lang="sl-SI" altLang="sl-SI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Modeliranje poplav?</a:t>
            </a:r>
          </a:p>
          <a:p>
            <a:r>
              <a:rPr lang="sl-SI" altLang="sl-SI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Samo voda?</a:t>
            </a:r>
          </a:p>
          <a:p>
            <a:r>
              <a:rPr lang="sl-SI" altLang="sl-SI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Poplavne škode?</a:t>
            </a:r>
          </a:p>
          <a:p>
            <a:r>
              <a:rPr lang="sl-SI" altLang="sl-SI" dirty="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anose="020B0604020202020204" pitchFamily="34" charset="-128"/>
              </a:rPr>
              <a:t>…</a:t>
            </a:r>
          </a:p>
          <a:p>
            <a:endParaRPr lang="sl-SI" altLang="sl-SI" dirty="0"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endParaRPr lang="sl-SI" altLang="sl-SI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  <a:p>
            <a:pPr>
              <a:buFontTx/>
              <a:buNone/>
            </a:pPr>
            <a:endParaRPr lang="sl-SI" altLang="sl-SI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Unicode MS" panose="020B0604020202020204" pitchFamily="34" charset="-128"/>
            </a:endParaRPr>
          </a:p>
        </p:txBody>
      </p:sp>
      <p:sp>
        <p:nvSpPr>
          <p:cNvPr id="732164" name="Rectangle 4"/>
          <p:cNvSpPr>
            <a:spLocks noChangeArrowheads="1"/>
          </p:cNvSpPr>
          <p:nvPr/>
        </p:nvSpPr>
        <p:spPr bwMode="auto">
          <a:xfrm>
            <a:off x="457200" y="5678488"/>
            <a:ext cx="8686800" cy="72231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it-IT" altLang="sl-SI">
              <a:latin typeface="Arial" panose="020B0604020202020204" pitchFamily="34" charset="0"/>
            </a:endParaRPr>
          </a:p>
        </p:txBody>
      </p:sp>
      <p:sp>
        <p:nvSpPr>
          <p:cNvPr id="732165" name="Rectangle 5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732166" name="Text Box 6"/>
          <p:cNvSpPr txBox="1">
            <a:spLocks noChangeArrowheads="1"/>
          </p:cNvSpPr>
          <p:nvPr/>
        </p:nvSpPr>
        <p:spPr bwMode="auto">
          <a:xfrm>
            <a:off x="6102350" y="6354763"/>
            <a:ext cx="26098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it-IT" altLang="sl-SI" sz="15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34562" name="Picture 2">
            <a:extLst>
              <a:ext uri="{FF2B5EF4-FFF2-40B4-BE49-F238E27FC236}">
                <a16:creationId xmlns:a16="http://schemas.microsoft.com/office/drawing/2014/main" id="{1552F86C-8715-4BA7-90EF-EC12E4F34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438569"/>
            <a:ext cx="4342467" cy="263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7EB7E7-30BF-4799-9DA4-B1D3EAFF4CA1}"/>
              </a:ext>
            </a:extLst>
          </p:cNvPr>
          <p:cNvSpPr txBox="1"/>
          <p:nvPr/>
        </p:nvSpPr>
        <p:spPr>
          <a:xfrm>
            <a:off x="6815135" y="6376600"/>
            <a:ext cx="2790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 Primož Banovec 18.8.2023</a:t>
            </a:r>
          </a:p>
        </p:txBody>
      </p:sp>
    </p:spTree>
    <p:extLst>
      <p:ext uri="{BB962C8B-B14F-4D97-AF65-F5344CB8AC3E}">
        <p14:creationId xmlns:p14="http://schemas.microsoft.com/office/powerpoint/2010/main" val="3513780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ChangeArrowheads="1"/>
          </p:cNvSpPr>
          <p:nvPr/>
        </p:nvSpPr>
        <p:spPr bwMode="auto">
          <a:xfrm>
            <a:off x="228600" y="6356350"/>
            <a:ext cx="8763000" cy="341313"/>
          </a:xfrm>
          <a:prstGeom prst="rect">
            <a:avLst/>
          </a:prstGeom>
          <a:solidFill>
            <a:srgbClr val="B2003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1600" tIns="10800" rIns="21600" bIns="10800" anchor="ctr">
            <a:spAutoFit/>
          </a:bodyPr>
          <a:lstStyle/>
          <a:p>
            <a:endParaRPr lang="sl-SI"/>
          </a:p>
        </p:txBody>
      </p:sp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495300" y="5454650"/>
            <a:ext cx="8648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endParaRPr lang="it-IT" altLang="sl-SI" sz="3300" b="1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806916" name="Rectangle 4"/>
          <p:cNvSpPr>
            <a:spLocks noChangeArrowheads="1"/>
          </p:cNvSpPr>
          <p:nvPr/>
        </p:nvSpPr>
        <p:spPr bwMode="auto">
          <a:xfrm>
            <a:off x="2362200" y="1095375"/>
            <a:ext cx="44196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kumimoji="0" lang="it-IT" altLang="sl-SI" sz="12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06918" name="Rectangle 6"/>
          <p:cNvSpPr>
            <a:spLocks noChangeArrowheads="1"/>
          </p:cNvSpPr>
          <p:nvPr/>
        </p:nvSpPr>
        <p:spPr bwMode="auto">
          <a:xfrm>
            <a:off x="228600" y="6551"/>
            <a:ext cx="8978915" cy="1937284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838200" indent="-838200"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838200" indent="-838200"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838200" indent="-838200"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838200" indent="-838200" algn="ctr">
              <a:spcBef>
                <a:spcPct val="0"/>
              </a:spcBef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marL="0" indent="0"/>
            <a:r>
              <a:rPr lang="sl-SI" altLang="sl-SI" sz="3300" dirty="0">
                <a:latin typeface="Calibri" panose="020F0502020204030204" pitchFamily="34" charset="0"/>
              </a:rPr>
              <a:t>Model povratnih dob – ali vemo kaj je to visoka voda s 100-letno povratno dobo? </a:t>
            </a:r>
          </a:p>
          <a:p>
            <a:pPr marL="0" indent="0"/>
            <a:r>
              <a:rPr lang="sl-SI" altLang="sl-SI" sz="3300" dirty="0">
                <a:latin typeface="Calibri" panose="020F0502020204030204" pitchFamily="34" charset="0"/>
              </a:rPr>
              <a:t>Enostavna razlaga enakomerne porazdelitve</a:t>
            </a:r>
            <a:endParaRPr lang="it-IT" altLang="sl-SI" sz="3300" dirty="0">
              <a:latin typeface="Calibri" panose="020F050202020403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878632"/>
              </p:ext>
            </p:extLst>
          </p:nvPr>
        </p:nvGraphicFramePr>
        <p:xfrm>
          <a:off x="762793" y="2054109"/>
          <a:ext cx="7934325" cy="297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975" name="Worksheet" r:id="rId4" imgW="7934547" imgH="2676752" progId="Excel.Sheet.12">
                  <p:embed/>
                </p:oleObj>
              </mc:Choice>
              <mc:Fallback>
                <p:oleObj name="Worksheet" r:id="rId4" imgW="7934547" imgH="26767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793" y="2054109"/>
                        <a:ext cx="7934325" cy="297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cco postale">
  <a:themeElements>
    <a:clrScheme name="Pacco postale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Pacco posta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Pacco postale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cco postale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cco postal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cco postale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črt po meri">
  <a:themeElements>
    <a:clrScheme name="Načrt po mer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ačrt po mer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sl-SI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Načrt po mer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črt po mer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črt po mer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črt po mer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črt po mer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črt po mer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črt po mer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črt po mer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črt po mer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črt po mer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črt po mer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črt po mer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C:\Programmi\Microsoft Office\Templates\Presentation Designs\Pacco postale.pot</Template>
  <TotalTime>549587</TotalTime>
  <Words>1075</Words>
  <Application>Microsoft Office PowerPoint</Application>
  <PresentationFormat>Diaprojekcija na zaslonu (4:3)</PresentationFormat>
  <Paragraphs>231</Paragraphs>
  <Slides>35</Slides>
  <Notes>35</Notes>
  <HiddenSlides>0</HiddenSlides>
  <MMClips>0</MMClips>
  <ScaleCrop>false</ScaleCrop>
  <HeadingPairs>
    <vt:vector size="8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2</vt:i4>
      </vt:variant>
      <vt:variant>
        <vt:lpstr>Vdelani OLE strežniki</vt:lpstr>
      </vt:variant>
      <vt:variant>
        <vt:i4>2</vt:i4>
      </vt:variant>
      <vt:variant>
        <vt:lpstr>Naslovi diapozitivov</vt:lpstr>
      </vt:variant>
      <vt:variant>
        <vt:i4>35</vt:i4>
      </vt:variant>
    </vt:vector>
  </HeadingPairs>
  <TitlesOfParts>
    <vt:vector size="45" baseType="lpstr">
      <vt:lpstr>Arial</vt:lpstr>
      <vt:lpstr>Arial Unicode MS</vt:lpstr>
      <vt:lpstr>Calibri</vt:lpstr>
      <vt:lpstr>Tahoma</vt:lpstr>
      <vt:lpstr>Times New Roman</vt:lpstr>
      <vt:lpstr>Wingdings</vt:lpstr>
      <vt:lpstr>Pacco postale</vt:lpstr>
      <vt:lpstr>Načrt po meri</vt:lpstr>
      <vt:lpstr>Worksheet</vt:lpstr>
      <vt:lpstr>Packager Shell Object</vt:lpstr>
      <vt:lpstr>doc. dr. Primož Banovec, univ dipl. inž. gradb.  Univerza v Ljubljani Fakulteta za Gradbeništvo in Geodezijo  18.8.2023  </vt:lpstr>
      <vt:lpstr>Vodni krog:</vt:lpstr>
      <vt:lpstr>Voda – pravni status v Sloveniji in drugje</vt:lpstr>
      <vt:lpstr>Voda – poraba vode:</vt:lpstr>
      <vt:lpstr>Voda – razpoložljivost vode:</vt:lpstr>
      <vt:lpstr>Voda je storitev, je rezultat dela človeka:</vt:lpstr>
      <vt:lpstr>Poplave (poplavna nevarnost) so odvisne od številnih elementov:</vt:lpstr>
      <vt:lpstr>Poplave – kako dobro jih poznamo?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UKREPI za zmanjševanje poplavne ogroženosti</vt:lpstr>
      <vt:lpstr>NEGRADBENI UKREPI – prostorsko načrtovanje  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Manager>pbanovec@fgg.uni-lj.si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RBM</dc:title>
  <dc:subject/>
  <dc:creator>dr. Primoz Banovec</dc:creator>
  <cp:lastModifiedBy>Manca Poglajen</cp:lastModifiedBy>
  <cp:revision>436</cp:revision>
  <cp:lastPrinted>2015-10-28T16:53:57Z</cp:lastPrinted>
  <dcterms:created xsi:type="dcterms:W3CDTF">2003-12-08T11:58:51Z</dcterms:created>
  <dcterms:modified xsi:type="dcterms:W3CDTF">2023-08-23T05:54:20Z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LCID">
    <vt:i4>1040</vt:i4>
  </property>
</Properties>
</file>