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67" r:id="rId5"/>
    <p:sldId id="260" r:id="rId6"/>
    <p:sldId id="259" r:id="rId7"/>
    <p:sldId id="263" r:id="rId8"/>
    <p:sldId id="261" r:id="rId9"/>
    <p:sldId id="262" r:id="rId10"/>
    <p:sldId id="266" r:id="rId11"/>
    <p:sldId id="264" r:id="rId12"/>
    <p:sldId id="265" r:id="rId13"/>
    <p:sldId id="268" r:id="rId14"/>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Gaber" initials="BG" lastIdx="7" clrIdx="0"/>
  <p:cmAuthor id="1" name="Vojko Kunaver" initials="VK"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CCC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sl-SI"/>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Uredite slog podnaslova matrice</a:t>
            </a:r>
            <a:endParaRPr lang="sl-SI"/>
          </a:p>
        </p:txBody>
      </p:sp>
      <p:sp>
        <p:nvSpPr>
          <p:cNvPr id="4" name="Označba mesta datuma 3"/>
          <p:cNvSpPr>
            <a:spLocks noGrp="1"/>
          </p:cNvSpPr>
          <p:nvPr>
            <p:ph type="dt" sz="half" idx="10"/>
          </p:nvPr>
        </p:nvSpPr>
        <p:spPr/>
        <p:txBody>
          <a:bodyPr/>
          <a:lstStyle/>
          <a:p>
            <a:fld id="{174E2946-F3E4-42D5-9849-07D8C967E4C9}" type="datetimeFigureOut">
              <a:rPr lang="sl-SI" smtClean="0"/>
              <a:t>8.4.2020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E6518E7-4D57-4763-AC66-C8D31383D8BD}" type="slidenum">
              <a:rPr lang="sl-SI" smtClean="0"/>
              <a:t>‹#›</a:t>
            </a:fld>
            <a:endParaRPr lang="sl-SI"/>
          </a:p>
        </p:txBody>
      </p:sp>
    </p:spTree>
    <p:extLst>
      <p:ext uri="{BB962C8B-B14F-4D97-AF65-F5344CB8AC3E}">
        <p14:creationId xmlns:p14="http://schemas.microsoft.com/office/powerpoint/2010/main" val="1295324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174E2946-F3E4-42D5-9849-07D8C967E4C9}" type="datetimeFigureOut">
              <a:rPr lang="sl-SI" smtClean="0"/>
              <a:t>8.4.2020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E6518E7-4D57-4763-AC66-C8D31383D8BD}" type="slidenum">
              <a:rPr lang="sl-SI" smtClean="0"/>
              <a:t>‹#›</a:t>
            </a:fld>
            <a:endParaRPr lang="sl-SI"/>
          </a:p>
        </p:txBody>
      </p:sp>
    </p:spTree>
    <p:extLst>
      <p:ext uri="{BB962C8B-B14F-4D97-AF65-F5344CB8AC3E}">
        <p14:creationId xmlns:p14="http://schemas.microsoft.com/office/powerpoint/2010/main" val="1727719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174E2946-F3E4-42D5-9849-07D8C967E4C9}" type="datetimeFigureOut">
              <a:rPr lang="sl-SI" smtClean="0"/>
              <a:t>8.4.2020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E6518E7-4D57-4763-AC66-C8D31383D8BD}" type="slidenum">
              <a:rPr lang="sl-SI" smtClean="0"/>
              <a:t>‹#›</a:t>
            </a:fld>
            <a:endParaRPr lang="sl-SI"/>
          </a:p>
        </p:txBody>
      </p:sp>
    </p:spTree>
    <p:extLst>
      <p:ext uri="{BB962C8B-B14F-4D97-AF65-F5344CB8AC3E}">
        <p14:creationId xmlns:p14="http://schemas.microsoft.com/office/powerpoint/2010/main" val="3368438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174E2946-F3E4-42D5-9849-07D8C967E4C9}" type="datetimeFigureOut">
              <a:rPr lang="sl-SI" smtClean="0"/>
              <a:t>8.4.2020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E6518E7-4D57-4763-AC66-C8D31383D8BD}" type="slidenum">
              <a:rPr lang="sl-SI" smtClean="0"/>
              <a:t>‹#›</a:t>
            </a:fld>
            <a:endParaRPr lang="sl-SI"/>
          </a:p>
        </p:txBody>
      </p:sp>
    </p:spTree>
    <p:extLst>
      <p:ext uri="{BB962C8B-B14F-4D97-AF65-F5344CB8AC3E}">
        <p14:creationId xmlns:p14="http://schemas.microsoft.com/office/powerpoint/2010/main" val="955766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sl-SI"/>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174E2946-F3E4-42D5-9849-07D8C967E4C9}" type="datetimeFigureOut">
              <a:rPr lang="sl-SI" smtClean="0"/>
              <a:t>8.4.2020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E6518E7-4D57-4763-AC66-C8D31383D8BD}" type="slidenum">
              <a:rPr lang="sl-SI" smtClean="0"/>
              <a:t>‹#›</a:t>
            </a:fld>
            <a:endParaRPr lang="sl-SI"/>
          </a:p>
        </p:txBody>
      </p:sp>
    </p:spTree>
    <p:extLst>
      <p:ext uri="{BB962C8B-B14F-4D97-AF65-F5344CB8AC3E}">
        <p14:creationId xmlns:p14="http://schemas.microsoft.com/office/powerpoint/2010/main" val="3753748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p>
            <a:fld id="{174E2946-F3E4-42D5-9849-07D8C967E4C9}" type="datetimeFigureOut">
              <a:rPr lang="sl-SI" smtClean="0"/>
              <a:t>8.4.2020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5E6518E7-4D57-4763-AC66-C8D31383D8BD}" type="slidenum">
              <a:rPr lang="sl-SI" smtClean="0"/>
              <a:t>‹#›</a:t>
            </a:fld>
            <a:endParaRPr lang="sl-SI"/>
          </a:p>
        </p:txBody>
      </p:sp>
    </p:spTree>
    <p:extLst>
      <p:ext uri="{BB962C8B-B14F-4D97-AF65-F5344CB8AC3E}">
        <p14:creationId xmlns:p14="http://schemas.microsoft.com/office/powerpoint/2010/main" val="2494555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p>
            <a:fld id="{174E2946-F3E4-42D5-9849-07D8C967E4C9}" type="datetimeFigureOut">
              <a:rPr lang="sl-SI" smtClean="0"/>
              <a:t>8.4.2020</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5E6518E7-4D57-4763-AC66-C8D31383D8BD}" type="slidenum">
              <a:rPr lang="sl-SI" smtClean="0"/>
              <a:t>‹#›</a:t>
            </a:fld>
            <a:endParaRPr lang="sl-SI"/>
          </a:p>
        </p:txBody>
      </p:sp>
    </p:spTree>
    <p:extLst>
      <p:ext uri="{BB962C8B-B14F-4D97-AF65-F5344CB8AC3E}">
        <p14:creationId xmlns:p14="http://schemas.microsoft.com/office/powerpoint/2010/main" val="1911433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p>
            <a:fld id="{174E2946-F3E4-42D5-9849-07D8C967E4C9}" type="datetimeFigureOut">
              <a:rPr lang="sl-SI" smtClean="0"/>
              <a:t>8.4.2020</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5E6518E7-4D57-4763-AC66-C8D31383D8BD}" type="slidenum">
              <a:rPr lang="sl-SI" smtClean="0"/>
              <a:t>‹#›</a:t>
            </a:fld>
            <a:endParaRPr lang="sl-SI"/>
          </a:p>
        </p:txBody>
      </p:sp>
    </p:spTree>
    <p:extLst>
      <p:ext uri="{BB962C8B-B14F-4D97-AF65-F5344CB8AC3E}">
        <p14:creationId xmlns:p14="http://schemas.microsoft.com/office/powerpoint/2010/main" val="352425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174E2946-F3E4-42D5-9849-07D8C967E4C9}" type="datetimeFigureOut">
              <a:rPr lang="sl-SI" smtClean="0"/>
              <a:t>8.4.2020</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5E6518E7-4D57-4763-AC66-C8D31383D8BD}" type="slidenum">
              <a:rPr lang="sl-SI" smtClean="0"/>
              <a:t>‹#›</a:t>
            </a:fld>
            <a:endParaRPr lang="sl-SI"/>
          </a:p>
        </p:txBody>
      </p:sp>
    </p:spTree>
    <p:extLst>
      <p:ext uri="{BB962C8B-B14F-4D97-AF65-F5344CB8AC3E}">
        <p14:creationId xmlns:p14="http://schemas.microsoft.com/office/powerpoint/2010/main" val="2975663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174E2946-F3E4-42D5-9849-07D8C967E4C9}" type="datetimeFigureOut">
              <a:rPr lang="sl-SI" smtClean="0"/>
              <a:t>8.4.2020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5E6518E7-4D57-4763-AC66-C8D31383D8BD}" type="slidenum">
              <a:rPr lang="sl-SI" smtClean="0"/>
              <a:t>‹#›</a:t>
            </a:fld>
            <a:endParaRPr lang="sl-SI"/>
          </a:p>
        </p:txBody>
      </p:sp>
    </p:spTree>
    <p:extLst>
      <p:ext uri="{BB962C8B-B14F-4D97-AF65-F5344CB8AC3E}">
        <p14:creationId xmlns:p14="http://schemas.microsoft.com/office/powerpoint/2010/main" val="2722141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174E2946-F3E4-42D5-9849-07D8C967E4C9}" type="datetimeFigureOut">
              <a:rPr lang="sl-SI" smtClean="0"/>
              <a:t>8.4.2020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5E6518E7-4D57-4763-AC66-C8D31383D8BD}" type="slidenum">
              <a:rPr lang="sl-SI" smtClean="0"/>
              <a:t>‹#›</a:t>
            </a:fld>
            <a:endParaRPr lang="sl-SI"/>
          </a:p>
        </p:txBody>
      </p:sp>
    </p:spTree>
    <p:extLst>
      <p:ext uri="{BB962C8B-B14F-4D97-AF65-F5344CB8AC3E}">
        <p14:creationId xmlns:p14="http://schemas.microsoft.com/office/powerpoint/2010/main" val="1675398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4E2946-F3E4-42D5-9849-07D8C967E4C9}" type="datetimeFigureOut">
              <a:rPr lang="sl-SI" smtClean="0"/>
              <a:t>8.4.2020</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6518E7-4D57-4763-AC66-C8D31383D8BD}" type="slidenum">
              <a:rPr lang="sl-SI" smtClean="0"/>
              <a:t>‹#›</a:t>
            </a:fld>
            <a:endParaRPr lang="sl-SI"/>
          </a:p>
        </p:txBody>
      </p:sp>
    </p:spTree>
    <p:extLst>
      <p:ext uri="{BB962C8B-B14F-4D97-AF65-F5344CB8AC3E}">
        <p14:creationId xmlns:p14="http://schemas.microsoft.com/office/powerpoint/2010/main" val="2020572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m/search?q=ZSMS+volilni+plakati+1990" TargetMode="External"/><Relationship Id="rId2" Type="http://schemas.openxmlformats.org/officeDocument/2006/relationships/hyperlink" Target="https://fototekamnzs.com/2016/01/25/#jp-carousel-7572"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570016" y="475013"/>
            <a:ext cx="10097984" cy="3034950"/>
          </a:xfrm>
          <a:solidFill>
            <a:schemeClr val="tx2"/>
          </a:solidFill>
        </p:spPr>
        <p:txBody>
          <a:bodyPr>
            <a:normAutofit/>
          </a:bodyPr>
          <a:lstStyle/>
          <a:p>
            <a:r>
              <a:rPr lang="sl-SI" sz="5400" b="1" dirty="0" smtClean="0">
                <a:solidFill>
                  <a:schemeClr val="bg1"/>
                </a:solidFill>
              </a:rPr>
              <a:t>Trideset let od prvih svobodnih in demokratičnih volitev v Sloveniji (1990-2020)</a:t>
            </a:r>
            <a:endParaRPr lang="sl-SI" sz="5400" b="1" dirty="0">
              <a:solidFill>
                <a:schemeClr val="bg1"/>
              </a:solidFill>
            </a:endParaRPr>
          </a:p>
        </p:txBody>
      </p:sp>
      <p:sp>
        <p:nvSpPr>
          <p:cNvPr id="3" name="Podnaslov 2"/>
          <p:cNvSpPr>
            <a:spLocks noGrp="1"/>
          </p:cNvSpPr>
          <p:nvPr>
            <p:ph type="subTitle" idx="1"/>
          </p:nvPr>
        </p:nvSpPr>
        <p:spPr>
          <a:solidFill>
            <a:schemeClr val="accent3">
              <a:lumMod val="40000"/>
              <a:lumOff val="60000"/>
            </a:schemeClr>
          </a:solidFill>
        </p:spPr>
        <p:txBody>
          <a:bodyPr>
            <a:normAutofit fontScale="92500" lnSpcReduction="20000"/>
          </a:bodyPr>
          <a:lstStyle/>
          <a:p>
            <a:endParaRPr lang="sl-SI" dirty="0" smtClean="0"/>
          </a:p>
          <a:p>
            <a:r>
              <a:rPr lang="sl-SI" sz="2000" dirty="0" smtClean="0"/>
              <a:t>Delovno gradivo za izvedbo učne ure ali mini projektnega dela v SPI (Družboslovje) in srednjem strokovnem izobraževanju  </a:t>
            </a:r>
          </a:p>
          <a:p>
            <a:r>
              <a:rPr lang="sl-SI" sz="2000" dirty="0" smtClean="0"/>
              <a:t>Pripravil: Vojko Kunaver,  ZRSŠ</a:t>
            </a:r>
          </a:p>
          <a:p>
            <a:r>
              <a:rPr lang="sl-SI" sz="2000" dirty="0" smtClean="0"/>
              <a:t>April 2020</a:t>
            </a:r>
            <a:endParaRPr lang="sl-SI" sz="2000" dirty="0"/>
          </a:p>
        </p:txBody>
      </p:sp>
    </p:spTree>
    <p:extLst>
      <p:ext uri="{BB962C8B-B14F-4D97-AF65-F5344CB8AC3E}">
        <p14:creationId xmlns:p14="http://schemas.microsoft.com/office/powerpoint/2010/main" val="267402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68037" y="166255"/>
            <a:ext cx="11187545" cy="1583810"/>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sl-SI" sz="4900" dirty="0" smtClean="0">
                <a:solidFill>
                  <a:schemeClr val="bg1"/>
                </a:solidFill>
              </a:rPr>
              <a:t/>
            </a:r>
            <a:br>
              <a:rPr lang="sl-SI" sz="4900" dirty="0" smtClean="0">
                <a:solidFill>
                  <a:schemeClr val="bg1"/>
                </a:solidFill>
              </a:rPr>
            </a:br>
            <a:r>
              <a:rPr lang="sl-SI" sz="4900" dirty="0" smtClean="0">
                <a:solidFill>
                  <a:schemeClr val="bg1"/>
                </a:solidFill>
              </a:rPr>
              <a:t>Volitve za predsednika (predsedstva) 1990</a:t>
            </a:r>
            <a:br>
              <a:rPr lang="sl-SI" sz="4900" dirty="0" smtClean="0">
                <a:solidFill>
                  <a:schemeClr val="bg1"/>
                </a:solidFill>
              </a:rPr>
            </a:br>
            <a:endParaRPr lang="sl-SI" sz="4900" dirty="0">
              <a:solidFill>
                <a:schemeClr val="bg1"/>
              </a:solidFill>
            </a:endParaRPr>
          </a:p>
        </p:txBody>
      </p:sp>
      <p:sp>
        <p:nvSpPr>
          <p:cNvPr id="12" name="Označba mesta vsebine 11"/>
          <p:cNvSpPr>
            <a:spLocks noGrp="1"/>
          </p:cNvSpPr>
          <p:nvPr>
            <p:ph sz="half" idx="1"/>
          </p:nvPr>
        </p:nvSpPr>
        <p:spPr>
          <a:xfrm>
            <a:off x="568037" y="1950316"/>
            <a:ext cx="4704607" cy="4351338"/>
          </a:xfrm>
          <a:solidFill>
            <a:srgbClr val="ACCCB8"/>
          </a:solidFill>
        </p:spPr>
        <p:txBody>
          <a:bodyPr>
            <a:normAutofit fontScale="92500" lnSpcReduction="20000"/>
          </a:bodyPr>
          <a:lstStyle/>
          <a:p>
            <a:r>
              <a:rPr lang="sl-SI" dirty="0"/>
              <a:t>Razišči: kdo sta bila kandidata, ki se pomerita </a:t>
            </a:r>
            <a:r>
              <a:rPr lang="sl-SI" dirty="0" smtClean="0"/>
              <a:t>na predsedniških volitvah in razmisli, zakaj vodji DEMOS-a ne uspe preboj za predsednika države, čeprav je večina ljudi na volitvah podprla DEMOS.</a:t>
            </a:r>
          </a:p>
          <a:p>
            <a:r>
              <a:rPr lang="sl-SI" dirty="0" smtClean="0"/>
              <a:t>Kakšne funkcije sta opravljala in v čem je zgodovinska vloga enega in drugega?</a:t>
            </a:r>
          </a:p>
          <a:p>
            <a:r>
              <a:rPr lang="sl-SI" u="sng" dirty="0" smtClean="0"/>
              <a:t>Poišči dokaze</a:t>
            </a:r>
            <a:r>
              <a:rPr lang="sl-SI" dirty="0" smtClean="0"/>
              <a:t>, da lahko politični nasprotniki sodelujejo in si niso sovražni, ko gre za dobrobit Slovenije.</a:t>
            </a:r>
            <a:endParaRPr lang="sl-SI" dirty="0"/>
          </a:p>
        </p:txBody>
      </p:sp>
      <p:pic>
        <p:nvPicPr>
          <p:cNvPr id="14" name="Označba mesta vsebine 13"/>
          <p:cNvPicPr>
            <a:picLocks noGrp="1" noChangeAspect="1"/>
          </p:cNvPicPr>
          <p:nvPr>
            <p:ph sz="half" idx="2"/>
          </p:nvPr>
        </p:nvPicPr>
        <p:blipFill>
          <a:blip r:embed="rId2"/>
          <a:stretch>
            <a:fillRect/>
          </a:stretch>
        </p:blipFill>
        <p:spPr>
          <a:xfrm>
            <a:off x="5431218" y="2187822"/>
            <a:ext cx="6760782" cy="3953049"/>
          </a:xfrm>
          <a:prstGeom prst="rect">
            <a:avLst/>
          </a:prstGeom>
        </p:spPr>
      </p:pic>
    </p:spTree>
    <p:extLst>
      <p:ext uri="{BB962C8B-B14F-4D97-AF65-F5344CB8AC3E}">
        <p14:creationId xmlns:p14="http://schemas.microsoft.com/office/powerpoint/2010/main" val="635670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sl-SI" dirty="0" smtClean="0">
                <a:solidFill>
                  <a:schemeClr val="bg1"/>
                </a:solidFill>
              </a:rPr>
              <a:t>Dejavnosti za dijake</a:t>
            </a:r>
            <a:endParaRPr lang="sl-SI" dirty="0">
              <a:solidFill>
                <a:schemeClr val="bg1"/>
              </a:solidFill>
            </a:endParaRPr>
          </a:p>
        </p:txBody>
      </p:sp>
      <p:sp>
        <p:nvSpPr>
          <p:cNvPr id="3" name="Označba mesta vsebine 2"/>
          <p:cNvSpPr>
            <a:spLocks noGrp="1"/>
          </p:cNvSpPr>
          <p:nvPr>
            <p:ph idx="1"/>
          </p:nvPr>
        </p:nvSpPr>
        <p:spPr>
          <a:solidFill>
            <a:schemeClr val="accent6">
              <a:lumMod val="40000"/>
              <a:lumOff val="60000"/>
            </a:schemeClr>
          </a:solidFill>
        </p:spPr>
        <p:txBody>
          <a:bodyPr>
            <a:normAutofit lnSpcReduction="10000"/>
          </a:bodyPr>
          <a:lstStyle/>
          <a:p>
            <a:r>
              <a:rPr lang="sl-SI" dirty="0" smtClean="0"/>
              <a:t>Vprašaj stare starše, ali so se udeležili volitev leta 1990.</a:t>
            </a:r>
          </a:p>
          <a:p>
            <a:r>
              <a:rPr lang="sl-SI" dirty="0" smtClean="0"/>
              <a:t>Kakšno je bilo njihovo občutenje ob tem dogodku?</a:t>
            </a:r>
          </a:p>
          <a:p>
            <a:r>
              <a:rPr lang="sl-SI" dirty="0" smtClean="0"/>
              <a:t>Zakaj so se odločili tako, kot so se, kaj jih je prepričalo pri strankah in pri kandidatih?</a:t>
            </a:r>
          </a:p>
          <a:p>
            <a:r>
              <a:rPr lang="sl-SI" dirty="0" smtClean="0"/>
              <a:t>Ali bi se danes po 30 letih odločili kako drugače, bi spremenili svojo takratno odločitev?</a:t>
            </a:r>
          </a:p>
          <a:p>
            <a:r>
              <a:rPr lang="sl-SI" dirty="0" smtClean="0"/>
              <a:t>Ali se stari starši (starši) udeležujejo volitev na lokalni ravni, državni in evropski ravni? Zakaj da ali ne, utemeljitve.</a:t>
            </a:r>
          </a:p>
          <a:p>
            <a:r>
              <a:rPr lang="sl-SI" dirty="0" smtClean="0"/>
              <a:t>Razmisli: ali je v času, ko vladajo izredne razmere zaradi COVID – 19 smiselno izvajanje volitev. Navedi nekaj argumentov za in proti.  </a:t>
            </a:r>
          </a:p>
          <a:p>
            <a:endParaRPr lang="sl-SI" dirty="0"/>
          </a:p>
        </p:txBody>
      </p:sp>
    </p:spTree>
    <p:extLst>
      <p:ext uri="{BB962C8B-B14F-4D97-AF65-F5344CB8AC3E}">
        <p14:creationId xmlns:p14="http://schemas.microsoft.com/office/powerpoint/2010/main" val="3010130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sl-SI" dirty="0" smtClean="0">
                <a:solidFill>
                  <a:schemeClr val="bg1"/>
                </a:solidFill>
              </a:rPr>
              <a:t>Dokazi o učenju in učnem procesu</a:t>
            </a:r>
            <a:endParaRPr lang="sl-SI" dirty="0">
              <a:solidFill>
                <a:schemeClr val="bg1"/>
              </a:solidFill>
            </a:endParaRPr>
          </a:p>
        </p:txBody>
      </p:sp>
      <p:sp>
        <p:nvSpPr>
          <p:cNvPr id="3" name="Označba mesta vsebine 2"/>
          <p:cNvSpPr>
            <a:spLocks noGrp="1"/>
          </p:cNvSpPr>
          <p:nvPr>
            <p:ph idx="1"/>
          </p:nvPr>
        </p:nvSpPr>
        <p:spPr>
          <a:solidFill>
            <a:schemeClr val="accent4">
              <a:lumMod val="60000"/>
              <a:lumOff val="40000"/>
            </a:schemeClr>
          </a:solidFill>
        </p:spPr>
        <p:txBody>
          <a:bodyPr>
            <a:normAutofit fontScale="92500"/>
          </a:bodyPr>
          <a:lstStyle/>
          <a:p>
            <a:r>
              <a:rPr lang="sl-SI" dirty="0" smtClean="0"/>
              <a:t>Pripravi intervju s starimi starši (po telefonu, </a:t>
            </a:r>
            <a:r>
              <a:rPr lang="sl-SI" dirty="0" err="1" smtClean="0"/>
              <a:t>skype</a:t>
            </a:r>
            <a:r>
              <a:rPr lang="sl-SI" dirty="0" smtClean="0"/>
              <a:t>…) na temo volitev iz časa pred 1990 in v letu 1990 (pomagaj si z zgornjimi opornimi točkami).</a:t>
            </a:r>
          </a:p>
          <a:p>
            <a:r>
              <a:rPr lang="sl-SI" dirty="0" smtClean="0"/>
              <a:t>Zberi nekaj predvolilnih plakatov za volitve 1990 in utemelji, zakaj so bili rezultati takšni kot so bili.</a:t>
            </a:r>
          </a:p>
          <a:p>
            <a:r>
              <a:rPr lang="sl-SI" dirty="0" smtClean="0"/>
              <a:t>Kako danes poteka volilna </a:t>
            </a:r>
            <a:r>
              <a:rPr lang="sl-SI" dirty="0" err="1" smtClean="0"/>
              <a:t>kampanija</a:t>
            </a:r>
            <a:r>
              <a:rPr lang="sl-SI" dirty="0" smtClean="0"/>
              <a:t>? </a:t>
            </a:r>
          </a:p>
          <a:p>
            <a:r>
              <a:rPr lang="sl-SI" dirty="0" smtClean="0"/>
              <a:t>S pomočjo starih staršev in literature utemelji trditev, da so bile volitve 1990 za Slovenijo prelomne.</a:t>
            </a:r>
          </a:p>
          <a:p>
            <a:r>
              <a:rPr lang="sl-SI" dirty="0" smtClean="0"/>
              <a:t>Pripravi plakat, PPT ali krajši referat na temo volitev 1990, lahko pa posnameš tudi kratek filmček (intervju s starimi starši). </a:t>
            </a:r>
          </a:p>
          <a:p>
            <a:r>
              <a:rPr lang="sl-SI" dirty="0" smtClean="0"/>
              <a:t>Svoj izdelek oddaj učitelju v dogovorjenem roku.</a:t>
            </a:r>
            <a:endParaRPr lang="sl-SI" dirty="0"/>
          </a:p>
        </p:txBody>
      </p:sp>
    </p:spTree>
    <p:extLst>
      <p:ext uri="{BB962C8B-B14F-4D97-AF65-F5344CB8AC3E}">
        <p14:creationId xmlns:p14="http://schemas.microsoft.com/office/powerpoint/2010/main" val="563452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solidFill>
            <a:schemeClr val="accent1">
              <a:lumMod val="50000"/>
            </a:schemeClr>
          </a:solidFill>
        </p:spPr>
        <p:txBody>
          <a:bodyPr>
            <a:normAutofit fontScale="90000"/>
          </a:bodyPr>
          <a:lstStyle/>
          <a:p>
            <a:r>
              <a:rPr lang="sl-SI" sz="6000" dirty="0" smtClean="0">
                <a:solidFill>
                  <a:schemeClr val="bg1"/>
                </a:solidFill>
              </a:rPr>
              <a:t>Samorefleksija - samovrednotenje </a:t>
            </a:r>
            <a:r>
              <a:rPr lang="sl-SI" sz="6000" dirty="0" smtClean="0">
                <a:solidFill>
                  <a:schemeClr val="bg1"/>
                </a:solidFill>
              </a:rPr>
              <a:t>(dijaki)</a:t>
            </a:r>
            <a:endParaRPr lang="sl-SI" sz="6000" dirty="0">
              <a:solidFill>
                <a:schemeClr val="bg1"/>
              </a:solidFill>
            </a:endParaRPr>
          </a:p>
        </p:txBody>
      </p:sp>
      <p:sp>
        <p:nvSpPr>
          <p:cNvPr id="3" name="Označba mesta vsebine 2"/>
          <p:cNvSpPr>
            <a:spLocks noGrp="1"/>
          </p:cNvSpPr>
          <p:nvPr>
            <p:ph idx="1"/>
          </p:nvPr>
        </p:nvSpPr>
        <p:spPr>
          <a:xfrm>
            <a:off x="838200" y="1873126"/>
            <a:ext cx="10515600" cy="4351338"/>
          </a:xfrm>
          <a:solidFill>
            <a:schemeClr val="accent2"/>
          </a:solidFill>
        </p:spPr>
        <p:txBody>
          <a:bodyPr>
            <a:normAutofit/>
          </a:bodyPr>
          <a:lstStyle/>
          <a:p>
            <a:r>
              <a:rPr lang="sl-SI" sz="4400" dirty="0" smtClean="0"/>
              <a:t>Kaj si se naučil  - navedi tri dejstva.</a:t>
            </a:r>
          </a:p>
          <a:p>
            <a:r>
              <a:rPr lang="sl-SI" sz="4400" dirty="0" smtClean="0"/>
              <a:t>Zapiši dve vprašanji, ki se ti morda še porajata. </a:t>
            </a:r>
          </a:p>
          <a:p>
            <a:r>
              <a:rPr lang="sl-SI" sz="4400" dirty="0" smtClean="0"/>
              <a:t>Navedi eno okoliščino v zvezi z obravnavano temo,  ki je še ne razumeš.</a:t>
            </a:r>
            <a:endParaRPr lang="sl-SI" sz="4400" dirty="0"/>
          </a:p>
        </p:txBody>
      </p:sp>
    </p:spTree>
    <p:extLst>
      <p:ext uri="{BB962C8B-B14F-4D97-AF65-F5344CB8AC3E}">
        <p14:creationId xmlns:p14="http://schemas.microsoft.com/office/powerpoint/2010/main" val="544253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92480" y="365125"/>
            <a:ext cx="10561320" cy="975995"/>
          </a:xfrm>
          <a:solidFill>
            <a:schemeClr val="accent5">
              <a:lumMod val="50000"/>
            </a:schemeClr>
          </a:solidFill>
        </p:spPr>
        <p:txBody>
          <a:bodyPr/>
          <a:lstStyle/>
          <a:p>
            <a:r>
              <a:rPr lang="sl-SI" dirty="0" smtClean="0">
                <a:solidFill>
                  <a:schemeClr val="bg1"/>
                </a:solidFill>
              </a:rPr>
              <a:t>Učni cilji in standardi znanja      nameni učenja</a:t>
            </a:r>
            <a:endParaRPr lang="sl-SI" dirty="0">
              <a:solidFill>
                <a:schemeClr val="bg1"/>
              </a:solidFill>
            </a:endParaRPr>
          </a:p>
        </p:txBody>
      </p:sp>
      <p:sp>
        <p:nvSpPr>
          <p:cNvPr id="3" name="Označba mesta vsebine 2"/>
          <p:cNvSpPr>
            <a:spLocks noGrp="1"/>
          </p:cNvSpPr>
          <p:nvPr>
            <p:ph idx="1"/>
          </p:nvPr>
        </p:nvSpPr>
        <p:spPr>
          <a:xfrm>
            <a:off x="853440" y="1524000"/>
            <a:ext cx="10485120" cy="5013960"/>
          </a:xfrm>
          <a:solidFill>
            <a:schemeClr val="tx2">
              <a:lumMod val="40000"/>
              <a:lumOff val="60000"/>
            </a:schemeClr>
          </a:solidFill>
        </p:spPr>
        <p:txBody>
          <a:bodyPr>
            <a:normAutofit fontScale="70000" lnSpcReduction="20000"/>
          </a:bodyPr>
          <a:lstStyle/>
          <a:p>
            <a:pPr marL="0" indent="0">
              <a:buNone/>
            </a:pPr>
            <a:r>
              <a:rPr lang="sl-SI" sz="3200" dirty="0" smtClean="0"/>
              <a:t>Dijaki (SPI): </a:t>
            </a:r>
          </a:p>
          <a:p>
            <a:pPr lvl="0"/>
            <a:r>
              <a:rPr lang="sl-SI" b="1" dirty="0"/>
              <a:t>razvijajo sposobnost za zaznavanje ključnih zgodovinskih dogodkov in njihovih posledic, </a:t>
            </a:r>
          </a:p>
          <a:p>
            <a:pPr lvl="0"/>
            <a:r>
              <a:rPr lang="sl-SI" b="1" dirty="0"/>
              <a:t>razvijajo sposobnost za (i)zbiranje, analiziranje in presojo informacij iz različnih medijev, </a:t>
            </a:r>
          </a:p>
          <a:p>
            <a:pPr lvl="0"/>
            <a:r>
              <a:rPr lang="sl-SI" b="1" dirty="0"/>
              <a:t>razvijajo občutljivost za slovensko kulturno tradicijo in ohranjanje nacionalne identitete, </a:t>
            </a:r>
          </a:p>
          <a:p>
            <a:pPr lvl="0"/>
            <a:r>
              <a:rPr lang="sl-SI" b="1" dirty="0"/>
              <a:t>razvijajo sposobnost za razumevanje večplastnosti in kompleksnosti družbenega in osebnega življenja posameznika ter povezanosti in nasprotij med individualnim, družbenim in globalnim, </a:t>
            </a:r>
          </a:p>
          <a:p>
            <a:pPr lvl="0"/>
            <a:r>
              <a:rPr lang="sl-SI" b="1" dirty="0"/>
              <a:t>razvijajo sposobnost za refleksijo svojega socialnega položaja in oblikovanje stališč, vrednot, prepričanj in delovanj kot temelj za vključevanje v družbeno življenje ter za strpno in odgovorno ravnanje do sebe, drugih ter naravnega in družbenega okolja, </a:t>
            </a:r>
          </a:p>
          <a:p>
            <a:pPr lvl="0"/>
            <a:r>
              <a:rPr lang="sl-SI" b="1" dirty="0"/>
              <a:t>razvijajo sposobnost za kritično, na znanju utemeljen in avtonomen odnos do družbenega delovanja, </a:t>
            </a:r>
          </a:p>
          <a:p>
            <a:pPr lvl="0"/>
            <a:r>
              <a:rPr lang="sl-SI" b="1" dirty="0"/>
              <a:t>razvijajo sposobnosti za samostojno in kritično razmišljanje ter odločanje o temeljnih vprašanjih družbe in države, </a:t>
            </a:r>
          </a:p>
          <a:p>
            <a:pPr lvl="0"/>
            <a:r>
              <a:rPr lang="sl-SI" b="1" dirty="0"/>
              <a:t>razvijajo sposobnosti za sodelovanje v političnem življenju, institucijah in drugih družbenih organizacijah, </a:t>
            </a:r>
          </a:p>
          <a:p>
            <a:pPr lvl="0"/>
            <a:r>
              <a:rPr lang="sl-SI" b="1" dirty="0"/>
              <a:t>znajo uporabljati programsko opremo in računalniške ponazoritve za predstavitev ciljev družboslovja. </a:t>
            </a:r>
          </a:p>
          <a:p>
            <a:endParaRPr lang="sl-SI" i="1" dirty="0" smtClean="0"/>
          </a:p>
        </p:txBody>
      </p:sp>
      <p:sp>
        <p:nvSpPr>
          <p:cNvPr id="4" name="Desna puščica 3"/>
          <p:cNvSpPr/>
          <p:nvPr/>
        </p:nvSpPr>
        <p:spPr>
          <a:xfrm>
            <a:off x="7254240" y="74676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3761076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92480" y="365125"/>
            <a:ext cx="10561320" cy="975995"/>
          </a:xfrm>
          <a:solidFill>
            <a:schemeClr val="accent5">
              <a:lumMod val="50000"/>
            </a:schemeClr>
          </a:solidFill>
        </p:spPr>
        <p:txBody>
          <a:bodyPr/>
          <a:lstStyle/>
          <a:p>
            <a:r>
              <a:rPr lang="sl-SI" dirty="0" smtClean="0">
                <a:solidFill>
                  <a:schemeClr val="bg1"/>
                </a:solidFill>
              </a:rPr>
              <a:t>Učni cilji in standardi znanja      nameni učenja</a:t>
            </a:r>
            <a:endParaRPr lang="sl-SI" dirty="0">
              <a:solidFill>
                <a:schemeClr val="bg1"/>
              </a:solidFill>
            </a:endParaRPr>
          </a:p>
        </p:txBody>
      </p:sp>
      <p:sp>
        <p:nvSpPr>
          <p:cNvPr id="3" name="Označba mesta vsebine 2"/>
          <p:cNvSpPr>
            <a:spLocks noGrp="1"/>
          </p:cNvSpPr>
          <p:nvPr>
            <p:ph idx="1"/>
          </p:nvPr>
        </p:nvSpPr>
        <p:spPr>
          <a:xfrm>
            <a:off x="853440" y="1524000"/>
            <a:ext cx="10485120" cy="5013960"/>
          </a:xfrm>
          <a:solidFill>
            <a:schemeClr val="tx2">
              <a:lumMod val="40000"/>
              <a:lumOff val="60000"/>
            </a:schemeClr>
          </a:solidFill>
        </p:spPr>
        <p:txBody>
          <a:bodyPr>
            <a:normAutofit fontScale="77500" lnSpcReduction="20000"/>
          </a:bodyPr>
          <a:lstStyle/>
          <a:p>
            <a:pPr marL="0" indent="0">
              <a:buNone/>
            </a:pPr>
            <a:r>
              <a:rPr lang="sl-SI" sz="3200" dirty="0" smtClean="0"/>
              <a:t>Dijaki (srednje strokovno izobraževanje): </a:t>
            </a:r>
          </a:p>
          <a:p>
            <a:pPr lvl="0"/>
            <a:r>
              <a:rPr lang="sl-SI" b="1" dirty="0" smtClean="0"/>
              <a:t>usposobijo se za razumevanje in vrednotenje slovenske kulturne </a:t>
            </a:r>
            <a:r>
              <a:rPr lang="sl-SI" b="1" dirty="0"/>
              <a:t>dediščine in si s tem razvijajo zavest o slovenski narodni identiteti</a:t>
            </a:r>
            <a:r>
              <a:rPr lang="sl-SI" b="1" dirty="0" smtClean="0"/>
              <a:t>;</a:t>
            </a:r>
            <a:endParaRPr lang="sl-SI" b="1" dirty="0"/>
          </a:p>
          <a:p>
            <a:pPr lvl="0"/>
            <a:r>
              <a:rPr lang="sl-SI" b="1" dirty="0"/>
              <a:t>razvijajo odnos do temeljnih humanističnih načel, človekovih svoboščin in demokratične družbene ureditve; </a:t>
            </a:r>
          </a:p>
          <a:p>
            <a:pPr lvl="0"/>
            <a:r>
              <a:rPr lang="sl-SI" b="1" dirty="0"/>
              <a:t>usvojijo znanje o najpomembnejših dogajanjih, pojavih in procesih iz nacionalne in obče zgodovine;</a:t>
            </a:r>
          </a:p>
          <a:p>
            <a:pPr lvl="0"/>
            <a:r>
              <a:rPr lang="sl-SI" b="1" dirty="0"/>
              <a:t>razvijajo spretnosti in veščine za razumevanje preteklosti in sodobnosti;</a:t>
            </a:r>
          </a:p>
          <a:p>
            <a:pPr lvl="0"/>
            <a:r>
              <a:rPr lang="sl-SI" b="1" dirty="0"/>
              <a:t>razvijajo znanje o gospodarskem, poklicnem in socialnem življenju v preteklosti in danes;</a:t>
            </a:r>
          </a:p>
          <a:p>
            <a:pPr lvl="0"/>
            <a:r>
              <a:rPr lang="sl-SI" b="1" dirty="0" smtClean="0"/>
              <a:t>usposobijo </a:t>
            </a:r>
            <a:r>
              <a:rPr lang="sl-SI" b="1" dirty="0"/>
              <a:t>se za uporabo odlomkov iz virov, literature, glasbe, slik za razlago zgodovinskega dogajanja;</a:t>
            </a:r>
          </a:p>
          <a:p>
            <a:pPr lvl="0"/>
            <a:r>
              <a:rPr lang="sl-SI" b="1" dirty="0"/>
              <a:t>razvijajo kritičen odnos do odlomkov iz virov, literature, glasbe, slik za razlago zgodovinskega dogajanja;</a:t>
            </a:r>
          </a:p>
          <a:p>
            <a:pPr lvl="0"/>
            <a:r>
              <a:rPr lang="sl-SI" b="1" dirty="0" smtClean="0"/>
              <a:t>pri </a:t>
            </a:r>
            <a:r>
              <a:rPr lang="sl-SI" b="1" dirty="0"/>
              <a:t>delu z viri in drugim gradivom razvijajo kritičen odnos do medijskih informacij;</a:t>
            </a:r>
          </a:p>
          <a:p>
            <a:pPr marL="0" indent="0">
              <a:buNone/>
            </a:pPr>
            <a:endParaRPr lang="sl-SI" dirty="0"/>
          </a:p>
          <a:p>
            <a:endParaRPr lang="sl-SI" i="1" dirty="0" smtClean="0"/>
          </a:p>
        </p:txBody>
      </p:sp>
      <p:sp>
        <p:nvSpPr>
          <p:cNvPr id="4" name="Desna puščica 3"/>
          <p:cNvSpPr/>
          <p:nvPr/>
        </p:nvSpPr>
        <p:spPr>
          <a:xfrm>
            <a:off x="7254240" y="74676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2669283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sl-SI" dirty="0" smtClean="0"/>
              <a:t>Navodila za ugotavljanje dijakovega predznanja</a:t>
            </a:r>
            <a:endParaRPr lang="sl-SI" dirty="0"/>
          </a:p>
        </p:txBody>
      </p:sp>
      <p:sp>
        <p:nvSpPr>
          <p:cNvPr id="6" name="Označba mesta vsebine 5"/>
          <p:cNvSpPr>
            <a:spLocks noGrp="1"/>
          </p:cNvSpPr>
          <p:nvPr>
            <p:ph idx="1"/>
          </p:nvPr>
        </p:nvSpPr>
        <p:spPr>
          <a:solidFill>
            <a:schemeClr val="accent1">
              <a:lumMod val="60000"/>
              <a:lumOff val="40000"/>
            </a:schemeClr>
          </a:solidFill>
        </p:spPr>
        <p:txBody>
          <a:bodyPr/>
          <a:lstStyle/>
          <a:p>
            <a:endParaRPr lang="sl-SI" dirty="0" smtClean="0"/>
          </a:p>
          <a:p>
            <a:r>
              <a:rPr lang="sl-SI" sz="3200" dirty="0" smtClean="0"/>
              <a:t>S pomočjo najmanj treh različnih virov pojasni okoliščine in posledice komunističnega prevzema oblasti v Jugoslaviji po drugi svetovni vojni.</a:t>
            </a:r>
          </a:p>
          <a:p>
            <a:r>
              <a:rPr lang="sl-SI" sz="3200" dirty="0" smtClean="0"/>
              <a:t>V pomoč so ti lahko viri na naslednji drsnici, v učbeniku, ali si izbereš svoje.</a:t>
            </a:r>
            <a:endParaRPr lang="sl-SI" sz="3200" dirty="0"/>
          </a:p>
        </p:txBody>
      </p:sp>
    </p:spTree>
    <p:extLst>
      <p:ext uri="{BB962C8B-B14F-4D97-AF65-F5344CB8AC3E}">
        <p14:creationId xmlns:p14="http://schemas.microsoft.com/office/powerpoint/2010/main" val="3585228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sl-SI" dirty="0" smtClean="0">
                <a:solidFill>
                  <a:schemeClr val="bg1"/>
                </a:solidFill>
              </a:rPr>
              <a:t>Volitve v socialističnem sistemu </a:t>
            </a:r>
            <a:r>
              <a:rPr lang="sl-SI" sz="1800" dirty="0"/>
              <a:t>(vir slik: internet)</a:t>
            </a:r>
            <a:endParaRPr lang="sl-SI" sz="1800" dirty="0">
              <a:solidFill>
                <a:schemeClr val="bg1"/>
              </a:solidFill>
            </a:endParaRPr>
          </a:p>
        </p:txBody>
      </p:sp>
      <p:sp>
        <p:nvSpPr>
          <p:cNvPr id="3" name="Označba mesta vsebine 2"/>
          <p:cNvSpPr>
            <a:spLocks noGrp="1"/>
          </p:cNvSpPr>
          <p:nvPr>
            <p:ph sz="half" idx="1"/>
          </p:nvPr>
        </p:nvSpPr>
        <p:spPr>
          <a:xfrm>
            <a:off x="838200" y="1825625"/>
            <a:ext cx="5666509" cy="4351338"/>
          </a:xfrm>
          <a:solidFill>
            <a:schemeClr val="accent2">
              <a:lumMod val="60000"/>
              <a:lumOff val="40000"/>
            </a:schemeClr>
          </a:solidFill>
        </p:spPr>
        <p:txBody>
          <a:bodyPr>
            <a:normAutofit fontScale="92500" lnSpcReduction="20000"/>
          </a:bodyPr>
          <a:lstStyle/>
          <a:p>
            <a:pPr marL="0" indent="0" algn="just">
              <a:buNone/>
            </a:pPr>
            <a:r>
              <a:rPr lang="sl-SI" sz="2400" i="1" dirty="0" smtClean="0"/>
              <a:t>Ko sem dobil volilno pravico sem se z 18. leti prvič odpravil na volišče. To je bilo leta 1978. Na volišču sem dobil glasovalni listič, kabin za zagotavljanje volilne tajnosti pa ni bilo. Na listi je bilo zapisanih 8 kandidatov in navodilo: pravilno ste volili, če ste obkrožili 8 kandidatov. Prišel sem do ugotovitve, da nimam možnosti izbire, zato se v naslednji letih ‘‘volitev‘‘ nisem več udeleževal kljub temu, da so oblasti po medijih pozivale državljane k visoki udeležbi. </a:t>
            </a:r>
          </a:p>
          <a:p>
            <a:pPr marL="0" indent="0" algn="just">
              <a:buNone/>
            </a:pPr>
            <a:r>
              <a:rPr lang="sl-SI" sz="2400" i="1" dirty="0" smtClean="0"/>
              <a:t>2. </a:t>
            </a:r>
            <a:r>
              <a:rPr lang="sl-SI" sz="2400" i="1" dirty="0"/>
              <a:t>a</a:t>
            </a:r>
            <a:r>
              <a:rPr lang="sl-SI" sz="2400" i="1" dirty="0" smtClean="0"/>
              <a:t>prila 1989 smo imeli volitve za člana predsedstva Jugoslavije. Izbirali smo lahko med dvema kandidatoma. Na te volitve sem šel, na njih pa je proti pričakovanjem tedanjih oblasti zmagal politično neznani Janez Drnovšek, ki je dobil 57% glasov volivcev v Sloveniji.</a:t>
            </a:r>
          </a:p>
          <a:p>
            <a:pPr marL="0" indent="0" algn="just">
              <a:buNone/>
            </a:pPr>
            <a:r>
              <a:rPr lang="sl-SI" sz="2400" i="1" dirty="0" smtClean="0"/>
              <a:t>                                                  Anonimni državljan</a:t>
            </a:r>
            <a:endParaRPr lang="sl-SI" sz="2400" i="1" dirty="0"/>
          </a:p>
        </p:txBody>
      </p:sp>
      <p:pic>
        <p:nvPicPr>
          <p:cNvPr id="5" name="Označba mesta vsebine 4"/>
          <p:cNvPicPr>
            <a:picLocks noGrp="1" noChangeAspect="1"/>
          </p:cNvPicPr>
          <p:nvPr>
            <p:ph sz="half" idx="2"/>
          </p:nvPr>
        </p:nvPicPr>
        <p:blipFill>
          <a:blip r:embed="rId2"/>
          <a:stretch>
            <a:fillRect/>
          </a:stretch>
        </p:blipFill>
        <p:spPr>
          <a:xfrm>
            <a:off x="6574857" y="1882717"/>
            <a:ext cx="2832838" cy="4237151"/>
          </a:xfrm>
          <a:prstGeom prst="rect">
            <a:avLst/>
          </a:prstGeom>
        </p:spPr>
      </p:pic>
      <p:pic>
        <p:nvPicPr>
          <p:cNvPr id="6" name="Slika 5"/>
          <p:cNvPicPr>
            <a:picLocks noChangeAspect="1"/>
          </p:cNvPicPr>
          <p:nvPr/>
        </p:nvPicPr>
        <p:blipFill rotWithShape="1">
          <a:blip r:embed="rId3"/>
          <a:srcRect l="4300" t="2168" r="4570" b="-1052"/>
          <a:stretch/>
        </p:blipFill>
        <p:spPr>
          <a:xfrm>
            <a:off x="9477843" y="1882717"/>
            <a:ext cx="2547159" cy="4237151"/>
          </a:xfrm>
          <a:prstGeom prst="rect">
            <a:avLst/>
          </a:prstGeom>
        </p:spPr>
      </p:pic>
    </p:spTree>
    <p:extLst>
      <p:ext uri="{BB962C8B-B14F-4D97-AF65-F5344CB8AC3E}">
        <p14:creationId xmlns:p14="http://schemas.microsoft.com/office/powerpoint/2010/main" val="1245955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62000" y="365125"/>
            <a:ext cx="10591800" cy="1113155"/>
          </a:xfrm>
        </p:spPr>
        <p:style>
          <a:lnRef idx="2">
            <a:schemeClr val="accent2">
              <a:shade val="50000"/>
            </a:schemeClr>
          </a:lnRef>
          <a:fillRef idx="1">
            <a:schemeClr val="accent2"/>
          </a:fillRef>
          <a:effectRef idx="0">
            <a:schemeClr val="accent2"/>
          </a:effectRef>
          <a:fontRef idx="minor">
            <a:schemeClr val="lt1"/>
          </a:fontRef>
        </p:style>
        <p:txBody>
          <a:bodyPr/>
          <a:lstStyle/>
          <a:p>
            <a:r>
              <a:rPr lang="sl-SI" dirty="0" smtClean="0"/>
              <a:t>Nekaj dejstev o Sloveniji tik pred 1990 </a:t>
            </a:r>
            <a:r>
              <a:rPr lang="sl-SI" sz="1800" dirty="0" smtClean="0"/>
              <a:t>(vir slik: internet)</a:t>
            </a:r>
            <a:endParaRPr lang="sl-SI" sz="1800" dirty="0"/>
          </a:p>
        </p:txBody>
      </p:sp>
      <p:sp>
        <p:nvSpPr>
          <p:cNvPr id="3" name="Označba mesta vsebine 2"/>
          <p:cNvSpPr>
            <a:spLocks noGrp="1"/>
          </p:cNvSpPr>
          <p:nvPr>
            <p:ph sz="half" idx="1"/>
          </p:nvPr>
        </p:nvSpPr>
        <p:spPr>
          <a:xfrm>
            <a:off x="838200" y="1825624"/>
            <a:ext cx="5489864" cy="4897293"/>
          </a:xfrm>
          <a:solidFill>
            <a:schemeClr val="bg1">
              <a:lumMod val="75000"/>
            </a:schemeClr>
          </a:solidFill>
        </p:spPr>
        <p:txBody>
          <a:bodyPr>
            <a:normAutofit fontScale="92500" lnSpcReduction="10000"/>
          </a:bodyPr>
          <a:lstStyle/>
          <a:p>
            <a:r>
              <a:rPr lang="sl-SI" dirty="0" smtClean="0"/>
              <a:t>V 2/2 80 let se začne demokratizacija v vzhodni Evropi in tudi pri nas, v Jugoslaviji (Gorbačov, perestrojka, glasnost)</a:t>
            </a:r>
          </a:p>
          <a:p>
            <a:r>
              <a:rPr lang="sl-SI" dirty="0" smtClean="0"/>
              <a:t>Ljudje zahtevajo več svobode in demokratizacijo medijev</a:t>
            </a:r>
          </a:p>
          <a:p>
            <a:r>
              <a:rPr lang="sl-SI" dirty="0" smtClean="0"/>
              <a:t>Prispevek alternativne scene in glasbe k demokratizaciji</a:t>
            </a:r>
          </a:p>
          <a:p>
            <a:r>
              <a:rPr lang="sl-SI" dirty="0" smtClean="0"/>
              <a:t>Nastanek prvih strank (SKZ, SDZ, SSDS, Zeleni…od starih pa ZKS SDP, ZSMS, SSS)</a:t>
            </a:r>
          </a:p>
          <a:p>
            <a:r>
              <a:rPr lang="sl-SI" dirty="0" smtClean="0"/>
              <a:t>Proces proti četverici in odziv Slovencev</a:t>
            </a:r>
            <a:endParaRPr lang="sl-SI" dirty="0"/>
          </a:p>
        </p:txBody>
      </p:sp>
      <p:pic>
        <p:nvPicPr>
          <p:cNvPr id="4" name="Slika 3"/>
          <p:cNvPicPr>
            <a:picLocks noChangeAspect="1"/>
          </p:cNvPicPr>
          <p:nvPr/>
        </p:nvPicPr>
        <p:blipFill>
          <a:blip r:embed="rId2"/>
          <a:stretch>
            <a:fillRect/>
          </a:stretch>
        </p:blipFill>
        <p:spPr>
          <a:xfrm>
            <a:off x="9097402" y="1538382"/>
            <a:ext cx="2412262" cy="2317457"/>
          </a:xfrm>
          <a:prstGeom prst="rect">
            <a:avLst/>
          </a:prstGeom>
        </p:spPr>
      </p:pic>
      <p:pic>
        <p:nvPicPr>
          <p:cNvPr id="10" name="Označba mesta vsebine 9"/>
          <p:cNvPicPr>
            <a:picLocks noGrp="1" noChangeAspect="1"/>
          </p:cNvPicPr>
          <p:nvPr>
            <p:ph sz="half" idx="2"/>
          </p:nvPr>
        </p:nvPicPr>
        <p:blipFill>
          <a:blip r:embed="rId3"/>
          <a:stretch>
            <a:fillRect/>
          </a:stretch>
        </p:blipFill>
        <p:spPr>
          <a:xfrm>
            <a:off x="6328064" y="3915942"/>
            <a:ext cx="5181600" cy="2711704"/>
          </a:xfrm>
          <a:prstGeom prst="rect">
            <a:avLst/>
          </a:prstGeom>
        </p:spPr>
      </p:pic>
      <p:pic>
        <p:nvPicPr>
          <p:cNvPr id="11" name="Slika 10"/>
          <p:cNvPicPr>
            <a:picLocks noChangeAspect="1"/>
          </p:cNvPicPr>
          <p:nvPr/>
        </p:nvPicPr>
        <p:blipFill>
          <a:blip r:embed="rId4"/>
          <a:stretch>
            <a:fillRect/>
          </a:stretch>
        </p:blipFill>
        <p:spPr>
          <a:xfrm>
            <a:off x="6531552" y="1538382"/>
            <a:ext cx="2020166" cy="3083411"/>
          </a:xfrm>
          <a:prstGeom prst="rect">
            <a:avLst/>
          </a:prstGeom>
        </p:spPr>
      </p:pic>
    </p:spTree>
    <p:extLst>
      <p:ext uri="{BB962C8B-B14F-4D97-AF65-F5344CB8AC3E}">
        <p14:creationId xmlns:p14="http://schemas.microsoft.com/office/powerpoint/2010/main" val="1197004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sl-SI" dirty="0" smtClean="0"/>
              <a:t>Obravnava učnega sklopa</a:t>
            </a:r>
            <a:br>
              <a:rPr lang="sl-SI" dirty="0" smtClean="0"/>
            </a:br>
            <a:r>
              <a:rPr lang="sl-SI" dirty="0" smtClean="0"/>
              <a:t>Predvidene dejavnosti za  dijake</a:t>
            </a:r>
            <a:endParaRPr lang="sl-SI" dirty="0"/>
          </a:p>
        </p:txBody>
      </p:sp>
      <p:sp>
        <p:nvSpPr>
          <p:cNvPr id="8" name="Označba mesta vsebine 7"/>
          <p:cNvSpPr>
            <a:spLocks noGrp="1"/>
          </p:cNvSpPr>
          <p:nvPr>
            <p:ph idx="1"/>
          </p:nvPr>
        </p:nvSpPr>
        <p:spPr>
          <a:solidFill>
            <a:schemeClr val="accent3">
              <a:lumMod val="40000"/>
              <a:lumOff val="60000"/>
            </a:schemeClr>
          </a:solidFill>
        </p:spPr>
        <p:txBody>
          <a:bodyPr>
            <a:normAutofit lnSpcReduction="10000"/>
          </a:bodyPr>
          <a:lstStyle/>
          <a:p>
            <a:r>
              <a:rPr lang="sl-SI" dirty="0" smtClean="0"/>
              <a:t>S (starimi) starši se pogovori, kako je bilo z volitvami v času </a:t>
            </a:r>
            <a:r>
              <a:rPr lang="sl-SI" b="1" dirty="0" smtClean="0"/>
              <a:t>pred letom 1990. </a:t>
            </a:r>
            <a:endParaRPr lang="sl-SI" dirty="0" smtClean="0"/>
          </a:p>
          <a:p>
            <a:r>
              <a:rPr lang="sl-SI" dirty="0" smtClean="0"/>
              <a:t>Ali so se jih udeleževali, kakšne spomina imajo na tiste čase z vidika odločanja?</a:t>
            </a:r>
          </a:p>
          <a:p>
            <a:r>
              <a:rPr lang="sl-SI" dirty="0" smtClean="0"/>
              <a:t>Kako je bilo s svobodo govora? Je bilo v javnosti dovoljeno kritizirati oblast?</a:t>
            </a:r>
          </a:p>
          <a:p>
            <a:r>
              <a:rPr lang="sl-SI" dirty="0" smtClean="0"/>
              <a:t>Kateri ljudje so bili nosilci oblasti v kraju, v občini, v državi?</a:t>
            </a:r>
          </a:p>
          <a:p>
            <a:r>
              <a:rPr lang="sl-SI" dirty="0" smtClean="0"/>
              <a:t>Ali so imeli sindikate? Kakšno vlogo so imeli, pred kom so jih ščitili ...? </a:t>
            </a:r>
          </a:p>
          <a:p>
            <a:r>
              <a:rPr lang="sl-SI" dirty="0" smtClean="0"/>
              <a:t>Poišči nekaj volilnih plakatov iz 70. in 80. let na internetu. Kaj opaziš?</a:t>
            </a:r>
          </a:p>
          <a:p>
            <a:r>
              <a:rPr lang="sl-SI" dirty="0" smtClean="0"/>
              <a:t>Katera stranka je imela do leta 1990 vso oblast v svojih rokah?</a:t>
            </a:r>
          </a:p>
        </p:txBody>
      </p:sp>
    </p:spTree>
    <p:extLst>
      <p:ext uri="{BB962C8B-B14F-4D97-AF65-F5344CB8AC3E}">
        <p14:creationId xmlns:p14="http://schemas.microsoft.com/office/powerpoint/2010/main" val="297606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sl-SI" dirty="0" smtClean="0"/>
              <a:t>Stare in nove politične stranke leta 1990</a:t>
            </a:r>
            <a:endParaRPr lang="sl-SI" dirty="0"/>
          </a:p>
        </p:txBody>
      </p:sp>
      <p:sp>
        <p:nvSpPr>
          <p:cNvPr id="3" name="Označba mesta vsebine 2"/>
          <p:cNvSpPr>
            <a:spLocks noGrp="1"/>
          </p:cNvSpPr>
          <p:nvPr>
            <p:ph idx="1"/>
          </p:nvPr>
        </p:nvSpPr>
        <p:spPr>
          <a:solidFill>
            <a:schemeClr val="accent6">
              <a:lumMod val="60000"/>
              <a:lumOff val="40000"/>
            </a:schemeClr>
          </a:solidFill>
        </p:spPr>
        <p:txBody>
          <a:bodyPr>
            <a:normAutofit/>
          </a:bodyPr>
          <a:lstStyle/>
          <a:p>
            <a:r>
              <a:rPr lang="sl-SI" b="1" dirty="0" smtClean="0">
                <a:solidFill>
                  <a:srgbClr val="002060"/>
                </a:solidFill>
              </a:rPr>
              <a:t>S pomočjo učbenika in spletnih virov razišči, katere  politične stranke so nastale na osnovi političnih organizacij bivšega sistema.</a:t>
            </a:r>
          </a:p>
          <a:p>
            <a:r>
              <a:rPr lang="sl-SI" b="1" dirty="0" smtClean="0">
                <a:solidFill>
                  <a:srgbClr val="002060"/>
                </a:solidFill>
              </a:rPr>
              <a:t>Pojasni, za kaj se zavzemajo oziroma kakšni so bili njihovi politični programi.</a:t>
            </a:r>
          </a:p>
          <a:p>
            <a:r>
              <a:rPr lang="sl-SI" b="1" dirty="0">
                <a:solidFill>
                  <a:srgbClr val="00B050"/>
                </a:solidFill>
              </a:rPr>
              <a:t>Razišči s pomočjo učbenika in </a:t>
            </a:r>
            <a:r>
              <a:rPr lang="sl-SI" b="1" dirty="0" smtClean="0">
                <a:solidFill>
                  <a:srgbClr val="00B050"/>
                </a:solidFill>
              </a:rPr>
              <a:t>spletnih virov, </a:t>
            </a:r>
            <a:r>
              <a:rPr lang="sl-SI" b="1" dirty="0">
                <a:solidFill>
                  <a:srgbClr val="00B050"/>
                </a:solidFill>
              </a:rPr>
              <a:t>katere  politične stranke so nastale </a:t>
            </a:r>
            <a:r>
              <a:rPr lang="sl-SI" b="1" dirty="0" smtClean="0">
                <a:solidFill>
                  <a:srgbClr val="00B050"/>
                </a:solidFill>
              </a:rPr>
              <a:t>na novo. </a:t>
            </a:r>
          </a:p>
          <a:p>
            <a:r>
              <a:rPr lang="sl-SI" b="1" dirty="0" smtClean="0">
                <a:solidFill>
                  <a:srgbClr val="00B050"/>
                </a:solidFill>
              </a:rPr>
              <a:t>Za kaj se zavzemajo in v čem se njihovi politični programi razlikujejo od strank kontinuitete (strank pod prvo točko)?</a:t>
            </a:r>
          </a:p>
          <a:p>
            <a:r>
              <a:rPr lang="sl-SI" b="1" dirty="0" smtClean="0">
                <a:solidFill>
                  <a:srgbClr val="00B050"/>
                </a:solidFill>
              </a:rPr>
              <a:t>Pomagaj si s strankarskimi plakati.</a:t>
            </a:r>
            <a:endParaRPr lang="sl-SI" b="1" dirty="0">
              <a:solidFill>
                <a:srgbClr val="00B050"/>
              </a:solidFill>
            </a:endParaRPr>
          </a:p>
          <a:p>
            <a:endParaRPr lang="sl-SI" dirty="0" smtClean="0">
              <a:solidFill>
                <a:srgbClr val="002060"/>
              </a:solidFill>
            </a:endParaRPr>
          </a:p>
        </p:txBody>
      </p:sp>
    </p:spTree>
    <p:extLst>
      <p:ext uri="{BB962C8B-B14F-4D97-AF65-F5344CB8AC3E}">
        <p14:creationId xmlns:p14="http://schemas.microsoft.com/office/powerpoint/2010/main" val="3492273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451" y="83128"/>
            <a:ext cx="12171550" cy="1639016"/>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sl-SI" b="1" dirty="0" smtClean="0"/>
              <a:t>Volilni </a:t>
            </a:r>
            <a:r>
              <a:rPr lang="sl-SI" b="1" dirty="0"/>
              <a:t>programi </a:t>
            </a:r>
            <a:r>
              <a:rPr lang="sl-SI" b="1" dirty="0" smtClean="0"/>
              <a:t>in plakati </a:t>
            </a:r>
            <a:br>
              <a:rPr lang="sl-SI" b="1" dirty="0" smtClean="0"/>
            </a:br>
            <a:r>
              <a:rPr lang="sl-SI" sz="2000" dirty="0" smtClean="0"/>
              <a:t>(</a:t>
            </a:r>
            <a:r>
              <a:rPr lang="sl-SI" sz="2000" dirty="0"/>
              <a:t>vir: </a:t>
            </a:r>
            <a:r>
              <a:rPr lang="sl-SI" sz="2000" dirty="0">
                <a:hlinkClick r:id="rId2"/>
              </a:rPr>
              <a:t>https://fototekamnzs.com/2016/01/25/#</a:t>
            </a:r>
            <a:r>
              <a:rPr lang="sl-SI" sz="2000" dirty="0" smtClean="0">
                <a:hlinkClick r:id="rId2"/>
              </a:rPr>
              <a:t>jp-carousel-7572</a:t>
            </a:r>
            <a:r>
              <a:rPr lang="sl-SI" sz="2000" dirty="0" smtClean="0"/>
              <a:t>) iz razstave Muzej </a:t>
            </a:r>
            <a:r>
              <a:rPr lang="sl-SI" sz="2000" dirty="0"/>
              <a:t>novejše zgodovine</a:t>
            </a:r>
            <a:br>
              <a:rPr lang="sl-SI" sz="2000" dirty="0"/>
            </a:br>
            <a:r>
              <a:rPr lang="sl-SI" sz="2000" dirty="0">
                <a:hlinkClick r:id="rId3"/>
              </a:rPr>
              <a:t>https://</a:t>
            </a:r>
            <a:r>
              <a:rPr lang="sl-SI" sz="2000" dirty="0" smtClean="0">
                <a:hlinkClick r:id="rId3"/>
              </a:rPr>
              <a:t>www.google.com/search?q=ZSMS+volilni+plakati+1990</a:t>
            </a:r>
            <a:r>
              <a:rPr lang="sl-SI" sz="2000" dirty="0" smtClean="0"/>
              <a:t> </a:t>
            </a:r>
            <a:endParaRPr lang="sl-SI" sz="2000" dirty="0"/>
          </a:p>
        </p:txBody>
      </p:sp>
      <p:pic>
        <p:nvPicPr>
          <p:cNvPr id="4" name="Označba mesta vsebine 3"/>
          <p:cNvPicPr>
            <a:picLocks noGrp="1" noChangeAspect="1"/>
          </p:cNvPicPr>
          <p:nvPr>
            <p:ph idx="1"/>
          </p:nvPr>
        </p:nvPicPr>
        <p:blipFill>
          <a:blip r:embed="rId4"/>
          <a:stretch>
            <a:fillRect/>
          </a:stretch>
        </p:blipFill>
        <p:spPr>
          <a:xfrm>
            <a:off x="9059037" y="1981634"/>
            <a:ext cx="3132963" cy="4351338"/>
          </a:xfrm>
          <a:prstGeom prst="rect">
            <a:avLst/>
          </a:prstGeom>
        </p:spPr>
      </p:pic>
      <p:pic>
        <p:nvPicPr>
          <p:cNvPr id="5" name="Slika 4"/>
          <p:cNvPicPr>
            <a:picLocks noChangeAspect="1"/>
          </p:cNvPicPr>
          <p:nvPr/>
        </p:nvPicPr>
        <p:blipFill>
          <a:blip r:embed="rId5"/>
          <a:stretch>
            <a:fillRect/>
          </a:stretch>
        </p:blipFill>
        <p:spPr>
          <a:xfrm>
            <a:off x="5879419" y="1913621"/>
            <a:ext cx="3179618" cy="4487364"/>
          </a:xfrm>
          <a:prstGeom prst="rect">
            <a:avLst/>
          </a:prstGeom>
        </p:spPr>
      </p:pic>
      <p:pic>
        <p:nvPicPr>
          <p:cNvPr id="6" name="Slika 5"/>
          <p:cNvPicPr>
            <a:picLocks noChangeAspect="1"/>
          </p:cNvPicPr>
          <p:nvPr/>
        </p:nvPicPr>
        <p:blipFill>
          <a:blip r:embed="rId6"/>
          <a:stretch>
            <a:fillRect/>
          </a:stretch>
        </p:blipFill>
        <p:spPr>
          <a:xfrm>
            <a:off x="20450" y="2105098"/>
            <a:ext cx="5905624" cy="4104409"/>
          </a:xfrm>
          <a:prstGeom prst="rect">
            <a:avLst/>
          </a:prstGeom>
        </p:spPr>
      </p:pic>
    </p:spTree>
    <p:extLst>
      <p:ext uri="{BB962C8B-B14F-4D97-AF65-F5344CB8AC3E}">
        <p14:creationId xmlns:p14="http://schemas.microsoft.com/office/powerpoint/2010/main" val="1047969134"/>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694</TotalTime>
  <Words>1151</Words>
  <Application>Microsoft Office PowerPoint</Application>
  <PresentationFormat>Širokozaslonsko</PresentationFormat>
  <Paragraphs>77</Paragraphs>
  <Slides>13</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13</vt:i4>
      </vt:variant>
    </vt:vector>
  </HeadingPairs>
  <TitlesOfParts>
    <vt:vector size="17" baseType="lpstr">
      <vt:lpstr>Arial</vt:lpstr>
      <vt:lpstr>Calibri</vt:lpstr>
      <vt:lpstr>Calibri Light</vt:lpstr>
      <vt:lpstr>Officeova tema</vt:lpstr>
      <vt:lpstr>Trideset let od prvih svobodnih in demokratičnih volitev v Sloveniji (1990-2020)</vt:lpstr>
      <vt:lpstr>Učni cilji in standardi znanja      nameni učenja</vt:lpstr>
      <vt:lpstr>Učni cilji in standardi znanja      nameni učenja</vt:lpstr>
      <vt:lpstr>Navodila za ugotavljanje dijakovega predznanja</vt:lpstr>
      <vt:lpstr>Volitve v socialističnem sistemu (vir slik: internet)</vt:lpstr>
      <vt:lpstr>Nekaj dejstev o Sloveniji tik pred 1990 (vir slik: internet)</vt:lpstr>
      <vt:lpstr>Obravnava učnega sklopa Predvidene dejavnosti za  dijake</vt:lpstr>
      <vt:lpstr>Stare in nove politične stranke leta 1990</vt:lpstr>
      <vt:lpstr>Volilni programi in plakati  (vir: https://fototekamnzs.com/2016/01/25/#jp-carousel-7572) iz razstave Muzej novejše zgodovine https://www.google.com/search?q=ZSMS+volilni+plakati+1990 </vt:lpstr>
      <vt:lpstr> Volitve za predsednika (predsedstva) 1990 </vt:lpstr>
      <vt:lpstr>Dejavnosti za dijake</vt:lpstr>
      <vt:lpstr>Dokazi o učenju in učnem procesu</vt:lpstr>
      <vt:lpstr>Samorefleksija - samovrednotenje (dijaki)</vt:lpstr>
    </vt:vector>
  </TitlesOfParts>
  <Company>Zavod RS za šolstvo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Trideset let od prvih svobodnih in demokratičnih volitev v Sloveniji (1990-2020)</dc:title>
  <dc:creator>Vojko Kunaver</dc:creator>
  <cp:lastModifiedBy>Vojko Kunaver</cp:lastModifiedBy>
  <cp:revision>93</cp:revision>
  <dcterms:created xsi:type="dcterms:W3CDTF">2020-04-02T09:15:33Z</dcterms:created>
  <dcterms:modified xsi:type="dcterms:W3CDTF">2020-04-08T06:03:02Z</dcterms:modified>
</cp:coreProperties>
</file>