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5" r:id="rId3"/>
    <p:sldId id="286" r:id="rId4"/>
    <p:sldId id="287" r:id="rId5"/>
    <p:sldId id="288" r:id="rId6"/>
    <p:sldId id="289" r:id="rId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BFD"/>
    <a:srgbClr val="A5F1F9"/>
    <a:srgbClr val="99FF99"/>
    <a:srgbClr val="A3FBBE"/>
    <a:srgbClr val="CECEEF"/>
    <a:srgbClr val="FFFF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 altLang="sl-S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2C6554-E30D-4C30-BC04-09744898ADF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58616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C6554-E30D-4C30-BC04-09744898ADFB}" type="slidenum">
              <a:rPr lang="sl-SI" altLang="sl-SI" smtClean="0"/>
              <a:pPr/>
              <a:t>1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82524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C6554-E30D-4C30-BC04-09744898ADFB}" type="slidenum">
              <a:rPr lang="sl-SI" altLang="sl-SI" smtClean="0"/>
              <a:pPr/>
              <a:t>5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3725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764704"/>
            <a:ext cx="7772400" cy="14700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l-SI" altLang="sl-SI" noProof="0" dirty="0" err="1"/>
              <a:t>Click</a:t>
            </a:r>
            <a:r>
              <a:rPr lang="sl-SI" altLang="sl-SI" noProof="0" dirty="0"/>
              <a:t> to </a:t>
            </a:r>
            <a:r>
              <a:rPr lang="sl-SI" altLang="sl-SI" noProof="0" dirty="0" err="1"/>
              <a:t>edit</a:t>
            </a:r>
            <a:r>
              <a:rPr lang="sl-SI" altLang="sl-SI" noProof="0" dirty="0"/>
              <a:t> </a:t>
            </a:r>
            <a:r>
              <a:rPr lang="sl-SI" altLang="sl-SI" noProof="0" dirty="0" err="1"/>
              <a:t>Master</a:t>
            </a:r>
            <a:r>
              <a:rPr lang="sl-SI" altLang="sl-SI" noProof="0" dirty="0"/>
              <a:t> </a:t>
            </a:r>
            <a:r>
              <a:rPr lang="sl-SI" altLang="sl-SI" noProof="0" dirty="0" err="1"/>
              <a:t>title</a:t>
            </a:r>
            <a:r>
              <a:rPr lang="sl-SI" altLang="sl-SI" noProof="0" dirty="0"/>
              <a:t> </a:t>
            </a:r>
            <a:r>
              <a:rPr lang="sl-SI" altLang="sl-SI" noProof="0" dirty="0" err="1"/>
              <a:t>style</a:t>
            </a:r>
            <a:endParaRPr lang="sl-SI" altLang="sl-SI" noProof="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7784" y="4653136"/>
            <a:ext cx="6400800" cy="792088"/>
          </a:xfrm>
        </p:spPr>
        <p:txBody>
          <a:bodyPr/>
          <a:lstStyle>
            <a:lvl1pPr marL="0" indent="0" algn="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l-SI" altLang="sl-SI" noProof="0" dirty="0" err="1"/>
              <a:t>Click</a:t>
            </a:r>
            <a:r>
              <a:rPr lang="sl-SI" altLang="sl-SI" noProof="0" dirty="0"/>
              <a:t> to </a:t>
            </a:r>
            <a:r>
              <a:rPr lang="sl-SI" altLang="sl-SI" noProof="0" dirty="0" err="1"/>
              <a:t>edit</a:t>
            </a:r>
            <a:r>
              <a:rPr lang="sl-SI" altLang="sl-SI" noProof="0" dirty="0"/>
              <a:t> </a:t>
            </a:r>
            <a:r>
              <a:rPr lang="sl-SI" altLang="sl-SI" noProof="0" dirty="0" err="1"/>
              <a:t>Master</a:t>
            </a:r>
            <a:r>
              <a:rPr lang="sl-SI" altLang="sl-SI" noProof="0" dirty="0"/>
              <a:t> </a:t>
            </a:r>
            <a:r>
              <a:rPr lang="sl-SI" altLang="sl-SI" noProof="0" dirty="0" err="1"/>
              <a:t>subtitle</a:t>
            </a:r>
            <a:r>
              <a:rPr lang="sl-SI" altLang="sl-SI" noProof="0" dirty="0"/>
              <a:t> </a:t>
            </a:r>
            <a:r>
              <a:rPr lang="sl-SI" altLang="sl-SI" noProof="0" dirty="0" err="1"/>
              <a:t>style</a:t>
            </a:r>
            <a:endParaRPr lang="sl-SI" altLang="sl-SI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80168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83730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92187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01912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40230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419955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413603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41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81407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27012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pic>
        <p:nvPicPr>
          <p:cNvPr id="2" name="Slika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1337"/>
            <a:ext cx="9144000" cy="10040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1470025"/>
          </a:xfrm>
        </p:spPr>
        <p:txBody>
          <a:bodyPr/>
          <a:lstStyle/>
          <a:p>
            <a:pPr algn="ctr"/>
            <a:r>
              <a:rPr lang="sl-SI" dirty="0"/>
              <a:t>Dan spomina na žrtve holokavsta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Vojko Kunaver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16"/>
          <a:stretch/>
        </p:blipFill>
        <p:spPr bwMode="auto">
          <a:xfrm>
            <a:off x="7293306" y="3865902"/>
            <a:ext cx="1850694" cy="76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90564"/>
            <a:ext cx="4932040" cy="236257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2290564"/>
            <a:ext cx="4211960" cy="23625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sl-SI" dirty="0"/>
              <a:t>zgodovina obeleževanja 27. januarja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92488"/>
          </a:xfrm>
          <a:solidFill>
            <a:schemeClr val="accent3">
              <a:lumMod val="85000"/>
            </a:schemeClr>
          </a:solidFill>
        </p:spPr>
        <p:txBody>
          <a:bodyPr/>
          <a:lstStyle/>
          <a:p>
            <a:r>
              <a:rPr lang="sl-SI" sz="2000" dirty="0"/>
              <a:t>V Sloveniji Dan spomina na žrtve holokavsta obeležujemo od leta 2008</a:t>
            </a:r>
          </a:p>
          <a:p>
            <a:r>
              <a:rPr lang="sl-SI" sz="2000" dirty="0"/>
              <a:t>Pobuda s strani izraelskega veleposlaništva in MZZ</a:t>
            </a:r>
          </a:p>
          <a:p>
            <a:r>
              <a:rPr lang="sl-SI" sz="2000" dirty="0"/>
              <a:t>Od 2008 obiski naše delegacije in štiri skupine učiteljev (2009,2015, 2018, 2023) v </a:t>
            </a:r>
            <a:r>
              <a:rPr lang="sl-SI" sz="2000" dirty="0" err="1"/>
              <a:t>Yad</a:t>
            </a:r>
            <a:r>
              <a:rPr lang="sl-SI" sz="2000" dirty="0"/>
              <a:t> </a:t>
            </a:r>
            <a:r>
              <a:rPr lang="sl-SI" sz="2000" dirty="0" err="1"/>
              <a:t>Vashemu</a:t>
            </a:r>
            <a:endParaRPr lang="sl-SI" sz="2000" dirty="0"/>
          </a:p>
          <a:p>
            <a:r>
              <a:rPr lang="sl-SI" sz="2000" dirty="0"/>
              <a:t>Od leta 2018 poglobljeno sodelovanje z Memorial de la </a:t>
            </a:r>
            <a:r>
              <a:rPr lang="sl-SI" sz="2000" dirty="0" err="1"/>
              <a:t>Shoah</a:t>
            </a:r>
            <a:r>
              <a:rPr lang="sl-SI" sz="2000" dirty="0"/>
              <a:t> s Pariza (trilateralni seminarji) </a:t>
            </a:r>
          </a:p>
          <a:p>
            <a:r>
              <a:rPr lang="sl-SI" sz="2000" dirty="0"/>
              <a:t>Odlično sodelovanje ZRSŠ in naših učiteljev s Sinagogo Maribor in Judovskim kulturnim centrom v Ljubljani ( seminarji vsako leto)</a:t>
            </a:r>
          </a:p>
          <a:p>
            <a:r>
              <a:rPr lang="sl-SI" sz="2000" dirty="0"/>
              <a:t>Oktobra 2021 virtualni seminar za slovenske učitelje zgodovine z </a:t>
            </a:r>
            <a:r>
              <a:rPr lang="sl-SI" sz="2000" dirty="0" err="1"/>
              <a:t>Yad</a:t>
            </a:r>
            <a:r>
              <a:rPr lang="sl-SI" sz="2000" dirty="0"/>
              <a:t> </a:t>
            </a:r>
            <a:r>
              <a:rPr lang="sl-SI" sz="2000" dirty="0" err="1"/>
              <a:t>Vashemom</a:t>
            </a:r>
            <a:r>
              <a:rPr lang="sl-SI" sz="2000" dirty="0"/>
              <a:t> (35 udeležencev)</a:t>
            </a:r>
          </a:p>
          <a:p>
            <a:r>
              <a:rPr lang="sl-SI" sz="2000" dirty="0"/>
              <a:t>Za šole pomembno sodelovanje v  različnih projektih – </a:t>
            </a:r>
            <a:r>
              <a:rPr lang="sl-SI" sz="2000" dirty="0" err="1"/>
              <a:t>npr</a:t>
            </a:r>
            <a:r>
              <a:rPr lang="sl-SI" sz="2000" dirty="0"/>
              <a:t>: Krokus (koordinira Marjetka Bedrač, Sinagoga Maribor)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692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Cilji našega (so)delovanja na področju ozaveščanja o holokavstu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solidFill>
            <a:srgbClr val="99FF99"/>
          </a:solidFill>
        </p:spPr>
        <p:txBody>
          <a:bodyPr/>
          <a:lstStyle/>
          <a:p>
            <a:r>
              <a:rPr lang="sl-SI" sz="2400" dirty="0"/>
              <a:t>Ozavestiti mlade v osnovnih in srednjih šolah, da je bilo trpljenje milijonov ljudi v času druge svetovne vojne strahotna izkušnja</a:t>
            </a:r>
          </a:p>
          <a:p>
            <a:r>
              <a:rPr lang="sl-SI" sz="2400" dirty="0"/>
              <a:t>Pojasniti mladim ljudem, da so ti dogodki pustili globoko rano v zgodovini naše civilizacije</a:t>
            </a:r>
          </a:p>
          <a:p>
            <a:r>
              <a:rPr lang="sl-SI" sz="2400" dirty="0"/>
              <a:t>Opominjati mlade, da tudi v današnjem času prihaja do številnih znakov, ki lahko vodijo svet v katastrofalne razmere glede človekovih pravic in dostojanstva</a:t>
            </a:r>
          </a:p>
          <a:p>
            <a:r>
              <a:rPr lang="sl-SI" sz="2400" dirty="0"/>
              <a:t>Ozavestiti pomen tragičnih dogodkov iz preteklosti, da bi bili pripravljeni na izzive prihodnosti</a:t>
            </a:r>
          </a:p>
        </p:txBody>
      </p:sp>
    </p:spTree>
    <p:extLst>
      <p:ext uri="{BB962C8B-B14F-4D97-AF65-F5344CB8AC3E}">
        <p14:creationId xmlns:p14="http://schemas.microsoft.com/office/powerpoint/2010/main" val="4035142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sl-SI" dirty="0"/>
              <a:t>Kako doseči te cilje v šolah in med mlado generacijo?</a:t>
            </a:r>
          </a:p>
        </p:txBody>
      </p:sp>
      <p:sp>
        <p:nvSpPr>
          <p:cNvPr id="8" name="Označba mesta vsebine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82952" cy="4133850"/>
          </a:xfrm>
          <a:solidFill>
            <a:srgbClr val="A5F1F9"/>
          </a:solidFill>
        </p:spPr>
        <p:txBody>
          <a:bodyPr/>
          <a:lstStyle/>
          <a:p>
            <a:r>
              <a:rPr lang="sl-SI" sz="2000" dirty="0"/>
              <a:t>Na voljo imamo veliko sodobnih didaktičnih gradiv</a:t>
            </a:r>
          </a:p>
          <a:p>
            <a:r>
              <a:rPr lang="sl-SI" sz="2000" dirty="0"/>
              <a:t>Prav tako je na voljo veliko primerne strokovne literature</a:t>
            </a:r>
          </a:p>
          <a:p>
            <a:r>
              <a:rPr lang="sl-SI" sz="2000" dirty="0"/>
              <a:t>Posnetki pričevanj preživelih, ki izpričujejo svoje zgodbe</a:t>
            </a:r>
          </a:p>
          <a:p>
            <a:r>
              <a:rPr lang="sl-SI" sz="2000" dirty="0"/>
              <a:t>Številni filmčki in druga izobraževalna orodja</a:t>
            </a:r>
          </a:p>
          <a:p>
            <a:r>
              <a:rPr lang="sl-SI" sz="2000" dirty="0"/>
              <a:t>Filmska gradiva iz novejše filmske produkcije</a:t>
            </a:r>
          </a:p>
          <a:p>
            <a:r>
              <a:rPr lang="sl-SI" sz="2000" dirty="0"/>
              <a:t>Učitelj in njegov osebni angažma pri podajanju teh vsebin</a:t>
            </a:r>
          </a:p>
          <a:p>
            <a:endParaRPr lang="sl-SI" dirty="0"/>
          </a:p>
        </p:txBody>
      </p:sp>
      <p:pic>
        <p:nvPicPr>
          <p:cNvPr id="10" name="Označba mesta vsebine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2160" y="1393367"/>
            <a:ext cx="3010373" cy="434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6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Pasti, ki prežijo na mlade v povezavi s poučevanjem o holokavstu 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1"/>
          </p:nvPr>
        </p:nvSpPr>
        <p:spPr>
          <a:xfrm>
            <a:off x="457200" y="1394847"/>
            <a:ext cx="4186808" cy="4410417"/>
          </a:xfrm>
          <a:solidFill>
            <a:srgbClr val="E9FBFD"/>
          </a:solidFill>
        </p:spPr>
        <p:txBody>
          <a:bodyPr/>
          <a:lstStyle/>
          <a:p>
            <a:r>
              <a:rPr lang="sl-SI" sz="2000" dirty="0"/>
              <a:t>Mladi so velikokrat na internetu žrtev številnih manipulacij</a:t>
            </a:r>
          </a:p>
          <a:p>
            <a:r>
              <a:rPr lang="sl-SI" sz="2000" dirty="0"/>
              <a:t>Danes bolj kot o zanikanju holokavsta govorimo o popačenju</a:t>
            </a:r>
          </a:p>
          <a:p>
            <a:r>
              <a:rPr lang="sl-SI" sz="2000" dirty="0"/>
              <a:t>Mladim je potrebno razložiti ozadje in kontekst takih dejanj</a:t>
            </a:r>
          </a:p>
          <a:p>
            <a:r>
              <a:rPr lang="sl-SI" sz="2000" dirty="0"/>
              <a:t>Vloga učitelja, ki mlade vodi k kritičnemu razmisleku podkrepljenemu z dokazi je tukaj nepogrešljiva</a:t>
            </a:r>
          </a:p>
          <a:p>
            <a:r>
              <a:rPr lang="sl-SI" sz="2000" dirty="0"/>
              <a:t>Ne le učitelji, vsa družba bi si morala še bolj prizadevati za razkrivanje resnice</a:t>
            </a:r>
          </a:p>
          <a:p>
            <a:pPr marL="0" indent="0">
              <a:buNone/>
            </a:pPr>
            <a:r>
              <a:rPr lang="sl-SI" dirty="0"/>
              <a:t>            </a:t>
            </a: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7932" y="1394847"/>
            <a:ext cx="3170492" cy="452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5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Namesto zaključka…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endParaRPr lang="sl-SI" dirty="0"/>
          </a:p>
          <a:p>
            <a:r>
              <a:rPr lang="sl-SI" b="1" dirty="0"/>
              <a:t>Vaše delo je neprecenljivo in dolgoročno vodi v bolj strpno in humano družbo, </a:t>
            </a:r>
            <a:r>
              <a:rPr lang="sl-SI" b="1"/>
              <a:t>velika HVALA!</a:t>
            </a:r>
            <a:endParaRPr lang="sl-SI" b="1" dirty="0"/>
          </a:p>
          <a:p>
            <a:pPr marL="0" indent="0">
              <a:buNone/>
            </a:pPr>
            <a:r>
              <a:rPr lang="sl-SI" dirty="0"/>
              <a:t> </a:t>
            </a: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1" y="1651216"/>
            <a:ext cx="4345011" cy="195610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t="6629" b="18242"/>
          <a:stretch/>
        </p:blipFill>
        <p:spPr>
          <a:xfrm>
            <a:off x="4495800" y="3425233"/>
            <a:ext cx="434501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86622"/>
      </p:ext>
    </p:extLst>
  </p:cSld>
  <p:clrMapOvr>
    <a:masterClrMapping/>
  </p:clrMapOvr>
</p:sld>
</file>

<file path=ppt/theme/theme1.xml><?xml version="1.0" encoding="utf-8"?>
<a:theme xmlns:a="http://schemas.openxmlformats.org/drawingml/2006/main" name="predloga_prosojnice_v15">
  <a:themeElements>
    <a:clrScheme name="predloga_prosojnice_v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ga_prosojnice_v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loga_prosojnice_v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</TotalTime>
  <Words>353</Words>
  <Application>Microsoft Office PowerPoint</Application>
  <PresentationFormat>Diaprojekcija na zaslonu (4:3)</PresentationFormat>
  <Paragraphs>35</Paragraphs>
  <Slides>6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8" baseType="lpstr">
      <vt:lpstr>Arial</vt:lpstr>
      <vt:lpstr>predloga_prosojnice_v15</vt:lpstr>
      <vt:lpstr>Dan spomina na žrtve holokavsta</vt:lpstr>
      <vt:lpstr>zgodovina obeleževanja 27. januarja</vt:lpstr>
      <vt:lpstr>Cilji našega (so)delovanja na področju ozaveščanja o holokavstu</vt:lpstr>
      <vt:lpstr>Kako doseči te cilje v šolah in med mlado generacijo?</vt:lpstr>
      <vt:lpstr>Pasti, ki prežijo na mlade v povezavi s poučevanjem o holokavstu </vt:lpstr>
      <vt:lpstr>Namesto zaključka…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Tomaž Bizjak</dc:creator>
  <cp:lastModifiedBy>Jožica Gramc</cp:lastModifiedBy>
  <cp:revision>103</cp:revision>
  <dcterms:created xsi:type="dcterms:W3CDTF">2004-04-23T10:18:28Z</dcterms:created>
  <dcterms:modified xsi:type="dcterms:W3CDTF">2025-01-20T13:24:49Z</dcterms:modified>
</cp:coreProperties>
</file>