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66" r:id="rId3"/>
    <p:sldId id="294" r:id="rId4"/>
    <p:sldId id="267" r:id="rId5"/>
    <p:sldId id="260" r:id="rId6"/>
    <p:sldId id="262" r:id="rId7"/>
    <p:sldId id="263" r:id="rId8"/>
    <p:sldId id="264" r:id="rId9"/>
    <p:sldId id="293" r:id="rId10"/>
    <p:sldId id="265" r:id="rId11"/>
    <p:sldId id="268" r:id="rId12"/>
    <p:sldId id="269" r:id="rId13"/>
    <p:sldId id="303" r:id="rId14"/>
    <p:sldId id="271" r:id="rId15"/>
    <p:sldId id="272" r:id="rId16"/>
    <p:sldId id="273" r:id="rId17"/>
    <p:sldId id="285" r:id="rId18"/>
    <p:sldId id="274" r:id="rId19"/>
    <p:sldId id="275" r:id="rId20"/>
    <p:sldId id="287" r:id="rId21"/>
    <p:sldId id="297" r:id="rId22"/>
    <p:sldId id="290" r:id="rId23"/>
    <p:sldId id="298" r:id="rId24"/>
    <p:sldId id="277" r:id="rId25"/>
    <p:sldId id="279" r:id="rId26"/>
    <p:sldId id="295" r:id="rId2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94671" autoAdjust="0"/>
  </p:normalViewPr>
  <p:slideViewPr>
    <p:cSldViewPr>
      <p:cViewPr varScale="1">
        <p:scale>
          <a:sx n="87" d="100"/>
          <a:sy n="87" d="100"/>
        </p:scale>
        <p:origin x="111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526E7E9-6044-4CB3-8956-3D354C85C76D}" type="datetimeFigureOut">
              <a:rPr lang="sl-SI" smtClean="0"/>
              <a:t>23.3.2016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10" name="Pravoko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o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o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en povezoval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en povezoval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povezoval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en povezoval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o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C48BC1D-0FCD-40A0-912D-2A590CA8385E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E7E9-6044-4CB3-8956-3D354C85C76D}" type="datetimeFigureOut">
              <a:rPr lang="sl-SI" smtClean="0"/>
              <a:t>23.3.2016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BC1D-0FCD-40A0-912D-2A590CA8385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E7E9-6044-4CB3-8956-3D354C85C76D}" type="datetimeFigureOut">
              <a:rPr lang="sl-SI" smtClean="0"/>
              <a:t>23.3.2016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BC1D-0FCD-40A0-912D-2A590CA8385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526E7E9-6044-4CB3-8956-3D354C85C76D}" type="datetimeFigureOut">
              <a:rPr lang="sl-SI" smtClean="0"/>
              <a:t>23.3.2016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C48BC1D-0FCD-40A0-912D-2A590CA8385E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526E7E9-6044-4CB3-8956-3D354C85C76D}" type="datetimeFigureOut">
              <a:rPr lang="sl-SI" smtClean="0"/>
              <a:t>23.3.2016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9" name="Pravoko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povezoval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en povezoval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povezoval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en povezoval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o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en povezoval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C48BC1D-0FCD-40A0-912D-2A590CA8385E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E7E9-6044-4CB3-8956-3D354C85C76D}" type="datetimeFigureOut">
              <a:rPr lang="sl-SI" smtClean="0"/>
              <a:t>23.3.2016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BC1D-0FCD-40A0-912D-2A590CA8385E}" type="slidenum">
              <a:rPr lang="sl-SI" smtClean="0"/>
              <a:t>‹#›</a:t>
            </a:fld>
            <a:endParaRPr lang="sl-SI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E7E9-6044-4CB3-8956-3D354C85C76D}" type="datetimeFigureOut">
              <a:rPr lang="sl-SI" smtClean="0"/>
              <a:t>23.3.2016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BC1D-0FCD-40A0-912D-2A590CA8385E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526E7E9-6044-4CB3-8956-3D354C85C76D}" type="datetimeFigureOut">
              <a:rPr lang="sl-SI" smtClean="0"/>
              <a:t>23.3.2016</a:t>
            </a:fld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C48BC1D-0FCD-40A0-912D-2A590CA8385E}" type="slidenum">
              <a:rPr lang="sl-SI" smtClean="0"/>
              <a:t>‹#›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E7E9-6044-4CB3-8956-3D354C85C76D}" type="datetimeFigureOut">
              <a:rPr lang="sl-SI" smtClean="0"/>
              <a:t>23.3.2016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BC1D-0FCD-40A0-912D-2A590CA8385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en povezoval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8" name="Raven povezoval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povezoval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1" name="Ograda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526E7E9-6044-4CB3-8956-3D354C85C76D}" type="datetimeFigureOut">
              <a:rPr lang="sl-SI" smtClean="0"/>
              <a:t>23.3.2016</a:t>
            </a:fld>
            <a:endParaRPr lang="sl-SI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C48BC1D-0FCD-40A0-912D-2A590CA8385E}" type="slidenum">
              <a:rPr lang="sl-SI" smtClean="0"/>
              <a:t>‹#›</a:t>
            </a:fld>
            <a:endParaRPr lang="sl-SI"/>
          </a:p>
        </p:txBody>
      </p:sp>
      <p:sp>
        <p:nvSpPr>
          <p:cNvPr id="23" name="Ograda no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10" name="Raven povezoval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en povezoval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en povezoval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en povezoval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Ograda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526E7E9-6044-4CB3-8956-3D354C85C76D}" type="datetimeFigureOut">
              <a:rPr lang="sl-SI" smtClean="0"/>
              <a:t>23.3.2016</a:t>
            </a:fld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C48BC1D-0FCD-40A0-912D-2A590CA8385E}" type="slidenum">
              <a:rPr lang="sl-SI" smtClean="0"/>
              <a:t>‹#›</a:t>
            </a:fld>
            <a:endParaRPr lang="sl-SI"/>
          </a:p>
        </p:txBody>
      </p:sp>
      <p:sp>
        <p:nvSpPr>
          <p:cNvPr id="21" name="Ograda no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526E7E9-6044-4CB3-8956-3D354C85C76D}" type="datetimeFigureOut">
              <a:rPr lang="sl-SI" smtClean="0"/>
              <a:t>23.3.2016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Raven povezoval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C48BC1D-0FCD-40A0-912D-2A590CA8385E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../Kakovost_11_12/Ukrepi%20izbolj&#353;av_razredi/Ukrepi%20izbolj&#353;av_zbrano.doc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../Kakovost_12_13/Kakovost_12_13/Kodeks/Kodeks_razredna_ura.doc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../Kakovost_13_14/Ratredna%20ura/RU_SPO&#352;TOVANJE%20(1).docx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../Kakovost_14_15/Kodeks/Kodeks%20-%20implementacija_2014_15.docx" TargetMode="External"/><Relationship Id="rId2" Type="http://schemas.openxmlformats.org/officeDocument/2006/relationships/hyperlink" Target="../PROJEKTNO%20DELO/Projekt_14_15/Program_1_let_2014.doc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mm.sc-celje.si/" TargetMode="External"/><Relationship Id="rId2" Type="http://schemas.openxmlformats.org/officeDocument/2006/relationships/hyperlink" Target="http://www.sc-celje.si/Strani/default.aspx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../Kakovost_15_16/Ukrepi%20izbolj&#353;av/Ukrep_disciplina.doc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-celje.si/sm/kakovost/Strani/poro%C4%8Dila.aspx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../Kakovost_12_13/Kakovost_12_13/Kodeks/Akcijski%20na&#269;rt.do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ctrTitle"/>
          </p:nvPr>
        </p:nvSpPr>
        <p:spPr>
          <a:xfrm>
            <a:off x="1043608" y="548680"/>
            <a:ext cx="7414592" cy="2880320"/>
          </a:xfrm>
        </p:spPr>
        <p:txBody>
          <a:bodyPr>
            <a:normAutofit/>
          </a:bodyPr>
          <a:lstStyle/>
          <a:p>
            <a:pPr algn="ctr"/>
            <a:r>
              <a:rPr lang="sl-SI" sz="2800" dirty="0" smtClean="0">
                <a:solidFill>
                  <a:schemeClr val="tx1"/>
                </a:solidFill>
                <a:latin typeface="Arial Narrow" pitchFamily="34" charset="0"/>
              </a:rPr>
              <a:t>OSNOVE ZAGOTAVLJANJA KAKOVOSTI V POKLICNIH IN STROKOVNIH ŠOLAH</a:t>
            </a:r>
            <a:r>
              <a:rPr lang="sl-SI" sz="2800" dirty="0" smtClean="0">
                <a:solidFill>
                  <a:schemeClr val="tx1"/>
                </a:solidFill>
              </a:rPr>
              <a:t/>
            </a:r>
            <a:br>
              <a:rPr lang="sl-SI" sz="2800" dirty="0" smtClean="0">
                <a:solidFill>
                  <a:schemeClr val="tx1"/>
                </a:solidFill>
              </a:rPr>
            </a:br>
            <a:r>
              <a:rPr lang="sl-SI" sz="2800" dirty="0" smtClean="0">
                <a:solidFill>
                  <a:schemeClr val="tx1"/>
                </a:solidFill>
              </a:rPr>
              <a:t/>
            </a:r>
            <a:br>
              <a:rPr lang="sl-SI" sz="2800" dirty="0" smtClean="0">
                <a:solidFill>
                  <a:schemeClr val="tx1"/>
                </a:solidFill>
              </a:rPr>
            </a:br>
            <a:r>
              <a:rPr lang="sl-SI" sz="2400" dirty="0" smtClean="0">
                <a:solidFill>
                  <a:schemeClr val="tx1"/>
                </a:solidFill>
                <a:latin typeface="Arial Narrow" pitchFamily="34" charset="0"/>
              </a:rPr>
              <a:t>PREDSTAVITEV PRAKTIČNEGA PRIMERA NA SREDNJI ŠOLI ZA STROJNIŠTVO, MEHATRONIKO IN MEDIJE, </a:t>
            </a:r>
            <a:br>
              <a:rPr lang="sl-SI" sz="24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sl-SI" sz="2400" dirty="0" smtClean="0">
                <a:solidFill>
                  <a:schemeClr val="tx1"/>
                </a:solidFill>
                <a:latin typeface="Arial Narrow" pitchFamily="34" charset="0"/>
              </a:rPr>
              <a:t>ŠOLSKI CENTER CELJE</a:t>
            </a:r>
            <a:endParaRPr lang="sl-SI" sz="24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" name="Podnaslov 10"/>
          <p:cNvSpPr>
            <a:spLocks noGrp="1"/>
          </p:cNvSpPr>
          <p:nvPr>
            <p:ph type="subTitle" idx="1"/>
          </p:nvPr>
        </p:nvSpPr>
        <p:spPr>
          <a:xfrm>
            <a:off x="1619672" y="4077072"/>
            <a:ext cx="6152728" cy="1561728"/>
          </a:xfrm>
        </p:spPr>
        <p:txBody>
          <a:bodyPr>
            <a:noAutofit/>
          </a:bodyPr>
          <a:lstStyle/>
          <a:p>
            <a:pPr algn="ctr"/>
            <a:r>
              <a:rPr lang="sl-SI" sz="2400" dirty="0" smtClean="0">
                <a:solidFill>
                  <a:schemeClr val="tx1"/>
                </a:solidFill>
                <a:latin typeface="Arial Narrow" pitchFamily="34" charset="0"/>
              </a:rPr>
              <a:t>SIMONA ČREP, prof.</a:t>
            </a:r>
          </a:p>
          <a:p>
            <a:endParaRPr lang="sl-SI" sz="2000" dirty="0">
              <a:latin typeface="Arial Narrow" pitchFamily="34" charset="0"/>
            </a:endParaRPr>
          </a:p>
          <a:p>
            <a:endParaRPr lang="sl-SI" sz="2000" dirty="0" smtClean="0">
              <a:latin typeface="Arial Narrow" pitchFamily="34" charset="0"/>
            </a:endParaRPr>
          </a:p>
          <a:p>
            <a:pPr lvl="0" algn="ctr">
              <a:buClr>
                <a:srgbClr val="FE8637"/>
              </a:buClr>
            </a:pPr>
            <a:r>
              <a:rPr lang="sl-SI" sz="2000" dirty="0" smtClean="0">
                <a:solidFill>
                  <a:prstClr val="black"/>
                </a:solidFill>
                <a:latin typeface="Arial Narrow" pitchFamily="34" charset="0"/>
              </a:rPr>
              <a:t>Ljubljana, 24. 3. 2016</a:t>
            </a:r>
            <a:endParaRPr lang="sl-SI" sz="2000" dirty="0">
              <a:solidFill>
                <a:prstClr val="black"/>
              </a:solidFill>
              <a:latin typeface="Arial Narrow" pitchFamily="34" charset="0"/>
            </a:endParaRPr>
          </a:p>
          <a:p>
            <a:endParaRPr lang="sl-SI" sz="2000" dirty="0">
              <a:latin typeface="Arial Narrow" pitchFamily="34" charset="0"/>
            </a:endParaRPr>
          </a:p>
          <a:p>
            <a:endParaRPr lang="sl-SI" sz="2000" dirty="0" smtClean="0">
              <a:latin typeface="Arial Narrow" pitchFamily="34" charset="0"/>
            </a:endParaRPr>
          </a:p>
          <a:p>
            <a:endParaRPr lang="sl-SI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03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169224" cy="706090"/>
          </a:xfrm>
        </p:spPr>
        <p:txBody>
          <a:bodyPr>
            <a:normAutofit/>
          </a:bodyPr>
          <a:lstStyle/>
          <a:p>
            <a:pPr algn="ctr"/>
            <a:r>
              <a:rPr lang="sl-SI" sz="2800" b="1" dirty="0" smtClean="0">
                <a:solidFill>
                  <a:schemeClr val="tx1"/>
                </a:solidFill>
                <a:latin typeface="Arial Narrow" pitchFamily="34" charset="0"/>
              </a:rPr>
              <a:t>SAMOEVALVACIJA 2008/2009</a:t>
            </a:r>
            <a:endParaRPr lang="sl-SI" sz="2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11323" y="1484784"/>
            <a:ext cx="7385248" cy="5061176"/>
          </a:xfrm>
        </p:spPr>
        <p:txBody>
          <a:bodyPr>
            <a:normAutofit lnSpcReduction="10000"/>
          </a:bodyPr>
          <a:lstStyle/>
          <a:p>
            <a:pPr lvl="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l-SI" b="1" dirty="0" smtClean="0">
                <a:latin typeface="Arial Narrow"/>
                <a:ea typeface="Times New Roman"/>
              </a:rPr>
              <a:t> </a:t>
            </a:r>
            <a:r>
              <a:rPr lang="sl-SI" b="1" dirty="0" smtClean="0">
                <a:latin typeface="Arial Narrow" panose="020B0606020202030204" pitchFamily="34" charset="0"/>
              </a:rPr>
              <a:t>Določitev področja izboljšav: medosebni odnosi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 algn="ctr">
              <a:buNone/>
            </a:pPr>
            <a:endParaRPr lang="sl-SI" sz="1400" b="1" dirty="0" smtClean="0">
              <a:latin typeface="Arial Narrow" pitchFamily="34" charset="0"/>
            </a:endParaRPr>
          </a:p>
          <a:p>
            <a:pPr marL="0" indent="0" algn="ctr">
              <a:buNone/>
            </a:pPr>
            <a:endParaRPr lang="sl-SI" sz="1400" b="1" dirty="0">
              <a:latin typeface="Arial Narrow" pitchFamily="34" charset="0"/>
            </a:endParaRPr>
          </a:p>
          <a:p>
            <a:pPr marL="0" indent="0" algn="ctr">
              <a:buNone/>
            </a:pPr>
            <a:endParaRPr lang="sl-SI" sz="1400" b="1" dirty="0" smtClean="0">
              <a:latin typeface="Arial Narrow" pitchFamily="34" charset="0"/>
            </a:endParaRPr>
          </a:p>
          <a:p>
            <a:pPr marL="0" indent="0" algn="ctr">
              <a:buNone/>
            </a:pPr>
            <a:endParaRPr lang="sl-SI" sz="1400" b="1" dirty="0">
              <a:latin typeface="Arial Narrow" pitchFamily="34" charset="0"/>
            </a:endParaRPr>
          </a:p>
          <a:p>
            <a:pPr marL="0" indent="0" algn="ctr">
              <a:buNone/>
            </a:pPr>
            <a:r>
              <a:rPr lang="sl-SI" sz="1400" b="1" dirty="0" smtClean="0">
                <a:latin typeface="Arial Narrow" pitchFamily="34" charset="0"/>
              </a:rPr>
              <a:t>Slika 1: </a:t>
            </a:r>
            <a:r>
              <a:rPr lang="sl-SI" sz="1400" dirty="0" err="1" smtClean="0">
                <a:latin typeface="Arial Narrow" pitchFamily="34" charset="0"/>
              </a:rPr>
              <a:t>Samoevalvacija</a:t>
            </a:r>
            <a:r>
              <a:rPr lang="sl-SI" sz="1400" dirty="0" smtClean="0">
                <a:latin typeface="Arial Narrow" pitchFamily="34" charset="0"/>
              </a:rPr>
              <a:t> kot ogledalo</a:t>
            </a:r>
            <a:r>
              <a:rPr lang="sl-SI" sz="1400" b="1" dirty="0" smtClean="0">
                <a:latin typeface="Arial Narrow" pitchFamily="34" charset="0"/>
              </a:rPr>
              <a:t> </a:t>
            </a:r>
            <a:r>
              <a:rPr lang="sl-SI" sz="1400" b="1" dirty="0" smtClean="0">
                <a:latin typeface="Arial Narrow"/>
                <a:ea typeface="Calibri"/>
                <a:cs typeface="Times New Roman"/>
              </a:rPr>
              <a:t>(</a:t>
            </a:r>
            <a:r>
              <a:rPr lang="sl-SI" sz="1400" dirty="0">
                <a:latin typeface="Arial Narrow"/>
                <a:ea typeface="Calibri"/>
                <a:cs typeface="Times New Roman"/>
              </a:rPr>
              <a:t>I-</a:t>
            </a:r>
            <a:r>
              <a:rPr lang="sl-SI" sz="1400" dirty="0" err="1">
                <a:latin typeface="Arial Narrow"/>
                <a:ea typeface="Calibri"/>
                <a:cs typeface="Times New Roman"/>
              </a:rPr>
              <a:t>Probenet</a:t>
            </a:r>
            <a:r>
              <a:rPr lang="sl-SI" sz="1400" dirty="0">
                <a:latin typeface="Arial Narrow"/>
                <a:ea typeface="Calibri"/>
                <a:cs typeface="Times New Roman"/>
              </a:rPr>
              <a:t>, 2002</a:t>
            </a:r>
            <a:r>
              <a:rPr lang="sl-SI" sz="1400" dirty="0" smtClean="0">
                <a:latin typeface="Arial Narrow"/>
                <a:ea typeface="Calibri"/>
                <a:cs typeface="Times New Roman"/>
              </a:rPr>
              <a:t>)</a:t>
            </a:r>
          </a:p>
          <a:p>
            <a:pPr marL="0" indent="0" algn="ctr">
              <a:buNone/>
            </a:pPr>
            <a:r>
              <a:rPr lang="sl-SI" sz="1400" b="1" dirty="0" smtClean="0">
                <a:latin typeface="Arial Narrow"/>
                <a:ea typeface="Calibri"/>
                <a:cs typeface="Times New Roman"/>
              </a:rPr>
              <a:t> </a:t>
            </a:r>
            <a:endParaRPr lang="sl-SI" sz="1400" b="1" dirty="0">
              <a:latin typeface="Arial Narrow" pitchFamily="34" charset="0"/>
            </a:endParaRPr>
          </a:p>
        </p:txBody>
      </p:sp>
      <p:pic>
        <p:nvPicPr>
          <p:cNvPr id="4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5976663" cy="3672409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67123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457256" cy="994122"/>
          </a:xfrm>
        </p:spPr>
        <p:txBody>
          <a:bodyPr>
            <a:noAutofit/>
          </a:bodyPr>
          <a:lstStyle/>
          <a:p>
            <a:pPr marL="182880" lvl="0" algn="ctr">
              <a:spcBef>
                <a:spcPts val="600"/>
              </a:spcBef>
            </a:pPr>
            <a:r>
              <a:rPr lang="sl-SI" sz="2800" b="1" dirty="0" smtClean="0">
                <a:solidFill>
                  <a:schemeClr val="tx1"/>
                </a:solidFill>
                <a:latin typeface="Arial Narrow" pitchFamily="34" charset="0"/>
              </a:rPr>
              <a:t>SAMOEVALVACIJA</a:t>
            </a:r>
            <a:br>
              <a:rPr lang="sl-SI" sz="2800" b="1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sl-SI" sz="28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br>
              <a:rPr lang="sl-SI" sz="2800" b="1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sl-SI" sz="2800" b="1" dirty="0" smtClean="0">
                <a:solidFill>
                  <a:schemeClr val="tx1"/>
                </a:solidFill>
                <a:latin typeface="Arial Narrow" pitchFamily="34" charset="0"/>
              </a:rPr>
              <a:t>SAMOEVALVACIJA </a:t>
            </a:r>
            <a:br>
              <a:rPr lang="sl-SI" sz="2800" b="1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sl-SI" sz="2800" b="1" dirty="0" smtClean="0">
                <a:solidFill>
                  <a:schemeClr val="tx1"/>
                </a:solidFill>
                <a:latin typeface="Arial Narrow" pitchFamily="34" charset="0"/>
              </a:rPr>
              <a:t>2008/2009</a:t>
            </a:r>
            <a:br>
              <a:rPr lang="sl-SI" sz="2800" b="1" dirty="0" smtClean="0">
                <a:solidFill>
                  <a:schemeClr val="tx1"/>
                </a:solidFill>
                <a:latin typeface="Arial Narrow" pitchFamily="34" charset="0"/>
              </a:rPr>
            </a:br>
            <a:endParaRPr lang="sl-SI" sz="2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7467600" cy="5593832"/>
          </a:xfrm>
        </p:spPr>
        <p:txBody>
          <a:bodyPr>
            <a:norm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sl-SI" b="1" dirty="0" smtClean="0">
                <a:latin typeface="Arial Narrow"/>
                <a:ea typeface="Times New Roman"/>
              </a:rPr>
              <a:t>Dejavnosti </a:t>
            </a:r>
            <a:r>
              <a:rPr lang="sl-SI" b="1" dirty="0" err="1" smtClean="0">
                <a:latin typeface="Arial Narrow"/>
                <a:ea typeface="Times New Roman"/>
              </a:rPr>
              <a:t>samoevalvacije</a:t>
            </a:r>
            <a:r>
              <a:rPr lang="sl-SI" b="1" dirty="0" smtClean="0">
                <a:latin typeface="Arial Narrow"/>
                <a:ea typeface="Times New Roman"/>
              </a:rPr>
              <a:t> in vključenost različnih interesnih skupin:</a:t>
            </a:r>
          </a:p>
          <a:p>
            <a:pPr lvl="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sl-SI" dirty="0" smtClean="0">
                <a:latin typeface="Arial Narrow"/>
                <a:ea typeface="Times New Roman"/>
              </a:rPr>
              <a:t>anketiranje dijakov/staršev </a:t>
            </a:r>
            <a:r>
              <a:rPr lang="sl-SI" dirty="0">
                <a:latin typeface="Arial Narrow"/>
                <a:ea typeface="Times New Roman"/>
              </a:rPr>
              <a:t>ter okrogla miza Jasno in glasno;</a:t>
            </a:r>
            <a:endParaRPr lang="sl-SI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sl-SI" dirty="0">
                <a:latin typeface="Arial Narrow"/>
                <a:ea typeface="Times New Roman"/>
              </a:rPr>
              <a:t>analiza anketnih vprašalnikov;</a:t>
            </a:r>
            <a:endParaRPr lang="sl-SI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sl-SI" dirty="0">
                <a:latin typeface="Arial Narrow"/>
                <a:ea typeface="Times New Roman"/>
              </a:rPr>
              <a:t>predstavitev rezultatov </a:t>
            </a:r>
            <a:r>
              <a:rPr lang="sl-SI" dirty="0" smtClean="0">
                <a:latin typeface="Arial Narrow"/>
                <a:ea typeface="Times New Roman"/>
              </a:rPr>
              <a:t>različnim interesnim skupinam;</a:t>
            </a:r>
            <a:endParaRPr lang="sl-SI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sl-SI" dirty="0">
                <a:latin typeface="Arial Narrow"/>
                <a:ea typeface="Times New Roman"/>
              </a:rPr>
              <a:t>priprava prvih ukrepov izboljšav;</a:t>
            </a:r>
            <a:endParaRPr lang="sl-SI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sl-SI" dirty="0">
                <a:latin typeface="Arial Narrow"/>
                <a:ea typeface="Times New Roman"/>
              </a:rPr>
              <a:t>izvedba spletnega anketiranja v okviru projekta MUNUS 2: </a:t>
            </a:r>
            <a:endParaRPr lang="sl-SI" dirty="0" smtClean="0">
              <a:latin typeface="Arial Narrow"/>
              <a:ea typeface="Times New Roman"/>
            </a:endParaRPr>
          </a:p>
          <a:p>
            <a:pPr lvl="2" algn="just">
              <a:buFont typeface="Wingdings" pitchFamily="2" charset="2"/>
              <a:buChar char="§"/>
            </a:pPr>
            <a:r>
              <a:rPr lang="sl-SI" sz="2400" dirty="0" smtClean="0">
                <a:latin typeface="Arial Narrow"/>
                <a:ea typeface="Times New Roman"/>
              </a:rPr>
              <a:t>področje </a:t>
            </a:r>
            <a:r>
              <a:rPr lang="sl-SI" sz="2400" dirty="0" err="1">
                <a:latin typeface="Arial Narrow"/>
                <a:ea typeface="Times New Roman"/>
              </a:rPr>
              <a:t>samoevalvacije</a:t>
            </a:r>
            <a:r>
              <a:rPr lang="sl-SI" sz="2400" dirty="0" smtClean="0">
                <a:latin typeface="Arial Narrow"/>
                <a:ea typeface="Times New Roman"/>
              </a:rPr>
              <a:t>: učenje in poučevanje, kazalnika</a:t>
            </a:r>
            <a:r>
              <a:rPr lang="sl-SI" sz="2400" dirty="0">
                <a:latin typeface="Arial Narrow"/>
                <a:ea typeface="Times New Roman"/>
              </a:rPr>
              <a:t>: metode poučevanja in podpora dijakom (analiza + </a:t>
            </a:r>
            <a:r>
              <a:rPr lang="sl-SI" sz="2400" dirty="0" smtClean="0">
                <a:latin typeface="Arial Narrow"/>
                <a:ea typeface="Times New Roman"/>
              </a:rPr>
              <a:t>predstavitev rezultatov </a:t>
            </a:r>
            <a:r>
              <a:rPr lang="sl-SI" sz="2400" dirty="0">
                <a:latin typeface="Arial Narrow"/>
                <a:ea typeface="Times New Roman"/>
              </a:rPr>
              <a:t>+ ukrepi + </a:t>
            </a:r>
            <a:r>
              <a:rPr lang="sl-SI" sz="2400" dirty="0" smtClean="0">
                <a:latin typeface="Arial Narrow"/>
                <a:ea typeface="Times New Roman"/>
              </a:rPr>
              <a:t>implementacija</a:t>
            </a:r>
            <a:r>
              <a:rPr lang="sl-SI" sz="2400" dirty="0">
                <a:latin typeface="Arial Narrow"/>
                <a:ea typeface="Times New Roman"/>
              </a:rPr>
              <a:t>)</a:t>
            </a:r>
            <a:r>
              <a:rPr lang="sl-SI" sz="2400" dirty="0" smtClean="0">
                <a:latin typeface="Arial Narrow"/>
                <a:ea typeface="Times New Roman"/>
              </a:rPr>
              <a:t>;</a:t>
            </a:r>
          </a:p>
          <a:p>
            <a:pPr lvl="2" algn="just">
              <a:buFont typeface="Wingdings" pitchFamily="2" charset="2"/>
              <a:buChar char="§"/>
            </a:pPr>
            <a:r>
              <a:rPr lang="sl-SI" sz="2400" dirty="0" smtClean="0">
                <a:latin typeface="Arial Narrow"/>
                <a:ea typeface="Times New Roman"/>
              </a:rPr>
              <a:t>v </a:t>
            </a:r>
            <a:r>
              <a:rPr lang="sl-SI" sz="2400" dirty="0">
                <a:latin typeface="Arial Narrow"/>
                <a:ea typeface="Times New Roman"/>
              </a:rPr>
              <a:t>spletnem anketiranju sodeluje </a:t>
            </a:r>
            <a:r>
              <a:rPr lang="sl-SI" sz="2400" dirty="0" smtClean="0">
                <a:latin typeface="Arial Narrow"/>
                <a:ea typeface="Times New Roman"/>
              </a:rPr>
              <a:t>17 (29 %) </a:t>
            </a:r>
            <a:r>
              <a:rPr lang="sl-SI" sz="2400" dirty="0">
                <a:latin typeface="Arial Narrow"/>
                <a:ea typeface="Times New Roman"/>
              </a:rPr>
              <a:t>učiteljev in </a:t>
            </a:r>
            <a:r>
              <a:rPr lang="sl-SI" sz="2400" dirty="0" smtClean="0">
                <a:latin typeface="Arial Narrow"/>
                <a:ea typeface="Times New Roman"/>
              </a:rPr>
              <a:t>419 (49 %) dijakov</a:t>
            </a:r>
            <a:r>
              <a:rPr lang="sl-SI" dirty="0">
                <a:latin typeface="Arial Narrow"/>
                <a:ea typeface="Times New Roman"/>
              </a:rPr>
              <a:t>.</a:t>
            </a:r>
            <a:endParaRPr lang="sl-SI" dirty="0">
              <a:latin typeface="Times New Roman"/>
              <a:ea typeface="Times New Roman"/>
            </a:endParaRPr>
          </a:p>
          <a:p>
            <a:pPr marL="914400" algn="just">
              <a:spcAft>
                <a:spcPts val="0"/>
              </a:spcAft>
            </a:pPr>
            <a:endParaRPr lang="sl-SI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8107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l-SI" sz="2800" b="1" dirty="0" smtClean="0">
                <a:solidFill>
                  <a:schemeClr val="tx1"/>
                </a:solidFill>
                <a:latin typeface="Arial Narrow" pitchFamily="34" charset="0"/>
              </a:rPr>
              <a:t>SAMOEVALVACIJA 2009/2010</a:t>
            </a:r>
            <a:br>
              <a:rPr lang="sl-SI" sz="2800" b="1" dirty="0" smtClean="0">
                <a:solidFill>
                  <a:schemeClr val="tx1"/>
                </a:solidFill>
                <a:latin typeface="Arial Narrow" pitchFamily="34" charset="0"/>
              </a:rPr>
            </a:br>
            <a:endParaRPr lang="sl-SI" sz="2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sl-SI" b="1" dirty="0" smtClean="0">
                <a:latin typeface="Arial Narrow"/>
                <a:ea typeface="Times New Roman"/>
              </a:rPr>
              <a:t>Implementacija ukrepov izboljšav v prakso:</a:t>
            </a:r>
          </a:p>
          <a:p>
            <a:pPr lvl="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sl-SI" dirty="0" smtClean="0">
                <a:latin typeface="Arial Narrow"/>
                <a:ea typeface="Times New Roman"/>
              </a:rPr>
              <a:t>izvedba </a:t>
            </a:r>
            <a:r>
              <a:rPr lang="sl-SI" dirty="0">
                <a:latin typeface="Arial Narrow"/>
                <a:ea typeface="Times New Roman"/>
              </a:rPr>
              <a:t>tridnevnega projekta Na srednji šoli je </a:t>
            </a:r>
            <a:r>
              <a:rPr lang="sl-SI" dirty="0" err="1" smtClean="0">
                <a:latin typeface="Arial Narrow"/>
                <a:ea typeface="Times New Roman"/>
              </a:rPr>
              <a:t>kul</a:t>
            </a:r>
            <a:r>
              <a:rPr lang="sl-SI" dirty="0">
                <a:latin typeface="Arial Narrow"/>
                <a:ea typeface="Times New Roman"/>
              </a:rPr>
              <a:t> </a:t>
            </a:r>
            <a:r>
              <a:rPr lang="sl-SI" dirty="0" smtClean="0">
                <a:latin typeface="Arial Narrow"/>
                <a:ea typeface="Times New Roman"/>
              </a:rPr>
              <a:t>(1. letniki):</a:t>
            </a:r>
          </a:p>
          <a:p>
            <a:pPr lvl="2" algn="just">
              <a:buFont typeface="Wingdings" pitchFamily="2" charset="2"/>
              <a:buChar char="§"/>
            </a:pPr>
            <a:r>
              <a:rPr lang="sl-SI" sz="2400" dirty="0">
                <a:latin typeface="Arial Narrow"/>
                <a:ea typeface="Times New Roman"/>
              </a:rPr>
              <a:t> </a:t>
            </a:r>
            <a:r>
              <a:rPr lang="sl-SI" sz="2400" dirty="0" smtClean="0">
                <a:latin typeface="Arial Narrow"/>
                <a:ea typeface="Times New Roman"/>
              </a:rPr>
              <a:t>cilj </a:t>
            </a:r>
            <a:r>
              <a:rPr lang="sl-SI" sz="2400" dirty="0">
                <a:latin typeface="Arial Narrow"/>
                <a:ea typeface="Times New Roman"/>
              </a:rPr>
              <a:t>projekta: lažji prehod iz osnovne v srednjo šolo,  </a:t>
            </a:r>
            <a:r>
              <a:rPr lang="sl-SI" sz="2400" dirty="0" smtClean="0">
                <a:latin typeface="Arial Narrow"/>
                <a:ea typeface="Times New Roman"/>
              </a:rPr>
              <a:t>    spoznavanje </a:t>
            </a:r>
            <a:r>
              <a:rPr lang="sl-SI" sz="2400" dirty="0">
                <a:latin typeface="Arial Narrow"/>
                <a:ea typeface="Times New Roman"/>
              </a:rPr>
              <a:t>novega </a:t>
            </a:r>
            <a:r>
              <a:rPr lang="sl-SI" sz="2400" dirty="0" smtClean="0">
                <a:latin typeface="Arial Narrow"/>
                <a:ea typeface="Times New Roman"/>
              </a:rPr>
              <a:t>okolja, miroljubno sožitje na šoli itd.;</a:t>
            </a:r>
          </a:p>
          <a:p>
            <a:pPr lvl="2" algn="just">
              <a:buFont typeface="Wingdings" pitchFamily="2" charset="2"/>
              <a:buChar char="§"/>
            </a:pPr>
            <a:r>
              <a:rPr lang="sl-SI" sz="2400" dirty="0" smtClean="0">
                <a:latin typeface="Arial Narrow"/>
                <a:ea typeface="Times New Roman"/>
              </a:rPr>
              <a:t>certifikat „</a:t>
            </a:r>
            <a:r>
              <a:rPr lang="sl-SI" sz="2400" dirty="0" err="1" smtClean="0">
                <a:latin typeface="Arial Narrow"/>
                <a:ea typeface="Times New Roman"/>
              </a:rPr>
              <a:t>Fazanček</a:t>
            </a:r>
            <a:r>
              <a:rPr lang="sl-SI" sz="2400" dirty="0" smtClean="0">
                <a:latin typeface="Arial Narrow"/>
                <a:ea typeface="Times New Roman"/>
              </a:rPr>
              <a:t>“; </a:t>
            </a:r>
            <a:endParaRPr lang="sl-SI" sz="2400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sl-SI" dirty="0">
                <a:latin typeface="Arial Narrow"/>
                <a:ea typeface="Times New Roman"/>
              </a:rPr>
              <a:t>o</a:t>
            </a:r>
            <a:r>
              <a:rPr lang="sl-SI" dirty="0" smtClean="0">
                <a:latin typeface="Arial Narrow"/>
                <a:ea typeface="Times New Roman"/>
              </a:rPr>
              <a:t>krogla miza Jasno </a:t>
            </a:r>
            <a:r>
              <a:rPr lang="sl-SI" dirty="0">
                <a:latin typeface="Arial Narrow"/>
                <a:ea typeface="Times New Roman"/>
              </a:rPr>
              <a:t>in glasno </a:t>
            </a:r>
            <a:r>
              <a:rPr lang="sl-SI" dirty="0" smtClean="0">
                <a:latin typeface="Arial Narrow"/>
                <a:ea typeface="Times New Roman"/>
              </a:rPr>
              <a:t>II;</a:t>
            </a:r>
            <a:endParaRPr lang="sl-SI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sl-SI" dirty="0">
                <a:latin typeface="Arial Narrow"/>
                <a:ea typeface="Times New Roman"/>
              </a:rPr>
              <a:t>s</a:t>
            </a:r>
            <a:r>
              <a:rPr lang="sl-SI" dirty="0" smtClean="0">
                <a:latin typeface="Arial Narrow"/>
                <a:ea typeface="Times New Roman"/>
              </a:rPr>
              <a:t>odelovanje </a:t>
            </a:r>
            <a:r>
              <a:rPr lang="sl-SI" dirty="0">
                <a:latin typeface="Arial Narrow"/>
                <a:ea typeface="Times New Roman"/>
              </a:rPr>
              <a:t>v projektu Munus </a:t>
            </a:r>
            <a:r>
              <a:rPr lang="sl-SI" dirty="0" smtClean="0">
                <a:latin typeface="Arial Narrow"/>
                <a:ea typeface="Times New Roman"/>
              </a:rPr>
              <a:t>2.</a:t>
            </a:r>
            <a:endParaRPr lang="sl-SI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4547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sl-SI" b="1" dirty="0">
                <a:solidFill>
                  <a:schemeClr val="tx1"/>
                </a:solidFill>
                <a:latin typeface="Arial Narrow" panose="020B0606020202030204" pitchFamily="34" charset="0"/>
              </a:rPr>
              <a:t>NA SREDNJI ŠOLI JE KUL</a:t>
            </a:r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3736023" cy="2193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19828"/>
            <a:ext cx="3752529" cy="2316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59"/>
          <a:stretch/>
        </p:blipFill>
        <p:spPr>
          <a:xfrm>
            <a:off x="4860032" y="1662418"/>
            <a:ext cx="3209381" cy="45148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7079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l-SI" sz="2800" b="1" dirty="0" smtClean="0">
                <a:solidFill>
                  <a:schemeClr val="tx1"/>
                </a:solidFill>
                <a:latin typeface="Arial Narrow"/>
                <a:ea typeface="Calibri"/>
                <a:cs typeface="Times New Roman"/>
              </a:rPr>
              <a:t>SAMOEVALVACIJA </a:t>
            </a:r>
            <a:br>
              <a:rPr lang="sl-SI" sz="2800" b="1" dirty="0" smtClean="0">
                <a:solidFill>
                  <a:schemeClr val="tx1"/>
                </a:solidFill>
                <a:latin typeface="Arial Narrow"/>
                <a:ea typeface="Calibri"/>
                <a:cs typeface="Times New Roman"/>
              </a:rPr>
            </a:br>
            <a:r>
              <a:rPr lang="sl-SI" sz="2800" b="1" dirty="0" smtClean="0">
                <a:solidFill>
                  <a:schemeClr val="tx1"/>
                </a:solidFill>
                <a:latin typeface="Arial Narrow"/>
                <a:ea typeface="Calibri"/>
                <a:cs typeface="Times New Roman"/>
              </a:rPr>
              <a:t>2010/2011</a:t>
            </a:r>
            <a:br>
              <a:rPr lang="sl-SI" sz="2800" b="1" dirty="0" smtClean="0">
                <a:solidFill>
                  <a:schemeClr val="tx1"/>
                </a:solidFill>
                <a:latin typeface="Arial Narrow"/>
                <a:ea typeface="Calibri"/>
                <a:cs typeface="Times New Roman"/>
              </a:rPr>
            </a:br>
            <a:endParaRPr lang="sl-SI" sz="2800" dirty="0">
              <a:solidFill>
                <a:schemeClr val="tx1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sl-SI" dirty="0" smtClean="0">
                <a:latin typeface="Arial Narrow"/>
                <a:ea typeface="Times New Roman"/>
              </a:rPr>
              <a:t>Projekt </a:t>
            </a:r>
            <a:r>
              <a:rPr lang="sl-SI" dirty="0">
                <a:latin typeface="Arial Narrow"/>
                <a:ea typeface="Times New Roman"/>
              </a:rPr>
              <a:t>Na srednji šoli je </a:t>
            </a:r>
            <a:r>
              <a:rPr lang="sl-SI" dirty="0" err="1">
                <a:latin typeface="Arial Narrow"/>
                <a:ea typeface="Times New Roman"/>
              </a:rPr>
              <a:t>kul</a:t>
            </a:r>
            <a:r>
              <a:rPr lang="sl-SI" dirty="0">
                <a:latin typeface="Arial Narrow"/>
                <a:ea typeface="Times New Roman"/>
              </a:rPr>
              <a:t> umestimo med interesne </a:t>
            </a:r>
            <a:r>
              <a:rPr lang="sl-SI" dirty="0" smtClean="0">
                <a:latin typeface="Arial Narrow"/>
                <a:ea typeface="Times New Roman"/>
              </a:rPr>
              <a:t>dejavnosti.</a:t>
            </a:r>
            <a:endParaRPr lang="sl-SI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sl-SI" dirty="0">
                <a:latin typeface="Arial Narrow"/>
                <a:ea typeface="Times New Roman"/>
              </a:rPr>
              <a:t>Spletno anketiranje v okviru projekta Munus </a:t>
            </a:r>
            <a:r>
              <a:rPr lang="sl-SI" dirty="0" smtClean="0">
                <a:latin typeface="Arial Narrow"/>
                <a:ea typeface="Times New Roman"/>
              </a:rPr>
              <a:t>2:</a:t>
            </a:r>
            <a:endParaRPr lang="sl-SI" dirty="0">
              <a:latin typeface="Times New Roman"/>
              <a:ea typeface="Times New Roman"/>
            </a:endParaRPr>
          </a:p>
          <a:p>
            <a:pPr marL="982980" indent="-342900" algn="just">
              <a:spcAft>
                <a:spcPts val="0"/>
              </a:spcAft>
              <a:buFont typeface="Wingdings" pitchFamily="2" charset="2"/>
              <a:buChar char="§"/>
            </a:pPr>
            <a:r>
              <a:rPr lang="sl-SI" dirty="0">
                <a:latin typeface="Arial Narrow"/>
                <a:ea typeface="Times New Roman"/>
              </a:rPr>
              <a:t>področje </a:t>
            </a:r>
            <a:r>
              <a:rPr lang="sl-SI" dirty="0" err="1">
                <a:latin typeface="Arial Narrow"/>
                <a:ea typeface="Times New Roman"/>
              </a:rPr>
              <a:t>samoevalvacije</a:t>
            </a:r>
            <a:r>
              <a:rPr lang="sl-SI" dirty="0">
                <a:latin typeface="Arial Narrow"/>
                <a:ea typeface="Times New Roman"/>
              </a:rPr>
              <a:t>: učenje in poučevanje, kazalnik: metode učenja in </a:t>
            </a:r>
            <a:r>
              <a:rPr lang="sl-SI" dirty="0" smtClean="0">
                <a:latin typeface="Arial Narrow"/>
                <a:ea typeface="Times New Roman"/>
              </a:rPr>
              <a:t>poučevanja; </a:t>
            </a:r>
          </a:p>
          <a:p>
            <a:pPr marL="982980" indent="-342900" algn="just">
              <a:spcAft>
                <a:spcPts val="0"/>
              </a:spcAft>
              <a:buFont typeface="Wingdings" pitchFamily="2" charset="2"/>
              <a:buChar char="§"/>
            </a:pPr>
            <a:r>
              <a:rPr lang="sl-SI" dirty="0" smtClean="0">
                <a:latin typeface="Arial Narrow"/>
                <a:ea typeface="Times New Roman"/>
              </a:rPr>
              <a:t>merjenje napredka </a:t>
            </a:r>
            <a:r>
              <a:rPr lang="sl-SI" dirty="0">
                <a:latin typeface="Arial Narrow"/>
                <a:ea typeface="Times New Roman"/>
              </a:rPr>
              <a:t>(analiza + predstavitev </a:t>
            </a:r>
            <a:r>
              <a:rPr lang="sl-SI" dirty="0" smtClean="0">
                <a:latin typeface="Arial Narrow"/>
                <a:ea typeface="Times New Roman"/>
              </a:rPr>
              <a:t>rezultatov);</a:t>
            </a:r>
          </a:p>
          <a:p>
            <a:pPr marL="982980" indent="-342900" algn="just">
              <a:spcAft>
                <a:spcPts val="0"/>
              </a:spcAft>
              <a:buFont typeface="Wingdings" pitchFamily="2" charset="2"/>
              <a:buChar char="§"/>
            </a:pPr>
            <a:r>
              <a:rPr lang="sl-SI" dirty="0" smtClean="0">
                <a:latin typeface="Arial Narrow"/>
                <a:ea typeface="Times New Roman"/>
              </a:rPr>
              <a:t>sodeluje 19 (31 %) </a:t>
            </a:r>
            <a:r>
              <a:rPr lang="sl-SI" dirty="0">
                <a:latin typeface="Arial Narrow"/>
                <a:ea typeface="Times New Roman"/>
              </a:rPr>
              <a:t>učiteljev in </a:t>
            </a:r>
            <a:r>
              <a:rPr lang="sl-SI" dirty="0" smtClean="0">
                <a:latin typeface="Arial Narrow"/>
                <a:ea typeface="Times New Roman"/>
              </a:rPr>
              <a:t>534 (66 %) dijakov. </a:t>
            </a:r>
            <a:endParaRPr lang="sl-SI" dirty="0">
              <a:latin typeface="Times New Roman"/>
              <a:ea typeface="Times New Roman"/>
            </a:endParaRPr>
          </a:p>
          <a:p>
            <a:pPr>
              <a:buFont typeface="Wingdings" pitchFamily="2" charset="2"/>
              <a:buChar char="Ø"/>
            </a:pPr>
            <a:r>
              <a:rPr lang="sl-SI" dirty="0" smtClean="0">
                <a:latin typeface="Arial Narrow" pitchFamily="34" charset="0"/>
              </a:rPr>
              <a:t>Sodelovanje v projektu </a:t>
            </a:r>
            <a:r>
              <a:rPr lang="sl-SI" dirty="0" err="1" smtClean="0">
                <a:latin typeface="Arial Narrow" pitchFamily="34" charset="0"/>
              </a:rPr>
              <a:t>Kolegialna</a:t>
            </a:r>
            <a:r>
              <a:rPr lang="sl-SI" dirty="0" smtClean="0">
                <a:latin typeface="Arial Narrow" pitchFamily="34" charset="0"/>
              </a:rPr>
              <a:t> presoja.</a:t>
            </a:r>
            <a:endParaRPr lang="sl-SI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8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313240" cy="850106"/>
          </a:xfrm>
        </p:spPr>
        <p:txBody>
          <a:bodyPr>
            <a:noAutofit/>
          </a:bodyPr>
          <a:lstStyle/>
          <a:p>
            <a:pPr algn="ctr"/>
            <a:r>
              <a:rPr lang="sl-SI" sz="2800" b="1" dirty="0" smtClean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sl-SI" sz="2800" b="1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sl-SI" sz="2800" b="1" dirty="0" smtClean="0">
                <a:solidFill>
                  <a:schemeClr val="tx1"/>
                </a:solidFill>
                <a:latin typeface="Arial Narrow" pitchFamily="34" charset="0"/>
              </a:rPr>
              <a:t>SAMOEVALVACIJA</a:t>
            </a:r>
            <a:r>
              <a:rPr lang="sl-SI" sz="2800" b="1" dirty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sl-SI" sz="2800" b="1" dirty="0">
                <a:solidFill>
                  <a:schemeClr val="tx1"/>
                </a:solidFill>
                <a:latin typeface="Arial Narrow" pitchFamily="34" charset="0"/>
              </a:rPr>
            </a:br>
            <a:r>
              <a:rPr lang="sl-SI" sz="2800" b="1" dirty="0" smtClean="0">
                <a:solidFill>
                  <a:schemeClr val="tx1"/>
                </a:solidFill>
                <a:latin typeface="Arial Narrow" pitchFamily="34" charset="0"/>
              </a:rPr>
              <a:t>2011/12</a:t>
            </a:r>
            <a:endParaRPr lang="sl-SI" sz="2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7457256" cy="5133184"/>
          </a:xfrm>
        </p:spPr>
        <p:txBody>
          <a:bodyPr>
            <a:noAutofit/>
          </a:bodyPr>
          <a:lstStyle/>
          <a:p>
            <a:pPr lvl="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sl-SI" b="1" dirty="0" smtClean="0">
                <a:latin typeface="Arial Narrow"/>
                <a:ea typeface="Times New Roman"/>
              </a:rPr>
              <a:t>Priprava in implementacija ukrepov izboljšav v prakso:</a:t>
            </a:r>
          </a:p>
          <a:p>
            <a:pPr lvl="2" algn="just">
              <a:buFont typeface="Wingdings" pitchFamily="2" charset="2"/>
              <a:buChar char="§"/>
            </a:pPr>
            <a:r>
              <a:rPr lang="sl-SI" sz="2400" dirty="0" smtClean="0">
                <a:latin typeface="Arial Narrow"/>
                <a:ea typeface="Times New Roman"/>
              </a:rPr>
              <a:t>tematska razredna ura; </a:t>
            </a:r>
          </a:p>
          <a:p>
            <a:pPr lvl="2" algn="just">
              <a:buFont typeface="Wingdings" pitchFamily="2" charset="2"/>
              <a:buChar char="§"/>
            </a:pPr>
            <a:r>
              <a:rPr lang="sl-SI" sz="2400" dirty="0" smtClean="0">
                <a:latin typeface="Arial Narrow"/>
                <a:ea typeface="Times New Roman"/>
              </a:rPr>
              <a:t>priprava ukrepov izboljšav (dijaki/učitelji) - </a:t>
            </a:r>
            <a:r>
              <a:rPr lang="sl-SI" sz="2400" dirty="0" smtClean="0">
                <a:latin typeface="Arial Narrow"/>
                <a:ea typeface="Times New Roman"/>
                <a:hlinkClick r:id="rId2" action="ppaction://hlinkfile"/>
              </a:rPr>
              <a:t>ukrepi</a:t>
            </a:r>
            <a:r>
              <a:rPr lang="sl-SI" sz="2400" dirty="0" smtClean="0">
                <a:latin typeface="Arial Narrow"/>
                <a:ea typeface="Times New Roman"/>
              </a:rPr>
              <a:t>;</a:t>
            </a:r>
          </a:p>
          <a:p>
            <a:pPr lvl="2" algn="just">
              <a:buFont typeface="Wingdings" pitchFamily="2" charset="2"/>
              <a:buChar char="§"/>
            </a:pPr>
            <a:r>
              <a:rPr lang="sl-SI" sz="2400" dirty="0" smtClean="0">
                <a:latin typeface="Arial Narrow"/>
                <a:ea typeface="Times New Roman"/>
              </a:rPr>
              <a:t>predstavitev nabora ukrepov izboljšav učiteljem in skupnosti dijakov;</a:t>
            </a:r>
          </a:p>
          <a:p>
            <a:pPr lvl="2" algn="just">
              <a:buFont typeface="Wingdings" pitchFamily="2" charset="2"/>
              <a:buChar char="§"/>
            </a:pPr>
            <a:r>
              <a:rPr lang="sl-SI" sz="2400" dirty="0" smtClean="0">
                <a:latin typeface="Arial Narrow"/>
                <a:ea typeface="Times New Roman"/>
              </a:rPr>
              <a:t>implementacija ukrepov v prakso.</a:t>
            </a:r>
          </a:p>
          <a:p>
            <a:pPr lvl="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sl-SI" dirty="0" smtClean="0">
                <a:latin typeface="Arial Narrow"/>
                <a:ea typeface="Times New Roman"/>
              </a:rPr>
              <a:t>Izvedba projekta Na srednji šoli je </a:t>
            </a:r>
            <a:r>
              <a:rPr lang="sl-SI" dirty="0" err="1" smtClean="0">
                <a:latin typeface="Arial Narrow"/>
                <a:ea typeface="Times New Roman"/>
              </a:rPr>
              <a:t>kul</a:t>
            </a:r>
            <a:r>
              <a:rPr lang="sl-SI" dirty="0" smtClean="0">
                <a:latin typeface="Arial Narrow"/>
                <a:ea typeface="Times New Roman"/>
              </a:rPr>
              <a:t>.</a:t>
            </a:r>
            <a:endParaRPr lang="sl-SI" dirty="0" smtClean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sl-SI" b="1" dirty="0" smtClean="0">
                <a:latin typeface="Arial Narrow"/>
                <a:ea typeface="Times New Roman"/>
              </a:rPr>
              <a:t>Spletno </a:t>
            </a:r>
            <a:r>
              <a:rPr lang="sl-SI" b="1" dirty="0">
                <a:latin typeface="Arial Narrow"/>
                <a:ea typeface="Times New Roman"/>
              </a:rPr>
              <a:t>anketiranje (Munus 2):</a:t>
            </a:r>
            <a:endParaRPr lang="sl-SI" b="1" dirty="0">
              <a:latin typeface="Times New Roman"/>
              <a:ea typeface="Times New Roman"/>
            </a:endParaRPr>
          </a:p>
          <a:p>
            <a:pPr marL="982980" indent="-342900" algn="just">
              <a:spcAft>
                <a:spcPts val="0"/>
              </a:spcAft>
              <a:buFont typeface="Wingdings" pitchFamily="2" charset="2"/>
              <a:buChar char="§"/>
            </a:pPr>
            <a:r>
              <a:rPr lang="sl-SI" dirty="0" smtClean="0">
                <a:latin typeface="Arial Narrow" pitchFamily="34" charset="0"/>
                <a:ea typeface="Times New Roman"/>
              </a:rPr>
              <a:t>področje </a:t>
            </a:r>
            <a:r>
              <a:rPr lang="sl-SI" dirty="0" err="1" smtClean="0">
                <a:latin typeface="Arial Narrow" pitchFamily="34" charset="0"/>
                <a:ea typeface="Times New Roman"/>
              </a:rPr>
              <a:t>samoevalvacije</a:t>
            </a:r>
            <a:r>
              <a:rPr lang="sl-SI" dirty="0" smtClean="0">
                <a:latin typeface="Arial Narrow" pitchFamily="34" charset="0"/>
                <a:ea typeface="Times New Roman"/>
              </a:rPr>
              <a:t>: šolska klima: medosebni odnosi/metode poučevanja;</a:t>
            </a:r>
          </a:p>
          <a:p>
            <a:pPr marL="982980" indent="-342900" algn="just">
              <a:spcAft>
                <a:spcPts val="0"/>
              </a:spcAft>
              <a:buFont typeface="Wingdings" pitchFamily="2" charset="2"/>
              <a:buChar char="§"/>
            </a:pPr>
            <a:r>
              <a:rPr lang="sl-SI" dirty="0" smtClean="0">
                <a:latin typeface="Arial Narrow" pitchFamily="34" charset="0"/>
                <a:ea typeface="Times New Roman"/>
              </a:rPr>
              <a:t>merjenje napredka (+ analiza + predstavitev + ukrepi);</a:t>
            </a:r>
          </a:p>
          <a:p>
            <a:pPr marL="982980" indent="-342900" algn="just">
              <a:spcAft>
                <a:spcPts val="0"/>
              </a:spcAft>
              <a:buFont typeface="Wingdings" pitchFamily="2" charset="2"/>
              <a:buChar char="§"/>
            </a:pPr>
            <a:r>
              <a:rPr lang="sl-SI" dirty="0" smtClean="0">
                <a:latin typeface="Arial Narrow" pitchFamily="34" charset="0"/>
                <a:ea typeface="Times New Roman"/>
              </a:rPr>
              <a:t>sodeluje 42 (64 %) učiteljev in 768 (95 %) dijakov.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1254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800" b="1" dirty="0" smtClean="0">
                <a:solidFill>
                  <a:schemeClr val="tx1"/>
                </a:solidFill>
                <a:latin typeface="Arial Narrow" pitchFamily="34" charset="0"/>
              </a:rPr>
              <a:t>SAMOEVALVACIJA</a:t>
            </a:r>
            <a:br>
              <a:rPr lang="sl-SI" sz="2800" b="1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sl-SI" sz="2800" b="1" dirty="0" smtClean="0">
                <a:solidFill>
                  <a:schemeClr val="tx1"/>
                </a:solidFill>
                <a:latin typeface="Arial Narrow" pitchFamily="34" charset="0"/>
              </a:rPr>
              <a:t> 2012/13</a:t>
            </a:r>
            <a:endParaRPr lang="sl-SI" sz="2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7467600" cy="4873752"/>
          </a:xfrm>
        </p:spPr>
        <p:txBody>
          <a:bodyPr/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sl-SI" b="1" dirty="0" smtClean="0">
                <a:latin typeface="Arial Narrow"/>
                <a:ea typeface="Times New Roman"/>
              </a:rPr>
              <a:t>Priprava in implementacija ukrepov izboljšav v prakso:</a:t>
            </a:r>
          </a:p>
          <a:p>
            <a:pPr lvl="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sl-SI" dirty="0" smtClean="0">
                <a:latin typeface="Arial Narrow"/>
                <a:ea typeface="Times New Roman"/>
              </a:rPr>
              <a:t>projekt </a:t>
            </a:r>
            <a:r>
              <a:rPr lang="sl-SI" dirty="0">
                <a:latin typeface="Arial Narrow"/>
                <a:ea typeface="Times New Roman"/>
              </a:rPr>
              <a:t>Na srednji šoli je </a:t>
            </a:r>
            <a:r>
              <a:rPr lang="sl-SI" dirty="0" err="1">
                <a:latin typeface="Arial Narrow"/>
                <a:ea typeface="Times New Roman"/>
              </a:rPr>
              <a:t>kul</a:t>
            </a:r>
            <a:r>
              <a:rPr lang="sl-SI" dirty="0">
                <a:latin typeface="Arial Narrow"/>
                <a:ea typeface="Times New Roman"/>
              </a:rPr>
              <a:t> </a:t>
            </a:r>
            <a:r>
              <a:rPr lang="sl-SI" dirty="0" smtClean="0">
                <a:latin typeface="Arial Narrow"/>
                <a:ea typeface="Times New Roman"/>
              </a:rPr>
              <a:t>in </a:t>
            </a:r>
            <a:r>
              <a:rPr lang="sl-SI" b="1" dirty="0" smtClean="0">
                <a:latin typeface="Arial Narrow"/>
                <a:ea typeface="Times New Roman"/>
              </a:rPr>
              <a:t>uvedba projekta Motivacija </a:t>
            </a:r>
            <a:r>
              <a:rPr lang="sl-SI" b="1" dirty="0">
                <a:latin typeface="Arial Narrow"/>
                <a:ea typeface="Times New Roman"/>
              </a:rPr>
              <a:t>in zakon </a:t>
            </a:r>
            <a:r>
              <a:rPr lang="sl-SI" b="1" dirty="0" smtClean="0">
                <a:latin typeface="Arial Narrow"/>
                <a:ea typeface="Times New Roman"/>
              </a:rPr>
              <a:t>privlačnosti </a:t>
            </a:r>
            <a:r>
              <a:rPr lang="sl-SI" dirty="0" smtClean="0">
                <a:latin typeface="Arial Narrow"/>
                <a:ea typeface="Times New Roman"/>
              </a:rPr>
              <a:t>(za PTI);</a:t>
            </a:r>
            <a:endParaRPr lang="sl-SI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sl-SI" b="1" dirty="0">
                <a:latin typeface="Arial Narrow"/>
                <a:ea typeface="Times New Roman"/>
              </a:rPr>
              <a:t>c</a:t>
            </a:r>
            <a:r>
              <a:rPr lang="sl-SI" b="1" dirty="0" smtClean="0">
                <a:latin typeface="Arial Narrow"/>
                <a:ea typeface="Times New Roman"/>
              </a:rPr>
              <a:t>eloletni </a:t>
            </a:r>
            <a:r>
              <a:rPr lang="sl-SI" b="1" dirty="0">
                <a:latin typeface="Arial Narrow"/>
                <a:ea typeface="Times New Roman"/>
              </a:rPr>
              <a:t>šolski projekt Kodeks sožitja: </a:t>
            </a:r>
            <a:endParaRPr lang="sl-SI" b="1" dirty="0" smtClean="0">
              <a:latin typeface="Arial Narrow"/>
              <a:ea typeface="Times New Roman"/>
            </a:endParaRPr>
          </a:p>
          <a:p>
            <a:pPr lvl="2" algn="just">
              <a:buFont typeface="Wingdings" pitchFamily="2" charset="2"/>
              <a:buChar char="§"/>
            </a:pPr>
            <a:r>
              <a:rPr lang="sl-SI" sz="2400" dirty="0" smtClean="0">
                <a:latin typeface="Arial Narrow"/>
                <a:ea typeface="Times New Roman"/>
                <a:cs typeface="Arial"/>
              </a:rPr>
              <a:t>sodelujejo, vsi dijaki, učitelji, starši; </a:t>
            </a:r>
          </a:p>
          <a:p>
            <a:pPr lvl="2" algn="just">
              <a:buFont typeface="Wingdings" pitchFamily="2" charset="2"/>
              <a:buChar char="§"/>
            </a:pPr>
            <a:r>
              <a:rPr lang="sl-SI" sz="2400" dirty="0" smtClean="0">
                <a:latin typeface="Arial Narrow"/>
                <a:ea typeface="Times New Roman"/>
                <a:cs typeface="Arial"/>
              </a:rPr>
              <a:t>tematska  razredna ura – </a:t>
            </a:r>
            <a:r>
              <a:rPr lang="sl-SI" sz="2400" dirty="0" smtClean="0">
                <a:latin typeface="Arial Narrow"/>
                <a:ea typeface="Times New Roman"/>
                <a:cs typeface="Arial"/>
                <a:hlinkClick r:id="rId2" action="ppaction://hlinkfile"/>
              </a:rPr>
              <a:t>povezava</a:t>
            </a:r>
            <a:r>
              <a:rPr lang="sl-SI" sz="2400" dirty="0" smtClean="0">
                <a:latin typeface="Arial Narrow"/>
                <a:ea typeface="Times New Roman"/>
                <a:cs typeface="Arial"/>
              </a:rPr>
              <a:t>;   </a:t>
            </a:r>
          </a:p>
          <a:p>
            <a:pPr lvl="2" algn="just">
              <a:buFont typeface="Wingdings" pitchFamily="2" charset="2"/>
              <a:buChar char="§"/>
            </a:pPr>
            <a:r>
              <a:rPr lang="sl-SI" sz="2400" dirty="0" smtClean="0">
                <a:latin typeface="Arial Narrow"/>
                <a:ea typeface="Times New Roman"/>
                <a:cs typeface="Arial"/>
              </a:rPr>
              <a:t>priprava </a:t>
            </a:r>
            <a:r>
              <a:rPr lang="sl-SI" sz="2400" dirty="0">
                <a:latin typeface="Arial Narrow"/>
                <a:ea typeface="Times New Roman"/>
                <a:cs typeface="Arial"/>
              </a:rPr>
              <a:t>»zlatih pravil</a:t>
            </a:r>
            <a:r>
              <a:rPr lang="sl-SI" sz="2400" dirty="0" smtClean="0">
                <a:latin typeface="Arial Narrow"/>
                <a:ea typeface="Times New Roman"/>
                <a:cs typeface="Arial"/>
              </a:rPr>
              <a:t>«;</a:t>
            </a:r>
          </a:p>
          <a:p>
            <a:pPr lvl="2" algn="just">
              <a:buFont typeface="Wingdings" pitchFamily="2" charset="2"/>
              <a:buChar char="§"/>
            </a:pPr>
            <a:r>
              <a:rPr lang="sl-SI" sz="2400" dirty="0" smtClean="0">
                <a:latin typeface="Arial Narrow"/>
                <a:ea typeface="Times New Roman"/>
                <a:cs typeface="Arial"/>
              </a:rPr>
              <a:t> oblikovanje </a:t>
            </a:r>
            <a:r>
              <a:rPr lang="sl-SI" sz="2400" dirty="0">
                <a:latin typeface="Arial Narrow"/>
                <a:ea typeface="Times New Roman"/>
                <a:cs typeface="Arial"/>
              </a:rPr>
              <a:t>promocijskega gradiva – »zvezek Kodeks </a:t>
            </a:r>
            <a:r>
              <a:rPr lang="sl-SI" sz="2400" dirty="0" smtClean="0">
                <a:latin typeface="Arial Narrow"/>
                <a:ea typeface="Times New Roman"/>
                <a:cs typeface="Arial"/>
              </a:rPr>
              <a:t>sožitja«;</a:t>
            </a:r>
          </a:p>
          <a:p>
            <a:pPr lvl="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sl-SI" dirty="0" smtClean="0">
                <a:latin typeface="Arial Narrow"/>
                <a:ea typeface="Times New Roman"/>
                <a:cs typeface="Arial"/>
              </a:rPr>
              <a:t> </a:t>
            </a:r>
            <a:r>
              <a:rPr lang="sl-SI" b="1" dirty="0" smtClean="0">
                <a:latin typeface="Arial Narrow"/>
                <a:ea typeface="Times New Roman"/>
                <a:cs typeface="Arial"/>
              </a:rPr>
              <a:t>priprava </a:t>
            </a:r>
            <a:r>
              <a:rPr lang="sl-SI" b="1" dirty="0">
                <a:latin typeface="Arial Narrow"/>
                <a:ea typeface="Times New Roman"/>
                <a:cs typeface="Arial"/>
              </a:rPr>
              <a:t>Zlate </a:t>
            </a:r>
            <a:r>
              <a:rPr lang="sl-SI" b="1" dirty="0" smtClean="0">
                <a:latin typeface="Arial Narrow"/>
                <a:ea typeface="Times New Roman"/>
                <a:cs typeface="Arial"/>
              </a:rPr>
              <a:t>knjige </a:t>
            </a:r>
            <a:r>
              <a:rPr lang="sl-SI" dirty="0" smtClean="0">
                <a:latin typeface="Arial Narrow"/>
                <a:ea typeface="Times New Roman"/>
                <a:cs typeface="Arial"/>
              </a:rPr>
              <a:t>– vpišemo dijake z izjemnimi dosežki.</a:t>
            </a:r>
            <a:endParaRPr lang="sl-SI" dirty="0">
              <a:latin typeface="Times New Roman"/>
              <a:ea typeface="Times New Roman"/>
            </a:endParaRPr>
          </a:p>
          <a:p>
            <a:pPr>
              <a:buFont typeface="Wingdings" pitchFamily="2" charset="2"/>
              <a:buChar char="Ø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9922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800" b="1" dirty="0" smtClean="0">
                <a:solidFill>
                  <a:schemeClr val="tx1"/>
                </a:solidFill>
                <a:latin typeface="Arial Narrow" pitchFamily="34" charset="0"/>
              </a:rPr>
              <a:t>KODEKS SOŽITJA </a:t>
            </a:r>
            <a:endParaRPr lang="sl-SI" sz="2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4" name="Ograda vsebine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2742753" cy="3657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284984"/>
            <a:ext cx="2535746" cy="3380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484784"/>
            <a:ext cx="2530914" cy="3374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263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800" b="1" dirty="0" smtClean="0">
                <a:solidFill>
                  <a:schemeClr val="tx1"/>
                </a:solidFill>
                <a:latin typeface="Arial Narrow" pitchFamily="34" charset="0"/>
              </a:rPr>
              <a:t>SAMOEVALVACIJA</a:t>
            </a:r>
            <a:br>
              <a:rPr lang="sl-SI" sz="2800" b="1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sl-SI" sz="2800" b="1" dirty="0" smtClean="0">
                <a:solidFill>
                  <a:schemeClr val="tx1"/>
                </a:solidFill>
                <a:latin typeface="Arial Narrow" pitchFamily="34" charset="0"/>
              </a:rPr>
              <a:t> 2013/14</a:t>
            </a:r>
            <a:endParaRPr lang="sl-SI" sz="2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sl-SI" b="1" dirty="0" err="1" smtClean="0">
                <a:latin typeface="Arial Narrow"/>
                <a:ea typeface="Times New Roman"/>
              </a:rPr>
              <a:t>Implemantacija</a:t>
            </a:r>
            <a:r>
              <a:rPr lang="sl-SI" b="1" dirty="0" smtClean="0">
                <a:latin typeface="Arial Narrow"/>
                <a:ea typeface="Times New Roman"/>
              </a:rPr>
              <a:t> ukrepov izboljšav v prakso:</a:t>
            </a:r>
          </a:p>
          <a:p>
            <a:pPr lvl="2" algn="just">
              <a:buFont typeface="Wingdings" pitchFamily="2" charset="2"/>
              <a:buChar char="§"/>
            </a:pPr>
            <a:r>
              <a:rPr lang="sl-SI" sz="2400" dirty="0" smtClean="0">
                <a:latin typeface="Arial Narrow"/>
                <a:ea typeface="Times New Roman"/>
              </a:rPr>
              <a:t>projekta </a:t>
            </a:r>
            <a:r>
              <a:rPr lang="sl-SI" sz="2400" dirty="0">
                <a:latin typeface="Arial Narrow"/>
                <a:ea typeface="Times New Roman"/>
              </a:rPr>
              <a:t>Na srednji šoli je </a:t>
            </a:r>
            <a:r>
              <a:rPr lang="sl-SI" sz="2400" dirty="0" err="1">
                <a:latin typeface="Arial Narrow"/>
                <a:ea typeface="Times New Roman"/>
              </a:rPr>
              <a:t>kul</a:t>
            </a:r>
            <a:r>
              <a:rPr lang="sl-SI" sz="2400" dirty="0">
                <a:latin typeface="Arial Narrow"/>
                <a:ea typeface="Times New Roman"/>
              </a:rPr>
              <a:t> </a:t>
            </a:r>
            <a:r>
              <a:rPr lang="sl-SI" sz="2400" dirty="0" smtClean="0">
                <a:latin typeface="Arial Narrow"/>
                <a:ea typeface="Times New Roman"/>
              </a:rPr>
              <a:t>ter </a:t>
            </a:r>
            <a:r>
              <a:rPr lang="sl-SI" sz="2400" dirty="0">
                <a:latin typeface="Arial Narrow"/>
                <a:ea typeface="Times New Roman"/>
              </a:rPr>
              <a:t>Motivacija in zakon </a:t>
            </a:r>
            <a:r>
              <a:rPr lang="sl-SI" sz="2400" dirty="0" smtClean="0">
                <a:latin typeface="Arial Narrow"/>
                <a:ea typeface="Times New Roman"/>
              </a:rPr>
              <a:t>privlačnosti;</a:t>
            </a:r>
          </a:p>
          <a:p>
            <a:pPr lvl="2" algn="just">
              <a:buFont typeface="Wingdings" pitchFamily="2" charset="2"/>
              <a:buChar char="§"/>
            </a:pPr>
            <a:r>
              <a:rPr lang="sl-SI" sz="2400" b="1" dirty="0" smtClean="0">
                <a:latin typeface="Arial Narrow"/>
                <a:ea typeface="Times New Roman"/>
              </a:rPr>
              <a:t>2 tematski razredn</a:t>
            </a:r>
            <a:r>
              <a:rPr lang="sl-SI" sz="2400" dirty="0" smtClean="0">
                <a:latin typeface="Arial Narrow"/>
                <a:ea typeface="Times New Roman"/>
              </a:rPr>
              <a:t>i uri </a:t>
            </a:r>
            <a:r>
              <a:rPr lang="sl-SI" sz="2400" dirty="0" smtClean="0">
                <a:latin typeface="Arial Narrow"/>
                <a:ea typeface="Times New Roman"/>
                <a:hlinkClick r:id="rId2" action="ppaction://hlinkfile"/>
              </a:rPr>
              <a:t>povezava</a:t>
            </a:r>
            <a:r>
              <a:rPr lang="sl-SI" sz="2400" dirty="0" smtClean="0">
                <a:latin typeface="Arial Narrow"/>
                <a:ea typeface="Times New Roman"/>
              </a:rPr>
              <a:t>;</a:t>
            </a:r>
            <a:endParaRPr lang="sl-SI" sz="2400" dirty="0">
              <a:latin typeface="Times New Roman"/>
              <a:ea typeface="Times New Roman"/>
            </a:endParaRPr>
          </a:p>
          <a:p>
            <a:pPr lvl="2" algn="just">
              <a:buFont typeface="Wingdings" pitchFamily="2" charset="2"/>
              <a:buChar char="§"/>
            </a:pPr>
            <a:r>
              <a:rPr lang="sl-SI" sz="2400" b="1" dirty="0">
                <a:latin typeface="Arial Narrow"/>
                <a:ea typeface="Times New Roman"/>
              </a:rPr>
              <a:t>p</a:t>
            </a:r>
            <a:r>
              <a:rPr lang="sl-SI" sz="2400" b="1" dirty="0" smtClean="0">
                <a:latin typeface="Arial Narrow"/>
                <a:ea typeface="Times New Roman"/>
              </a:rPr>
              <a:t>odpis Kodeksa </a:t>
            </a:r>
            <a:r>
              <a:rPr lang="sl-SI" sz="2400" b="1" dirty="0">
                <a:latin typeface="Arial Narrow"/>
                <a:ea typeface="Times New Roman"/>
              </a:rPr>
              <a:t>sožitja </a:t>
            </a:r>
            <a:r>
              <a:rPr lang="sl-SI" sz="2400" dirty="0">
                <a:latin typeface="Arial Narrow"/>
                <a:ea typeface="Times New Roman"/>
              </a:rPr>
              <a:t>(oddelčni predsedniki, predstavnik učiteljev in ravnatelj) na slavnostni </a:t>
            </a:r>
            <a:r>
              <a:rPr lang="sl-SI" sz="2400" dirty="0" smtClean="0">
                <a:latin typeface="Arial Narrow"/>
                <a:ea typeface="Times New Roman"/>
              </a:rPr>
              <a:t>prireditvi na celjskem Starem gradu;</a:t>
            </a:r>
          </a:p>
          <a:p>
            <a:pPr lvl="2" algn="just">
              <a:buFont typeface="Wingdings" pitchFamily="2" charset="2"/>
              <a:buChar char="§"/>
            </a:pPr>
            <a:r>
              <a:rPr lang="sl-SI" sz="2400" b="1" dirty="0" smtClean="0">
                <a:latin typeface="Arial Narrow"/>
                <a:ea typeface="Times New Roman"/>
              </a:rPr>
              <a:t>vpis </a:t>
            </a:r>
            <a:r>
              <a:rPr lang="sl-SI" sz="2400" b="1" dirty="0">
                <a:latin typeface="Arial Narrow"/>
                <a:ea typeface="Times New Roman"/>
              </a:rPr>
              <a:t>najboljših dijakov v Zlato </a:t>
            </a:r>
            <a:r>
              <a:rPr lang="sl-SI" sz="2400" b="1" dirty="0" smtClean="0">
                <a:latin typeface="Arial Narrow"/>
                <a:ea typeface="Times New Roman"/>
              </a:rPr>
              <a:t>knjigo</a:t>
            </a:r>
            <a:r>
              <a:rPr lang="sl-SI" sz="2400" dirty="0" smtClean="0">
                <a:latin typeface="Arial Narrow"/>
                <a:ea typeface="Times New Roman"/>
              </a:rPr>
              <a:t>;</a:t>
            </a:r>
          </a:p>
          <a:p>
            <a:pPr lvl="2" algn="just">
              <a:buFont typeface="Wingdings" pitchFamily="2" charset="2"/>
              <a:buChar char="§"/>
            </a:pPr>
            <a:r>
              <a:rPr lang="sl-SI" sz="2400" b="1" dirty="0" smtClean="0">
                <a:latin typeface="Arial Narrow"/>
                <a:ea typeface="Times New Roman"/>
              </a:rPr>
              <a:t>razpis natečaja za najboljši scenarij </a:t>
            </a:r>
            <a:r>
              <a:rPr lang="sl-SI" sz="2400" dirty="0" smtClean="0">
                <a:latin typeface="Arial Narrow"/>
                <a:ea typeface="Times New Roman"/>
              </a:rPr>
              <a:t>za kratki igrano-dokumentarni film Kodeks sožitja.</a:t>
            </a:r>
            <a:endParaRPr lang="sl-SI" sz="2400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sl-SI" b="1" dirty="0" smtClean="0">
                <a:latin typeface="Arial Narrow"/>
                <a:ea typeface="Times New Roman"/>
              </a:rPr>
              <a:t>Analiza </a:t>
            </a:r>
            <a:r>
              <a:rPr lang="sl-SI" b="1" dirty="0">
                <a:latin typeface="Arial Narrow"/>
                <a:ea typeface="Times New Roman"/>
              </a:rPr>
              <a:t>razvojnega načrta </a:t>
            </a:r>
            <a:r>
              <a:rPr lang="sl-SI" b="1" dirty="0" smtClean="0">
                <a:latin typeface="Arial Narrow"/>
                <a:ea typeface="Times New Roman"/>
              </a:rPr>
              <a:t>za </a:t>
            </a:r>
            <a:r>
              <a:rPr lang="sl-SI" b="1" dirty="0">
                <a:latin typeface="Arial Narrow"/>
                <a:ea typeface="Times New Roman"/>
              </a:rPr>
              <a:t>obdobje 2009–2014 in priprava novega razvojnega načrta za obdobje </a:t>
            </a:r>
            <a:r>
              <a:rPr lang="sl-SI" b="1" dirty="0" smtClean="0">
                <a:latin typeface="Arial Narrow"/>
                <a:ea typeface="Times New Roman"/>
              </a:rPr>
              <a:t>2014–2019.</a:t>
            </a:r>
            <a:endParaRPr lang="sl-SI" b="1" dirty="0">
              <a:latin typeface="Times New Roman"/>
              <a:ea typeface="Times New Roman"/>
            </a:endParaRPr>
          </a:p>
          <a:p>
            <a:pPr>
              <a:buFont typeface="Wingdings" pitchFamily="2" charset="2"/>
              <a:buChar char="Ø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3294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313240" cy="936104"/>
          </a:xfrm>
        </p:spPr>
        <p:txBody>
          <a:bodyPr>
            <a:noAutofit/>
          </a:bodyPr>
          <a:lstStyle/>
          <a:p>
            <a:pPr algn="ctr"/>
            <a:r>
              <a:rPr lang="sl-SI" sz="2800" b="1" dirty="0" smtClean="0">
                <a:latin typeface="Arial Narrow" pitchFamily="34" charset="0"/>
              </a:rPr>
              <a:t/>
            </a:r>
            <a:br>
              <a:rPr lang="sl-SI" sz="2800" b="1" dirty="0" smtClean="0">
                <a:latin typeface="Arial Narrow" pitchFamily="34" charset="0"/>
              </a:rPr>
            </a:br>
            <a:r>
              <a:rPr lang="sl-SI" sz="2800" b="1" dirty="0">
                <a:latin typeface="Arial Narrow" pitchFamily="34" charset="0"/>
              </a:rPr>
              <a:t/>
            </a:r>
            <a:br>
              <a:rPr lang="sl-SI" sz="2800" b="1" dirty="0">
                <a:latin typeface="Arial Narrow" pitchFamily="34" charset="0"/>
              </a:rPr>
            </a:br>
            <a:r>
              <a:rPr lang="sl-SI" sz="2800" b="1" dirty="0" smtClean="0">
                <a:latin typeface="Arial Narrow" pitchFamily="34" charset="0"/>
              </a:rPr>
              <a:t/>
            </a:r>
            <a:br>
              <a:rPr lang="sl-SI" sz="2800" b="1" dirty="0" smtClean="0">
                <a:latin typeface="Arial Narrow" pitchFamily="34" charset="0"/>
              </a:rPr>
            </a:br>
            <a:r>
              <a:rPr lang="sl-SI" sz="2800" b="1" dirty="0">
                <a:latin typeface="Arial Narrow" pitchFamily="34" charset="0"/>
              </a:rPr>
              <a:t/>
            </a:r>
            <a:br>
              <a:rPr lang="sl-SI" sz="2800" b="1" dirty="0">
                <a:latin typeface="Arial Narrow" pitchFamily="34" charset="0"/>
              </a:rPr>
            </a:br>
            <a:r>
              <a:rPr lang="sl-SI" sz="2800" b="1" dirty="0" smtClean="0">
                <a:solidFill>
                  <a:schemeClr val="tx1"/>
                </a:solidFill>
                <a:latin typeface="Arial Narrow" pitchFamily="34" charset="0"/>
              </a:rPr>
              <a:t>SAMOEVALVACIJA </a:t>
            </a:r>
            <a:br>
              <a:rPr lang="sl-SI" sz="2800" b="1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sl-SI" sz="2800" b="1" dirty="0" smtClean="0">
                <a:solidFill>
                  <a:schemeClr val="tx1"/>
                </a:solidFill>
                <a:latin typeface="Arial Narrow" pitchFamily="34" charset="0"/>
              </a:rPr>
              <a:t>2014/15</a:t>
            </a:r>
            <a:endParaRPr lang="sl-SI" sz="2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just">
              <a:buClr>
                <a:srgbClr val="FE8637"/>
              </a:buClr>
              <a:buFont typeface="Wingdings" pitchFamily="2" charset="2"/>
              <a:buChar char="Ø"/>
            </a:pPr>
            <a:r>
              <a:rPr lang="sl-SI" sz="2800" b="1" dirty="0" smtClean="0">
                <a:solidFill>
                  <a:prstClr val="black"/>
                </a:solidFill>
                <a:latin typeface="Arial Narrow"/>
                <a:ea typeface="Times New Roman"/>
              </a:rPr>
              <a:t>Implementacija Kodeksa sožitja v življenje:</a:t>
            </a:r>
          </a:p>
          <a:p>
            <a:pPr lvl="2" algn="just">
              <a:buClr>
                <a:srgbClr val="FE8637"/>
              </a:buClr>
              <a:buFont typeface="Wingdings" pitchFamily="2" charset="2"/>
              <a:buChar char="§"/>
            </a:pPr>
            <a:r>
              <a:rPr lang="sl-SI" sz="2400" dirty="0" smtClean="0">
                <a:solidFill>
                  <a:prstClr val="black"/>
                </a:solidFill>
                <a:latin typeface="Arial Narrow"/>
                <a:ea typeface="Times New Roman"/>
              </a:rPr>
              <a:t>projekta </a:t>
            </a:r>
            <a:r>
              <a:rPr lang="sl-SI" sz="2400" dirty="0">
                <a:solidFill>
                  <a:prstClr val="black"/>
                </a:solidFill>
                <a:latin typeface="Arial Narrow"/>
                <a:ea typeface="Times New Roman"/>
              </a:rPr>
              <a:t>Na srednji šoli je </a:t>
            </a:r>
            <a:r>
              <a:rPr lang="sl-SI" sz="2400" dirty="0" err="1" smtClean="0">
                <a:solidFill>
                  <a:prstClr val="black"/>
                </a:solidFill>
                <a:latin typeface="Arial Narrow"/>
                <a:ea typeface="Times New Roman"/>
              </a:rPr>
              <a:t>kul</a:t>
            </a:r>
            <a:r>
              <a:rPr lang="sl-SI" sz="2400" dirty="0" smtClean="0">
                <a:solidFill>
                  <a:prstClr val="black"/>
                </a:solidFill>
                <a:latin typeface="Arial Narrow"/>
                <a:ea typeface="Times New Roman"/>
              </a:rPr>
              <a:t> - </a:t>
            </a:r>
            <a:r>
              <a:rPr lang="sl-SI" sz="2400" dirty="0" smtClean="0">
                <a:solidFill>
                  <a:prstClr val="black"/>
                </a:solidFill>
                <a:latin typeface="Arial Narrow"/>
                <a:ea typeface="Times New Roman"/>
                <a:hlinkClick r:id="rId2" action="ppaction://hlinkfile"/>
              </a:rPr>
              <a:t>povezava</a:t>
            </a:r>
            <a:r>
              <a:rPr lang="sl-SI" sz="2400" dirty="0" smtClean="0">
                <a:solidFill>
                  <a:prstClr val="black"/>
                </a:solidFill>
                <a:latin typeface="Arial Narrow"/>
                <a:ea typeface="Times New Roman"/>
              </a:rPr>
              <a:t> </a:t>
            </a:r>
            <a:r>
              <a:rPr lang="sl-SI" sz="2400" dirty="0">
                <a:solidFill>
                  <a:prstClr val="black"/>
                </a:solidFill>
                <a:latin typeface="Arial Narrow"/>
                <a:ea typeface="Times New Roman"/>
              </a:rPr>
              <a:t>ter Motivacija in zakon </a:t>
            </a:r>
            <a:r>
              <a:rPr lang="sl-SI" sz="2400" dirty="0" smtClean="0">
                <a:solidFill>
                  <a:prstClr val="black"/>
                </a:solidFill>
                <a:latin typeface="Arial Narrow"/>
                <a:ea typeface="Times New Roman"/>
              </a:rPr>
              <a:t>privlačnosti</a:t>
            </a:r>
            <a:r>
              <a:rPr lang="sl-SI" sz="2400" dirty="0">
                <a:solidFill>
                  <a:prstClr val="black"/>
                </a:solidFill>
                <a:latin typeface="Arial Narrow"/>
                <a:ea typeface="Times New Roman"/>
              </a:rPr>
              <a:t>;</a:t>
            </a:r>
            <a:endParaRPr lang="sl-SI" sz="2400" dirty="0" smtClean="0">
              <a:solidFill>
                <a:prstClr val="black"/>
              </a:solidFill>
              <a:latin typeface="Arial Narrow"/>
              <a:ea typeface="Times New Roman"/>
            </a:endParaRPr>
          </a:p>
          <a:p>
            <a:pPr lvl="2" algn="just">
              <a:buClr>
                <a:srgbClr val="FE8637"/>
              </a:buClr>
              <a:buFont typeface="Wingdings" pitchFamily="2" charset="2"/>
              <a:buChar char="§"/>
            </a:pPr>
            <a:r>
              <a:rPr lang="sl-SI" sz="2400" b="1" dirty="0" smtClean="0">
                <a:solidFill>
                  <a:prstClr val="black"/>
                </a:solidFill>
                <a:latin typeface="Arial Narrow"/>
                <a:ea typeface="Times New Roman"/>
              </a:rPr>
              <a:t>priprava vzgojnega načrta </a:t>
            </a:r>
            <a:r>
              <a:rPr lang="sl-SI" sz="2400" dirty="0" smtClean="0">
                <a:solidFill>
                  <a:prstClr val="black"/>
                </a:solidFill>
                <a:latin typeface="Arial Narrow"/>
                <a:ea typeface="Times New Roman"/>
              </a:rPr>
              <a:t>- </a:t>
            </a:r>
            <a:r>
              <a:rPr lang="sl-SI" sz="2400" dirty="0" smtClean="0">
                <a:solidFill>
                  <a:prstClr val="black"/>
                </a:solidFill>
                <a:latin typeface="Arial Narrow"/>
                <a:ea typeface="Times New Roman"/>
                <a:hlinkClick r:id="rId3" action="ppaction://hlinkfile"/>
              </a:rPr>
              <a:t>povezava</a:t>
            </a:r>
            <a:r>
              <a:rPr lang="sl-SI" sz="2400" dirty="0" smtClean="0">
                <a:solidFill>
                  <a:prstClr val="black"/>
                </a:solidFill>
                <a:latin typeface="Arial Narrow"/>
                <a:ea typeface="Times New Roman"/>
              </a:rPr>
              <a:t>;</a:t>
            </a:r>
          </a:p>
          <a:p>
            <a:pPr lvl="2" algn="just">
              <a:buClr>
                <a:srgbClr val="FE8637"/>
              </a:buClr>
              <a:buFont typeface="Wingdings" pitchFamily="2" charset="2"/>
              <a:buChar char="§"/>
            </a:pPr>
            <a:r>
              <a:rPr lang="sl-SI" sz="2400" dirty="0" smtClean="0">
                <a:solidFill>
                  <a:prstClr val="black"/>
                </a:solidFill>
                <a:latin typeface="Arial Narrow"/>
                <a:ea typeface="Times New Roman"/>
              </a:rPr>
              <a:t>2 tematski razredni uri;</a:t>
            </a:r>
          </a:p>
          <a:p>
            <a:pPr lvl="2" algn="just">
              <a:buClr>
                <a:srgbClr val="FE8637"/>
              </a:buClr>
              <a:buFont typeface="Wingdings" pitchFamily="2" charset="2"/>
              <a:buChar char="§"/>
            </a:pPr>
            <a:r>
              <a:rPr lang="sl-SI" sz="2400" dirty="0" smtClean="0">
                <a:solidFill>
                  <a:prstClr val="black"/>
                </a:solidFill>
                <a:latin typeface="Arial Narrow"/>
                <a:ea typeface="Times New Roman"/>
              </a:rPr>
              <a:t>prireditev na Starem gradu Ni izgovora, tudi ti zmoreš (podpis Kodeksa sožitja, vpis v Zlato knjigo);</a:t>
            </a:r>
          </a:p>
          <a:p>
            <a:pPr lvl="2" algn="just">
              <a:buClr>
                <a:srgbClr val="FE8637"/>
              </a:buClr>
              <a:buFont typeface="Wingdings" pitchFamily="2" charset="2"/>
              <a:buChar char="§"/>
            </a:pPr>
            <a:r>
              <a:rPr lang="sl-SI" sz="2400" b="1" dirty="0" smtClean="0">
                <a:solidFill>
                  <a:prstClr val="black"/>
                </a:solidFill>
                <a:latin typeface="Arial Narrow"/>
                <a:ea typeface="Times New Roman"/>
              </a:rPr>
              <a:t>snemanje kratkega filma Kodeks sožitja</a:t>
            </a:r>
            <a:r>
              <a:rPr lang="sl-SI" sz="2400" dirty="0" smtClean="0">
                <a:solidFill>
                  <a:prstClr val="black"/>
                </a:solidFill>
                <a:latin typeface="Arial Narrow"/>
                <a:ea typeface="Times New Roman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sl-SI" sz="2600" dirty="0"/>
          </a:p>
        </p:txBody>
      </p:sp>
    </p:spTree>
    <p:extLst>
      <p:ext uri="{BB962C8B-B14F-4D97-AF65-F5344CB8AC3E}">
        <p14:creationId xmlns:p14="http://schemas.microsoft.com/office/powerpoint/2010/main" val="348928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sl-SI" sz="3100" b="1" dirty="0" smtClean="0">
                <a:solidFill>
                  <a:schemeClr val="tx1"/>
                </a:solidFill>
                <a:latin typeface="Arial Narrow" pitchFamily="34" charset="0"/>
              </a:rPr>
              <a:t>ZAGOTAVLJANJE KAKOVOSTI NA </a:t>
            </a:r>
            <a:br>
              <a:rPr lang="sl-SI" sz="3100" b="1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sl-SI" sz="3100" b="1" dirty="0" smtClean="0">
                <a:solidFill>
                  <a:schemeClr val="tx1"/>
                </a:solidFill>
                <a:latin typeface="Arial Narrow" pitchFamily="34" charset="0"/>
              </a:rPr>
              <a:t>SŠSMM</a:t>
            </a:r>
            <a:endParaRPr lang="sl-SI" sz="31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sl-SI" b="1" dirty="0" smtClean="0"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sl-SI" b="1" dirty="0" smtClean="0">
                <a:latin typeface="Arial Narrow" pitchFamily="34" charset="0"/>
              </a:rPr>
              <a:t>ŠOLSKI CENTER CELJE:</a:t>
            </a:r>
          </a:p>
          <a:p>
            <a:pPr algn="just">
              <a:buFont typeface="Wingdings" pitchFamily="2" charset="2"/>
              <a:buChar char="Ø"/>
            </a:pPr>
            <a:r>
              <a:rPr lang="sl-SI" dirty="0" smtClean="0">
                <a:latin typeface="Arial Narrow" pitchFamily="34" charset="0"/>
              </a:rPr>
              <a:t>3000 dijakov, 500 študentov, 250 učiteljev, 3 lokacije</a:t>
            </a:r>
          </a:p>
          <a:p>
            <a:pPr algn="just">
              <a:buFont typeface="Wingdings" pitchFamily="2" charset="2"/>
              <a:buChar char="Ø"/>
            </a:pPr>
            <a:r>
              <a:rPr lang="sl-SI" b="1" dirty="0" smtClean="0">
                <a:latin typeface="Arial Narrow" pitchFamily="34" charset="0"/>
              </a:rPr>
              <a:t> </a:t>
            </a:r>
            <a:r>
              <a:rPr lang="sl-SI" b="1" dirty="0" smtClean="0">
                <a:latin typeface="Arial Narrow" pitchFamily="34" charset="0"/>
                <a:hlinkClick r:id="rId2"/>
              </a:rPr>
              <a:t>Šolski center Celje</a:t>
            </a:r>
            <a:endParaRPr lang="sl-SI" b="1" dirty="0" smtClean="0">
              <a:latin typeface="Arial Narrow" pitchFamily="34" charset="0"/>
            </a:endParaRPr>
          </a:p>
          <a:p>
            <a:pPr marL="0" indent="0" algn="just">
              <a:buNone/>
            </a:pPr>
            <a:endParaRPr lang="sl-SI" b="1" dirty="0" smtClean="0"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sl-SI" b="1" dirty="0" smtClean="0">
                <a:latin typeface="Arial Narrow" pitchFamily="34" charset="0"/>
              </a:rPr>
              <a:t>SREDNJA ŠOLA ZA STROJNIŠTVO, MEHATRONIKO IN MEDIJE:</a:t>
            </a:r>
          </a:p>
          <a:p>
            <a:pPr lvl="0" algn="just">
              <a:buClr>
                <a:srgbClr val="FE8637"/>
              </a:buClr>
              <a:buFont typeface="Wingdings" pitchFamily="2" charset="2"/>
              <a:buChar char="Ø"/>
            </a:pPr>
            <a:r>
              <a:rPr lang="sl-SI" dirty="0">
                <a:solidFill>
                  <a:prstClr val="black"/>
                </a:solidFill>
                <a:latin typeface="Arial Narrow" pitchFamily="34" charset="0"/>
              </a:rPr>
              <a:t>34 oddelkov, </a:t>
            </a:r>
            <a:r>
              <a:rPr lang="sl-SI" dirty="0" smtClean="0">
                <a:solidFill>
                  <a:prstClr val="black"/>
                </a:solidFill>
                <a:latin typeface="Arial Narrow" pitchFamily="34" charset="0"/>
              </a:rPr>
              <a:t>903 dijaki </a:t>
            </a:r>
            <a:r>
              <a:rPr lang="sl-SI" dirty="0">
                <a:solidFill>
                  <a:prstClr val="black"/>
                </a:solidFill>
                <a:latin typeface="Arial Narrow" pitchFamily="34" charset="0"/>
              </a:rPr>
              <a:t>in </a:t>
            </a:r>
            <a:r>
              <a:rPr lang="sl-SI" dirty="0" smtClean="0">
                <a:solidFill>
                  <a:prstClr val="black"/>
                </a:solidFill>
                <a:latin typeface="Arial Narrow" pitchFamily="34" charset="0"/>
              </a:rPr>
              <a:t>66 </a:t>
            </a:r>
            <a:r>
              <a:rPr lang="sl-SI" dirty="0">
                <a:solidFill>
                  <a:prstClr val="black"/>
                </a:solidFill>
                <a:latin typeface="Arial Narrow" pitchFamily="34" charset="0"/>
              </a:rPr>
              <a:t>učiteljev </a:t>
            </a:r>
            <a:endParaRPr lang="sl-SI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lvl="0" algn="just">
              <a:buClr>
                <a:srgbClr val="FE8637"/>
              </a:buClr>
              <a:buFont typeface="Wingdings" pitchFamily="2" charset="2"/>
              <a:buChar char="Ø"/>
            </a:pPr>
            <a:r>
              <a:rPr lang="sl-SI" dirty="0" smtClean="0">
                <a:solidFill>
                  <a:prstClr val="black"/>
                </a:solidFill>
                <a:latin typeface="Arial Narrow" pitchFamily="34" charset="0"/>
              </a:rPr>
              <a:t>10 programov </a:t>
            </a:r>
            <a:endParaRPr lang="sl-SI" dirty="0">
              <a:solidFill>
                <a:prstClr val="black"/>
              </a:solidFill>
              <a:latin typeface="Arial Narrow" pitchFamily="34" charset="0"/>
            </a:endParaRPr>
          </a:p>
          <a:p>
            <a:pPr lvl="0" algn="just">
              <a:buClr>
                <a:srgbClr val="FE8637"/>
              </a:buClr>
              <a:buFont typeface="Wingdings" pitchFamily="2" charset="2"/>
              <a:buChar char="Ø"/>
            </a:pPr>
            <a:r>
              <a:rPr lang="sl-SI" dirty="0">
                <a:solidFill>
                  <a:prstClr val="black"/>
                </a:solidFill>
                <a:latin typeface="Arial Narrow" pitchFamily="34" charset="0"/>
              </a:rPr>
              <a:t>2 </a:t>
            </a:r>
            <a:r>
              <a:rPr lang="sl-SI" dirty="0" smtClean="0">
                <a:solidFill>
                  <a:prstClr val="black"/>
                </a:solidFill>
                <a:latin typeface="Arial Narrow" pitchFamily="34" charset="0"/>
              </a:rPr>
              <a:t>lokaciji </a:t>
            </a:r>
          </a:p>
          <a:p>
            <a:pPr lvl="0" algn="just">
              <a:buClr>
                <a:srgbClr val="FE8637"/>
              </a:buClr>
              <a:buFont typeface="Wingdings" pitchFamily="2" charset="2"/>
              <a:buChar char="Ø"/>
            </a:pPr>
            <a:r>
              <a:rPr lang="sl-SI" dirty="0" smtClean="0">
                <a:solidFill>
                  <a:prstClr val="black"/>
                </a:solidFill>
                <a:latin typeface="Arial Narrow" pitchFamily="34" charset="0"/>
                <a:hlinkClick r:id="rId3"/>
              </a:rPr>
              <a:t>Šola</a:t>
            </a:r>
            <a:r>
              <a:rPr lang="sl-SI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endParaRPr lang="sl-SI" dirty="0">
              <a:solidFill>
                <a:srgbClr val="FF0000"/>
              </a:solidFill>
              <a:latin typeface="Arial Narrow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sl-SI" b="1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20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57184" y="116632"/>
            <a:ext cx="7467600" cy="594320"/>
          </a:xfrm>
        </p:spPr>
        <p:txBody>
          <a:bodyPr>
            <a:normAutofit/>
          </a:bodyPr>
          <a:lstStyle/>
          <a:p>
            <a:pPr algn="ctr"/>
            <a:r>
              <a:rPr lang="sl-SI" sz="2800" b="1" dirty="0" smtClean="0">
                <a:solidFill>
                  <a:schemeClr val="tx1"/>
                </a:solidFill>
                <a:latin typeface="Arial Narrow" pitchFamily="34" charset="0"/>
              </a:rPr>
              <a:t>PRIREDITEV NI IZGOVORA, TUDI TI ZMOREŠ</a:t>
            </a:r>
            <a:endParaRPr lang="sl-SI" sz="2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4" name="Ograda vsebine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" y="4215060"/>
            <a:ext cx="3388147" cy="2258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04521"/>
            <a:ext cx="4427637" cy="3320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437112"/>
            <a:ext cx="3203848" cy="2135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844831"/>
            <a:ext cx="2904223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318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3200" b="1" dirty="0">
                <a:solidFill>
                  <a:schemeClr val="tx1"/>
                </a:solidFill>
                <a:latin typeface="Arial Narrow" pitchFamily="34" charset="0"/>
              </a:rPr>
              <a:t>SAMOEVALVACIJA </a:t>
            </a:r>
            <a:br>
              <a:rPr lang="sl-SI" sz="3200" b="1" dirty="0">
                <a:solidFill>
                  <a:schemeClr val="tx1"/>
                </a:solidFill>
                <a:latin typeface="Arial Narrow" pitchFamily="34" charset="0"/>
              </a:rPr>
            </a:br>
            <a:r>
              <a:rPr lang="sl-SI" sz="3200" b="1" dirty="0">
                <a:solidFill>
                  <a:schemeClr val="tx1"/>
                </a:solidFill>
                <a:latin typeface="Arial Narrow" pitchFamily="34" charset="0"/>
              </a:rPr>
              <a:t>2014/15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sz="2600" b="1" dirty="0" smtClean="0">
                <a:latin typeface="Arial Narrow" pitchFamily="34" charset="0"/>
              </a:rPr>
              <a:t>Sodelovanje v spletnem anketiranju (</a:t>
            </a:r>
            <a:r>
              <a:rPr lang="sl-SI" sz="2600" b="1" dirty="0" err="1" smtClean="0">
                <a:latin typeface="Arial Narrow" pitchFamily="34" charset="0"/>
              </a:rPr>
              <a:t>EPoS</a:t>
            </a:r>
            <a:r>
              <a:rPr lang="sl-SI" sz="2600" b="1" dirty="0" smtClean="0">
                <a:latin typeface="Arial Narrow" pitchFamily="34" charset="0"/>
              </a:rPr>
              <a:t>):</a:t>
            </a:r>
          </a:p>
          <a:p>
            <a:pPr lvl="2" algn="just">
              <a:buFont typeface="Wingdings" pitchFamily="2" charset="2"/>
              <a:buChar char="§"/>
            </a:pPr>
            <a:r>
              <a:rPr lang="sl-SI" sz="2600" dirty="0" smtClean="0">
                <a:latin typeface="Arial Narrow" pitchFamily="34" charset="0"/>
                <a:ea typeface="Times New Roman"/>
              </a:rPr>
              <a:t>področje </a:t>
            </a:r>
            <a:r>
              <a:rPr lang="sl-SI" sz="2600" dirty="0" err="1">
                <a:latin typeface="Arial Narrow" pitchFamily="34" charset="0"/>
                <a:ea typeface="Times New Roman"/>
              </a:rPr>
              <a:t>samoevalvacije</a:t>
            </a:r>
            <a:r>
              <a:rPr lang="sl-SI" sz="2600" dirty="0">
                <a:latin typeface="Arial Narrow" pitchFamily="34" charset="0"/>
                <a:ea typeface="Times New Roman"/>
              </a:rPr>
              <a:t>: šolska klima: medosebni odnosi/ metode </a:t>
            </a:r>
            <a:r>
              <a:rPr lang="sl-SI" sz="2600" dirty="0" smtClean="0">
                <a:latin typeface="Arial Narrow" pitchFamily="34" charset="0"/>
                <a:ea typeface="Times New Roman"/>
              </a:rPr>
              <a:t>poučevanja</a:t>
            </a:r>
            <a:r>
              <a:rPr lang="sl-SI" sz="2600" dirty="0">
                <a:latin typeface="Arial Narrow" pitchFamily="34" charset="0"/>
                <a:ea typeface="Times New Roman"/>
              </a:rPr>
              <a:t> </a:t>
            </a:r>
            <a:r>
              <a:rPr lang="sl-SI" sz="2600" dirty="0" smtClean="0">
                <a:latin typeface="Arial Narrow" pitchFamily="34" charset="0"/>
                <a:ea typeface="Times New Roman"/>
              </a:rPr>
              <a:t>(40 ali 61 % učiteljev in 585 ali 67 % dijakov); </a:t>
            </a:r>
          </a:p>
          <a:p>
            <a:pPr lvl="2" algn="just">
              <a:buFont typeface="Wingdings" pitchFamily="2" charset="2"/>
              <a:buChar char="§"/>
            </a:pPr>
            <a:r>
              <a:rPr lang="sl-SI" sz="2600" dirty="0" smtClean="0">
                <a:latin typeface="Arial Narrow" pitchFamily="34" charset="0"/>
                <a:ea typeface="Times New Roman"/>
              </a:rPr>
              <a:t>merjenje napredka (</a:t>
            </a:r>
            <a:r>
              <a:rPr lang="sl-SI" sz="2000" dirty="0" smtClean="0">
                <a:latin typeface="Arial Narrow" pitchFamily="34" charset="0"/>
                <a:ea typeface="Times New Roman"/>
              </a:rPr>
              <a:t>1 = najboljša ocena, 4 = najslabša ocena) </a:t>
            </a:r>
            <a:r>
              <a:rPr lang="sl-SI" sz="2400" dirty="0" smtClean="0">
                <a:latin typeface="Arial Narrow" pitchFamily="34" charset="0"/>
                <a:ea typeface="Times New Roman"/>
              </a:rPr>
              <a:t>+ analiza + ukrepi izboljšav + implementacija ukrepov.</a:t>
            </a:r>
          </a:p>
          <a:p>
            <a:pPr lvl="2" algn="just">
              <a:buFont typeface="Wingdings" pitchFamily="2" charset="2"/>
              <a:buChar char="§"/>
            </a:pPr>
            <a:endParaRPr lang="sl-SI" sz="2600" dirty="0" smtClean="0">
              <a:latin typeface="Arial Narrow" pitchFamily="34" charset="0"/>
              <a:ea typeface="Times New Roman"/>
            </a:endParaRPr>
          </a:p>
          <a:p>
            <a:pPr marL="731520" lvl="2" indent="0" algn="just">
              <a:buNone/>
            </a:pPr>
            <a:endParaRPr lang="sl-SI" sz="2600" dirty="0">
              <a:latin typeface="Arial Narrow" pitchFamily="34" charset="0"/>
              <a:ea typeface="Times New Roman"/>
            </a:endParaRPr>
          </a:p>
          <a:p>
            <a:pPr marL="731520" lvl="2" indent="0" algn="just">
              <a:buNone/>
            </a:pPr>
            <a:endParaRPr lang="sl-SI" sz="2600" dirty="0" smtClean="0">
              <a:latin typeface="Arial Narrow" pitchFamily="34" charset="0"/>
              <a:ea typeface="Times New Roman"/>
            </a:endParaRPr>
          </a:p>
          <a:p>
            <a:pPr lvl="2" algn="just">
              <a:buFont typeface="Wingdings" pitchFamily="2" charset="2"/>
              <a:buChar char="§"/>
            </a:pPr>
            <a:endParaRPr lang="en-US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649882"/>
              </p:ext>
            </p:extLst>
          </p:nvPr>
        </p:nvGraphicFramePr>
        <p:xfrm>
          <a:off x="1259632" y="4437112"/>
          <a:ext cx="609600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sl-SI" dirty="0" smtClean="0">
                          <a:latin typeface="Arial Narrow" panose="020B0606020202030204" pitchFamily="34" charset="0"/>
                        </a:rPr>
                        <a:t>Šolska klima</a:t>
                      </a:r>
                    </a:p>
                    <a:p>
                      <a:r>
                        <a:rPr lang="sl-SI" dirty="0" smtClean="0">
                          <a:latin typeface="Arial Narrow" panose="020B0606020202030204" pitchFamily="34" charset="0"/>
                        </a:rPr>
                        <a:t>2010/2011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l-SI" dirty="0" smtClean="0">
                          <a:latin typeface="Arial Narrow" panose="020B0606020202030204" pitchFamily="34" charset="0"/>
                        </a:rPr>
                        <a:t>Šolska klima</a:t>
                      </a:r>
                    </a:p>
                    <a:p>
                      <a:r>
                        <a:rPr lang="sl-SI" dirty="0" smtClean="0">
                          <a:latin typeface="Arial Narrow" panose="020B0606020202030204" pitchFamily="34" charset="0"/>
                        </a:rPr>
                        <a:t>2011/20112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l-SI" dirty="0" smtClean="0">
                          <a:latin typeface="Arial Narrow" panose="020B0606020202030204" pitchFamily="34" charset="0"/>
                        </a:rPr>
                        <a:t>Šolska klima</a:t>
                      </a:r>
                    </a:p>
                    <a:p>
                      <a:r>
                        <a:rPr lang="sl-SI" dirty="0" smtClean="0">
                          <a:latin typeface="Arial Narrow" panose="020B0606020202030204" pitchFamily="34" charset="0"/>
                        </a:rPr>
                        <a:t>2014/2015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>
                          <a:latin typeface="Arial Narrow" panose="020B0606020202030204" pitchFamily="34" charset="0"/>
                        </a:rPr>
                        <a:t>učitelji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>
                          <a:latin typeface="Arial Narrow" panose="020B0606020202030204" pitchFamily="34" charset="0"/>
                        </a:rPr>
                        <a:t>dijaki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>
                          <a:latin typeface="Arial Narrow" panose="020B0606020202030204" pitchFamily="34" charset="0"/>
                        </a:rPr>
                        <a:t>učitelji</a:t>
                      </a:r>
                      <a:endParaRPr lang="en-US" dirty="0" smtClean="0">
                        <a:latin typeface="Arial Narrow" panose="020B0606020202030204" pitchFamily="34" charset="0"/>
                      </a:endParaRPr>
                    </a:p>
                    <a:p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>
                          <a:latin typeface="Arial Narrow" panose="020B0606020202030204" pitchFamily="34" charset="0"/>
                        </a:rPr>
                        <a:t>dijaki</a:t>
                      </a:r>
                      <a:endParaRPr lang="en-US" dirty="0" smtClean="0">
                        <a:latin typeface="Arial Narrow" panose="020B0606020202030204" pitchFamily="34" charset="0"/>
                      </a:endParaRPr>
                    </a:p>
                    <a:p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>
                          <a:latin typeface="Arial Narrow" panose="020B0606020202030204" pitchFamily="34" charset="0"/>
                        </a:rPr>
                        <a:t>učitelji</a:t>
                      </a:r>
                      <a:endParaRPr lang="en-US" dirty="0" smtClean="0">
                        <a:latin typeface="Arial Narrow" panose="020B0606020202030204" pitchFamily="34" charset="0"/>
                      </a:endParaRPr>
                    </a:p>
                    <a:p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>
                          <a:latin typeface="Arial Narrow" panose="020B0606020202030204" pitchFamily="34" charset="0"/>
                        </a:rPr>
                        <a:t>dijaki</a:t>
                      </a:r>
                      <a:endParaRPr lang="en-US" dirty="0" smtClean="0">
                        <a:latin typeface="Arial Narrow" panose="020B0606020202030204" pitchFamily="34" charset="0"/>
                      </a:endParaRPr>
                    </a:p>
                    <a:p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b="1" dirty="0" smtClean="0">
                          <a:latin typeface="Arial Narrow" panose="020B0606020202030204" pitchFamily="34" charset="0"/>
                        </a:rPr>
                        <a:t>1,81</a:t>
                      </a:r>
                      <a:endParaRPr lang="en-US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dirty="0" smtClean="0">
                          <a:latin typeface="Arial Narrow" panose="020B0606020202030204" pitchFamily="34" charset="0"/>
                        </a:rPr>
                        <a:t>2,03</a:t>
                      </a:r>
                      <a:endParaRPr lang="en-US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dirty="0" smtClean="0">
                          <a:latin typeface="Arial Narrow" panose="020B0606020202030204" pitchFamily="34" charset="0"/>
                        </a:rPr>
                        <a:t>1,50</a:t>
                      </a:r>
                      <a:endParaRPr lang="en-US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dirty="0" smtClean="0">
                          <a:latin typeface="Arial Narrow" panose="020B0606020202030204" pitchFamily="34" charset="0"/>
                        </a:rPr>
                        <a:t>1,95</a:t>
                      </a:r>
                      <a:endParaRPr lang="en-US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dirty="0" smtClean="0">
                          <a:latin typeface="Arial Narrow" panose="020B0606020202030204" pitchFamily="34" charset="0"/>
                        </a:rPr>
                        <a:t>1,57</a:t>
                      </a:r>
                      <a:endParaRPr lang="en-US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dirty="0" smtClean="0">
                          <a:latin typeface="Arial Narrow" panose="020B0606020202030204" pitchFamily="34" charset="0"/>
                        </a:rPr>
                        <a:t>1,88</a:t>
                      </a:r>
                      <a:endParaRPr lang="en-US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51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800" b="1" dirty="0" smtClean="0">
                <a:solidFill>
                  <a:schemeClr val="tx1"/>
                </a:solidFill>
                <a:latin typeface="Arial Narrow" pitchFamily="34" charset="0"/>
              </a:rPr>
              <a:t>SAMOEVALVACIJA</a:t>
            </a:r>
            <a:br>
              <a:rPr lang="sl-SI" sz="2800" b="1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sl-SI" sz="2800" b="1" dirty="0" smtClean="0">
                <a:solidFill>
                  <a:schemeClr val="tx1"/>
                </a:solidFill>
                <a:latin typeface="Arial Narrow" pitchFamily="34" charset="0"/>
              </a:rPr>
              <a:t>2014/15</a:t>
            </a:r>
            <a:endParaRPr lang="sl-SI" sz="2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dirty="0" smtClean="0">
                <a:latin typeface="Arial Narrow" pitchFamily="34" charset="0"/>
              </a:rPr>
              <a:t>Uvedba modela odličnosti EFQM:</a:t>
            </a:r>
          </a:p>
          <a:p>
            <a:pPr algn="just">
              <a:buFont typeface="Wingdings" pitchFamily="2" charset="2"/>
              <a:buChar char="Ø"/>
            </a:pPr>
            <a:r>
              <a:rPr lang="sl-SI" dirty="0" smtClean="0">
                <a:latin typeface="Arial Narrow" pitchFamily="34" charset="0"/>
              </a:rPr>
              <a:t>cilj: spoznati, razumeti, uporabljati ukrepe in metode sistema odličnosti;</a:t>
            </a:r>
          </a:p>
          <a:p>
            <a:pPr algn="just">
              <a:buFont typeface="Wingdings" pitchFamily="2" charset="2"/>
              <a:buChar char="Ø"/>
            </a:pPr>
            <a:r>
              <a:rPr lang="sl-SI" dirty="0">
                <a:latin typeface="Arial Narrow" pitchFamily="34" charset="0"/>
              </a:rPr>
              <a:t>s</a:t>
            </a:r>
            <a:r>
              <a:rPr lang="sl-SI" dirty="0" smtClean="0">
                <a:latin typeface="Arial Narrow" pitchFamily="34" charset="0"/>
              </a:rPr>
              <a:t>trokovno usposabljanje učiteljskega zbora;</a:t>
            </a:r>
          </a:p>
          <a:p>
            <a:pPr algn="just">
              <a:buFont typeface="Wingdings" pitchFamily="2" charset="2"/>
              <a:buChar char="Ø"/>
            </a:pPr>
            <a:r>
              <a:rPr lang="sl-SI" dirty="0">
                <a:latin typeface="Arial Narrow" pitchFamily="34" charset="0"/>
              </a:rPr>
              <a:t>t</a:t>
            </a:r>
            <a:r>
              <a:rPr lang="sl-SI" dirty="0" smtClean="0">
                <a:latin typeface="Arial Narrow" pitchFamily="34" charset="0"/>
              </a:rPr>
              <a:t>imska organiziranost kolektiva.</a:t>
            </a:r>
          </a:p>
          <a:p>
            <a:pPr>
              <a:buFont typeface="Wingdings" pitchFamily="2" charset="2"/>
              <a:buChar char="Ø"/>
            </a:pPr>
            <a:endParaRPr lang="sl-SI" dirty="0" smtClean="0">
              <a:latin typeface="Arial Narrow" pitchFamily="34" charset="0"/>
            </a:endParaRPr>
          </a:p>
          <a:p>
            <a:pPr marL="0" lvl="0" indent="0" algn="just">
              <a:buClr>
                <a:srgbClr val="FE8637"/>
              </a:buClr>
              <a:buNone/>
            </a:pPr>
            <a:r>
              <a:rPr lang="sl-SI" sz="2800" b="1" dirty="0" smtClean="0">
                <a:latin typeface="Arial Narrow" pitchFamily="34" charset="0"/>
              </a:rPr>
              <a:t>Vizija: </a:t>
            </a:r>
            <a:r>
              <a:rPr lang="sl-SI" sz="2800" b="1" dirty="0">
                <a:latin typeface="Arial Narrow" pitchFamily="34" charset="0"/>
              </a:rPr>
              <a:t>Želimo postati šola, ki jo na poti k odličnosti ženejo ambicioznost, inovativnost, ustvarjalnost in etičnost.</a:t>
            </a:r>
          </a:p>
          <a:p>
            <a:pPr marL="0" indent="0">
              <a:buNone/>
            </a:pPr>
            <a:endParaRPr lang="sl-SI" sz="28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87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800" b="1" dirty="0">
                <a:solidFill>
                  <a:schemeClr val="tx1"/>
                </a:solidFill>
                <a:latin typeface="Arial Narrow" pitchFamily="34" charset="0"/>
              </a:rPr>
              <a:t>SAMOEVALVACIJA</a:t>
            </a:r>
            <a:br>
              <a:rPr lang="sl-SI" sz="2800" b="1" dirty="0">
                <a:solidFill>
                  <a:schemeClr val="tx1"/>
                </a:solidFill>
                <a:latin typeface="Arial Narrow" pitchFamily="34" charset="0"/>
              </a:rPr>
            </a:br>
            <a:r>
              <a:rPr lang="sl-SI" sz="2800" b="1" dirty="0" smtClean="0">
                <a:solidFill>
                  <a:schemeClr val="tx1"/>
                </a:solidFill>
                <a:latin typeface="Arial Narrow" pitchFamily="34" charset="0"/>
              </a:rPr>
              <a:t>2015/16</a:t>
            </a:r>
            <a:endParaRPr lang="en-US" sz="2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l-SI" sz="2600" b="1" dirty="0" smtClean="0">
                <a:latin typeface="Arial Narrow" panose="020B0606020202030204" pitchFamily="34" charset="0"/>
              </a:rPr>
              <a:t>Celovito vodenje kakovosti po področjih/timih: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sz="2600" dirty="0" smtClean="0">
                <a:latin typeface="Arial Narrow" panose="020B0606020202030204" pitchFamily="34" charset="0"/>
              </a:rPr>
              <a:t>načrtovanje </a:t>
            </a:r>
            <a:r>
              <a:rPr lang="sl-SI" sz="2600" dirty="0">
                <a:latin typeface="Arial Narrow" panose="020B0606020202030204" pitchFamily="34" charset="0"/>
              </a:rPr>
              <a:t>procesa </a:t>
            </a:r>
            <a:r>
              <a:rPr lang="sl-SI" sz="2600" dirty="0" smtClean="0">
                <a:latin typeface="Arial Narrow" panose="020B0606020202030204" pitchFamily="34" charset="0"/>
              </a:rPr>
              <a:t>izobraževanja;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sz="2600" dirty="0" smtClean="0">
                <a:latin typeface="Arial Narrow" panose="020B0606020202030204" pitchFamily="34" charset="0"/>
              </a:rPr>
              <a:t>učenje </a:t>
            </a:r>
            <a:r>
              <a:rPr lang="sl-SI" sz="2600" dirty="0">
                <a:latin typeface="Arial Narrow" panose="020B0606020202030204" pitchFamily="34" charset="0"/>
              </a:rPr>
              <a:t>in </a:t>
            </a:r>
            <a:r>
              <a:rPr lang="sl-SI" sz="2600" dirty="0" smtClean="0">
                <a:latin typeface="Arial Narrow" panose="020B0606020202030204" pitchFamily="34" charset="0"/>
              </a:rPr>
              <a:t>poučevanje;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sz="2600" dirty="0" smtClean="0">
                <a:latin typeface="Arial Narrow" panose="020B0606020202030204" pitchFamily="34" charset="0"/>
              </a:rPr>
              <a:t>svetovanje </a:t>
            </a:r>
            <a:r>
              <a:rPr lang="sl-SI" sz="2600" dirty="0">
                <a:latin typeface="Arial Narrow" panose="020B0606020202030204" pitchFamily="34" charset="0"/>
              </a:rPr>
              <a:t>in podpora </a:t>
            </a:r>
            <a:r>
              <a:rPr lang="sl-SI" sz="2600" dirty="0" smtClean="0">
                <a:latin typeface="Arial Narrow" panose="020B0606020202030204" pitchFamily="34" charset="0"/>
              </a:rPr>
              <a:t>dijakom;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sz="2600" dirty="0" smtClean="0">
                <a:latin typeface="Arial Narrow" panose="020B0606020202030204" pitchFamily="34" charset="0"/>
              </a:rPr>
              <a:t>sodelovanje </a:t>
            </a:r>
            <a:r>
              <a:rPr lang="sl-SI" sz="2600" dirty="0">
                <a:latin typeface="Arial Narrow" panose="020B0606020202030204" pitchFamily="34" charset="0"/>
              </a:rPr>
              <a:t>z </a:t>
            </a:r>
            <a:r>
              <a:rPr lang="sl-SI" sz="2600" dirty="0" smtClean="0">
                <a:latin typeface="Arial Narrow" panose="020B0606020202030204" pitchFamily="34" charset="0"/>
              </a:rPr>
              <a:t>okoljem;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sz="2600" b="1" dirty="0" smtClean="0">
                <a:latin typeface="Arial Narrow" panose="020B0606020202030204" pitchFamily="34" charset="0"/>
              </a:rPr>
              <a:t>šolska klima – vzpostavljen celovit sistem</a:t>
            </a:r>
            <a:r>
              <a:rPr lang="sl-SI" sz="2600" dirty="0" smtClean="0">
                <a:latin typeface="Arial Narrow" panose="020B0606020202030204" pitchFamily="34" charset="0"/>
              </a:rPr>
              <a:t>: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sl-SI" sz="2300" b="1" dirty="0" smtClean="0">
                <a:latin typeface="Arial Narrow" panose="020B0606020202030204" pitchFamily="34" charset="0"/>
              </a:rPr>
              <a:t> sodelovanje v mednarodnem projektu Kodeks sožitja;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sl-SI" sz="2300" b="1" dirty="0" smtClean="0">
                <a:latin typeface="Arial Narrow" panose="020B0606020202030204" pitchFamily="34" charset="0"/>
              </a:rPr>
              <a:t> izboljšanje reda in discipline - </a:t>
            </a:r>
            <a:r>
              <a:rPr lang="sl-SI" sz="2300" b="1" dirty="0" smtClean="0">
                <a:latin typeface="Arial Narrow" panose="020B0606020202030204" pitchFamily="34" charset="0"/>
                <a:hlinkClick r:id="rId2" action="ppaction://hlinkfile"/>
              </a:rPr>
              <a:t>akcijski načrt</a:t>
            </a:r>
            <a:r>
              <a:rPr lang="sl-SI" sz="2300" b="1" dirty="0" smtClean="0">
                <a:latin typeface="Arial Narrow" panose="020B0606020202030204" pitchFamily="34" charset="0"/>
              </a:rPr>
              <a:t>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sz="2600" dirty="0" smtClean="0">
                <a:latin typeface="Arial Narrow" panose="020B0606020202030204" pitchFamily="34" charset="0"/>
              </a:rPr>
              <a:t>odličnost </a:t>
            </a:r>
            <a:r>
              <a:rPr lang="sl-SI" sz="2600" dirty="0">
                <a:latin typeface="Arial Narrow" panose="020B0606020202030204" pitchFamily="34" charset="0"/>
              </a:rPr>
              <a:t>delovanja </a:t>
            </a:r>
            <a:r>
              <a:rPr lang="sl-SI" sz="2600" dirty="0" smtClean="0">
                <a:latin typeface="Arial Narrow" panose="020B0606020202030204" pitchFamily="34" charset="0"/>
              </a:rPr>
              <a:t>šole (komisija za kakovost).</a:t>
            </a:r>
            <a:endParaRPr lang="en-US" sz="2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38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chemeClr val="tx1"/>
                </a:solidFill>
                <a:latin typeface="Arial Narrow" pitchFamily="34" charset="0"/>
              </a:rPr>
              <a:t>POROČILO O KAKOVOSTI</a:t>
            </a:r>
            <a:endParaRPr lang="sl-SI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sl-SI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l-SI" dirty="0" smtClean="0">
                <a:latin typeface="Arial Narrow" pitchFamily="34" charset="0"/>
              </a:rPr>
              <a:t>Objava na spletu </a:t>
            </a:r>
          </a:p>
          <a:p>
            <a:pPr>
              <a:buFont typeface="Wingdings" pitchFamily="2" charset="2"/>
              <a:buChar char="Ø"/>
            </a:pPr>
            <a:r>
              <a:rPr lang="sl-SI" dirty="0" smtClean="0">
                <a:latin typeface="Arial Narrow" pitchFamily="34" charset="0"/>
              </a:rPr>
              <a:t>Vsebinski sklopi poročila o kakovosti  (predstavitev šole, poročilo o kakovosti)</a:t>
            </a:r>
          </a:p>
          <a:p>
            <a:pPr>
              <a:buFont typeface="Wingdings" pitchFamily="2" charset="2"/>
              <a:buChar char="Ø"/>
            </a:pPr>
            <a:r>
              <a:rPr lang="sl-SI" dirty="0" smtClean="0">
                <a:latin typeface="Arial Narrow" pitchFamily="34" charset="0"/>
              </a:rPr>
              <a:t>Smernice: Metodološki priročnik za delo šolskih komisij za kakovost - Munus 2 in CPI</a:t>
            </a:r>
          </a:p>
          <a:p>
            <a:pPr>
              <a:buFont typeface="Wingdings" pitchFamily="2" charset="2"/>
              <a:buChar char="Ø"/>
            </a:pPr>
            <a:r>
              <a:rPr lang="sl-SI" dirty="0" smtClean="0">
                <a:latin typeface="Arial Narrow" pitchFamily="34" charset="0"/>
                <a:hlinkClick r:id="rId2"/>
              </a:rPr>
              <a:t>Poročila o kakovosti</a:t>
            </a:r>
            <a:endParaRPr lang="sl-SI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7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800" b="1" dirty="0" smtClean="0">
                <a:solidFill>
                  <a:schemeClr val="tx1"/>
                </a:solidFill>
                <a:latin typeface="Arial Narrow" pitchFamily="34" charset="0"/>
              </a:rPr>
              <a:t>PASTI, NEVARNOSTI, IZZIVI</a:t>
            </a:r>
            <a:endParaRPr lang="sl-SI" sz="2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just">
              <a:spcAft>
                <a:spcPts val="0"/>
              </a:spcAft>
              <a:buFont typeface="Wingdings" pitchFamily="2" charset="2"/>
              <a:buChar char="Ø"/>
            </a:pPr>
            <a:endParaRPr lang="sl-SI" dirty="0" smtClean="0">
              <a:latin typeface="Arial Narrow"/>
              <a:ea typeface="Times New Roman"/>
            </a:endParaRPr>
          </a:p>
          <a:p>
            <a:pPr lvl="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sl-SI" dirty="0" smtClean="0">
                <a:latin typeface="Arial Narrow"/>
                <a:ea typeface="Times New Roman"/>
              </a:rPr>
              <a:t>Vzpostavitev </a:t>
            </a:r>
            <a:r>
              <a:rPr lang="sl-SI" dirty="0">
                <a:latin typeface="Arial Narrow"/>
                <a:ea typeface="Times New Roman"/>
              </a:rPr>
              <a:t>celovitega sistema zagotavljanja kakovosti je dolgotrajen proces. </a:t>
            </a:r>
            <a:endParaRPr lang="sl-SI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sl-SI" dirty="0">
                <a:latin typeface="Arial Narrow"/>
                <a:ea typeface="Times New Roman"/>
              </a:rPr>
              <a:t>Spremembe dosežemo z majhnimi koraki.</a:t>
            </a:r>
            <a:endParaRPr lang="sl-SI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sl-SI" dirty="0">
                <a:latin typeface="Arial Narrow"/>
                <a:ea typeface="Times New Roman"/>
              </a:rPr>
              <a:t>Začnimo </a:t>
            </a:r>
            <a:r>
              <a:rPr lang="sl-SI" dirty="0" smtClean="0">
                <a:latin typeface="Arial Narrow"/>
                <a:ea typeface="Times New Roman"/>
              </a:rPr>
              <a:t>s spremembami pri sebi.</a:t>
            </a:r>
            <a:endParaRPr lang="sl-SI" dirty="0">
              <a:latin typeface="Times New Roman"/>
              <a:ea typeface="Times New Roman"/>
            </a:endParaRPr>
          </a:p>
          <a:p>
            <a:pPr>
              <a:buFont typeface="Wingdings" pitchFamily="2" charset="2"/>
              <a:buChar char="Ø"/>
            </a:pPr>
            <a:r>
              <a:rPr lang="sl-SI" dirty="0" smtClean="0">
                <a:latin typeface="Arial Narrow"/>
                <a:ea typeface="Calibri"/>
                <a:cs typeface="Times New Roman"/>
              </a:rPr>
              <a:t>„Zasvojenost„ s krogom kakovosti – večno nezadovoljstvo z rezultati ...</a:t>
            </a:r>
          </a:p>
          <a:p>
            <a:pPr lvl="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sl-SI" dirty="0" smtClean="0">
                <a:latin typeface="Arial Narrow"/>
                <a:ea typeface="Times New Roman"/>
              </a:rPr>
              <a:t>Motivacijska </a:t>
            </a:r>
            <a:r>
              <a:rPr lang="sl-SI" dirty="0">
                <a:latin typeface="Arial Narrow"/>
                <a:ea typeface="Times New Roman"/>
              </a:rPr>
              <a:t>orodja za člane komisije/skupine za kakovost … </a:t>
            </a:r>
            <a:endParaRPr lang="sl-SI" dirty="0">
              <a:latin typeface="Times New Roman"/>
              <a:ea typeface="Times New Roman"/>
            </a:endParaRPr>
          </a:p>
          <a:p>
            <a:pPr lvl="0" algn="just">
              <a:buClr>
                <a:srgbClr val="FE8637"/>
              </a:buClr>
              <a:buFont typeface="Wingdings" pitchFamily="2" charset="2"/>
              <a:buChar char="Ø"/>
            </a:pPr>
            <a:r>
              <a:rPr lang="sl-SI" dirty="0" smtClean="0">
                <a:solidFill>
                  <a:prstClr val="black"/>
                </a:solidFill>
                <a:latin typeface="Arial Narrow"/>
                <a:ea typeface="Times New Roman"/>
              </a:rPr>
              <a:t>Zavedanje pomena </a:t>
            </a:r>
            <a:r>
              <a:rPr lang="sl-SI" dirty="0">
                <a:solidFill>
                  <a:prstClr val="black"/>
                </a:solidFill>
                <a:latin typeface="Arial Narrow"/>
                <a:ea typeface="Times New Roman"/>
              </a:rPr>
              <a:t>vseživljenjskega učenja.</a:t>
            </a:r>
            <a:endParaRPr lang="sl-SI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>
              <a:buFont typeface="Wingdings" pitchFamily="2" charset="2"/>
              <a:buChar char="Ø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0431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800" b="1" dirty="0">
                <a:solidFill>
                  <a:schemeClr val="tx1"/>
                </a:solidFill>
                <a:latin typeface="Arial Narrow" pitchFamily="34" charset="0"/>
              </a:rPr>
              <a:t>DOKUMENTACIJA,</a:t>
            </a:r>
            <a:br>
              <a:rPr lang="sl-SI" sz="2800" b="1" dirty="0">
                <a:solidFill>
                  <a:schemeClr val="tx1"/>
                </a:solidFill>
                <a:latin typeface="Arial Narrow" pitchFamily="34" charset="0"/>
              </a:rPr>
            </a:br>
            <a:r>
              <a:rPr lang="sl-SI" sz="2800" b="1" dirty="0">
                <a:solidFill>
                  <a:schemeClr val="tx1"/>
                </a:solidFill>
                <a:latin typeface="Arial Narrow" pitchFamily="34" charset="0"/>
              </a:rPr>
              <a:t>VIRI IN LITERATURA</a:t>
            </a:r>
            <a:endParaRPr lang="sl-SI" sz="2800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Ø"/>
            </a:pPr>
            <a:r>
              <a:rPr lang="sl-SI" dirty="0">
                <a:solidFill>
                  <a:prstClr val="black"/>
                </a:solidFill>
                <a:latin typeface="Arial Narrow" pitchFamily="34" charset="0"/>
              </a:rPr>
              <a:t>Akcijski načrt </a:t>
            </a:r>
            <a:r>
              <a:rPr lang="sl-SI" dirty="0">
                <a:solidFill>
                  <a:prstClr val="black"/>
                </a:solidFill>
                <a:latin typeface="Arial Narrow" pitchFamily="34" charset="0"/>
                <a:hlinkClick r:id="rId2" action="ppaction://hlinkfile"/>
              </a:rPr>
              <a:t>Kodeks </a:t>
            </a:r>
            <a:r>
              <a:rPr lang="sl-SI" dirty="0" smtClean="0">
                <a:solidFill>
                  <a:prstClr val="black"/>
                </a:solidFill>
                <a:latin typeface="Arial Narrow" pitchFamily="34" charset="0"/>
                <a:hlinkClick r:id="rId2" action="ppaction://hlinkfile"/>
              </a:rPr>
              <a:t>sožitja</a:t>
            </a:r>
            <a:r>
              <a:rPr lang="sl-SI" dirty="0" smtClean="0">
                <a:solidFill>
                  <a:prstClr val="black"/>
                </a:solidFill>
                <a:latin typeface="Arial Narrow" pitchFamily="34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l-SI" dirty="0">
                <a:solidFill>
                  <a:prstClr val="black"/>
                </a:solidFill>
                <a:latin typeface="Arial Narrow" pitchFamily="34" charset="0"/>
              </a:rPr>
              <a:t>Letni delovni </a:t>
            </a:r>
            <a:r>
              <a:rPr lang="sl-SI" dirty="0" smtClean="0">
                <a:solidFill>
                  <a:prstClr val="black"/>
                </a:solidFill>
                <a:latin typeface="Arial Narrow" pitchFamily="34" charset="0"/>
              </a:rPr>
              <a:t>načrt. 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sl-SI" dirty="0">
                <a:solidFill>
                  <a:prstClr val="black"/>
                </a:solidFill>
                <a:latin typeface="Arial Narrow" pitchFamily="34" charset="0"/>
              </a:rPr>
              <a:t>Papež, M. idr. </a:t>
            </a:r>
            <a:r>
              <a:rPr lang="sl-SI" i="1" dirty="0">
                <a:solidFill>
                  <a:prstClr val="black"/>
                </a:solidFill>
                <a:latin typeface="Arial Narrow" pitchFamily="34" charset="0"/>
              </a:rPr>
              <a:t>Metodološki priročnik za delo šolskih komisij za kakovos</a:t>
            </a:r>
            <a:r>
              <a:rPr lang="sl-SI" dirty="0">
                <a:solidFill>
                  <a:prstClr val="black"/>
                </a:solidFill>
                <a:latin typeface="Arial Narrow" pitchFamily="34" charset="0"/>
              </a:rPr>
              <a:t>t. Velenje: Šolski center Velenje, 2011</a:t>
            </a:r>
            <a:r>
              <a:rPr lang="sl-SI" dirty="0" smtClean="0">
                <a:solidFill>
                  <a:prstClr val="black"/>
                </a:solidFill>
                <a:latin typeface="Arial Narrow" pitchFamily="34" charset="0"/>
              </a:rPr>
              <a:t>.</a:t>
            </a:r>
            <a:endParaRPr lang="sl-SI" dirty="0" smtClean="0"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l-SI" dirty="0" smtClean="0">
                <a:latin typeface="Arial Narrow" panose="020B0606020202030204" pitchFamily="34" charset="0"/>
              </a:rPr>
              <a:t>Razvojni </a:t>
            </a:r>
            <a:r>
              <a:rPr lang="sl-SI" dirty="0">
                <a:latin typeface="Arial Narrow" panose="020B0606020202030204" pitchFamily="34" charset="0"/>
              </a:rPr>
              <a:t>načrt Srednje šole za strojništvo, </a:t>
            </a:r>
            <a:r>
              <a:rPr lang="sl-SI" dirty="0" err="1">
                <a:latin typeface="Arial Narrow" panose="020B0606020202030204" pitchFamily="34" charset="0"/>
              </a:rPr>
              <a:t>mehatroniko</a:t>
            </a:r>
            <a:r>
              <a:rPr lang="sl-SI" dirty="0">
                <a:latin typeface="Arial Narrow" panose="020B0606020202030204" pitchFamily="34" charset="0"/>
              </a:rPr>
              <a:t> in medije v obdobjih 2009-2014. (2009). Šolski center Celje. Neobjavljeno gradivo.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l-SI" dirty="0">
                <a:latin typeface="Arial Narrow" panose="020B0606020202030204" pitchFamily="34" charset="0"/>
              </a:rPr>
              <a:t>Razvojni načrt Srednje šole za strojništvo, </a:t>
            </a:r>
            <a:r>
              <a:rPr lang="sl-SI" dirty="0" err="1">
                <a:latin typeface="Arial Narrow" panose="020B0606020202030204" pitchFamily="34" charset="0"/>
              </a:rPr>
              <a:t>mehatroniko</a:t>
            </a:r>
            <a:r>
              <a:rPr lang="sl-SI" dirty="0">
                <a:latin typeface="Arial Narrow" panose="020B0606020202030204" pitchFamily="34" charset="0"/>
              </a:rPr>
              <a:t> in medije v obdobjih 2014-2019. (2014). Šolski center Celje. Neobjavljeno gradivo</a:t>
            </a:r>
            <a:r>
              <a:rPr lang="sl-SI" dirty="0" smtClean="0">
                <a:latin typeface="Arial Narrow" panose="020B0606020202030204" pitchFamily="34" charset="0"/>
              </a:rPr>
              <a:t>.</a:t>
            </a:r>
            <a:endParaRPr lang="sl-SI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1485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2800" b="1" dirty="0">
                <a:solidFill>
                  <a:schemeClr val="tx1"/>
                </a:solidFill>
                <a:latin typeface="Arial Narrow" pitchFamily="34" charset="0"/>
              </a:rPr>
              <a:t>ZAGOTAVLJANJE KAKOVOSTI </a:t>
            </a:r>
            <a:r>
              <a:rPr lang="sl-SI" sz="2800" b="1" dirty="0" smtClean="0">
                <a:solidFill>
                  <a:schemeClr val="tx1"/>
                </a:solidFill>
                <a:latin typeface="Arial Narrow" pitchFamily="34" charset="0"/>
              </a:rPr>
              <a:t>NA </a:t>
            </a:r>
            <a:br>
              <a:rPr lang="sl-SI" sz="2800" b="1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sl-SI" sz="2800" b="1" dirty="0" smtClean="0">
                <a:solidFill>
                  <a:schemeClr val="tx1"/>
                </a:solidFill>
                <a:latin typeface="Arial Narrow" pitchFamily="34" charset="0"/>
              </a:rPr>
              <a:t>SŠSMM 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 algn="just">
              <a:buClr>
                <a:srgbClr val="FE8637"/>
              </a:buClr>
              <a:buNone/>
            </a:pPr>
            <a:endParaRPr lang="sl-SI" b="1" dirty="0">
              <a:solidFill>
                <a:prstClr val="black"/>
              </a:solidFill>
              <a:latin typeface="Arial Narrow" pitchFamily="34" charset="0"/>
            </a:endParaRPr>
          </a:p>
          <a:p>
            <a:pPr lvl="0" algn="just">
              <a:buClr>
                <a:srgbClr val="FE8637"/>
              </a:buClr>
              <a:buFont typeface="Wingdings" panose="05000000000000000000" pitchFamily="2" charset="2"/>
              <a:buChar char="Ø"/>
            </a:pPr>
            <a:r>
              <a:rPr lang="sl-SI" b="1" dirty="0" smtClean="0">
                <a:latin typeface="Arial Narrow" pitchFamily="34" charset="0"/>
              </a:rPr>
              <a:t>I</a:t>
            </a:r>
            <a:r>
              <a:rPr lang="sl-SI" b="1" dirty="0" smtClean="0">
                <a:solidFill>
                  <a:prstClr val="black"/>
                </a:solidFill>
                <a:latin typeface="Arial Narrow" pitchFamily="34" charset="0"/>
              </a:rPr>
              <a:t>zhodišča </a:t>
            </a:r>
            <a:r>
              <a:rPr lang="sl-SI" b="1" dirty="0">
                <a:solidFill>
                  <a:prstClr val="black"/>
                </a:solidFill>
                <a:latin typeface="Arial Narrow" pitchFamily="34" charset="0"/>
              </a:rPr>
              <a:t>za vzpostavitev sistema zagotavljanja </a:t>
            </a:r>
            <a:r>
              <a:rPr lang="sl-SI" b="1" dirty="0" smtClean="0">
                <a:solidFill>
                  <a:prstClr val="black"/>
                </a:solidFill>
                <a:latin typeface="Arial Narrow" pitchFamily="34" charset="0"/>
              </a:rPr>
              <a:t>kakovosti</a:t>
            </a:r>
            <a:endParaRPr lang="sl-SI" b="1" dirty="0">
              <a:solidFill>
                <a:prstClr val="black"/>
              </a:solidFill>
              <a:latin typeface="Arial Narrow" pitchFamily="34" charset="0"/>
            </a:endParaRPr>
          </a:p>
          <a:p>
            <a:pPr lvl="0" algn="just">
              <a:buClr>
                <a:srgbClr val="FE8637"/>
              </a:buClr>
              <a:buFont typeface="Wingdings" panose="05000000000000000000" pitchFamily="2" charset="2"/>
              <a:buChar char="Ø"/>
            </a:pPr>
            <a:r>
              <a:rPr lang="sl-SI" b="1" dirty="0" smtClean="0">
                <a:solidFill>
                  <a:prstClr val="black"/>
                </a:solidFill>
                <a:latin typeface="Arial Narrow" pitchFamily="34" charset="0"/>
              </a:rPr>
              <a:t>Predstavitev </a:t>
            </a:r>
            <a:r>
              <a:rPr lang="sl-SI" b="1" dirty="0">
                <a:solidFill>
                  <a:prstClr val="black"/>
                </a:solidFill>
                <a:latin typeface="Arial Narrow" pitchFamily="34" charset="0"/>
              </a:rPr>
              <a:t>sistema zagotavljanja kakovosti:</a:t>
            </a:r>
          </a:p>
          <a:p>
            <a:pPr lvl="2" algn="just">
              <a:buClr>
                <a:srgbClr val="FE8637"/>
              </a:buClr>
              <a:buFont typeface="Wingdings" pitchFamily="2" charset="2"/>
              <a:buChar char="§"/>
            </a:pPr>
            <a:r>
              <a:rPr lang="sl-SI" sz="2400" dirty="0" smtClean="0">
                <a:solidFill>
                  <a:prstClr val="black"/>
                </a:solidFill>
                <a:latin typeface="Arial Narrow" pitchFamily="34" charset="0"/>
              </a:rPr>
              <a:t>delovanje </a:t>
            </a:r>
            <a:r>
              <a:rPr lang="sl-SI" sz="2400" dirty="0">
                <a:solidFill>
                  <a:prstClr val="black"/>
                </a:solidFill>
                <a:latin typeface="Arial Narrow" pitchFamily="34" charset="0"/>
              </a:rPr>
              <a:t>komisije za </a:t>
            </a:r>
            <a:r>
              <a:rPr lang="sl-SI" sz="2400" dirty="0" smtClean="0">
                <a:solidFill>
                  <a:prstClr val="black"/>
                </a:solidFill>
                <a:latin typeface="Arial Narrow" pitchFamily="34" charset="0"/>
              </a:rPr>
              <a:t>kakovost;</a:t>
            </a:r>
            <a:endParaRPr lang="sl-SI" sz="2400" dirty="0">
              <a:solidFill>
                <a:prstClr val="black"/>
              </a:solidFill>
              <a:latin typeface="Arial Narrow" pitchFamily="34" charset="0"/>
            </a:endParaRPr>
          </a:p>
          <a:p>
            <a:pPr lvl="2" algn="just">
              <a:buClr>
                <a:srgbClr val="FE8637"/>
              </a:buClr>
              <a:buFont typeface="Wingdings" pitchFamily="2" charset="2"/>
              <a:buChar char="§"/>
            </a:pPr>
            <a:r>
              <a:rPr lang="sl-SI" sz="2400" dirty="0" err="1" smtClean="0">
                <a:solidFill>
                  <a:prstClr val="black"/>
                </a:solidFill>
                <a:latin typeface="Arial Narrow" pitchFamily="34" charset="0"/>
              </a:rPr>
              <a:t>samoevalvacija</a:t>
            </a:r>
            <a:r>
              <a:rPr lang="sl-SI" sz="2400" dirty="0">
                <a:solidFill>
                  <a:prstClr val="black"/>
                </a:solidFill>
                <a:latin typeface="Arial Narrow" pitchFamily="34" charset="0"/>
              </a:rPr>
              <a:t>;</a:t>
            </a:r>
          </a:p>
          <a:p>
            <a:pPr lvl="2" algn="just">
              <a:buClr>
                <a:srgbClr val="FE8637"/>
              </a:buClr>
              <a:buFont typeface="Wingdings" pitchFamily="2" charset="2"/>
              <a:buChar char="§"/>
            </a:pPr>
            <a:r>
              <a:rPr lang="sl-SI" sz="2400" dirty="0" smtClean="0">
                <a:solidFill>
                  <a:prstClr val="black"/>
                </a:solidFill>
                <a:latin typeface="Arial Narrow" pitchFamily="34" charset="0"/>
              </a:rPr>
              <a:t>poročilo </a:t>
            </a:r>
            <a:r>
              <a:rPr lang="sl-SI" sz="2400" dirty="0">
                <a:solidFill>
                  <a:prstClr val="black"/>
                </a:solidFill>
                <a:latin typeface="Arial Narrow" pitchFamily="34" charset="0"/>
              </a:rPr>
              <a:t>o </a:t>
            </a:r>
            <a:r>
              <a:rPr lang="sl-SI" sz="2400" dirty="0" smtClean="0">
                <a:solidFill>
                  <a:prstClr val="black"/>
                </a:solidFill>
                <a:latin typeface="Arial Narrow" pitchFamily="34" charset="0"/>
              </a:rPr>
              <a:t>kakovosti;</a:t>
            </a:r>
            <a:endParaRPr lang="sl-SI" sz="2400" dirty="0">
              <a:solidFill>
                <a:prstClr val="black"/>
              </a:solidFill>
              <a:latin typeface="Arial Narrow" pitchFamily="34" charset="0"/>
            </a:endParaRPr>
          </a:p>
          <a:p>
            <a:pPr lvl="2" algn="just">
              <a:buClr>
                <a:srgbClr val="FE8637"/>
              </a:buClr>
              <a:buFont typeface="Wingdings" pitchFamily="2" charset="2"/>
              <a:buChar char="§"/>
            </a:pPr>
            <a:r>
              <a:rPr lang="sl-SI" sz="2400" dirty="0" smtClean="0">
                <a:solidFill>
                  <a:prstClr val="black"/>
                </a:solidFill>
                <a:latin typeface="Arial Narrow" pitchFamily="34" charset="0"/>
              </a:rPr>
              <a:t>dokumentacija </a:t>
            </a:r>
            <a:r>
              <a:rPr lang="sl-SI" sz="2400" dirty="0">
                <a:solidFill>
                  <a:prstClr val="black"/>
                </a:solidFill>
                <a:latin typeface="Arial Narrow" pitchFamily="34" charset="0"/>
              </a:rPr>
              <a:t>(razvojni načrt, LDN, akcijski </a:t>
            </a:r>
            <a:r>
              <a:rPr lang="sl-SI" sz="2400" dirty="0" smtClean="0">
                <a:solidFill>
                  <a:prstClr val="black"/>
                </a:solidFill>
                <a:latin typeface="Arial Narrow" pitchFamily="34" charset="0"/>
              </a:rPr>
              <a:t>načrt).</a:t>
            </a:r>
            <a:endParaRPr lang="sl-SI" sz="2400" b="1" dirty="0">
              <a:solidFill>
                <a:prstClr val="black"/>
              </a:solidFill>
              <a:latin typeface="Arial Narrow" pitchFamily="34" charset="0"/>
            </a:endParaRPr>
          </a:p>
          <a:p>
            <a:pPr marL="731520" lvl="2" indent="0" algn="just">
              <a:buClr>
                <a:srgbClr val="FE8637"/>
              </a:buClr>
              <a:buNone/>
            </a:pPr>
            <a:endParaRPr lang="sl-SI" sz="2400" dirty="0" smtClean="0"/>
          </a:p>
        </p:txBody>
      </p:sp>
    </p:spTree>
    <p:extLst>
      <p:ext uri="{BB962C8B-B14F-4D97-AF65-F5344CB8AC3E}">
        <p14:creationId xmlns:p14="http://schemas.microsoft.com/office/powerpoint/2010/main" val="412023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2800" b="1" dirty="0">
                <a:solidFill>
                  <a:prstClr val="black"/>
                </a:solidFill>
                <a:latin typeface="Arial Narrow" pitchFamily="34" charset="0"/>
              </a:rPr>
              <a:t>IZHODIŠČA ZA VZPOSTAVITEV  SISTEMA UGOTAVLJANJA IN ZAGOTAVLJANJA KAKOVOSTI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 algn="just">
              <a:buClr>
                <a:srgbClr val="FE8637"/>
              </a:buClr>
              <a:buNone/>
            </a:pPr>
            <a:endParaRPr lang="sl-SI" dirty="0" smtClean="0">
              <a:solidFill>
                <a:prstClr val="black"/>
              </a:solidFill>
              <a:latin typeface="Arial Narrow"/>
              <a:ea typeface="Times New Roman"/>
            </a:endParaRPr>
          </a:p>
          <a:p>
            <a:pPr lvl="0" algn="just">
              <a:buClr>
                <a:srgbClr val="FE8637"/>
              </a:buClr>
              <a:buFont typeface="Wingdings" pitchFamily="2" charset="2"/>
              <a:buChar char="Ø"/>
            </a:pPr>
            <a:r>
              <a:rPr lang="sl-SI" dirty="0" smtClean="0">
                <a:solidFill>
                  <a:prstClr val="black"/>
                </a:solidFill>
                <a:latin typeface="Arial Narrow"/>
                <a:ea typeface="Times New Roman"/>
              </a:rPr>
              <a:t>2005/2006</a:t>
            </a:r>
            <a:r>
              <a:rPr lang="sl-SI" dirty="0">
                <a:solidFill>
                  <a:prstClr val="black"/>
                </a:solidFill>
                <a:latin typeface="Arial Narrow"/>
                <a:ea typeface="Times New Roman"/>
              </a:rPr>
              <a:t>: </a:t>
            </a:r>
            <a:r>
              <a:rPr lang="sl-SI" dirty="0" smtClean="0">
                <a:solidFill>
                  <a:prstClr val="black"/>
                </a:solidFill>
                <a:latin typeface="Arial Narrow"/>
                <a:ea typeface="Times New Roman"/>
              </a:rPr>
              <a:t>prve </a:t>
            </a:r>
            <a:r>
              <a:rPr lang="sl-SI" dirty="0">
                <a:solidFill>
                  <a:prstClr val="black"/>
                </a:solidFill>
                <a:latin typeface="Arial Narrow"/>
                <a:ea typeface="Times New Roman"/>
              </a:rPr>
              <a:t>smernice v okviru mednarodnega projekta </a:t>
            </a:r>
            <a:r>
              <a:rPr lang="sl-SI" dirty="0" err="1" smtClean="0">
                <a:solidFill>
                  <a:prstClr val="black"/>
                </a:solidFill>
                <a:latin typeface="Arial Narrow"/>
                <a:ea typeface="Times New Roman"/>
              </a:rPr>
              <a:t>QualiVET</a:t>
            </a:r>
            <a:r>
              <a:rPr lang="sl-SI" dirty="0" smtClean="0">
                <a:solidFill>
                  <a:prstClr val="black"/>
                </a:solidFill>
                <a:latin typeface="Arial Narrow"/>
                <a:ea typeface="Times New Roman"/>
              </a:rPr>
              <a:t>.</a:t>
            </a:r>
            <a:endParaRPr lang="sl-SI" dirty="0">
              <a:solidFill>
                <a:prstClr val="black"/>
              </a:solidFill>
              <a:latin typeface="Arial Narrow"/>
              <a:ea typeface="Times New Roman"/>
            </a:endParaRPr>
          </a:p>
          <a:p>
            <a:pPr marL="0" lvl="0" indent="0" algn="just">
              <a:buClr>
                <a:srgbClr val="FE8637"/>
              </a:buClr>
              <a:buNone/>
            </a:pPr>
            <a:endParaRPr lang="sl-SI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just">
              <a:buClr>
                <a:srgbClr val="FE8637"/>
              </a:buClr>
              <a:buFont typeface="Wingdings" pitchFamily="2" charset="2"/>
              <a:buChar char="Ø"/>
            </a:pPr>
            <a:r>
              <a:rPr lang="sl-SI" dirty="0">
                <a:solidFill>
                  <a:prstClr val="black"/>
                </a:solidFill>
                <a:latin typeface="Arial Narrow"/>
                <a:ea typeface="Times New Roman"/>
              </a:rPr>
              <a:t>2006: upoštevanje določil Zakona o poklicnem in strokovnem izobraževanju (15., 16. in 17. člen</a:t>
            </a:r>
            <a:r>
              <a:rPr lang="sl-SI" dirty="0" smtClean="0">
                <a:solidFill>
                  <a:prstClr val="black"/>
                </a:solidFill>
                <a:latin typeface="Arial Narrow"/>
                <a:ea typeface="Times New Roman"/>
              </a:rPr>
              <a:t>).</a:t>
            </a:r>
            <a:endParaRPr lang="sl-SI" dirty="0">
              <a:solidFill>
                <a:prstClr val="black"/>
              </a:solidFill>
              <a:latin typeface="Arial Narrow"/>
              <a:ea typeface="Times New Roman"/>
            </a:endParaRPr>
          </a:p>
          <a:p>
            <a:pPr lvl="0" algn="just">
              <a:buClr>
                <a:srgbClr val="FE8637"/>
              </a:buClr>
              <a:buFont typeface="Wingdings" pitchFamily="2" charset="2"/>
              <a:buChar char="Ø"/>
            </a:pPr>
            <a:endParaRPr lang="sl-SI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just">
              <a:buClr>
                <a:srgbClr val="FE8637"/>
              </a:buClr>
              <a:buFont typeface="Wingdings" pitchFamily="2" charset="2"/>
              <a:buChar char="Ø"/>
            </a:pPr>
            <a:r>
              <a:rPr lang="sl-SI" dirty="0">
                <a:solidFill>
                  <a:prstClr val="black"/>
                </a:solidFill>
                <a:latin typeface="Arial Narrow"/>
                <a:ea typeface="Times New Roman"/>
              </a:rPr>
              <a:t>2007/2008: začetek uvajanja sistema ugotavljanja in zagotavljanja </a:t>
            </a:r>
            <a:r>
              <a:rPr lang="sl-SI" dirty="0" smtClean="0">
                <a:solidFill>
                  <a:prstClr val="black"/>
                </a:solidFill>
                <a:latin typeface="Arial Narrow"/>
                <a:ea typeface="Times New Roman"/>
              </a:rPr>
              <a:t>kakovosti.</a:t>
            </a:r>
            <a:endParaRPr lang="sl-SI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just">
              <a:buClr>
                <a:srgbClr val="FE8637"/>
              </a:buClr>
              <a:buFont typeface="Wingdings" pitchFamily="2" charset="2"/>
              <a:buChar char="Ø"/>
            </a:pPr>
            <a:endParaRPr lang="sl-S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1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800" b="1" dirty="0">
                <a:solidFill>
                  <a:schemeClr val="tx1"/>
                </a:solidFill>
                <a:latin typeface="Arial Narrow" pitchFamily="34" charset="0"/>
              </a:rPr>
              <a:t>ZAGOTAVLJANJE KAKOVOSTI NA </a:t>
            </a:r>
            <a:br>
              <a:rPr lang="sl-SI" sz="2800" b="1" dirty="0">
                <a:solidFill>
                  <a:schemeClr val="tx1"/>
                </a:solidFill>
                <a:latin typeface="Arial Narrow" pitchFamily="34" charset="0"/>
              </a:rPr>
            </a:br>
            <a:r>
              <a:rPr lang="sl-SI" sz="2800" b="1" dirty="0">
                <a:solidFill>
                  <a:schemeClr val="tx1"/>
                </a:solidFill>
                <a:latin typeface="Arial Narrow" pitchFamily="34" charset="0"/>
              </a:rPr>
              <a:t>SŠSMM 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endParaRPr lang="sl-SI" dirty="0" smtClean="0">
              <a:latin typeface="Arial Narrow" pitchFamily="34" charset="0"/>
              <a:ea typeface="Times New Roman"/>
              <a:cs typeface="Arial"/>
            </a:endParaRPr>
          </a:p>
          <a:p>
            <a:pPr lvl="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sl-SI" dirty="0" smtClean="0">
                <a:latin typeface="Arial Narrow" pitchFamily="34" charset="0"/>
                <a:ea typeface="Times New Roman"/>
                <a:cs typeface="Arial"/>
              </a:rPr>
              <a:t>Od </a:t>
            </a:r>
            <a:r>
              <a:rPr lang="sl-SI" dirty="0">
                <a:latin typeface="Arial Narrow" pitchFamily="34" charset="0"/>
                <a:ea typeface="Times New Roman"/>
                <a:cs typeface="Arial"/>
              </a:rPr>
              <a:t>leta 2007 </a:t>
            </a:r>
            <a:r>
              <a:rPr lang="sl-SI" dirty="0" smtClean="0">
                <a:latin typeface="Arial Narrow" pitchFamily="34" charset="0"/>
                <a:ea typeface="Times New Roman"/>
                <a:cs typeface="Arial"/>
              </a:rPr>
              <a:t>oblikovana komisija </a:t>
            </a:r>
            <a:r>
              <a:rPr lang="sl-SI" dirty="0">
                <a:latin typeface="Arial Narrow" pitchFamily="34" charset="0"/>
                <a:ea typeface="Times New Roman"/>
                <a:cs typeface="Arial"/>
              </a:rPr>
              <a:t>za kakovost v skladu z zakonskimi </a:t>
            </a:r>
            <a:r>
              <a:rPr lang="sl-SI" dirty="0" smtClean="0">
                <a:latin typeface="Arial Narrow" pitchFamily="34" charset="0"/>
                <a:ea typeface="Times New Roman"/>
                <a:cs typeface="Arial"/>
              </a:rPr>
              <a:t>določili.</a:t>
            </a:r>
            <a:endParaRPr lang="sl-SI" dirty="0">
              <a:latin typeface="Arial Narrow" pitchFamily="34" charset="0"/>
              <a:ea typeface="Times New Roman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sl-SI" dirty="0" smtClean="0">
                <a:latin typeface="Arial Narrow" pitchFamily="34" charset="0"/>
                <a:ea typeface="Times New Roman"/>
                <a:cs typeface="Arial"/>
              </a:rPr>
              <a:t>Priprava in izvedba </a:t>
            </a:r>
            <a:r>
              <a:rPr lang="sl-SI" dirty="0" err="1" smtClean="0">
                <a:latin typeface="Arial Narrow" pitchFamily="34" charset="0"/>
                <a:ea typeface="Times New Roman"/>
                <a:cs typeface="Arial"/>
              </a:rPr>
              <a:t>samoevalvacije</a:t>
            </a:r>
            <a:r>
              <a:rPr lang="sl-SI" dirty="0" smtClean="0">
                <a:latin typeface="Arial Narrow" pitchFamily="34" charset="0"/>
                <a:ea typeface="Times New Roman"/>
                <a:cs typeface="Arial"/>
              </a:rPr>
              <a:t> </a:t>
            </a:r>
            <a:r>
              <a:rPr lang="sl-SI" dirty="0">
                <a:latin typeface="Arial Narrow" pitchFamily="34" charset="0"/>
                <a:ea typeface="Times New Roman"/>
                <a:cs typeface="Arial"/>
              </a:rPr>
              <a:t>– </a:t>
            </a:r>
            <a:r>
              <a:rPr lang="sl-SI" dirty="0" err="1">
                <a:latin typeface="Arial Narrow" pitchFamily="34" charset="0"/>
                <a:ea typeface="Times New Roman"/>
                <a:cs typeface="Arial"/>
              </a:rPr>
              <a:t>Demingov</a:t>
            </a:r>
            <a:r>
              <a:rPr lang="sl-SI" dirty="0">
                <a:latin typeface="Arial Narrow" pitchFamily="34" charset="0"/>
                <a:ea typeface="Times New Roman"/>
                <a:cs typeface="Arial"/>
              </a:rPr>
              <a:t> </a:t>
            </a:r>
            <a:r>
              <a:rPr lang="sl-SI" dirty="0" smtClean="0">
                <a:latin typeface="Arial Narrow" pitchFamily="34" charset="0"/>
                <a:ea typeface="Times New Roman"/>
                <a:cs typeface="Arial"/>
              </a:rPr>
              <a:t>krog. </a:t>
            </a:r>
            <a:endParaRPr lang="sl-SI" dirty="0">
              <a:latin typeface="Arial Narrow" pitchFamily="34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sl-SI" dirty="0" smtClean="0">
                <a:latin typeface="Arial Narrow" pitchFamily="34" charset="0"/>
                <a:ea typeface="Times New Roman"/>
                <a:cs typeface="Arial"/>
              </a:rPr>
              <a:t>Vključevanje različnih interesnih skupin </a:t>
            </a:r>
            <a:r>
              <a:rPr lang="sl-SI" dirty="0">
                <a:latin typeface="Arial Narrow" pitchFamily="34" charset="0"/>
                <a:ea typeface="Times New Roman"/>
                <a:cs typeface="Arial"/>
              </a:rPr>
              <a:t>(</a:t>
            </a:r>
            <a:r>
              <a:rPr lang="sl-SI" dirty="0" smtClean="0">
                <a:latin typeface="Arial Narrow" pitchFamily="34" charset="0"/>
                <a:ea typeface="Times New Roman"/>
                <a:cs typeface="Arial"/>
              </a:rPr>
              <a:t>dijaki, starši, učitelji, </a:t>
            </a:r>
            <a:r>
              <a:rPr lang="sl-SI" dirty="0">
                <a:latin typeface="Arial Narrow" pitchFamily="34" charset="0"/>
                <a:ea typeface="Times New Roman"/>
                <a:cs typeface="Arial"/>
              </a:rPr>
              <a:t>vodstvo šole</a:t>
            </a:r>
            <a:r>
              <a:rPr lang="sl-SI" dirty="0" smtClean="0">
                <a:latin typeface="Arial Narrow" pitchFamily="34" charset="0"/>
                <a:ea typeface="Times New Roman"/>
                <a:cs typeface="Arial"/>
              </a:rPr>
              <a:t>) v proces </a:t>
            </a:r>
            <a:r>
              <a:rPr lang="sl-SI" dirty="0" err="1" smtClean="0">
                <a:latin typeface="Arial Narrow" pitchFamily="34" charset="0"/>
                <a:ea typeface="Times New Roman"/>
                <a:cs typeface="Arial"/>
              </a:rPr>
              <a:t>samoevalvacije</a:t>
            </a:r>
            <a:r>
              <a:rPr lang="sl-SI" dirty="0" smtClean="0">
                <a:latin typeface="Arial Narrow" pitchFamily="34" charset="0"/>
                <a:ea typeface="Times New Roman"/>
                <a:cs typeface="Arial"/>
              </a:rPr>
              <a:t>.</a:t>
            </a:r>
            <a:endParaRPr lang="sl-SI" dirty="0">
              <a:latin typeface="Arial Narrow" pitchFamily="34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sl-SI" dirty="0" smtClean="0">
                <a:latin typeface="Arial Narrow" pitchFamily="34" charset="0"/>
                <a:ea typeface="Times New Roman"/>
                <a:cs typeface="Arial"/>
              </a:rPr>
              <a:t>Priprava in objava poročila o kakovosti na spletu.</a:t>
            </a:r>
            <a:endParaRPr lang="sl-SI" dirty="0">
              <a:latin typeface="Arial Narrow" pitchFamily="34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sl-SI" dirty="0" smtClean="0">
                <a:latin typeface="Arial Narrow" pitchFamily="34" charset="0"/>
                <a:ea typeface="Times New Roman"/>
                <a:cs typeface="Arial"/>
              </a:rPr>
              <a:t>Sledimo strategiji </a:t>
            </a:r>
            <a:r>
              <a:rPr lang="sl-SI" dirty="0">
                <a:latin typeface="Arial Narrow" pitchFamily="34" charset="0"/>
                <a:ea typeface="Times New Roman"/>
                <a:cs typeface="Arial"/>
              </a:rPr>
              <a:t>razvoja, </a:t>
            </a:r>
            <a:r>
              <a:rPr lang="sl-SI" dirty="0" smtClean="0">
                <a:latin typeface="Arial Narrow" pitchFamily="34" charset="0"/>
                <a:ea typeface="Times New Roman"/>
                <a:cs typeface="Arial"/>
              </a:rPr>
              <a:t>podani </a:t>
            </a:r>
            <a:r>
              <a:rPr lang="sl-SI" dirty="0">
                <a:latin typeface="Arial Narrow" pitchFamily="34" charset="0"/>
                <a:ea typeface="Times New Roman"/>
                <a:cs typeface="Arial"/>
              </a:rPr>
              <a:t>v razvojnem načrtu šole za obdobje 2014–2019. </a:t>
            </a:r>
            <a:endParaRPr lang="sl-SI" b="1" dirty="0">
              <a:latin typeface="Arial Narrow" pitchFamily="34" charset="0"/>
            </a:endParaRPr>
          </a:p>
          <a:p>
            <a:pPr lvl="0" algn="just">
              <a:buFont typeface="Wingdings" pitchFamily="2" charset="2"/>
              <a:buChar char="Ø"/>
            </a:pPr>
            <a:endParaRPr lang="sl-SI" dirty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endParaRPr lang="sl-SI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23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800" b="1" dirty="0" smtClean="0">
                <a:solidFill>
                  <a:schemeClr val="tx1"/>
                </a:solidFill>
                <a:latin typeface="Arial Narrow" pitchFamily="34" charset="0"/>
              </a:rPr>
              <a:t>IZHODIŠČNA VPRAŠANJA</a:t>
            </a:r>
            <a:br>
              <a:rPr lang="sl-SI" sz="2800" b="1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sl-SI" sz="2800" b="1" dirty="0" smtClean="0">
                <a:solidFill>
                  <a:schemeClr val="tx1"/>
                </a:solidFill>
                <a:latin typeface="Arial Narrow" pitchFamily="34" charset="0"/>
              </a:rPr>
              <a:t>2007/2008</a:t>
            </a:r>
            <a:endParaRPr lang="sl-SI" sz="2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endParaRPr lang="sl-SI" dirty="0" smtClean="0"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sl-SI" b="1" dirty="0" smtClean="0">
                <a:latin typeface="Arial Narrow" pitchFamily="34" charset="0"/>
              </a:rPr>
              <a:t>1. Zakaj se ukvarjati s kakovostjo?</a:t>
            </a:r>
          </a:p>
          <a:p>
            <a:pPr marL="457200" indent="-457200" algn="just">
              <a:buFont typeface="+mj-lt"/>
              <a:buAutoNum type="arabicPeriod"/>
            </a:pPr>
            <a:endParaRPr lang="sl-SI" b="1" dirty="0"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sl-SI" b="1" dirty="0" smtClean="0">
                <a:latin typeface="Arial Narrow" pitchFamily="34" charset="0"/>
              </a:rPr>
              <a:t>2. Kaj pridobimo (šola, dijaki, starši, podjetja, jaz) in kaj izgubimo z načrtnim ukvarjanjem s kakovostjo?</a:t>
            </a:r>
          </a:p>
          <a:p>
            <a:pPr marL="457200" indent="-457200" algn="just">
              <a:buFont typeface="+mj-lt"/>
              <a:buAutoNum type="arabicPeriod"/>
            </a:pPr>
            <a:endParaRPr lang="sl-SI" b="1" dirty="0"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sl-SI" b="1" dirty="0" smtClean="0">
                <a:latin typeface="Arial Narrow" pitchFamily="34" charset="0"/>
              </a:rPr>
              <a:t>3. Kakšna je posameznikova definicija kakovostne šole, pouka, učitelja itd.?</a:t>
            </a:r>
            <a:endParaRPr lang="sl-SI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91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169224" cy="778098"/>
          </a:xfrm>
        </p:spPr>
        <p:txBody>
          <a:bodyPr/>
          <a:lstStyle/>
          <a:p>
            <a:pPr algn="ctr"/>
            <a:r>
              <a:rPr lang="sl-SI" b="1" dirty="0" smtClean="0">
                <a:solidFill>
                  <a:schemeClr val="tx1"/>
                </a:solidFill>
                <a:latin typeface="Arial Narrow" pitchFamily="34" charset="0"/>
              </a:rPr>
              <a:t>UGOTOVITVE I</a:t>
            </a:r>
            <a:endParaRPr lang="sl-SI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208912" cy="5040560"/>
          </a:xfrm>
        </p:spPr>
        <p:txBody>
          <a:bodyPr>
            <a:noAutofit/>
          </a:bodyPr>
          <a:lstStyle/>
          <a:p>
            <a:pPr marL="342900" lvl="0" indent="-342900" algn="just">
              <a:buFont typeface="Wingdings"/>
              <a:buChar char=""/>
            </a:pPr>
            <a:endParaRPr lang="sl-SI" b="1" dirty="0" smtClean="0">
              <a:latin typeface="Arial Narrow"/>
              <a:ea typeface="Times New Roman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sl-SI" b="1" dirty="0" smtClean="0">
                <a:latin typeface="Arial Narrow"/>
                <a:ea typeface="Times New Roman"/>
              </a:rPr>
              <a:t>Šola </a:t>
            </a:r>
            <a:r>
              <a:rPr lang="sl-SI" b="1" dirty="0">
                <a:latin typeface="Arial Narrow"/>
                <a:ea typeface="Times New Roman"/>
              </a:rPr>
              <a:t>je </a:t>
            </a:r>
            <a:r>
              <a:rPr lang="sl-SI" b="1" dirty="0" smtClean="0">
                <a:latin typeface="Arial Narrow"/>
                <a:ea typeface="Times New Roman"/>
              </a:rPr>
              <a:t>kakovostna:</a:t>
            </a:r>
          </a:p>
          <a:p>
            <a:pPr lvl="2">
              <a:buFont typeface="Wingdings" pitchFamily="2" charset="2"/>
              <a:buChar char="§"/>
            </a:pPr>
            <a:r>
              <a:rPr lang="sl-SI" sz="2400" dirty="0" smtClean="0">
                <a:latin typeface="Arial Narrow"/>
                <a:ea typeface="Times New Roman"/>
              </a:rPr>
              <a:t>če </a:t>
            </a:r>
            <a:r>
              <a:rPr lang="sl-SI" sz="2400" dirty="0">
                <a:latin typeface="Arial Narrow"/>
                <a:ea typeface="Times New Roman"/>
              </a:rPr>
              <a:t>dosega </a:t>
            </a:r>
            <a:r>
              <a:rPr lang="sl-SI" sz="2400" dirty="0" smtClean="0">
                <a:latin typeface="Arial Narrow"/>
                <a:ea typeface="Times New Roman"/>
              </a:rPr>
              <a:t>odličnost/so </a:t>
            </a:r>
            <a:r>
              <a:rPr lang="sl-SI" sz="2400" dirty="0">
                <a:latin typeface="Arial Narrow"/>
                <a:ea typeface="Times New Roman"/>
              </a:rPr>
              <a:t>vsi njeni uporabniki (dijaki, starši, podjetja, </a:t>
            </a:r>
            <a:r>
              <a:rPr lang="sl-SI" sz="2400" dirty="0" smtClean="0">
                <a:latin typeface="Arial Narrow"/>
                <a:ea typeface="Times New Roman"/>
              </a:rPr>
              <a:t>država, družba</a:t>
            </a:r>
            <a:r>
              <a:rPr lang="sl-SI" sz="2400" dirty="0">
                <a:latin typeface="Arial Narrow"/>
                <a:ea typeface="Times New Roman"/>
              </a:rPr>
              <a:t>) in </a:t>
            </a:r>
            <a:r>
              <a:rPr lang="sl-SI" sz="2400" dirty="0" smtClean="0">
                <a:latin typeface="Arial Narrow"/>
                <a:ea typeface="Times New Roman"/>
              </a:rPr>
              <a:t>zaposleni </a:t>
            </a:r>
            <a:r>
              <a:rPr lang="sl-SI" sz="2400" dirty="0">
                <a:latin typeface="Arial Narrow"/>
                <a:ea typeface="Times New Roman"/>
              </a:rPr>
              <a:t>zadovoljni z njenimi »storitvami</a:t>
            </a:r>
            <a:r>
              <a:rPr lang="sl-SI" sz="2400" dirty="0" smtClean="0">
                <a:latin typeface="Arial Narrow"/>
                <a:ea typeface="Times New Roman"/>
              </a:rPr>
              <a:t>«.</a:t>
            </a:r>
            <a:endParaRPr lang="sl-SI" sz="2400" dirty="0">
              <a:latin typeface="Times New Roman"/>
              <a:ea typeface="Times New Roman"/>
            </a:endParaRPr>
          </a:p>
          <a:p>
            <a:pPr lvl="0">
              <a:buFont typeface="Wingdings" pitchFamily="2" charset="2"/>
              <a:buChar char="Ø"/>
            </a:pPr>
            <a:r>
              <a:rPr lang="sl-SI" sz="2800" b="1" dirty="0" smtClean="0">
                <a:latin typeface="Arial Narrow"/>
                <a:ea typeface="Times New Roman"/>
              </a:rPr>
              <a:t> </a:t>
            </a:r>
            <a:r>
              <a:rPr lang="sl-SI" b="1" dirty="0" smtClean="0">
                <a:latin typeface="Arial Narrow"/>
                <a:ea typeface="Times New Roman"/>
              </a:rPr>
              <a:t>Z </a:t>
            </a:r>
            <a:r>
              <a:rPr lang="sl-SI" b="1" dirty="0">
                <a:latin typeface="Arial Narrow"/>
                <a:ea typeface="Times New Roman"/>
              </a:rPr>
              <a:t>izboljševanjem kakovosti šole </a:t>
            </a:r>
            <a:r>
              <a:rPr lang="sl-SI" b="1" dirty="0" smtClean="0">
                <a:latin typeface="Arial Narrow"/>
                <a:ea typeface="Times New Roman"/>
              </a:rPr>
              <a:t>pridobimo</a:t>
            </a:r>
            <a:r>
              <a:rPr lang="sl-SI" dirty="0" smtClean="0">
                <a:latin typeface="Arial Narrow"/>
                <a:ea typeface="Times New Roman"/>
              </a:rPr>
              <a:t>:</a:t>
            </a:r>
          </a:p>
          <a:p>
            <a:pPr lvl="2">
              <a:buFont typeface="Wingdings" pitchFamily="2" charset="2"/>
              <a:buChar char="§"/>
            </a:pPr>
            <a:r>
              <a:rPr lang="sl-SI" sz="2400" dirty="0" smtClean="0">
                <a:latin typeface="Arial Narrow"/>
                <a:ea typeface="Times New Roman"/>
              </a:rPr>
              <a:t>boljši </a:t>
            </a:r>
            <a:r>
              <a:rPr lang="sl-SI" sz="2400" dirty="0">
                <a:latin typeface="Arial Narrow"/>
                <a:ea typeface="Times New Roman"/>
              </a:rPr>
              <a:t>pouk, boljše rezultate, </a:t>
            </a:r>
            <a:r>
              <a:rPr lang="sl-SI" sz="2400" dirty="0" smtClean="0">
                <a:latin typeface="Arial Narrow"/>
                <a:ea typeface="Times New Roman"/>
              </a:rPr>
              <a:t>večji ugled, zadovoljstvo, odličnost</a:t>
            </a:r>
            <a:r>
              <a:rPr lang="sl-SI" sz="2800" dirty="0" smtClean="0">
                <a:latin typeface="Arial Narrow"/>
                <a:ea typeface="Times New Roman"/>
              </a:rPr>
              <a:t>. </a:t>
            </a:r>
          </a:p>
          <a:p>
            <a:pPr lvl="0">
              <a:buFont typeface="Wingdings" pitchFamily="2" charset="2"/>
              <a:buChar char="Ø"/>
            </a:pPr>
            <a:r>
              <a:rPr lang="sl-SI" b="1" dirty="0" smtClean="0">
                <a:solidFill>
                  <a:prstClr val="black"/>
                </a:solidFill>
                <a:latin typeface="Arial Narrow"/>
                <a:ea typeface="Times New Roman"/>
              </a:rPr>
              <a:t> Z </a:t>
            </a:r>
            <a:r>
              <a:rPr lang="sl-SI" b="1" dirty="0">
                <a:solidFill>
                  <a:prstClr val="black"/>
                </a:solidFill>
                <a:latin typeface="Arial Narrow"/>
                <a:ea typeface="Times New Roman"/>
              </a:rPr>
              <a:t>izboljševanjem kakovosti šole </a:t>
            </a:r>
            <a:r>
              <a:rPr lang="sl-SI" b="1" dirty="0" smtClean="0">
                <a:solidFill>
                  <a:prstClr val="black"/>
                </a:solidFill>
                <a:latin typeface="Arial Narrow"/>
                <a:ea typeface="Times New Roman"/>
              </a:rPr>
              <a:t>izgubimo:</a:t>
            </a:r>
            <a:endParaRPr lang="sl-SI" dirty="0" smtClean="0">
              <a:latin typeface="Arial Narrow"/>
              <a:ea typeface="Times New Roman"/>
            </a:endParaRP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sl-SI" sz="2400" dirty="0" smtClean="0">
                <a:latin typeface="Arial Narrow"/>
                <a:ea typeface="Times New Roman"/>
              </a:rPr>
              <a:t>na začetku nekaj prostega časa/potreben je napor.</a:t>
            </a:r>
          </a:p>
          <a:p>
            <a:pPr marL="0" lvl="0" indent="0" algn="just">
              <a:buNone/>
            </a:pPr>
            <a:r>
              <a:rPr lang="sl-SI" b="1" dirty="0" smtClean="0">
                <a:latin typeface="Arial Narrow"/>
                <a:ea typeface="Times New Roman"/>
              </a:rPr>
              <a:t>Uvajanje sistema kakovosti ne pomeni, da delamo slabo oz. se ne trudimo dovolj. </a:t>
            </a:r>
          </a:p>
          <a:p>
            <a:pPr marL="342900" lvl="0" indent="-342900" algn="just">
              <a:buFont typeface="Wingdings"/>
              <a:buChar char=""/>
            </a:pPr>
            <a:endParaRPr lang="sl-SI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1383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prstClr val="black"/>
                </a:solidFill>
                <a:latin typeface="Arial Narrow" pitchFamily="34" charset="0"/>
              </a:rPr>
              <a:t>UGOTOVITVE II</a:t>
            </a:r>
            <a:endParaRPr lang="sl-SI" b="1" dirty="0">
              <a:latin typeface="Arial Narrow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 algn="just">
              <a:buFont typeface="Wingdings"/>
              <a:buChar char=""/>
            </a:pPr>
            <a:r>
              <a:rPr lang="sl-SI" sz="2600" dirty="0">
                <a:latin typeface="Arial Narrow"/>
                <a:ea typeface="Times New Roman"/>
              </a:rPr>
              <a:t>Napore je potrebno </a:t>
            </a:r>
            <a:r>
              <a:rPr lang="sl-SI" sz="2600" dirty="0" smtClean="0">
                <a:latin typeface="Arial Narrow"/>
                <a:ea typeface="Times New Roman"/>
              </a:rPr>
              <a:t>sistematizirati, zastaviti </a:t>
            </a:r>
            <a:r>
              <a:rPr lang="sl-SI" sz="2600" dirty="0">
                <a:latin typeface="Arial Narrow"/>
                <a:ea typeface="Times New Roman"/>
              </a:rPr>
              <a:t>si </a:t>
            </a:r>
            <a:r>
              <a:rPr lang="sl-SI" sz="2600" dirty="0" smtClean="0">
                <a:latin typeface="Arial Narrow"/>
                <a:ea typeface="Times New Roman"/>
              </a:rPr>
              <a:t>skupne cilje,</a:t>
            </a:r>
            <a:r>
              <a:rPr lang="sl-SI" sz="2600" dirty="0">
                <a:latin typeface="Arial Narrow"/>
                <a:ea typeface="Times New Roman"/>
              </a:rPr>
              <a:t> </a:t>
            </a:r>
            <a:r>
              <a:rPr lang="sl-SI" sz="2600" dirty="0" smtClean="0">
                <a:latin typeface="Arial Narrow"/>
                <a:ea typeface="Times New Roman"/>
              </a:rPr>
              <a:t>vizijo in </a:t>
            </a:r>
            <a:r>
              <a:rPr lang="sl-SI" sz="2600" dirty="0">
                <a:latin typeface="Arial Narrow"/>
                <a:ea typeface="Times New Roman"/>
              </a:rPr>
              <a:t>doseči višjo stopnjo sinergije. </a:t>
            </a:r>
            <a:endParaRPr lang="sl-SI" sz="2600" dirty="0">
              <a:latin typeface="Times New Roman"/>
              <a:ea typeface="Times New Roman"/>
            </a:endParaRPr>
          </a:p>
          <a:p>
            <a:pPr marL="342900" lvl="0" indent="-342900" algn="just">
              <a:buFont typeface="Wingdings"/>
              <a:buChar char=""/>
            </a:pPr>
            <a:r>
              <a:rPr lang="sl-SI" sz="2600" dirty="0">
                <a:latin typeface="Arial Narrow"/>
                <a:ea typeface="Times New Roman"/>
              </a:rPr>
              <a:t>Ugotoviti je potrebno:</a:t>
            </a:r>
            <a:endParaRPr lang="sl-SI" sz="2600" dirty="0">
              <a:latin typeface="Times New Roman"/>
              <a:ea typeface="Times New Roman"/>
            </a:endParaRPr>
          </a:p>
          <a:p>
            <a:pPr marL="1593215" indent="-457200" algn="just">
              <a:spcAft>
                <a:spcPts val="0"/>
              </a:spcAft>
              <a:buFont typeface="Wingdings" pitchFamily="2" charset="2"/>
              <a:buChar char="§"/>
            </a:pPr>
            <a:r>
              <a:rPr lang="sl-SI" sz="2600" dirty="0" smtClean="0">
                <a:latin typeface="Arial Narrow"/>
                <a:ea typeface="Times New Roman"/>
              </a:rPr>
              <a:t>kje </a:t>
            </a:r>
            <a:r>
              <a:rPr lang="sl-SI" sz="2600" dirty="0">
                <a:latin typeface="Arial Narrow"/>
                <a:ea typeface="Times New Roman"/>
              </a:rPr>
              <a:t>smo/kakšni smo (posnetek stanja</a:t>
            </a:r>
            <a:r>
              <a:rPr lang="sl-SI" sz="2600" dirty="0" smtClean="0">
                <a:latin typeface="Arial Narrow"/>
                <a:ea typeface="Times New Roman"/>
              </a:rPr>
              <a:t>);</a:t>
            </a:r>
          </a:p>
          <a:p>
            <a:pPr marL="1593215" indent="-457200" algn="just">
              <a:spcAft>
                <a:spcPts val="0"/>
              </a:spcAft>
              <a:buFont typeface="Wingdings" pitchFamily="2" charset="2"/>
              <a:buChar char="§"/>
            </a:pPr>
            <a:r>
              <a:rPr lang="sl-SI" sz="2600" dirty="0" smtClean="0">
                <a:latin typeface="Arial Narrow"/>
                <a:ea typeface="Times New Roman"/>
              </a:rPr>
              <a:t>kam </a:t>
            </a:r>
            <a:r>
              <a:rPr lang="sl-SI" sz="2600" dirty="0">
                <a:latin typeface="Arial Narrow"/>
                <a:ea typeface="Times New Roman"/>
              </a:rPr>
              <a:t>bi želeli priti/kakšni bi želeli biti (vizija, </a:t>
            </a:r>
            <a:r>
              <a:rPr lang="sl-SI" sz="2600" dirty="0" smtClean="0">
                <a:latin typeface="Arial Narrow"/>
                <a:ea typeface="Times New Roman"/>
              </a:rPr>
              <a:t>  poslanstvo</a:t>
            </a:r>
            <a:r>
              <a:rPr lang="sl-SI" sz="2600" dirty="0">
                <a:latin typeface="Arial Narrow"/>
                <a:ea typeface="Times New Roman"/>
              </a:rPr>
              <a:t>, vrednote</a:t>
            </a:r>
            <a:r>
              <a:rPr lang="sl-SI" sz="2600" dirty="0" smtClean="0">
                <a:latin typeface="Arial Narrow"/>
                <a:ea typeface="Times New Roman"/>
              </a:rPr>
              <a:t>);</a:t>
            </a:r>
          </a:p>
          <a:p>
            <a:pPr marL="1593215" indent="-457200" algn="just">
              <a:spcAft>
                <a:spcPts val="0"/>
              </a:spcAft>
              <a:buFont typeface="Wingdings" pitchFamily="2" charset="2"/>
              <a:buChar char="§"/>
            </a:pPr>
            <a:r>
              <a:rPr lang="sl-SI" sz="2600" dirty="0" smtClean="0">
                <a:latin typeface="Arial Narrow"/>
                <a:ea typeface="Times New Roman"/>
              </a:rPr>
              <a:t>kako </a:t>
            </a:r>
            <a:r>
              <a:rPr lang="sl-SI" sz="2600" dirty="0">
                <a:latin typeface="Arial Narrow"/>
                <a:ea typeface="Times New Roman"/>
              </a:rPr>
              <a:t>bomo to dosegli (akcijski načrt</a:t>
            </a:r>
            <a:r>
              <a:rPr lang="sl-SI" sz="2600" dirty="0" smtClean="0">
                <a:latin typeface="Arial Narrow"/>
                <a:ea typeface="Times New Roman"/>
              </a:rPr>
              <a:t>);</a:t>
            </a:r>
          </a:p>
          <a:p>
            <a:pPr marL="1593215" indent="-457200" algn="just">
              <a:spcAft>
                <a:spcPts val="0"/>
              </a:spcAft>
              <a:buFont typeface="Wingdings" pitchFamily="2" charset="2"/>
              <a:buChar char="§"/>
            </a:pPr>
            <a:r>
              <a:rPr lang="sl-SI" sz="2600" dirty="0" smtClean="0">
                <a:latin typeface="Arial Narrow"/>
                <a:ea typeface="Times New Roman"/>
              </a:rPr>
              <a:t>ali smo </a:t>
            </a:r>
            <a:r>
              <a:rPr lang="sl-SI" sz="2600" dirty="0">
                <a:latin typeface="Arial Narrow"/>
                <a:ea typeface="Times New Roman"/>
              </a:rPr>
              <a:t>cilje </a:t>
            </a:r>
            <a:r>
              <a:rPr lang="sl-SI" sz="2600" dirty="0" smtClean="0">
                <a:latin typeface="Arial Narrow"/>
                <a:ea typeface="Times New Roman"/>
              </a:rPr>
              <a:t>dosegli;</a:t>
            </a:r>
          </a:p>
          <a:p>
            <a:pPr marL="1593215" indent="-457200" algn="just">
              <a:spcAft>
                <a:spcPts val="0"/>
              </a:spcAft>
              <a:buFont typeface="Wingdings" pitchFamily="2" charset="2"/>
              <a:buChar char="§"/>
            </a:pPr>
            <a:r>
              <a:rPr lang="sl-SI" sz="2600" dirty="0" smtClean="0">
                <a:latin typeface="Arial Narrow"/>
                <a:ea typeface="Times New Roman"/>
              </a:rPr>
              <a:t>ali </a:t>
            </a:r>
            <a:r>
              <a:rPr lang="sl-SI" sz="2600" dirty="0">
                <a:latin typeface="Arial Narrow"/>
                <a:ea typeface="Times New Roman"/>
              </a:rPr>
              <a:t>smo lahko še boljši.</a:t>
            </a:r>
            <a:endParaRPr lang="sl-SI" sz="2600" dirty="0">
              <a:latin typeface="Times New Roman"/>
              <a:ea typeface="Times New Roman"/>
            </a:endParaRPr>
          </a:p>
          <a:p>
            <a:pPr marL="342900" lvl="0" indent="-342900" algn="just">
              <a:buFont typeface="Wingdings"/>
              <a:buChar char=""/>
            </a:pPr>
            <a:r>
              <a:rPr lang="sl-SI" sz="2600" dirty="0">
                <a:latin typeface="Arial Narrow"/>
                <a:ea typeface="Times New Roman"/>
                <a:cs typeface="Times New Roman"/>
              </a:rPr>
              <a:t>Timski pristop je ključnega pomena. </a:t>
            </a:r>
            <a:endParaRPr lang="sl-SI" sz="2600" dirty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buFont typeface="Wingdings"/>
              <a:buChar char=""/>
            </a:pPr>
            <a:r>
              <a:rPr lang="sl-SI" sz="2600" dirty="0">
                <a:latin typeface="Arial Narrow"/>
                <a:ea typeface="Times New Roman"/>
              </a:rPr>
              <a:t>Osrednja tema: vloga učitelja – mentorja v procesu vzgoje in izobraževanja.</a:t>
            </a:r>
            <a:endParaRPr lang="sl-SI" sz="2600" dirty="0">
              <a:latin typeface="Times New Roman"/>
              <a:ea typeface="Times New Roman"/>
            </a:endParaRPr>
          </a:p>
          <a:p>
            <a:pPr marL="342900" lvl="0" indent="-342900" algn="just">
              <a:buFont typeface="Wingdings"/>
              <a:buChar char=""/>
            </a:pPr>
            <a:r>
              <a:rPr lang="sl-SI" sz="2600" dirty="0" smtClean="0">
                <a:latin typeface="Arial Narrow"/>
                <a:ea typeface="Times New Roman"/>
              </a:rPr>
              <a:t>Strokovno </a:t>
            </a:r>
            <a:r>
              <a:rPr lang="sl-SI" sz="2600" dirty="0">
                <a:latin typeface="Arial Narrow"/>
                <a:ea typeface="Times New Roman"/>
              </a:rPr>
              <a:t>usposabljanje.</a:t>
            </a:r>
            <a:endParaRPr lang="sl-SI" sz="2600" dirty="0">
              <a:latin typeface="Times New Roman"/>
              <a:ea typeface="Times New Roman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0538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>
                <a:solidFill>
                  <a:prstClr val="black"/>
                </a:solidFill>
                <a:latin typeface="Arial Narrow" pitchFamily="34" charset="0"/>
              </a:rPr>
              <a:t>KOMISIJA ZA KAKOVOST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>
              <a:buClr>
                <a:srgbClr val="FE8637"/>
              </a:buClr>
              <a:buNone/>
            </a:pPr>
            <a:r>
              <a:rPr lang="sl-SI" b="1" dirty="0">
                <a:solidFill>
                  <a:prstClr val="black"/>
                </a:solidFill>
                <a:latin typeface="Arial Narrow" pitchFamily="34" charset="0"/>
              </a:rPr>
              <a:t>Vloga in delovanje šolskih komisij za kakovost:</a:t>
            </a:r>
          </a:p>
          <a:p>
            <a:pPr lvl="0">
              <a:buClr>
                <a:srgbClr val="FE8637"/>
              </a:buClr>
              <a:buFont typeface="Wingdings" pitchFamily="2" charset="2"/>
              <a:buChar char="Ø"/>
            </a:pPr>
            <a:r>
              <a:rPr lang="sl-SI" dirty="0">
                <a:solidFill>
                  <a:prstClr val="black"/>
                </a:solidFill>
                <a:latin typeface="Arial Narrow" pitchFamily="34" charset="0"/>
              </a:rPr>
              <a:t>vloga komisije za kakovost;</a:t>
            </a:r>
          </a:p>
          <a:p>
            <a:pPr lvl="0">
              <a:buClr>
                <a:srgbClr val="FE8637"/>
              </a:buClr>
              <a:buFont typeface="Wingdings" pitchFamily="2" charset="2"/>
              <a:buChar char="Ø"/>
            </a:pPr>
            <a:r>
              <a:rPr lang="sl-SI" dirty="0">
                <a:solidFill>
                  <a:prstClr val="black"/>
                </a:solidFill>
                <a:latin typeface="Arial Narrow" pitchFamily="34" charset="0"/>
              </a:rPr>
              <a:t>oblikovanje komisije za kakovost;</a:t>
            </a:r>
          </a:p>
          <a:p>
            <a:pPr lvl="0">
              <a:buClr>
                <a:srgbClr val="FE8637"/>
              </a:buClr>
              <a:buFont typeface="Wingdings" pitchFamily="2" charset="2"/>
              <a:buChar char="Ø"/>
            </a:pPr>
            <a:r>
              <a:rPr lang="sl-SI" dirty="0">
                <a:solidFill>
                  <a:prstClr val="black"/>
                </a:solidFill>
                <a:latin typeface="Arial Narrow" pitchFamily="34" charset="0"/>
              </a:rPr>
              <a:t>delovanje komisije za kakovost;</a:t>
            </a:r>
          </a:p>
          <a:p>
            <a:pPr lvl="0">
              <a:buClr>
                <a:srgbClr val="FE8637"/>
              </a:buClr>
              <a:buFont typeface="Wingdings" pitchFamily="2" charset="2"/>
              <a:buChar char="Ø"/>
            </a:pPr>
            <a:r>
              <a:rPr lang="sl-SI" dirty="0">
                <a:solidFill>
                  <a:prstClr val="black"/>
                </a:solidFill>
                <a:latin typeface="Arial Narrow" pitchFamily="34" charset="0"/>
              </a:rPr>
              <a:t>formalna in neformalna srečanja;</a:t>
            </a:r>
          </a:p>
          <a:p>
            <a:pPr lvl="0">
              <a:buClr>
                <a:srgbClr val="FE8637"/>
              </a:buClr>
              <a:buFont typeface="Wingdings" pitchFamily="2" charset="2"/>
              <a:buChar char="Ø"/>
            </a:pPr>
            <a:r>
              <a:rPr lang="sl-SI" dirty="0">
                <a:solidFill>
                  <a:prstClr val="black"/>
                </a:solidFill>
                <a:latin typeface="Arial Narrow" pitchFamily="34" charset="0"/>
              </a:rPr>
              <a:t>vloga članov;</a:t>
            </a:r>
          </a:p>
          <a:p>
            <a:pPr lvl="0">
              <a:buClr>
                <a:srgbClr val="FE8637"/>
              </a:buClr>
              <a:buFont typeface="Wingdings" pitchFamily="2" charset="2"/>
              <a:buChar char="Ø"/>
            </a:pPr>
            <a:r>
              <a:rPr lang="sl-SI" dirty="0">
                <a:solidFill>
                  <a:prstClr val="black"/>
                </a:solidFill>
                <a:latin typeface="Arial Narrow" pitchFamily="34" charset="0"/>
              </a:rPr>
              <a:t>kakovost = timsko delo.</a:t>
            </a:r>
          </a:p>
          <a:p>
            <a:pPr marL="0" lvl="0" indent="0">
              <a:buClr>
                <a:srgbClr val="FE8637"/>
              </a:buClr>
              <a:buNone/>
            </a:pPr>
            <a:endParaRPr lang="sl-SI" dirty="0">
              <a:solidFill>
                <a:prstClr val="black"/>
              </a:solidFill>
              <a:latin typeface="Arial Narrow" pitchFamily="34" charset="0"/>
            </a:endParaRPr>
          </a:p>
          <a:p>
            <a:pPr marL="0" lvl="0" indent="0">
              <a:buClr>
                <a:srgbClr val="FE8637"/>
              </a:buClr>
              <a:buNone/>
            </a:pPr>
            <a:r>
              <a:rPr lang="sl-SI" b="1" dirty="0">
                <a:solidFill>
                  <a:prstClr val="black"/>
                </a:solidFill>
                <a:latin typeface="Arial Narrow" pitchFamily="34" charset="0"/>
              </a:rPr>
              <a:t>Izmenjava izkušenj med udeleženci </a:t>
            </a:r>
            <a:r>
              <a:rPr lang="sl-SI" b="1" dirty="0" smtClean="0">
                <a:solidFill>
                  <a:prstClr val="black"/>
                </a:solidFill>
                <a:latin typeface="Arial Narrow" pitchFamily="34" charset="0"/>
              </a:rPr>
              <a:t>seminarja.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5229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1409</TotalTime>
  <Words>1349</Words>
  <Application>Microsoft Office PowerPoint</Application>
  <PresentationFormat>Diaprojekcija na zaslonu (4:3)</PresentationFormat>
  <Paragraphs>213</Paragraphs>
  <Slides>26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26</vt:i4>
      </vt:variant>
    </vt:vector>
  </HeadingPairs>
  <TitlesOfParts>
    <vt:vector size="34" baseType="lpstr">
      <vt:lpstr>Arial</vt:lpstr>
      <vt:lpstr>Arial Narrow</vt:lpstr>
      <vt:lpstr>Calibri</vt:lpstr>
      <vt:lpstr>Century Schoolbook</vt:lpstr>
      <vt:lpstr>Times New Roman</vt:lpstr>
      <vt:lpstr>Wingdings</vt:lpstr>
      <vt:lpstr>Wingdings 2</vt:lpstr>
      <vt:lpstr>Altana</vt:lpstr>
      <vt:lpstr>OSNOVE ZAGOTAVLJANJA KAKOVOSTI V POKLICNIH IN STROKOVNIH ŠOLAH  PREDSTAVITEV PRAKTIČNEGA PRIMERA NA SREDNJI ŠOLI ZA STROJNIŠTVO, MEHATRONIKO IN MEDIJE,  ŠOLSKI CENTER CELJE</vt:lpstr>
      <vt:lpstr>ZAGOTAVLJANJE KAKOVOSTI NA  SŠSMM</vt:lpstr>
      <vt:lpstr>ZAGOTAVLJANJE KAKOVOSTI NA  SŠSMM </vt:lpstr>
      <vt:lpstr>IZHODIŠČA ZA VZPOSTAVITEV  SISTEMA UGOTAVLJANJA IN ZAGOTAVLJANJA KAKOVOSTI</vt:lpstr>
      <vt:lpstr>ZAGOTAVLJANJE KAKOVOSTI NA  SŠSMM </vt:lpstr>
      <vt:lpstr>IZHODIŠČNA VPRAŠANJA 2007/2008</vt:lpstr>
      <vt:lpstr>UGOTOVITVE I</vt:lpstr>
      <vt:lpstr>UGOTOVITVE II</vt:lpstr>
      <vt:lpstr>KOMISIJA ZA KAKOVOST</vt:lpstr>
      <vt:lpstr>SAMOEVALVACIJA 2008/2009</vt:lpstr>
      <vt:lpstr>SAMOEVALVACIJA   SAMOEVALVACIJA  2008/2009 </vt:lpstr>
      <vt:lpstr>SAMOEVALVACIJA 2009/2010 </vt:lpstr>
      <vt:lpstr>NA SREDNJI ŠOLI JE KUL</vt:lpstr>
      <vt:lpstr>SAMOEVALVACIJA  2010/2011 </vt:lpstr>
      <vt:lpstr> SAMOEVALVACIJA 2011/12</vt:lpstr>
      <vt:lpstr>SAMOEVALVACIJA  2012/13</vt:lpstr>
      <vt:lpstr>KODEKS SOŽITJA </vt:lpstr>
      <vt:lpstr>SAMOEVALVACIJA  2013/14</vt:lpstr>
      <vt:lpstr>    SAMOEVALVACIJA  2014/15</vt:lpstr>
      <vt:lpstr>PRIREDITEV NI IZGOVORA, TUDI TI ZMOREŠ</vt:lpstr>
      <vt:lpstr>SAMOEVALVACIJA  2014/15</vt:lpstr>
      <vt:lpstr>SAMOEVALVACIJA 2014/15</vt:lpstr>
      <vt:lpstr>SAMOEVALVACIJA 2015/16</vt:lpstr>
      <vt:lpstr>POROČILO O KAKOVOSTI</vt:lpstr>
      <vt:lpstr>PASTI, NEVARNOSTI, IZZIVI</vt:lpstr>
      <vt:lpstr>DOKUMENTACIJA, VIRI IN LITERATURA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OSNOVE ZAGOTAVLJANJA KAKOVOSTI V POKLICNIH IN STROKOVNIH ŠOLAH  PREDSTAVITEV PRAKTIČNEGA PRIMERA NA ŠOLSKEM CENTRU CELJE, SREDNJA ŠOLA ZA STROJNIŠTVO, MEHATRONIKO IN MEDIJE</dc:title>
  <dc:creator>Administrator</dc:creator>
  <cp:lastModifiedBy>Simona Knavs</cp:lastModifiedBy>
  <cp:revision>516</cp:revision>
  <dcterms:created xsi:type="dcterms:W3CDTF">2014-11-17T17:59:28Z</dcterms:created>
  <dcterms:modified xsi:type="dcterms:W3CDTF">2016-03-23T11:10:01Z</dcterms:modified>
</cp:coreProperties>
</file>