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75" r:id="rId1"/>
    <p:sldMasterId id="2147484092" r:id="rId2"/>
  </p:sldMasterIdLst>
  <p:notesMasterIdLst>
    <p:notesMasterId r:id="rId20"/>
  </p:notesMasterIdLst>
  <p:handoutMasterIdLst>
    <p:handoutMasterId r:id="rId21"/>
  </p:handoutMasterIdLst>
  <p:sldIdLst>
    <p:sldId id="270" r:id="rId3"/>
    <p:sldId id="276" r:id="rId4"/>
    <p:sldId id="271" r:id="rId5"/>
    <p:sldId id="272" r:id="rId6"/>
    <p:sldId id="258" r:id="rId7"/>
    <p:sldId id="260" r:id="rId8"/>
    <p:sldId id="259" r:id="rId9"/>
    <p:sldId id="263" r:id="rId10"/>
    <p:sldId id="268" r:id="rId11"/>
    <p:sldId id="269" r:id="rId12"/>
    <p:sldId id="274" r:id="rId13"/>
    <p:sldId id="278" r:id="rId14"/>
    <p:sldId id="281" r:id="rId15"/>
    <p:sldId id="280" r:id="rId16"/>
    <p:sldId id="273" r:id="rId17"/>
    <p:sldId id="283" r:id="rId18"/>
    <p:sldId id="275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47537-AF4D-C8EA-6E3E-DF6092D6B2D2}" v="6" dt="2019-04-10T15:47:54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86315-38D4-4900-872B-1BDBB97129D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643AF5-9838-4D96-AC22-FDC54E1C6776}">
      <dgm:prSet/>
      <dgm:spPr/>
      <dgm:t>
        <a:bodyPr/>
        <a:lstStyle/>
        <a:p>
          <a:r>
            <a:rPr lang="sl-SI" dirty="0"/>
            <a:t>Spodbuditi razmišljanje dijakov o prostovoljstvu in njegovem pomenu v današnji družbi.  </a:t>
          </a:r>
          <a:endParaRPr lang="en-US" dirty="0"/>
        </a:p>
      </dgm:t>
    </dgm:pt>
    <dgm:pt modelId="{CD82B7D7-2D49-4DCB-9ACA-F1D66A48B04D}" type="parTrans" cxnId="{2DAFA283-85B3-45AA-92BD-BC9A657E0152}">
      <dgm:prSet/>
      <dgm:spPr/>
      <dgm:t>
        <a:bodyPr/>
        <a:lstStyle/>
        <a:p>
          <a:endParaRPr lang="en-US"/>
        </a:p>
      </dgm:t>
    </dgm:pt>
    <dgm:pt modelId="{DA00EC7A-7565-4997-A89E-C542EACD9D81}" type="sibTrans" cxnId="{2DAFA283-85B3-45AA-92BD-BC9A657E0152}">
      <dgm:prSet/>
      <dgm:spPr/>
      <dgm:t>
        <a:bodyPr/>
        <a:lstStyle/>
        <a:p>
          <a:endParaRPr lang="en-US"/>
        </a:p>
      </dgm:t>
    </dgm:pt>
    <dgm:pt modelId="{F8DAA2E1-5D15-4E3E-846A-29D4E3B6228D}">
      <dgm:prSet/>
      <dgm:spPr/>
      <dgm:t>
        <a:bodyPr/>
        <a:lstStyle/>
        <a:p>
          <a:r>
            <a:rPr lang="sl-SI" dirty="0"/>
            <a:t>Spoznati delovanje prostovoljnega dela skozi konkretne  izkušnje prostovoljcev. </a:t>
          </a:r>
          <a:endParaRPr lang="en-US" dirty="0"/>
        </a:p>
      </dgm:t>
    </dgm:pt>
    <dgm:pt modelId="{AC31AB0D-6135-45F7-8B4C-1E8727B53359}" type="parTrans" cxnId="{91A8178D-162A-4344-997B-ADBC3E914348}">
      <dgm:prSet/>
      <dgm:spPr/>
      <dgm:t>
        <a:bodyPr/>
        <a:lstStyle/>
        <a:p>
          <a:endParaRPr lang="en-US"/>
        </a:p>
      </dgm:t>
    </dgm:pt>
    <dgm:pt modelId="{BA40FE29-75C1-4BC5-8643-004E3A95DA7D}" type="sibTrans" cxnId="{91A8178D-162A-4344-997B-ADBC3E914348}">
      <dgm:prSet/>
      <dgm:spPr/>
      <dgm:t>
        <a:bodyPr/>
        <a:lstStyle/>
        <a:p>
          <a:endParaRPr lang="en-US"/>
        </a:p>
      </dgm:t>
    </dgm:pt>
    <dgm:pt modelId="{84E42CDE-BA98-4C59-87B1-35488DF43A21}">
      <dgm:prSet/>
      <dgm:spPr/>
      <dgm:t>
        <a:bodyPr/>
        <a:lstStyle/>
        <a:p>
          <a:r>
            <a:rPr lang="sl-SI" dirty="0"/>
            <a:t>Kompetence podjetnosti : </a:t>
          </a:r>
          <a:r>
            <a:rPr lang="sl-SI" b="1" i="1" dirty="0"/>
            <a:t>delo z drugimi – ekipa sodelovanje mreženje  in učenje z izkušnjami -učenje ob dejavnostih. </a:t>
          </a:r>
          <a:endParaRPr lang="en-US" dirty="0"/>
        </a:p>
      </dgm:t>
    </dgm:pt>
    <dgm:pt modelId="{44A5E98A-67EC-4F2C-8628-A0660A2C764A}" type="parTrans" cxnId="{F203C69F-03A0-497E-8522-9BC166E7D19F}">
      <dgm:prSet/>
      <dgm:spPr/>
      <dgm:t>
        <a:bodyPr/>
        <a:lstStyle/>
        <a:p>
          <a:endParaRPr lang="en-US"/>
        </a:p>
      </dgm:t>
    </dgm:pt>
    <dgm:pt modelId="{6F74BAFA-DC4D-4E99-910A-EE4B58FD73B8}" type="sibTrans" cxnId="{F203C69F-03A0-497E-8522-9BC166E7D19F}">
      <dgm:prSet/>
      <dgm:spPr/>
      <dgm:t>
        <a:bodyPr/>
        <a:lstStyle/>
        <a:p>
          <a:endParaRPr lang="en-US"/>
        </a:p>
      </dgm:t>
    </dgm:pt>
    <dgm:pt modelId="{74DED149-7FFF-4D8E-BB76-95C0A906C379}" type="pres">
      <dgm:prSet presAssocID="{C3486315-38D4-4900-872B-1BDBB9712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CDDBC67-E46B-452C-8B84-5D8D555553EA}" type="pres">
      <dgm:prSet presAssocID="{6C643AF5-9838-4D96-AC22-FDC54E1C67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269336-A60E-4178-A113-F7762556676C}" type="pres">
      <dgm:prSet presAssocID="{DA00EC7A-7565-4997-A89E-C542EACD9D81}" presName="spacer" presStyleCnt="0"/>
      <dgm:spPr/>
    </dgm:pt>
    <dgm:pt modelId="{3AE14FC1-B030-430E-A4AC-C5DD7815BEB0}" type="pres">
      <dgm:prSet presAssocID="{F8DAA2E1-5D15-4E3E-846A-29D4E3B622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8F9BDD1-A9D9-4483-AE9D-A464AFD822B6}" type="pres">
      <dgm:prSet presAssocID="{BA40FE29-75C1-4BC5-8643-004E3A95DA7D}" presName="spacer" presStyleCnt="0"/>
      <dgm:spPr/>
    </dgm:pt>
    <dgm:pt modelId="{72930664-905F-4490-8FD3-8A59CA9D2677}" type="pres">
      <dgm:prSet presAssocID="{84E42CDE-BA98-4C59-87B1-35488DF43A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3454986-E429-4426-BB7E-1BBE3A5640B3}" type="presOf" srcId="{84E42CDE-BA98-4C59-87B1-35488DF43A21}" destId="{72930664-905F-4490-8FD3-8A59CA9D2677}" srcOrd="0" destOrd="0" presId="urn:microsoft.com/office/officeart/2005/8/layout/vList2"/>
    <dgm:cxn modelId="{3DE66CBD-45CA-497C-AA51-6E034B33A3FA}" type="presOf" srcId="{C3486315-38D4-4900-872B-1BDBB97129D6}" destId="{74DED149-7FFF-4D8E-BB76-95C0A906C379}" srcOrd="0" destOrd="0" presId="urn:microsoft.com/office/officeart/2005/8/layout/vList2"/>
    <dgm:cxn modelId="{E4ED7625-B9A3-450E-AB07-A0C00B6BC44D}" type="presOf" srcId="{F8DAA2E1-5D15-4E3E-846A-29D4E3B6228D}" destId="{3AE14FC1-B030-430E-A4AC-C5DD7815BEB0}" srcOrd="0" destOrd="0" presId="urn:microsoft.com/office/officeart/2005/8/layout/vList2"/>
    <dgm:cxn modelId="{2DAFA283-85B3-45AA-92BD-BC9A657E0152}" srcId="{C3486315-38D4-4900-872B-1BDBB97129D6}" destId="{6C643AF5-9838-4D96-AC22-FDC54E1C6776}" srcOrd="0" destOrd="0" parTransId="{CD82B7D7-2D49-4DCB-9ACA-F1D66A48B04D}" sibTransId="{DA00EC7A-7565-4997-A89E-C542EACD9D81}"/>
    <dgm:cxn modelId="{44B582CF-5621-4E78-9DFB-2E3CE76B2305}" type="presOf" srcId="{6C643AF5-9838-4D96-AC22-FDC54E1C6776}" destId="{9CDDBC67-E46B-452C-8B84-5D8D555553EA}" srcOrd="0" destOrd="0" presId="urn:microsoft.com/office/officeart/2005/8/layout/vList2"/>
    <dgm:cxn modelId="{91A8178D-162A-4344-997B-ADBC3E914348}" srcId="{C3486315-38D4-4900-872B-1BDBB97129D6}" destId="{F8DAA2E1-5D15-4E3E-846A-29D4E3B6228D}" srcOrd="1" destOrd="0" parTransId="{AC31AB0D-6135-45F7-8B4C-1E8727B53359}" sibTransId="{BA40FE29-75C1-4BC5-8643-004E3A95DA7D}"/>
    <dgm:cxn modelId="{F203C69F-03A0-497E-8522-9BC166E7D19F}" srcId="{C3486315-38D4-4900-872B-1BDBB97129D6}" destId="{84E42CDE-BA98-4C59-87B1-35488DF43A21}" srcOrd="2" destOrd="0" parTransId="{44A5E98A-67EC-4F2C-8628-A0660A2C764A}" sibTransId="{6F74BAFA-DC4D-4E99-910A-EE4B58FD73B8}"/>
    <dgm:cxn modelId="{563F735F-8813-4392-B001-07405E08FEDE}" type="presParOf" srcId="{74DED149-7FFF-4D8E-BB76-95C0A906C379}" destId="{9CDDBC67-E46B-452C-8B84-5D8D555553EA}" srcOrd="0" destOrd="0" presId="urn:microsoft.com/office/officeart/2005/8/layout/vList2"/>
    <dgm:cxn modelId="{E1E59B8E-2F0B-44BA-A955-EBC267C14114}" type="presParOf" srcId="{74DED149-7FFF-4D8E-BB76-95C0A906C379}" destId="{BF269336-A60E-4178-A113-F7762556676C}" srcOrd="1" destOrd="0" presId="urn:microsoft.com/office/officeart/2005/8/layout/vList2"/>
    <dgm:cxn modelId="{6BE3E255-A449-493A-861C-D7A86C79707F}" type="presParOf" srcId="{74DED149-7FFF-4D8E-BB76-95C0A906C379}" destId="{3AE14FC1-B030-430E-A4AC-C5DD7815BEB0}" srcOrd="2" destOrd="0" presId="urn:microsoft.com/office/officeart/2005/8/layout/vList2"/>
    <dgm:cxn modelId="{DC6ED60D-050F-43D4-B24E-4F5341AAC506}" type="presParOf" srcId="{74DED149-7FFF-4D8E-BB76-95C0A906C379}" destId="{48F9BDD1-A9D9-4483-AE9D-A464AFD822B6}" srcOrd="3" destOrd="0" presId="urn:microsoft.com/office/officeart/2005/8/layout/vList2"/>
    <dgm:cxn modelId="{B12C178E-E8E9-4FDF-9D42-2556AB4751CE}" type="presParOf" srcId="{74DED149-7FFF-4D8E-BB76-95C0A906C379}" destId="{72930664-905F-4490-8FD3-8A59CA9D2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8B41-7961-454E-A93C-ABBE005FE3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85BB5-D412-4DBC-9874-C4EAA3B3BC7F}">
      <dgm:prSet/>
      <dgm:spPr/>
      <dgm:t>
        <a:bodyPr/>
        <a:lstStyle/>
        <a:p>
          <a:r>
            <a:rPr lang="sl-SI" dirty="0"/>
            <a:t>V okviru OIV vsebin (7 šolskih ur)</a:t>
          </a:r>
          <a:endParaRPr lang="en-US" dirty="0"/>
        </a:p>
      </dgm:t>
    </dgm:pt>
    <dgm:pt modelId="{811CD9DC-096E-41C4-8724-0AB164D8EBF0}" type="parTrans" cxnId="{C1A8BA28-993D-47A8-955C-4A1BE1B36440}">
      <dgm:prSet/>
      <dgm:spPr/>
      <dgm:t>
        <a:bodyPr/>
        <a:lstStyle/>
        <a:p>
          <a:endParaRPr lang="en-US"/>
        </a:p>
      </dgm:t>
    </dgm:pt>
    <dgm:pt modelId="{3DF87925-8AC6-4470-A296-B64FAE7C6E52}" type="sibTrans" cxnId="{C1A8BA28-993D-47A8-955C-4A1BE1B36440}">
      <dgm:prSet/>
      <dgm:spPr/>
      <dgm:t>
        <a:bodyPr/>
        <a:lstStyle/>
        <a:p>
          <a:endParaRPr lang="en-US"/>
        </a:p>
      </dgm:t>
    </dgm:pt>
    <dgm:pt modelId="{20244256-B4E1-40E9-9584-CB28E14B7DA6}">
      <dgm:prSet/>
      <dgm:spPr/>
      <dgm:t>
        <a:bodyPr/>
        <a:lstStyle/>
        <a:p>
          <a:r>
            <a:rPr lang="sl-SI" dirty="0"/>
            <a:t>Predmetna področja: sociologija, psihologija in filozofija.</a:t>
          </a:r>
          <a:endParaRPr lang="en-US" dirty="0"/>
        </a:p>
      </dgm:t>
    </dgm:pt>
    <dgm:pt modelId="{48F7A4ED-DD12-4B73-84A9-6CEE1489D86A}" type="parTrans" cxnId="{6712FFD6-0707-48EE-9B1B-8473DFE71445}">
      <dgm:prSet/>
      <dgm:spPr/>
      <dgm:t>
        <a:bodyPr/>
        <a:lstStyle/>
        <a:p>
          <a:endParaRPr lang="en-US"/>
        </a:p>
      </dgm:t>
    </dgm:pt>
    <dgm:pt modelId="{D867F61F-9454-405A-A7FF-D50FE8247B8E}" type="sibTrans" cxnId="{6712FFD6-0707-48EE-9B1B-8473DFE71445}">
      <dgm:prSet/>
      <dgm:spPr/>
      <dgm:t>
        <a:bodyPr/>
        <a:lstStyle/>
        <a:p>
          <a:endParaRPr lang="en-US"/>
        </a:p>
      </dgm:t>
    </dgm:pt>
    <dgm:pt modelId="{17048C8C-E4D1-4B30-8A0E-C334BF434A99}">
      <dgm:prSet/>
      <dgm:spPr/>
      <dgm:t>
        <a:bodyPr/>
        <a:lstStyle/>
        <a:p>
          <a:r>
            <a:rPr lang="sl-SI" dirty="0"/>
            <a:t>Starostna skupina: dijaki in dijakinje od 2. - 4. letnika gimnazijskega programa (120 dijakov)</a:t>
          </a:r>
          <a:endParaRPr lang="en-US" dirty="0"/>
        </a:p>
      </dgm:t>
    </dgm:pt>
    <dgm:pt modelId="{91186509-0F41-458F-A26A-8E3B1EB952B1}" type="parTrans" cxnId="{9D63B264-02D4-4012-AD13-26A02E1A9FF9}">
      <dgm:prSet/>
      <dgm:spPr/>
      <dgm:t>
        <a:bodyPr/>
        <a:lstStyle/>
        <a:p>
          <a:endParaRPr lang="en-US"/>
        </a:p>
      </dgm:t>
    </dgm:pt>
    <dgm:pt modelId="{617F282F-4419-4C33-AC1E-AE9F58D9D33B}" type="sibTrans" cxnId="{9D63B264-02D4-4012-AD13-26A02E1A9FF9}">
      <dgm:prSet/>
      <dgm:spPr/>
      <dgm:t>
        <a:bodyPr/>
        <a:lstStyle/>
        <a:p>
          <a:endParaRPr lang="en-US"/>
        </a:p>
      </dgm:t>
    </dgm:pt>
    <dgm:pt modelId="{EA5364A7-263D-4E61-A0F4-573F38314685}" type="pres">
      <dgm:prSet presAssocID="{28758B41-7961-454E-A93C-ABBE005FE3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A914FDF-DBCB-46B5-9061-8A9A17324A66}" type="pres">
      <dgm:prSet presAssocID="{B4085BB5-D412-4DBC-9874-C4EAA3B3BC7F}" presName="hierRoot1" presStyleCnt="0"/>
      <dgm:spPr/>
    </dgm:pt>
    <dgm:pt modelId="{957D3D33-2C19-4794-87BE-397CC89185D5}" type="pres">
      <dgm:prSet presAssocID="{B4085BB5-D412-4DBC-9874-C4EAA3B3BC7F}" presName="composite" presStyleCnt="0"/>
      <dgm:spPr/>
    </dgm:pt>
    <dgm:pt modelId="{1127E9F9-536C-4DE2-A0EA-9D87DC29356D}" type="pres">
      <dgm:prSet presAssocID="{B4085BB5-D412-4DBC-9874-C4EAA3B3BC7F}" presName="background" presStyleLbl="node0" presStyleIdx="0" presStyleCnt="3"/>
      <dgm:spPr/>
    </dgm:pt>
    <dgm:pt modelId="{FB31C5E3-2C65-4FAC-8890-E6131A02C6AD}" type="pres">
      <dgm:prSet presAssocID="{B4085BB5-D412-4DBC-9874-C4EAA3B3BC7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0658362-A103-43DC-986D-42EFBECFC6A3}" type="pres">
      <dgm:prSet presAssocID="{B4085BB5-D412-4DBC-9874-C4EAA3B3BC7F}" presName="hierChild2" presStyleCnt="0"/>
      <dgm:spPr/>
    </dgm:pt>
    <dgm:pt modelId="{28FDEB13-4A4C-4A5A-A6A6-FF6116CBBD77}" type="pres">
      <dgm:prSet presAssocID="{20244256-B4E1-40E9-9584-CB28E14B7DA6}" presName="hierRoot1" presStyleCnt="0"/>
      <dgm:spPr/>
    </dgm:pt>
    <dgm:pt modelId="{982E763B-0A5E-4F16-A6D9-5F0EACC70018}" type="pres">
      <dgm:prSet presAssocID="{20244256-B4E1-40E9-9584-CB28E14B7DA6}" presName="composite" presStyleCnt="0"/>
      <dgm:spPr/>
    </dgm:pt>
    <dgm:pt modelId="{FD430918-B08E-4EB0-8B04-BA87476C490D}" type="pres">
      <dgm:prSet presAssocID="{20244256-B4E1-40E9-9584-CB28E14B7DA6}" presName="background" presStyleLbl="node0" presStyleIdx="1" presStyleCnt="3"/>
      <dgm:spPr/>
    </dgm:pt>
    <dgm:pt modelId="{89D778A7-EFA0-45E1-AB83-79BFA9E245CB}" type="pres">
      <dgm:prSet presAssocID="{20244256-B4E1-40E9-9584-CB28E14B7DA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659399-54F4-413B-8F5A-B06D318FAF58}" type="pres">
      <dgm:prSet presAssocID="{20244256-B4E1-40E9-9584-CB28E14B7DA6}" presName="hierChild2" presStyleCnt="0"/>
      <dgm:spPr/>
    </dgm:pt>
    <dgm:pt modelId="{21E20E3D-6C6B-4373-A2CE-4351E1712FAD}" type="pres">
      <dgm:prSet presAssocID="{17048C8C-E4D1-4B30-8A0E-C334BF434A99}" presName="hierRoot1" presStyleCnt="0"/>
      <dgm:spPr/>
    </dgm:pt>
    <dgm:pt modelId="{2FF04EE1-ABB4-41B2-9B0A-5B8C455FCA5A}" type="pres">
      <dgm:prSet presAssocID="{17048C8C-E4D1-4B30-8A0E-C334BF434A99}" presName="composite" presStyleCnt="0"/>
      <dgm:spPr/>
    </dgm:pt>
    <dgm:pt modelId="{B3D3E51A-2F45-409D-A8EC-39CD598FF03A}" type="pres">
      <dgm:prSet presAssocID="{17048C8C-E4D1-4B30-8A0E-C334BF434A99}" presName="background" presStyleLbl="node0" presStyleIdx="2" presStyleCnt="3"/>
      <dgm:spPr/>
    </dgm:pt>
    <dgm:pt modelId="{1AC5BF44-DF1A-41C3-8B4B-C28C94CD1FF6}" type="pres">
      <dgm:prSet presAssocID="{17048C8C-E4D1-4B30-8A0E-C334BF434A9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A6F2D89-D4D8-4269-864C-AC83DEA0D444}" type="pres">
      <dgm:prSet presAssocID="{17048C8C-E4D1-4B30-8A0E-C334BF434A99}" presName="hierChild2" presStyleCnt="0"/>
      <dgm:spPr/>
    </dgm:pt>
  </dgm:ptLst>
  <dgm:cxnLst>
    <dgm:cxn modelId="{36F8E3EE-67A6-4099-BD70-FFA629A69E1B}" type="presOf" srcId="{20244256-B4E1-40E9-9584-CB28E14B7DA6}" destId="{89D778A7-EFA0-45E1-AB83-79BFA9E245CB}" srcOrd="0" destOrd="0" presId="urn:microsoft.com/office/officeart/2005/8/layout/hierarchy1"/>
    <dgm:cxn modelId="{C1A8BA28-993D-47A8-955C-4A1BE1B36440}" srcId="{28758B41-7961-454E-A93C-ABBE005FE351}" destId="{B4085BB5-D412-4DBC-9874-C4EAA3B3BC7F}" srcOrd="0" destOrd="0" parTransId="{811CD9DC-096E-41C4-8724-0AB164D8EBF0}" sibTransId="{3DF87925-8AC6-4470-A296-B64FAE7C6E52}"/>
    <dgm:cxn modelId="{9D63B264-02D4-4012-AD13-26A02E1A9FF9}" srcId="{28758B41-7961-454E-A93C-ABBE005FE351}" destId="{17048C8C-E4D1-4B30-8A0E-C334BF434A99}" srcOrd="2" destOrd="0" parTransId="{91186509-0F41-458F-A26A-8E3B1EB952B1}" sibTransId="{617F282F-4419-4C33-AC1E-AE9F58D9D33B}"/>
    <dgm:cxn modelId="{EF8DBBE5-9744-488F-8D8B-50C5CEBCFFEC}" type="presOf" srcId="{B4085BB5-D412-4DBC-9874-C4EAA3B3BC7F}" destId="{FB31C5E3-2C65-4FAC-8890-E6131A02C6AD}" srcOrd="0" destOrd="0" presId="urn:microsoft.com/office/officeart/2005/8/layout/hierarchy1"/>
    <dgm:cxn modelId="{C0630257-FF52-487B-B3EC-3FE540C9A8CC}" type="presOf" srcId="{28758B41-7961-454E-A93C-ABBE005FE351}" destId="{EA5364A7-263D-4E61-A0F4-573F38314685}" srcOrd="0" destOrd="0" presId="urn:microsoft.com/office/officeart/2005/8/layout/hierarchy1"/>
    <dgm:cxn modelId="{7A44BE79-E114-4E4D-9D3E-35C2D79AEA91}" type="presOf" srcId="{17048C8C-E4D1-4B30-8A0E-C334BF434A99}" destId="{1AC5BF44-DF1A-41C3-8B4B-C28C94CD1FF6}" srcOrd="0" destOrd="0" presId="urn:microsoft.com/office/officeart/2005/8/layout/hierarchy1"/>
    <dgm:cxn modelId="{6712FFD6-0707-48EE-9B1B-8473DFE71445}" srcId="{28758B41-7961-454E-A93C-ABBE005FE351}" destId="{20244256-B4E1-40E9-9584-CB28E14B7DA6}" srcOrd="1" destOrd="0" parTransId="{48F7A4ED-DD12-4B73-84A9-6CEE1489D86A}" sibTransId="{D867F61F-9454-405A-A7FF-D50FE8247B8E}"/>
    <dgm:cxn modelId="{72D41AA9-46AF-42B0-890C-F6B75FD2DF5D}" type="presParOf" srcId="{EA5364A7-263D-4E61-A0F4-573F38314685}" destId="{DA914FDF-DBCB-46B5-9061-8A9A17324A66}" srcOrd="0" destOrd="0" presId="urn:microsoft.com/office/officeart/2005/8/layout/hierarchy1"/>
    <dgm:cxn modelId="{A82AE17E-03BC-450A-BE14-3A99FA6F3F88}" type="presParOf" srcId="{DA914FDF-DBCB-46B5-9061-8A9A17324A66}" destId="{957D3D33-2C19-4794-87BE-397CC89185D5}" srcOrd="0" destOrd="0" presId="urn:microsoft.com/office/officeart/2005/8/layout/hierarchy1"/>
    <dgm:cxn modelId="{269CE638-5B55-4849-81F6-8B84C18A08AC}" type="presParOf" srcId="{957D3D33-2C19-4794-87BE-397CC89185D5}" destId="{1127E9F9-536C-4DE2-A0EA-9D87DC29356D}" srcOrd="0" destOrd="0" presId="urn:microsoft.com/office/officeart/2005/8/layout/hierarchy1"/>
    <dgm:cxn modelId="{F6DF55B0-8B54-4228-9B97-B34949CBF621}" type="presParOf" srcId="{957D3D33-2C19-4794-87BE-397CC89185D5}" destId="{FB31C5E3-2C65-4FAC-8890-E6131A02C6AD}" srcOrd="1" destOrd="0" presId="urn:microsoft.com/office/officeart/2005/8/layout/hierarchy1"/>
    <dgm:cxn modelId="{2E12FA88-B03C-4342-B51C-17FBAB8C88E0}" type="presParOf" srcId="{DA914FDF-DBCB-46B5-9061-8A9A17324A66}" destId="{D0658362-A103-43DC-986D-42EFBECFC6A3}" srcOrd="1" destOrd="0" presId="urn:microsoft.com/office/officeart/2005/8/layout/hierarchy1"/>
    <dgm:cxn modelId="{79B707BC-8507-471A-A4B9-80F6AE3BC42A}" type="presParOf" srcId="{EA5364A7-263D-4E61-A0F4-573F38314685}" destId="{28FDEB13-4A4C-4A5A-A6A6-FF6116CBBD77}" srcOrd="1" destOrd="0" presId="urn:microsoft.com/office/officeart/2005/8/layout/hierarchy1"/>
    <dgm:cxn modelId="{FEEFB424-B077-426A-BA50-C5B314D20205}" type="presParOf" srcId="{28FDEB13-4A4C-4A5A-A6A6-FF6116CBBD77}" destId="{982E763B-0A5E-4F16-A6D9-5F0EACC70018}" srcOrd="0" destOrd="0" presId="urn:microsoft.com/office/officeart/2005/8/layout/hierarchy1"/>
    <dgm:cxn modelId="{5255FAE9-FA38-4185-854A-D76D277BA0CC}" type="presParOf" srcId="{982E763B-0A5E-4F16-A6D9-5F0EACC70018}" destId="{FD430918-B08E-4EB0-8B04-BA87476C490D}" srcOrd="0" destOrd="0" presId="urn:microsoft.com/office/officeart/2005/8/layout/hierarchy1"/>
    <dgm:cxn modelId="{CC5D9CD4-CE8E-4E53-AE7B-A9ACA98D9FA6}" type="presParOf" srcId="{982E763B-0A5E-4F16-A6D9-5F0EACC70018}" destId="{89D778A7-EFA0-45E1-AB83-79BFA9E245CB}" srcOrd="1" destOrd="0" presId="urn:microsoft.com/office/officeart/2005/8/layout/hierarchy1"/>
    <dgm:cxn modelId="{8528FE53-E8DD-46F9-B300-3917FE0034F8}" type="presParOf" srcId="{28FDEB13-4A4C-4A5A-A6A6-FF6116CBBD77}" destId="{52659399-54F4-413B-8F5A-B06D318FAF58}" srcOrd="1" destOrd="0" presId="urn:microsoft.com/office/officeart/2005/8/layout/hierarchy1"/>
    <dgm:cxn modelId="{A3E9B4BE-C432-4D62-8184-292735A24663}" type="presParOf" srcId="{EA5364A7-263D-4E61-A0F4-573F38314685}" destId="{21E20E3D-6C6B-4373-A2CE-4351E1712FAD}" srcOrd="2" destOrd="0" presId="urn:microsoft.com/office/officeart/2005/8/layout/hierarchy1"/>
    <dgm:cxn modelId="{DF6E54A3-7EE9-4A31-A82E-2EA623EC3357}" type="presParOf" srcId="{21E20E3D-6C6B-4373-A2CE-4351E1712FAD}" destId="{2FF04EE1-ABB4-41B2-9B0A-5B8C455FCA5A}" srcOrd="0" destOrd="0" presId="urn:microsoft.com/office/officeart/2005/8/layout/hierarchy1"/>
    <dgm:cxn modelId="{6A05543C-D12E-49BE-BE12-1ADAF128A94D}" type="presParOf" srcId="{2FF04EE1-ABB4-41B2-9B0A-5B8C455FCA5A}" destId="{B3D3E51A-2F45-409D-A8EC-39CD598FF03A}" srcOrd="0" destOrd="0" presId="urn:microsoft.com/office/officeart/2005/8/layout/hierarchy1"/>
    <dgm:cxn modelId="{E71599E2-E2B1-4B3E-BF3F-5637E1038E74}" type="presParOf" srcId="{2FF04EE1-ABB4-41B2-9B0A-5B8C455FCA5A}" destId="{1AC5BF44-DF1A-41C3-8B4B-C28C94CD1FF6}" srcOrd="1" destOrd="0" presId="urn:microsoft.com/office/officeart/2005/8/layout/hierarchy1"/>
    <dgm:cxn modelId="{BBF54662-E54C-4A4E-AA47-7BD52917792D}" type="presParOf" srcId="{21E20E3D-6C6B-4373-A2CE-4351E1712FAD}" destId="{6A6F2D89-D4D8-4269-864C-AC83DEA0D4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17D64-6B85-4A23-ABA0-65270501EB17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napisala: Nina Jelić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1DC1A-6751-440A-A076-28BD98A8D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4755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9E7D9-0D0A-480B-B3B4-E53A88F1456A}" type="datetimeFigureOut">
              <a:rPr lang="sl-SI" smtClean="0"/>
              <a:t>29.4.2019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smtClean="0"/>
              <a:t>napisala: Nina Jelić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8D03D-62BD-4DDD-BB7F-7169FD1BB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301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D03D-62BD-4DDD-BB7F-7169FD1BB313}" type="slidenum">
              <a:rPr lang="sl-SI" smtClean="0"/>
              <a:t>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napisala: Nina Jelić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61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F3ADB-FB53-4F1C-8B5C-87B3E8DBC1E8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napisala: Nina Jelić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5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F3ADB-FB53-4F1C-8B5C-87B3E8DBC1E8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napisala: Nina Jelić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5B1-ABD2-4460-861A-8019D1177641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6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8B2-D7F0-4345-8BF2-C8EDD7D78372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6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A5A-87EA-4A59-A91F-9D31F04E8C9C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85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B9A5-F927-4557-80F5-9C92FB9BE5B4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52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57AE-27B3-4BB5-86C0-3F856727E875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60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921-43CE-4453-952F-A3E8D7C49DED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19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9D0-AE03-45C7-B3D7-477E14AF3234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5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C3F-E395-45D4-8017-ABEEF0B2900B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90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88F6-6A2E-4BFF-9A82-D7A6E9CA0F94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E4ED-45BA-45D7-9560-522B2559C75B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B7C-ACA4-4853-907F-D70E88102756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A92A-71AD-49F6-9BCE-AA0D389E74FD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626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F16-9EC4-4A2E-981B-E14215C3BF5B}" type="datetime1">
              <a:rPr lang="sl-SI" smtClean="0"/>
              <a:t>29.4.2019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3026-E4D1-4911-8D86-AE355D120ABD}" type="datetime1">
              <a:rPr lang="sl-SI" smtClean="0"/>
              <a:t>29.4.2019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4962-056B-4CAB-A3BC-B0F9B5052316}" type="datetime1">
              <a:rPr lang="sl-SI" smtClean="0"/>
              <a:t>29.4.2019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8F-D4CC-4D2B-8643-ABC5FEAB6760}" type="datetime1">
              <a:rPr lang="sl-SI" smtClean="0"/>
              <a:t>29.4.2019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35D9-DBFD-4FE9-B384-8A5C6172E2BF}" type="datetime1">
              <a:rPr lang="sl-SI" smtClean="0"/>
              <a:t>29.4.2019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D78-4636-4F4E-9476-CBC6AA8AED99}" type="datetime1">
              <a:rPr lang="sl-SI" smtClean="0"/>
              <a:t>29.4.2019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9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223-E5CF-4524-9724-4BE0B4879AFC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8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4FA6-2286-46A1-A5C2-37762227F912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83D9-F6B9-405B-AC5B-CB77544E39C2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7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D523-68FE-4210-B637-222DB9D92096}" type="datetime1">
              <a:rPr lang="sl-SI" smtClean="0"/>
              <a:t>29.4.2019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203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467F-075D-417A-881F-A363446644D9}" type="datetime1">
              <a:rPr lang="sl-SI" smtClean="0"/>
              <a:t>29.4.2019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29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5E1-F3EC-47C3-A6AF-C01FF7ECFC50}" type="datetime1">
              <a:rPr lang="sl-SI" smtClean="0"/>
              <a:t>29.4.2019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92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BCE-BC35-4632-8E1D-FC5BE0CEEA89}" type="datetime1">
              <a:rPr lang="sl-SI" smtClean="0"/>
              <a:t>29.4.2019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9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63AB-E35B-4727-8FA2-BE2C511EE8C6}" type="datetime1">
              <a:rPr lang="sl-SI" smtClean="0"/>
              <a:t>29.4.2019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3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66D-0C1F-4501-9736-BFB3B5C3BDC8}" type="datetime1">
              <a:rPr lang="sl-SI" smtClean="0"/>
              <a:t>29.4.2019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448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8510-04E1-48B1-9FC9-337948EF848C}" type="datetime1">
              <a:rPr lang="sl-SI" smtClean="0"/>
              <a:t>29.4.2019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9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3226-DFC7-4B96-8D12-0D1FF0E44D07}" type="datetime1">
              <a:rPr lang="sl-SI" smtClean="0"/>
              <a:t>29.4.2019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0286" y="2950378"/>
            <a:ext cx="8099642" cy="2653836"/>
          </a:xfrm>
        </p:spPr>
        <p:txBody>
          <a:bodyPr/>
          <a:lstStyle/>
          <a:p>
            <a:r>
              <a:rPr lang="sl-SI" b="1" dirty="0"/>
              <a:t>Kako </a:t>
            </a:r>
            <a:r>
              <a:rPr lang="sl-SI" b="1" dirty="0" err="1" smtClean="0"/>
              <a:t>medpredmetno</a:t>
            </a:r>
            <a:r>
              <a:rPr lang="sl-SI" b="1" dirty="0" smtClean="0"/>
              <a:t> uporabiti </a:t>
            </a:r>
            <a:r>
              <a:rPr lang="sl-SI" b="1" dirty="0"/>
              <a:t>učni načrt, </a:t>
            </a:r>
            <a:r>
              <a:rPr lang="sl-SI" b="1" dirty="0" smtClean="0"/>
              <a:t> da </a:t>
            </a:r>
            <a:r>
              <a:rPr lang="sl-SI" b="1" dirty="0"/>
              <a:t>bo pouk ustrezen</a:t>
            </a:r>
            <a:r>
              <a:rPr lang="sl-SI" b="1" dirty="0" smtClean="0"/>
              <a:t>?</a:t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>mag. Sofija </a:t>
            </a:r>
            <a:r>
              <a:rPr lang="sl-SI" b="1" dirty="0" err="1" smtClean="0"/>
              <a:t>Baškarad</a:t>
            </a:r>
            <a:r>
              <a:rPr lang="sl-SI" b="1" dirty="0" smtClean="0"/>
              <a:t/>
            </a:r>
            <a:br>
              <a:rPr lang="sl-SI" b="1" dirty="0" smtClean="0"/>
            </a:b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2888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FB8D411-3AE9-43FC-8619-C41DA3A5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Kateri del načrta je najtežje realizirati?</a:t>
            </a:r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="" xmlns:a16="http://schemas.microsoft.com/office/drawing/2014/main" id="{DC904AAA-A2C2-4660-90D7-24BF03D7B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razprava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72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Načrtovanje pouka filozofije – od načrta učnega sklopa do izdelka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</a:t>
            </a:r>
            <a:r>
              <a:rPr lang="sl-SI" dirty="0" smtClean="0"/>
              <a:t>ormativno spremljanje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79" y="1854914"/>
            <a:ext cx="4601121" cy="509674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 rot="19408635">
            <a:off x="4907440" y="3782253"/>
            <a:ext cx="338437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PARTICIPACIJA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r>
              <a:rPr lang="sl-SI" sz="2800" b="1" dirty="0" smtClean="0">
                <a:solidFill>
                  <a:srgbClr val="FF0000"/>
                </a:solidFill>
              </a:rPr>
              <a:t>AVTONOMIJA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07568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rgbClr val="00B0F0"/>
                </a:solidFill>
                <a:latin typeface="Calibri"/>
              </a:rPr>
              <a:t>1. DIJAKI</a:t>
            </a:r>
            <a:endParaRPr lang="sl-SI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92" y="1017270"/>
            <a:ext cx="4286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03912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350" dirty="0">
                <a:solidFill>
                  <a:prstClr val="white">
                    <a:lumMod val="75000"/>
                  </a:prstClr>
                </a:solidFill>
                <a:latin typeface="Calibri"/>
              </a:rPr>
              <a:t>https://www.meinbezirk.at/klosterneuburg/lokales/passt-die-beziehung-schueler-lehrer-wirkt-sich-das-notensystem-positiv-auf-das-lernklima-aus-so-direktorin-koncki-polt-m5211001,719766.html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032105" y="399437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UČENJE JE ODNOS!</a:t>
            </a:r>
          </a:p>
        </p:txBody>
      </p:sp>
    </p:spTree>
    <p:extLst>
      <p:ext uri="{BB962C8B-B14F-4D97-AF65-F5344CB8AC3E}">
        <p14:creationId xmlns:p14="http://schemas.microsoft.com/office/powerpoint/2010/main" val="24951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5"/>
                </a:solidFill>
              </a:rPr>
              <a:t>PETER PREVC</a:t>
            </a:r>
            <a:endParaRPr lang="en-US" sz="4000" b="1" dirty="0">
              <a:solidFill>
                <a:schemeClr val="accent5"/>
              </a:solidFill>
              <a:latin typeface="Futura Md B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Kdaj je skok pri 120 metrih dosežek?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3174360"/>
            <a:ext cx="2150269" cy="11930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001" y="620688"/>
            <a:ext cx="2744704" cy="23486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362" y="4797153"/>
            <a:ext cx="2517980" cy="18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5"/>
                </a:solidFill>
              </a:rPr>
              <a:t>OSEBA, KI DOSEGA REZULTATE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063553" y="2000250"/>
            <a:ext cx="3744416" cy="34975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 smtClean="0"/>
              <a:t>Zunanji dejavniki</a:t>
            </a:r>
          </a:p>
          <a:p>
            <a:r>
              <a:rPr lang="sl-SI" dirty="0" smtClean="0"/>
              <a:t>okoliščine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Individualni dejavniki</a:t>
            </a:r>
            <a:endParaRPr lang="sl-SI" dirty="0"/>
          </a:p>
          <a:p>
            <a:r>
              <a:rPr lang="sl-SI" dirty="0" smtClean="0"/>
              <a:t>konstitucija, motivacija, optimizem,  samopodoba</a:t>
            </a:r>
          </a:p>
          <a:p>
            <a:endParaRPr lang="en-US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249649"/>
            <a:ext cx="3782420" cy="2507908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918398"/>
            <a:ext cx="3753120" cy="26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Izzivi poučevanja filozofije – aktualizacija temeljnih vsebin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Kako? Katere vsebine?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43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motivirati dijake?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BALON – Kako motivirati dijake? </a:t>
            </a:r>
            <a:r>
              <a:rPr lang="sl-SI" dirty="0" smtClean="0"/>
              <a:t>1</a:t>
            </a:r>
            <a:r>
              <a:rPr lang="sl-SI" dirty="0"/>
              <a:t>. Vsak napiše en problem, ki ga ima z motivacijo dijakov.</a:t>
            </a:r>
          </a:p>
          <a:p>
            <a:r>
              <a:rPr lang="sl-SI" dirty="0"/>
              <a:t>2.  Obesimo, drugi poskusijo najti odgovor.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8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4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1803400"/>
          </a:xfrm>
        </p:spPr>
        <p:txBody>
          <a:bodyPr/>
          <a:lstStyle/>
          <a:p>
            <a:r>
              <a:rPr lang="sl-SI" dirty="0" smtClean="0"/>
              <a:t>POVEZOVANJE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" y="952500"/>
            <a:ext cx="9220394" cy="53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Učni načrt za filozofijo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medpredmetne povezave (zgodovina, slovenščina, matematika, psihologija, sociologija …)</a:t>
            </a:r>
          </a:p>
          <a:p>
            <a:r>
              <a:rPr lang="sl-SI" dirty="0" err="1" smtClean="0"/>
              <a:t>kroskurikularne</a:t>
            </a:r>
            <a:r>
              <a:rPr lang="sl-SI" dirty="0" smtClean="0"/>
              <a:t> teme (državljanska kultura, razvijanje knjižnično informacijskega znanja, medijska </a:t>
            </a:r>
            <a:r>
              <a:rPr lang="sl-SI" dirty="0" err="1" smtClean="0"/>
              <a:t>vzugoja</a:t>
            </a:r>
            <a:r>
              <a:rPr lang="sl-SI" dirty="0" smtClean="0"/>
              <a:t>, </a:t>
            </a:r>
            <a:r>
              <a:rPr lang="sl-SI" dirty="0" err="1" smtClean="0"/>
              <a:t>okoljska</a:t>
            </a:r>
            <a:r>
              <a:rPr lang="sl-SI" dirty="0" smtClean="0"/>
              <a:t> </a:t>
            </a:r>
            <a:r>
              <a:rPr lang="sl-SI" dirty="0" err="1" smtClean="0"/>
              <a:t>prooblematika</a:t>
            </a:r>
            <a:r>
              <a:rPr lang="sl-SI" dirty="0" smtClean="0"/>
              <a:t>, aktivno državljanstvo, potrošništvo, fenomen uživanja v potrošniški družbi, </a:t>
            </a:r>
            <a:r>
              <a:rPr lang="sl-SI" dirty="0" err="1" smtClean="0"/>
              <a:t>okoljska</a:t>
            </a:r>
            <a:r>
              <a:rPr lang="sl-SI" dirty="0" smtClean="0"/>
              <a:t> problematika …)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904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KAKO, da bo pouk ustrezen?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Prednosti  (znanje ni izolirano zgolj na en predmet, predmetna razdrobljenost, 45-minutni pouk ..</a:t>
            </a:r>
          </a:p>
          <a:p>
            <a:r>
              <a:rPr lang="sl-SI" dirty="0" smtClean="0"/>
              <a:t>Slabosti (časovno potratno, učitelji niso usposobljeni za medpredmetno poučevanje, načrtovanje je bolj obsežno, dolgotrajnejše, organizacija pouka,  nekateri predmeti bolj primerni kot drugi.) </a:t>
            </a:r>
          </a:p>
        </p:txBody>
      </p:sp>
    </p:spTree>
    <p:extLst>
      <p:ext uri="{BB962C8B-B14F-4D97-AF65-F5344CB8AC3E}">
        <p14:creationId xmlns:p14="http://schemas.microsoft.com/office/powerpoint/2010/main" val="4005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3256" y="4421598"/>
            <a:ext cx="8288032" cy="15228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l-SI" sz="4000" b="1" dirty="0"/>
              <a:t>Tematski dan -  Prostovoljstvo na Srednji šoli Domžale</a:t>
            </a:r>
            <a:r>
              <a:rPr lang="sl-SI" sz="3400" b="1" dirty="0"/>
              <a:t> </a:t>
            </a:r>
            <a:endParaRPr lang="sl-SI" sz="3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9858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sl-SI" sz="2000" b="1" i="1" dirty="0">
                <a:solidFill>
                  <a:schemeClr val="tx1"/>
                </a:solidFill>
              </a:rPr>
              <a:t>Ne gre za en velikanski korak. Gre za veliko drobnih korakov. </a:t>
            </a:r>
            <a:endParaRPr lang="sl-SI" sz="2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sl-SI" sz="2000" b="1" i="1" dirty="0">
                <a:solidFill>
                  <a:schemeClr val="tx1"/>
                </a:solidFill>
              </a:rPr>
              <a:t>       (Peter A. Cohen)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90A81EB0-24E1-443F-A455-90BF2595D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31459" b="10641"/>
          <a:stretch/>
        </p:blipFill>
        <p:spPr>
          <a:xfrm>
            <a:off x="985968" y="67159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655AE6B0-AC9E-4167-806F-E9DB135FC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A887A5-6860-4E6A-9FE2-9AB309C7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0" y="478419"/>
            <a:ext cx="4051276" cy="61465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l-SI" sz="4100" dirty="0"/>
              <a:t> </a:t>
            </a:r>
            <a:r>
              <a:rPr lang="sl-SI" sz="4100" b="1" dirty="0"/>
              <a:t>Cilji/namen tematskega dne</a:t>
            </a:r>
            <a:br>
              <a:rPr lang="sl-SI" sz="4100" b="1" dirty="0"/>
            </a:br>
            <a:r>
              <a:rPr lang="sl-SI" sz="4100" b="1" dirty="0"/>
              <a:t/>
            </a:r>
            <a:br>
              <a:rPr lang="sl-SI" sz="4100" b="1" dirty="0"/>
            </a:br>
            <a:r>
              <a:rPr lang="sl-SI" b="1" dirty="0">
                <a:solidFill>
                  <a:schemeClr val="tx1"/>
                </a:solidFill>
              </a:rPr>
              <a:t>Se skriva v meni "duh prostovoljca?"</a:t>
            </a:r>
            <a:br>
              <a:rPr lang="sl-SI" b="1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ALI </a:t>
            </a:r>
            <a:br>
              <a:rPr lang="sl-SI" b="1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Kako naj prebudim prostovoljca v meni?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523416A-383B-4FDC-B4C9-D8EDDFE9C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B0D29D5-3F7C-4197-821B-6D60A66CC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347FB49A-3541-428A-AADE-682A3C505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="" xmlns:a16="http://schemas.microsoft.com/office/drawing/2014/main" id="{D96F53DC-08F1-42C6-B558-B83D54B27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="" xmlns:a16="http://schemas.microsoft.com/office/drawing/2014/main" id="{AFE48CAF-A51C-463F-A570-ED99439A5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01F0C48B-50FF-4351-8207-16D0960483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="" xmlns:a16="http://schemas.microsoft.com/office/drawing/2014/main" id="{300384B6-5ED6-4F91-A548-B706D8375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="" xmlns:a16="http://schemas.microsoft.com/office/drawing/2014/main" id="{337AFFAE-C182-463C-9459-8AB3C69D9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="" xmlns:a16="http://schemas.microsoft.com/office/drawing/2014/main" id="{510ACF17-C3F0-42BF-BDEB-D07927712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="" xmlns:a16="http://schemas.microsoft.com/office/drawing/2014/main" id="{E804EFD0-B84E-476F-9FC6-6C4A42EA0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7BD1F4E-A66D-4C06-86DA-8D56CA7A3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značba mesta vsebine 2">
            <a:extLst>
              <a:ext uri="{FF2B5EF4-FFF2-40B4-BE49-F238E27FC236}">
                <a16:creationId xmlns="" xmlns:a16="http://schemas.microsoft.com/office/drawing/2014/main" id="{A940DD4A-2F5D-4ACC-8035-B646BF579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887658"/>
              </p:ext>
            </p:extLst>
          </p:nvPr>
        </p:nvGraphicFramePr>
        <p:xfrm>
          <a:off x="4387028" y="272970"/>
          <a:ext cx="7158329" cy="615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zapisala: Nina Jelić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9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8">
            <a:extLst>
              <a:ext uri="{FF2B5EF4-FFF2-40B4-BE49-F238E27FC236}">
                <a16:creationId xmlns=""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>
              <a:extLst>
                <a:ext uri="{FF2B5EF4-FFF2-40B4-BE49-F238E27FC236}">
                  <a16:creationId xmlns=""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=""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=""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Rectangle 30">
            <a:extLst>
              <a:ext uri="{FF2B5EF4-FFF2-40B4-BE49-F238E27FC236}">
                <a16:creationId xmlns=""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>
            <a:extLst>
              <a:ext uri="{FF2B5EF4-FFF2-40B4-BE49-F238E27FC236}">
                <a16:creationId xmlns=""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=""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=""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=""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=""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=""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=""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=""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3">
            <a:extLst>
              <a:ext uri="{FF2B5EF4-FFF2-40B4-BE49-F238E27FC236}">
                <a16:creationId xmlns=""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CEA57F-68AA-4BE0-AE9C-A861780E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sl-SI" b="1" dirty="0"/>
              <a:t>Organizacija in izvedba tematskega dne</a:t>
            </a:r>
            <a:endParaRPr lang="sl-SI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="" xmlns:a16="http://schemas.microsoft.com/office/drawing/2014/main" id="{B510731E-D7FE-4452-B725-C6BA34409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59162"/>
              </p:ext>
            </p:extLst>
          </p:nvPr>
        </p:nvGraphicFramePr>
        <p:xfrm>
          <a:off x="1286933" y="1948543"/>
          <a:ext cx="10212234" cy="426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zapisala: Nina Jelić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, ki vsebuje besede fotografija, stavba, besedilo&#10;&#10;Opis, ustvarjen z visoko stopnjo zanesljivosti.">
            <a:extLst>
              <a:ext uri="{FF2B5EF4-FFF2-40B4-BE49-F238E27FC236}">
                <a16:creationId xmlns="" xmlns:a16="http://schemas.microsoft.com/office/drawing/2014/main" id="{3C492219-98C6-492F-BDFB-03A1D329F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82" r="2" b="1946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1381CBF-F740-4917-95D1-255EC242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l-SI" b="1" dirty="0"/>
              <a:t/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EA7DFB3-EDCE-4D08-9047-20335011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0" y="262047"/>
            <a:ext cx="4328986" cy="57793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z="2800" b="1" dirty="0" smtClean="0"/>
              <a:t>udeležba </a:t>
            </a:r>
            <a:r>
              <a:rPr lang="sl-SI" sz="2800" b="1" dirty="0"/>
              <a:t>dijakov na dveh delavnicah prostovoljstva</a:t>
            </a:r>
          </a:p>
          <a:p>
            <a:pPr marL="0" indent="0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sz="2800" dirty="0"/>
              <a:t>- dijaki med sedmimi ponujenimi delavnicami izberejo glede na lasten interes  dve delavnici. </a:t>
            </a: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40" name="Straight Connector 34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6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zapisala: Nina Jelić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5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, ki vsebuje besede posnetek zaslona&#10;&#10;Opis, ustvarjen z zelo visoko stopnjo zanesljivosti.">
            <a:extLst>
              <a:ext uri="{FF2B5EF4-FFF2-40B4-BE49-F238E27FC236}">
                <a16:creationId xmlns="" xmlns:a16="http://schemas.microsoft.com/office/drawing/2014/main" id="{BAF9EF8F-9795-4DDA-89F9-C2A00AF36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3" t="19647" r="13772" b="8830"/>
          <a:stretch/>
        </p:blipFill>
        <p:spPr>
          <a:xfrm>
            <a:off x="242808" y="151918"/>
            <a:ext cx="11527857" cy="6581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0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345</Words>
  <Application>Microsoft Office PowerPoint</Application>
  <PresentationFormat>Širokozaslonsko</PresentationFormat>
  <Paragraphs>56</Paragraphs>
  <Slides>17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Calibri</vt:lpstr>
      <vt:lpstr>Futura Md BT</vt:lpstr>
      <vt:lpstr>Trebuchet MS</vt:lpstr>
      <vt:lpstr>Wingdings 3</vt:lpstr>
      <vt:lpstr>Gladko</vt:lpstr>
      <vt:lpstr>Тема Office</vt:lpstr>
      <vt:lpstr>Kako medpredmetno uporabiti učni načrt,  da bo pouk ustrezen?  mag. Sofija Baškarad </vt:lpstr>
      <vt:lpstr>POVEZOVANJE</vt:lpstr>
      <vt:lpstr>Učni načrt za filozofijo</vt:lpstr>
      <vt:lpstr>KAKO, da bo pouk ustrezen?</vt:lpstr>
      <vt:lpstr>Tematski dan -  Prostovoljstvo na Srednji šoli Domžale </vt:lpstr>
      <vt:lpstr> Cilji/namen tematskega dne  Se skriva v meni "duh prostovoljca?" ALI  Kako naj prebudim prostovoljca v meni? </vt:lpstr>
      <vt:lpstr>Organizacija in izvedba tematskega dne</vt:lpstr>
      <vt:lpstr> </vt:lpstr>
      <vt:lpstr>PowerPointova predstavitev</vt:lpstr>
      <vt:lpstr>Kateri del načrta je najtežje realizirati?</vt:lpstr>
      <vt:lpstr>Načrtovanje pouka filozofije – od načrta učnega sklopa do izdelka</vt:lpstr>
      <vt:lpstr>PowerPointova predstavitev</vt:lpstr>
      <vt:lpstr>PETER PREVC</vt:lpstr>
      <vt:lpstr>OSEBA, KI DOSEGA REZULTATE</vt:lpstr>
      <vt:lpstr>Izzivi poučevanja filozofije – aktualizacija temeljnih vsebin</vt:lpstr>
      <vt:lpstr>Kako motivirati dijake?</vt:lpstr>
      <vt:lpstr>HVALA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1026</cp:revision>
  <dcterms:created xsi:type="dcterms:W3CDTF">2012-08-15T23:28:17Z</dcterms:created>
  <dcterms:modified xsi:type="dcterms:W3CDTF">2019-04-29T07:11:34Z</dcterms:modified>
</cp:coreProperties>
</file>