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0" r:id="rId3"/>
    <p:sldId id="263" r:id="rId4"/>
    <p:sldId id="261" r:id="rId5"/>
    <p:sldId id="262" r:id="rId6"/>
    <p:sldId id="264" r:id="rId7"/>
    <p:sldId id="275" r:id="rId8"/>
    <p:sldId id="276" r:id="rId9"/>
    <p:sldId id="265" r:id="rId10"/>
    <p:sldId id="266" r:id="rId11"/>
    <p:sldId id="298" r:id="rId12"/>
    <p:sldId id="299" r:id="rId13"/>
    <p:sldId id="300" r:id="rId14"/>
    <p:sldId id="297" r:id="rId15"/>
    <p:sldId id="287" r:id="rId16"/>
    <p:sldId id="290" r:id="rId17"/>
    <p:sldId id="292" r:id="rId18"/>
    <p:sldId id="293" r:id="rId19"/>
    <p:sldId id="288" r:id="rId20"/>
    <p:sldId id="289" r:id="rId21"/>
    <p:sldId id="295" r:id="rId22"/>
    <p:sldId id="296" r:id="rId23"/>
    <p:sldId id="278" r:id="rId24"/>
    <p:sldId id="279" r:id="rId25"/>
    <p:sldId id="284" r:id="rId26"/>
    <p:sldId id="286" r:id="rId27"/>
    <p:sldId id="280" r:id="rId28"/>
    <p:sldId id="294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5A14B2AE-12D8-4A52-87FD-1E0F05C1BDC1}">
          <p14:sldIdLst>
            <p14:sldId id="259"/>
            <p14:sldId id="260"/>
            <p14:sldId id="263"/>
            <p14:sldId id="261"/>
            <p14:sldId id="262"/>
            <p14:sldId id="264"/>
            <p14:sldId id="275"/>
            <p14:sldId id="276"/>
            <p14:sldId id="265"/>
            <p14:sldId id="266"/>
            <p14:sldId id="298"/>
            <p14:sldId id="299"/>
            <p14:sldId id="300"/>
            <p14:sldId id="297"/>
            <p14:sldId id="287"/>
            <p14:sldId id="290"/>
            <p14:sldId id="292"/>
            <p14:sldId id="293"/>
            <p14:sldId id="288"/>
            <p14:sldId id="289"/>
            <p14:sldId id="295"/>
            <p14:sldId id="296"/>
            <p14:sldId id="278"/>
            <p14:sldId id="279"/>
            <p14:sldId id="284"/>
            <p14:sldId id="286"/>
            <p14:sldId id="28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 Lipovšek" initials="IL" lastIdx="1" clrIdx="0">
    <p:extLst>
      <p:ext uri="{19B8F6BF-5375-455C-9EA6-DF929625EA0E}">
        <p15:presenceInfo xmlns:p15="http://schemas.microsoft.com/office/powerpoint/2012/main" userId="S-1-5-21-842925246-630328440-1417001333-1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24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9" d="100"/>
          <a:sy n="39" d="100"/>
        </p:scale>
        <p:origin x="135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5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C690-7ABE-4323-A378-083F49B05B6F}" type="datetimeFigureOut">
              <a:rPr lang="sl-SI" smtClean="0"/>
              <a:t>26.4.2019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E9F5B-0CCC-4EBF-9D98-757366BFC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78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B5EC-0244-469B-9EF4-BF695AE91039}" type="datetimeFigureOut">
              <a:rPr lang="sl-SI" smtClean="0"/>
              <a:t>26.4.2019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4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4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97B76-B9F5-4A2C-8307-742B3EAB0B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417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3152" y="340391"/>
            <a:ext cx="5385585" cy="1277937"/>
          </a:xfrm>
        </p:spPr>
        <p:txBody>
          <a:bodyPr anchor="ctr">
            <a:normAutofit/>
          </a:bodyPr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90" y="5569889"/>
            <a:ext cx="2311400" cy="1176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173" y="2532189"/>
            <a:ext cx="10109770" cy="288850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236417" y="1366750"/>
            <a:ext cx="1921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www.eu-skladi.si</a:t>
            </a:r>
          </a:p>
        </p:txBody>
      </p:sp>
    </p:spTree>
    <p:extLst>
      <p:ext uri="{BB962C8B-B14F-4D97-AF65-F5344CB8AC3E}">
        <p14:creationId xmlns:p14="http://schemas.microsoft.com/office/powerpoint/2010/main" val="56390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4255" y="129199"/>
            <a:ext cx="2987109" cy="2555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749871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2820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j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96" y="-111920"/>
            <a:ext cx="2717083" cy="2140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934806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53296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mel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45" y="181521"/>
            <a:ext cx="2497397" cy="1993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544388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28189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0076" y="2323303"/>
            <a:ext cx="7984947" cy="1277937"/>
          </a:xfrm>
        </p:spPr>
        <p:txBody>
          <a:bodyPr anchor="ctr">
            <a:normAutofit/>
          </a:bodyPr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90" y="5569889"/>
            <a:ext cx="2311400" cy="11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1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420598" y="-12700"/>
            <a:ext cx="178710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16051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0956" y="53975"/>
            <a:ext cx="3801204" cy="239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6" y="482886"/>
            <a:ext cx="6719048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8839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p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65" y="38109"/>
            <a:ext cx="4879775" cy="2458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544388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06645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l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799441" y="73042"/>
            <a:ext cx="2367744" cy="2532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58096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911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veska rib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8914">
            <a:off x="7043882" y="421051"/>
            <a:ext cx="3142407" cy="1658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43137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6532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705423" y="190519"/>
            <a:ext cx="2381402" cy="214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330401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ngu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6194" y="-520699"/>
            <a:ext cx="3032662" cy="3017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16999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92939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rav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700851" y="-413222"/>
            <a:ext cx="2241589" cy="2764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6826195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61100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AA43-227E-4F11-92D3-0B5ECCA277C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D1D6-B1F3-4478-9636-E4F676B8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vice.sio.si/2019/04/10/zahtevamo-odlicne-ucitelj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579526" y="286580"/>
            <a:ext cx="7984947" cy="1576752"/>
          </a:xfrm>
        </p:spPr>
        <p:txBody>
          <a:bodyPr>
            <a:normAutofit/>
          </a:bodyPr>
          <a:lstStyle/>
          <a:p>
            <a:r>
              <a:rPr lang="en-US" sz="2400" dirty="0" err="1"/>
              <a:t>Krepitev</a:t>
            </a:r>
            <a:r>
              <a:rPr lang="en-US" sz="2400" dirty="0"/>
              <a:t> </a:t>
            </a:r>
            <a:r>
              <a:rPr lang="en-US" sz="2400" dirty="0" err="1"/>
              <a:t>kompetenc</a:t>
            </a:r>
            <a:r>
              <a:rPr lang="sl-SI" sz="2400" dirty="0"/>
              <a:t> </a:t>
            </a:r>
            <a:r>
              <a:rPr lang="en-US" sz="2400" dirty="0" err="1"/>
              <a:t>strokovnih</a:t>
            </a:r>
            <a:r>
              <a:rPr lang="en-US" sz="2400" dirty="0"/>
              <a:t> </a:t>
            </a:r>
            <a:r>
              <a:rPr lang="en-US" sz="2400" dirty="0" err="1"/>
              <a:t>delavcev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področju</a:t>
            </a:r>
            <a:r>
              <a:rPr lang="en-US" sz="2400" dirty="0"/>
              <a:t> 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en-US" sz="2400" dirty="0" err="1"/>
              <a:t>vodenja</a:t>
            </a:r>
            <a:r>
              <a:rPr lang="en-US" sz="2400" dirty="0"/>
              <a:t> </a:t>
            </a:r>
            <a:r>
              <a:rPr lang="en-US" sz="2400" dirty="0" err="1"/>
              <a:t>inovativnega</a:t>
            </a:r>
            <a:r>
              <a:rPr lang="en-US" sz="2400" dirty="0"/>
              <a:t> </a:t>
            </a:r>
            <a:r>
              <a:rPr lang="en-US" sz="2400" dirty="0" err="1"/>
              <a:t>vzgojno-izobraževalnega</a:t>
            </a:r>
            <a:r>
              <a:rPr lang="en-US" sz="2400" dirty="0"/>
              <a:t> </a:t>
            </a:r>
            <a:r>
              <a:rPr lang="en-US" sz="2400" dirty="0" err="1"/>
              <a:t>zavoda</a:t>
            </a:r>
            <a:r>
              <a:rPr lang="en-US" sz="2400" dirty="0"/>
              <a:t> 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en-US" sz="2400" dirty="0"/>
              <a:t>v </a:t>
            </a:r>
            <a:r>
              <a:rPr lang="en-US" sz="2400" dirty="0" err="1"/>
              <a:t>obdobju</a:t>
            </a:r>
            <a:r>
              <a:rPr lang="en-US" sz="2400" dirty="0"/>
              <a:t> od </a:t>
            </a:r>
            <a:r>
              <a:rPr lang="en-US" sz="2400" dirty="0" smtClean="0"/>
              <a:t>201</a:t>
            </a:r>
            <a:r>
              <a:rPr lang="sl-SI" sz="2400" dirty="0" smtClean="0"/>
              <a:t>8</a:t>
            </a:r>
            <a:r>
              <a:rPr lang="en-US" sz="2400" dirty="0" smtClean="0"/>
              <a:t> </a:t>
            </a:r>
            <a:r>
              <a:rPr lang="en-US" sz="2400" dirty="0"/>
              <a:t>do </a:t>
            </a:r>
            <a:r>
              <a:rPr lang="en-US" sz="2400" dirty="0" smtClean="0"/>
              <a:t>20</a:t>
            </a:r>
            <a:r>
              <a:rPr lang="sl-SI" sz="2400" dirty="0" smtClean="0"/>
              <a:t>22</a:t>
            </a:r>
            <a:endParaRPr lang="sl-SI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33375" y="5753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23900" y="3609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79526" y="5629989"/>
            <a:ext cx="80203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1400" dirty="0" smtClean="0">
                <a:solidFill>
                  <a:schemeClr val="accent4">
                    <a:lumMod val="75000"/>
                  </a:schemeClr>
                </a:solidFill>
              </a:rPr>
              <a:t>Ljubljana 24. in Pesnica 25. aprila 2019 …………………………………Danijel Lilek, Anton Polšak, Igor Lipovšek; ZRSŠ</a:t>
            </a:r>
            <a:endParaRPr lang="sl-SI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43373" y="216908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-1" y="17248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Seminar: 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Poti 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izboljšanje učnih dosežkov – Načrtovanje vzgojno-izobraževalnega dela s sodobnimi učnimi pristopi pri </a:t>
            </a:r>
            <a:r>
              <a:rPr lang="sl-SI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geografiji</a:t>
            </a:r>
            <a:endParaRPr lang="sl-SI" sz="24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5055" y="181460"/>
            <a:ext cx="7099192" cy="1079304"/>
          </a:xfrm>
        </p:spPr>
        <p:txBody>
          <a:bodyPr/>
          <a:lstStyle/>
          <a:p>
            <a:r>
              <a:rPr lang="sl-SI" altLang="sl-SI" dirty="0"/>
              <a:t>Inšpektor na obisku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327259" y="1260764"/>
            <a:ext cx="8137868" cy="5292436"/>
          </a:xfrm>
        </p:spPr>
        <p:txBody>
          <a:bodyPr>
            <a:noAutofit/>
          </a:bodyPr>
          <a:lstStyle/>
          <a:p>
            <a:pPr lvl="0">
              <a:lnSpc>
                <a:spcPts val="4000"/>
              </a:lnSpc>
              <a:spcBef>
                <a:spcPts val="0"/>
              </a:spcBef>
              <a:defRPr/>
            </a:pPr>
            <a:r>
              <a:rPr lang="sl-SI" sz="3200" dirty="0">
                <a:solidFill>
                  <a:srgbClr val="0070C0"/>
                </a:solidFill>
              </a:rPr>
              <a:t>V poročilo inšpektor zapiše (</a:t>
            </a:r>
            <a:r>
              <a:rPr lang="sl-SI" sz="2400" dirty="0">
                <a:solidFill>
                  <a:srgbClr val="0070C0"/>
                </a:solidFill>
              </a:rPr>
              <a:t>2004, pogovor na ZRSŠ</a:t>
            </a:r>
            <a:r>
              <a:rPr lang="sl-SI" sz="3200" dirty="0">
                <a:solidFill>
                  <a:srgbClr val="0070C0"/>
                </a:solidFill>
              </a:rPr>
              <a:t>):</a:t>
            </a:r>
          </a:p>
          <a:p>
            <a:pPr marL="457200" lvl="0" indent="-4572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l-SI" sz="3200" dirty="0" smtClean="0">
                <a:solidFill>
                  <a:srgbClr val="0070C0"/>
                </a:solidFill>
              </a:rPr>
              <a:t>Ugotovitve  </a:t>
            </a:r>
            <a:r>
              <a:rPr lang="sl-SI" sz="1800" dirty="0" smtClean="0">
                <a:solidFill>
                  <a:srgbClr val="0070C0"/>
                </a:solidFill>
              </a:rPr>
              <a:t>(pri pouku je 27 učencev, pisno ocenjevanje 3X letno….)</a:t>
            </a:r>
            <a:endParaRPr lang="sl-SI" sz="1800" dirty="0">
              <a:solidFill>
                <a:srgbClr val="0070C0"/>
              </a:solidFill>
            </a:endParaRPr>
          </a:p>
          <a:p>
            <a:pPr marL="457200" lvl="0" indent="-4572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l-SI" sz="3200" dirty="0">
                <a:solidFill>
                  <a:srgbClr val="00B050"/>
                </a:solidFill>
              </a:rPr>
              <a:t>Mnenje oz. </a:t>
            </a:r>
            <a:r>
              <a:rPr lang="sl-SI" sz="3200" dirty="0" smtClean="0">
                <a:solidFill>
                  <a:srgbClr val="00B050"/>
                </a:solidFill>
              </a:rPr>
              <a:t>stališče </a:t>
            </a:r>
            <a:r>
              <a:rPr lang="sl-SI" sz="1800" dirty="0" smtClean="0">
                <a:solidFill>
                  <a:srgbClr val="00B050"/>
                </a:solidFill>
              </a:rPr>
              <a:t>(bi bilo bolje imeti ekskurzije v bližnje kraje…)</a:t>
            </a:r>
            <a:endParaRPr lang="sl-SI" sz="1800" dirty="0">
              <a:solidFill>
                <a:srgbClr val="00B050"/>
              </a:solidFill>
            </a:endParaRPr>
          </a:p>
          <a:p>
            <a:pPr marL="457200" lvl="0" indent="-4572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l-SI" sz="3200" dirty="0" smtClean="0">
                <a:solidFill>
                  <a:srgbClr val="EF7E3F"/>
                </a:solidFill>
              </a:rPr>
              <a:t>Predlog </a:t>
            </a:r>
            <a:r>
              <a:rPr lang="sl-SI" dirty="0" smtClean="0">
                <a:solidFill>
                  <a:srgbClr val="EF7E3F"/>
                </a:solidFill>
              </a:rPr>
              <a:t>(naj šola pripravi seminar, naj letno načrtujejo…)</a:t>
            </a:r>
            <a:endParaRPr lang="sl-SI" dirty="0">
              <a:solidFill>
                <a:srgbClr val="EF7E3F"/>
              </a:solidFill>
            </a:endParaRPr>
          </a:p>
          <a:p>
            <a:pPr marL="457200" lvl="0" indent="-4572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l-SI" sz="3200" dirty="0">
                <a:solidFill>
                  <a:srgbClr val="FF0000"/>
                </a:solidFill>
              </a:rPr>
              <a:t>Ukrep</a:t>
            </a:r>
            <a:r>
              <a:rPr lang="sl-SI" sz="3200" dirty="0" smtClean="0">
                <a:solidFill>
                  <a:srgbClr val="FF0000"/>
                </a:solidFill>
              </a:rPr>
              <a:t>. </a:t>
            </a:r>
            <a:r>
              <a:rPr lang="sl-SI" dirty="0" smtClean="0">
                <a:solidFill>
                  <a:srgbClr val="FF0000"/>
                </a:solidFill>
              </a:rPr>
              <a:t>(učitelj se mora udeležiti, ocene razveljaviti …)</a:t>
            </a:r>
            <a:endParaRPr lang="sl-SI" dirty="0">
              <a:solidFill>
                <a:srgbClr val="FF0000"/>
              </a:solidFill>
            </a:endParaRPr>
          </a:p>
          <a:p>
            <a:pPr marL="457200" lvl="0" indent="-4572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rgbClr val="0070C0"/>
              </a:solidFill>
            </a:endParaRPr>
          </a:p>
          <a:p>
            <a:pPr lvl="0" algn="r">
              <a:lnSpc>
                <a:spcPts val="4000"/>
              </a:lnSpc>
              <a:spcBef>
                <a:spcPts val="0"/>
              </a:spcBef>
              <a:defRPr/>
            </a:pPr>
            <a:r>
              <a:rPr lang="sl-SI" sz="3200" dirty="0">
                <a:solidFill>
                  <a:srgbClr val="0070C0"/>
                </a:solidFill>
              </a:rPr>
              <a:t>Z inšpektorjem naj čim več komunicirajo strokovni organi (strokovni aktiv, učiteljski zbor) in strokovni delavci.</a:t>
            </a:r>
          </a:p>
          <a:p>
            <a:pPr lvl="0" algn="r">
              <a:lnSpc>
                <a:spcPts val="4000"/>
              </a:lnSpc>
              <a:spcBef>
                <a:spcPts val="0"/>
              </a:spcBef>
              <a:defRPr/>
            </a:pPr>
            <a:r>
              <a:rPr lang="sl-SI" sz="3200" dirty="0">
                <a:solidFill>
                  <a:srgbClr val="FF0000"/>
                </a:solidFill>
                <a:sym typeface="Wingdings" panose="05000000000000000000" pitchFamily="2" charset="2"/>
              </a:rPr>
              <a:t></a:t>
            </a:r>
            <a:r>
              <a:rPr lang="sl-SI" sz="3200" dirty="0">
                <a:solidFill>
                  <a:prstClr val="black"/>
                </a:solidFill>
                <a:sym typeface="Wingdings" panose="05000000000000000000" pitchFamily="2" charset="2"/>
              </a:rPr>
              <a:t></a:t>
            </a:r>
            <a:r>
              <a:rPr lang="sl-SI" sz="3200" dirty="0">
                <a:solidFill>
                  <a:srgbClr val="0070C0"/>
                </a:solidFill>
              </a:rPr>
              <a:t>Možna je pritožba.</a:t>
            </a: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9583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" y="1022538"/>
            <a:ext cx="8793272" cy="55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0" y="713984"/>
            <a:ext cx="8932860" cy="55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935"/>
            <a:ext cx="9144000" cy="50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315"/>
            <a:ext cx="9204606" cy="58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5056" y="190500"/>
            <a:ext cx="7099192" cy="889000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preverimo temeljno geografsko znanje, ki ga </a:t>
            </a:r>
            <a:r>
              <a:rPr lang="sl-SI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zahteva </a:t>
            </a: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</a:t>
            </a:r>
            <a:r>
              <a:rPr lang="sl-SI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190500" y="1196109"/>
            <a:ext cx="8623300" cy="5484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dirty="0" smtClean="0"/>
              <a:t>Katero sploh je temeljno znanje?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200" dirty="0" smtClean="0"/>
              <a:t>tisto, ki omogoča razumevanje </a:t>
            </a:r>
            <a:r>
              <a:rPr lang="sl-SI" sz="2200" b="1" dirty="0" smtClean="0"/>
              <a:t>splošnih</a:t>
            </a:r>
            <a:r>
              <a:rPr lang="sl-SI" sz="2200" dirty="0" smtClean="0"/>
              <a:t> naravnih in družbenih pojavov, procesov in zakonitosti, ki so nujni za učenčev spoznavni razvoj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200" dirty="0" smtClean="0"/>
              <a:t>Tisto, ki je specifično geografsko (orientiranje, raba zemljevidov …), je pa splošno potrebno vsakemu državljanu </a:t>
            </a:r>
            <a:endParaRPr lang="sl-SI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dirty="0" smtClean="0"/>
              <a:t>V </a:t>
            </a:r>
            <a:r>
              <a:rPr lang="sl-SI" sz="2200" u="sng" dirty="0" smtClean="0"/>
              <a:t>splošnih ciljih </a:t>
            </a:r>
            <a:r>
              <a:rPr lang="sl-SI" sz="2200" dirty="0" smtClean="0"/>
              <a:t>učnega načrta je zato splošno, skoraj </a:t>
            </a:r>
            <a:r>
              <a:rPr lang="sl-SI" sz="2200" dirty="0" err="1" smtClean="0"/>
              <a:t>negeografsko</a:t>
            </a:r>
            <a:r>
              <a:rPr lang="sl-SI" sz="2200" dirty="0" smtClean="0"/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200" dirty="0" smtClean="0"/>
              <a:t>poznavanje </a:t>
            </a:r>
            <a:r>
              <a:rPr lang="sl-SI" sz="2200" dirty="0"/>
              <a:t>in </a:t>
            </a:r>
            <a:r>
              <a:rPr lang="sl-SI" sz="2200" dirty="0" smtClean="0"/>
              <a:t>razumevanje,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200" dirty="0" smtClean="0"/>
              <a:t>Spretnosti in veščine (miselne),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200" dirty="0" smtClean="0"/>
              <a:t>Vrednote.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dirty="0" smtClean="0"/>
              <a:t>V </a:t>
            </a:r>
            <a:r>
              <a:rPr lang="sl-SI" sz="2200" u="sng" dirty="0" smtClean="0"/>
              <a:t>etapnih ciljih </a:t>
            </a:r>
            <a:r>
              <a:rPr lang="sl-SI" sz="2200" dirty="0" smtClean="0"/>
              <a:t>vsakega razreda: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200" dirty="0" smtClean="0"/>
              <a:t>splošno-geografski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dirty="0" smtClean="0"/>
              <a:t>V </a:t>
            </a:r>
            <a:r>
              <a:rPr lang="sl-SI" sz="2200" u="sng" dirty="0" smtClean="0"/>
              <a:t>operativnih</a:t>
            </a:r>
            <a:r>
              <a:rPr lang="sl-SI" sz="2200" dirty="0" smtClean="0"/>
              <a:t> ciljih: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200" dirty="0"/>
              <a:t>g</a:t>
            </a:r>
            <a:r>
              <a:rPr lang="sl-SI" sz="2200" dirty="0" smtClean="0"/>
              <a:t>eografski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dirty="0" smtClean="0"/>
              <a:t>	V „</a:t>
            </a:r>
            <a:r>
              <a:rPr lang="sl-SI" sz="2200" u="sng" dirty="0" smtClean="0"/>
              <a:t>Področja </a:t>
            </a:r>
            <a:r>
              <a:rPr lang="sl-SI" sz="2200" u="sng" dirty="0"/>
              <a:t>splošnih </a:t>
            </a:r>
            <a:r>
              <a:rPr lang="sl-SI" sz="2200" u="sng" dirty="0" smtClean="0"/>
              <a:t>zmožnosti</a:t>
            </a:r>
            <a:r>
              <a:rPr lang="sl-SI" sz="2200" dirty="0" smtClean="0"/>
              <a:t>“ (spoznavno, sporazumevanje, 	matematična ….) spet povzeto: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</a:pPr>
            <a:r>
              <a:rPr lang="sl-SI" sz="2600" dirty="0" smtClean="0"/>
              <a:t>Splošno  (kot klicaj na koncu)</a:t>
            </a:r>
          </a:p>
        </p:txBody>
      </p:sp>
    </p:spTree>
    <p:extLst>
      <p:ext uri="{BB962C8B-B14F-4D97-AF65-F5344CB8AC3E}">
        <p14:creationId xmlns:p14="http://schemas.microsoft.com/office/powerpoint/2010/main" val="28197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07720" y="0"/>
            <a:ext cx="6786880" cy="6781800"/>
          </a:xfrm>
          <a:prstGeom prst="ellipse">
            <a:avLst/>
          </a:prstGeom>
          <a:solidFill>
            <a:srgbClr val="00B0F0">
              <a:alpha val="5000"/>
            </a:srgbClr>
          </a:solidFill>
          <a:ln w="476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1341120" y="705793"/>
            <a:ext cx="6080760" cy="5841573"/>
          </a:xfrm>
          <a:prstGeom prst="ellipse">
            <a:avLst/>
          </a:prstGeom>
          <a:solidFill>
            <a:srgbClr val="92D050">
              <a:alpha val="13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1841909" y="1374428"/>
            <a:ext cx="5333591" cy="4772372"/>
          </a:xfrm>
          <a:prstGeom prst="ellipse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2215084" y="1976736"/>
            <a:ext cx="4587240" cy="4112488"/>
          </a:xfrm>
          <a:prstGeom prst="ellipse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1595529" y="3718560"/>
            <a:ext cx="5719671" cy="1264920"/>
          </a:xfrm>
          <a:prstGeom prst="ellipse">
            <a:avLst/>
          </a:prstGeom>
          <a:solidFill>
            <a:srgbClr val="7030A0">
              <a:alpha val="1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2774950" y="244128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/>
                </a:solidFill>
              </a:rPr>
              <a:t>1 OPREDELITEV</a:t>
            </a:r>
            <a:endParaRPr lang="sl-SI" sz="2800" b="1" dirty="0">
              <a:solidFill>
                <a:schemeClr val="accent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346473" y="809278"/>
            <a:ext cx="24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2 SPLOŠNI CILJI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4178300" y="1545878"/>
            <a:ext cx="179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4"/>
                </a:solidFill>
              </a:rPr>
              <a:t>3.1 ETAPNI</a:t>
            </a:r>
            <a:endParaRPr lang="sl-SI" sz="2800" b="1" dirty="0">
              <a:solidFill>
                <a:schemeClr val="accent4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506514" y="2588260"/>
            <a:ext cx="2546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3.2 OPERATIVNI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4022223" y="3955182"/>
            <a:ext cx="254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7030A0"/>
                </a:solidFill>
              </a:rPr>
              <a:t>3.3 ZMOŽNOSTI</a:t>
            </a:r>
            <a:endParaRPr lang="sl-SI" sz="2800" b="1" dirty="0">
              <a:solidFill>
                <a:srgbClr val="7030A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 rot="5400000">
            <a:off x="4986710" y="2957958"/>
            <a:ext cx="656045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5400" b="1" dirty="0" smtClean="0"/>
              <a:t>CILJI UČNEGA NAČRTA</a:t>
            </a:r>
            <a:endParaRPr lang="sl-SI" sz="5400" b="1" dirty="0"/>
          </a:p>
        </p:txBody>
      </p:sp>
    </p:spTree>
    <p:extLst>
      <p:ext uri="{BB962C8B-B14F-4D97-AF65-F5344CB8AC3E}">
        <p14:creationId xmlns:p14="http://schemas.microsoft.com/office/powerpoint/2010/main" val="21350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679660" y="0"/>
            <a:ext cx="7273721" cy="6793222"/>
          </a:xfrm>
          <a:prstGeom prst="ellipse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738783" y="4112318"/>
            <a:ext cx="2359963" cy="2225635"/>
          </a:xfrm>
          <a:prstGeom prst="ellipse">
            <a:avLst/>
          </a:prstGeom>
          <a:solidFill>
            <a:srgbClr val="00B0F0">
              <a:alpha val="5000"/>
            </a:srgbClr>
          </a:solidFill>
          <a:ln w="476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6786777" y="2320853"/>
            <a:ext cx="2198968" cy="2050805"/>
          </a:xfrm>
          <a:prstGeom prst="ellipse">
            <a:avLst/>
          </a:prstGeom>
          <a:solidFill>
            <a:srgbClr val="92D050">
              <a:alpha val="13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5152249" y="3501438"/>
            <a:ext cx="3317314" cy="3322320"/>
          </a:xfrm>
          <a:prstGeom prst="ellipse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6384124" y="213360"/>
            <a:ext cx="2637956" cy="1956193"/>
          </a:xfrm>
          <a:prstGeom prst="ellipse">
            <a:avLst/>
          </a:prstGeom>
          <a:solidFill>
            <a:srgbClr val="7030A0">
              <a:alpha val="1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011127" y="4994302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5B9BD5"/>
                </a:solidFill>
              </a:rPr>
              <a:t>1 OPREDELITEV</a:t>
            </a:r>
            <a:endParaRPr lang="sl-SI" sz="2400" b="1" dirty="0">
              <a:solidFill>
                <a:srgbClr val="5B9BD5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907847" y="3039773"/>
            <a:ext cx="211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00B050"/>
                </a:solidFill>
              </a:rPr>
              <a:t>2 SPLOŠNI CILJI</a:t>
            </a:r>
            <a:endParaRPr lang="sl-SI" sz="2400" b="1" dirty="0">
              <a:solidFill>
                <a:srgbClr val="00B05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945658" y="4705526"/>
            <a:ext cx="155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FFC000"/>
                </a:solidFill>
              </a:rPr>
              <a:t>3.1 ETAPNI</a:t>
            </a:r>
            <a:endParaRPr lang="sl-SI" sz="2400" b="1" dirty="0">
              <a:solidFill>
                <a:srgbClr val="FFC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368944" y="1849316"/>
            <a:ext cx="577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3.2 OPERATIVNI CILJI </a:t>
            </a:r>
            <a:r>
              <a:rPr lang="sl-SI" sz="4800" b="1" dirty="0" smtClean="0">
                <a:solidFill>
                  <a:srgbClr val="FF0000"/>
                </a:solidFill>
              </a:rPr>
              <a:t>IN VSEBINE</a:t>
            </a:r>
            <a:endParaRPr lang="sl-SI" sz="4800" b="1" dirty="0">
              <a:solidFill>
                <a:srgbClr val="FF0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6606260" y="1175599"/>
            <a:ext cx="219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7030A0"/>
                </a:solidFill>
              </a:rPr>
              <a:t>3.3 ZMOŽNOSTI kompetence</a:t>
            </a:r>
            <a:endParaRPr lang="sl-SI" sz="2400" b="1" dirty="0">
              <a:solidFill>
                <a:srgbClr val="7030A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57920" y="370307"/>
            <a:ext cx="8542024" cy="612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/>
          <p:cNvSpPr txBox="1"/>
          <p:nvPr/>
        </p:nvSpPr>
        <p:spPr>
          <a:xfrm rot="19742112">
            <a:off x="-613827" y="2637843"/>
            <a:ext cx="10756768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8000" b="1" dirty="0" smtClean="0">
                <a:solidFill>
                  <a:srgbClr val="0070C0"/>
                </a:solidFill>
              </a:rPr>
              <a:t>KAR ZAHTEVA UČBENIK!</a:t>
            </a:r>
          </a:p>
          <a:p>
            <a:pPr algn="ctr"/>
            <a:r>
              <a:rPr lang="sl-SI" sz="3200" b="1" dirty="0" smtClean="0">
                <a:solidFill>
                  <a:srgbClr val="0070C0"/>
                </a:solidFill>
              </a:rPr>
              <a:t>IN NJEGOVI ODEBELJENI POJMI</a:t>
            </a:r>
            <a:endParaRPr lang="sl-SI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 animBg="1"/>
      <p:bldP spid="8" grpId="0" animBg="1"/>
      <p:bldP spid="9" grpId="0"/>
      <p:bldP spid="11" grpId="0"/>
      <p:bldP spid="12" grpId="0"/>
      <p:bldP spid="13" grpId="0"/>
      <p:bldP spid="14" grpId="0"/>
      <p:bldP spid="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07720" y="0"/>
            <a:ext cx="6786880" cy="6781800"/>
          </a:xfrm>
          <a:prstGeom prst="ellipse">
            <a:avLst/>
          </a:prstGeom>
          <a:solidFill>
            <a:srgbClr val="00B0F0">
              <a:alpha val="5000"/>
            </a:srgbClr>
          </a:solidFill>
          <a:ln w="476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341120" y="705793"/>
            <a:ext cx="6080760" cy="5841573"/>
          </a:xfrm>
          <a:prstGeom prst="ellipse">
            <a:avLst/>
          </a:prstGeom>
          <a:solidFill>
            <a:srgbClr val="92D050">
              <a:alpha val="13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841909" y="1374428"/>
            <a:ext cx="5333591" cy="4772372"/>
          </a:xfrm>
          <a:prstGeom prst="ellipse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155201" y="1935595"/>
            <a:ext cx="4587240" cy="4112488"/>
          </a:xfrm>
          <a:prstGeom prst="ellipse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48867" y="2831471"/>
            <a:ext cx="5719671" cy="1264920"/>
          </a:xfrm>
          <a:prstGeom prst="ellipse">
            <a:avLst/>
          </a:prstGeom>
          <a:solidFill>
            <a:srgbClr val="7030A0">
              <a:alpha val="1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2298042" y="169160"/>
            <a:ext cx="43146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5B9BD5"/>
                </a:solidFill>
              </a:rPr>
              <a:t>1 SPOZNAVA SLOVENSKA MESTA</a:t>
            </a:r>
            <a:endParaRPr lang="sl-SI" sz="2400" b="1" dirty="0">
              <a:solidFill>
                <a:srgbClr val="5B9BD5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554924" y="843838"/>
            <a:ext cx="56531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00B050"/>
                </a:solidFill>
              </a:rPr>
              <a:t>2 SPOZNAVA RAZLIČNA SLOVENSKA MESTA</a:t>
            </a:r>
            <a:endParaRPr lang="sl-SI" sz="2400" b="1" dirty="0">
              <a:solidFill>
                <a:srgbClr val="00B05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144331" y="1542866"/>
            <a:ext cx="64743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FFC000"/>
                </a:solidFill>
              </a:rPr>
              <a:t>3.1 SPOZNAVA MESTA V RAZLIČNIH POKRAJINAH</a:t>
            </a:r>
            <a:endParaRPr lang="sl-SI" sz="2400" b="1" dirty="0">
              <a:solidFill>
                <a:srgbClr val="FFC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15483" y="2272601"/>
            <a:ext cx="42972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3.2 RAZIŠČE SLOVENSKA MESTA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2013307" y="3219100"/>
            <a:ext cx="49907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7030A0"/>
                </a:solidFill>
              </a:rPr>
              <a:t>3.3 NAREDI NAČRT RAZISKAVE MESTA</a:t>
            </a:r>
            <a:endParaRPr lang="sl-SI" sz="2400" b="1" dirty="0">
              <a:solidFill>
                <a:srgbClr val="7030A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777810" y="4812058"/>
            <a:ext cx="7530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4.12 standard  - NAPIŠE POROČILO O MESTNI RAZISKAVI</a:t>
            </a:r>
            <a:endParaRPr lang="sl-SI" sz="2400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819392" y="6114489"/>
            <a:ext cx="73786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4.4 minimalni standard – POROČA O MESTNEM HRUPU</a:t>
            </a:r>
            <a:endParaRPr lang="sl-SI" sz="2400" b="1" dirty="0"/>
          </a:p>
        </p:txBody>
      </p:sp>
      <p:sp>
        <p:nvSpPr>
          <p:cNvPr id="2" name="Puščica dol 1"/>
          <p:cNvSpPr/>
          <p:nvPr/>
        </p:nvSpPr>
        <p:spPr>
          <a:xfrm>
            <a:off x="4201160" y="4171359"/>
            <a:ext cx="684017" cy="6406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 dol 17"/>
          <p:cNvSpPr/>
          <p:nvPr/>
        </p:nvSpPr>
        <p:spPr>
          <a:xfrm rot="5400000">
            <a:off x="7601600" y="3129582"/>
            <a:ext cx="684017" cy="6406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/>
          <p:cNvSpPr txBox="1"/>
          <p:nvPr/>
        </p:nvSpPr>
        <p:spPr>
          <a:xfrm rot="5400000">
            <a:off x="5294600" y="3047619"/>
            <a:ext cx="683924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4400" b="1" dirty="0" smtClean="0"/>
              <a:t>5 DIDAKTIČNA PRIPOROČILA</a:t>
            </a:r>
            <a:endParaRPr lang="sl-SI" sz="4400" b="1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282840" y="5444653"/>
            <a:ext cx="8005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4.3 standard po področjih – POROČILO PIŠE Z OKOLJSKE PLATI</a:t>
            </a:r>
            <a:endParaRPr lang="sl-SI" sz="2400" b="1" dirty="0"/>
          </a:p>
        </p:txBody>
      </p:sp>
      <p:sp>
        <p:nvSpPr>
          <p:cNvPr id="20" name="Puščica dol 19"/>
          <p:cNvSpPr/>
          <p:nvPr/>
        </p:nvSpPr>
        <p:spPr>
          <a:xfrm rot="17061957">
            <a:off x="1187740" y="2128245"/>
            <a:ext cx="684017" cy="16092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ljeZBesedilom 20"/>
          <p:cNvSpPr txBox="1"/>
          <p:nvPr/>
        </p:nvSpPr>
        <p:spPr>
          <a:xfrm rot="16353341">
            <a:off x="-2008574" y="2127337"/>
            <a:ext cx="5009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7 MOJE IZKUŠNJE; PREDZNANJE, ŽELJE IN ZMOŽNOSTI UČENCEV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24755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" grpId="0" animBg="1"/>
      <p:bldP spid="18" grpId="0" animBg="1"/>
      <p:bldP spid="19" grpId="0" animBg="1"/>
      <p:bldP spid="16" grpId="0" animBg="1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5056" y="152597"/>
            <a:ext cx="7484044" cy="1079304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preverimo temeljno geografsko znanje, ki ga </a:t>
            </a:r>
            <a:r>
              <a:rPr lang="sl-SI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zahteva </a:t>
            </a: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</a:t>
            </a:r>
            <a:r>
              <a:rPr lang="sl-SI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– 6. razred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555056" y="1231901"/>
            <a:ext cx="8144444" cy="51309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 smtClean="0"/>
              <a:t>Operativni cilji </a:t>
            </a:r>
            <a:r>
              <a:rPr lang="sl-SI" sz="2400" dirty="0" smtClean="0"/>
              <a:t>(</a:t>
            </a:r>
            <a:r>
              <a:rPr lang="sl-SI" sz="2400" dirty="0" smtClean="0">
                <a:solidFill>
                  <a:srgbClr val="FF0000"/>
                </a:solidFill>
              </a:rPr>
              <a:t>uči se, spoznava</a:t>
            </a:r>
            <a:r>
              <a:rPr lang="sl-SI" sz="2400" dirty="0" smtClean="0"/>
              <a:t>):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opiše</a:t>
            </a:r>
            <a:r>
              <a:rPr lang="sl-SI" sz="2400" dirty="0"/>
              <a:t>, ponazori in razloži vrtenje Zemlje okoli osi</a:t>
            </a:r>
            <a:r>
              <a:rPr lang="sl-SI" sz="2400" dirty="0" smtClean="0"/>
              <a:t>,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našteje </a:t>
            </a:r>
            <a:r>
              <a:rPr lang="sl-SI" sz="2400" dirty="0"/>
              <a:t>in opiše posledice vrtenja</a:t>
            </a:r>
            <a:r>
              <a:rPr lang="sl-SI" sz="2400" dirty="0" smtClean="0"/>
              <a:t>,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opiše </a:t>
            </a:r>
            <a:r>
              <a:rPr lang="sl-SI" sz="2400" dirty="0"/>
              <a:t>gibanje Zemlje okoli Sonca (kroženje</a:t>
            </a:r>
            <a:r>
              <a:rPr lang="sl-SI" sz="2400" dirty="0" smtClean="0"/>
              <a:t>),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opiše </a:t>
            </a:r>
            <a:r>
              <a:rPr lang="sl-SI" sz="2400" dirty="0"/>
              <a:t>posledice kroženja Zemlje in nagnjenosti zemeljske osi</a:t>
            </a:r>
            <a:r>
              <a:rPr lang="sl-SI" sz="2400" dirty="0" smtClean="0"/>
              <a:t>,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razume </a:t>
            </a:r>
            <a:r>
              <a:rPr lang="sl-SI" sz="2400" dirty="0"/>
              <a:t>vzroke za spreminjanje dolžine dneva in noči v </a:t>
            </a:r>
            <a:r>
              <a:rPr lang="sl-SI" sz="2400" dirty="0" smtClean="0"/>
              <a:t>letu.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 smtClean="0"/>
              <a:t>Standardi </a:t>
            </a:r>
            <a:r>
              <a:rPr lang="sl-SI" sz="2400" dirty="0" smtClean="0"/>
              <a:t>(</a:t>
            </a:r>
            <a:r>
              <a:rPr lang="sl-SI" sz="2400" dirty="0" smtClean="0">
                <a:solidFill>
                  <a:srgbClr val="FF0000"/>
                </a:solidFill>
              </a:rPr>
              <a:t>naj bi znal (</a:t>
            </a:r>
            <a:r>
              <a:rPr lang="sl-SI" sz="2400" dirty="0" smtClean="0">
                <a:solidFill>
                  <a:srgbClr val="0070C0"/>
                </a:solidFill>
              </a:rPr>
              <a:t>za 2-5</a:t>
            </a:r>
            <a:r>
              <a:rPr lang="sl-SI" sz="2400" dirty="0" smtClean="0">
                <a:solidFill>
                  <a:srgbClr val="FF0000"/>
                </a:solidFill>
              </a:rPr>
              <a:t>)</a:t>
            </a:r>
            <a:r>
              <a:rPr lang="sl-SI" sz="2400" dirty="0" smtClean="0"/>
              <a:t>):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razloži </a:t>
            </a:r>
            <a:r>
              <a:rPr lang="sl-SI" sz="2400" dirty="0"/>
              <a:t>vpliv zunanjih dejavnikov na planet Zemlja</a:t>
            </a:r>
            <a:r>
              <a:rPr lang="sl-SI" sz="2400" dirty="0" smtClean="0"/>
              <a:t>,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našteje </a:t>
            </a:r>
            <a:r>
              <a:rPr lang="sl-SI" sz="2400" dirty="0"/>
              <a:t>osnovne zakonitosti gibanja Zemlje</a:t>
            </a:r>
            <a:r>
              <a:rPr lang="sl-SI" sz="2400" dirty="0" smtClean="0"/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400" b="1" dirty="0" smtClean="0"/>
              <a:t>Minimalni standard </a:t>
            </a:r>
            <a:r>
              <a:rPr lang="sl-SI" sz="2400" dirty="0" smtClean="0"/>
              <a:t>(</a:t>
            </a:r>
            <a:r>
              <a:rPr lang="sl-SI" sz="2400" dirty="0" smtClean="0">
                <a:solidFill>
                  <a:srgbClr val="FF0000"/>
                </a:solidFill>
              </a:rPr>
              <a:t>mora znati za 2</a:t>
            </a:r>
            <a:r>
              <a:rPr lang="sl-SI" sz="2400" dirty="0" smtClean="0"/>
              <a:t>):</a:t>
            </a:r>
            <a:endParaRPr lang="sl-SI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400" dirty="0"/>
              <a:t>opiše lego in gibanje Zemlje v </a:t>
            </a:r>
            <a:r>
              <a:rPr lang="sl-SI" sz="2400" dirty="0" smtClean="0"/>
              <a:t>vesolju </a:t>
            </a:r>
          </a:p>
        </p:txBody>
      </p:sp>
    </p:spTree>
    <p:extLst>
      <p:ext uri="{BB962C8B-B14F-4D97-AF65-F5344CB8AC3E}">
        <p14:creationId xmlns:p14="http://schemas.microsoft.com/office/powerpoint/2010/main" val="1107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besedila 5"/>
          <p:cNvSpPr>
            <a:spLocks noGrp="1"/>
          </p:cNvSpPr>
          <p:nvPr>
            <p:ph type="body" sz="quarter" idx="10"/>
          </p:nvPr>
        </p:nvSpPr>
        <p:spPr>
          <a:xfrm>
            <a:off x="631255" y="120936"/>
            <a:ext cx="7099192" cy="1079304"/>
          </a:xfrm>
        </p:spPr>
        <p:txBody>
          <a:bodyPr/>
          <a:lstStyle/>
          <a:p>
            <a:r>
              <a:rPr lang="sl-SI" dirty="0" smtClean="0"/>
              <a:t>Program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439271" y="5762012"/>
            <a:ext cx="842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Program: 2. del (4 ure) – </a:t>
            </a:r>
            <a:r>
              <a:rPr lang="sl-SI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sl-SI" sz="20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sl-SI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4. do 6</a:t>
            </a:r>
            <a:r>
              <a:rPr lang="sl-SI" sz="20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5.</a:t>
            </a:r>
            <a:r>
              <a:rPr lang="sl-SI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– ODDAJA IZDELKA, </a:t>
            </a:r>
          </a:p>
          <a:p>
            <a:pPr>
              <a:spcAft>
                <a:spcPts val="0"/>
              </a:spcAft>
            </a:pPr>
            <a:r>
              <a:rPr lang="sl-SI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delo </a:t>
            </a:r>
            <a:r>
              <a:rPr lang="sl-S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na daljavo v spletni učilnici: </a:t>
            </a:r>
            <a:r>
              <a:rPr lang="sl-SI" sz="2000" i="1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https://skupnost.sio.si/course/view.php?id=25</a:t>
            </a:r>
            <a:endParaRPr lang="sl-SI" sz="2000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Ključ: </a:t>
            </a:r>
            <a:r>
              <a:rPr lang="sl-SI" sz="2000" i="1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geoo</a:t>
            </a:r>
            <a:endParaRPr lang="sl-SI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77654"/>
              </p:ext>
            </p:extLst>
          </p:nvPr>
        </p:nvGraphicFramePr>
        <p:xfrm>
          <a:off x="249383" y="1250133"/>
          <a:ext cx="8616712" cy="42791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39090"/>
                <a:gridCol w="4946072"/>
                <a:gridCol w="2631550"/>
              </a:tblGrid>
              <a:tr h="374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Ura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Tema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Predavatelj</a:t>
                      </a:r>
                      <a:endParaRPr lang="sl-SI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1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14.30 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14.55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Kako medpredmetno uporabiti učni načrt, da bo pouk ustrezen </a:t>
                      </a:r>
                      <a:endParaRPr lang="sl-SI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l-SI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sl-SI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Igor Lipovšek (1/2)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10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15.00 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16.30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Spletne platforme za pouk </a:t>
                      </a:r>
                      <a:r>
                        <a:rPr lang="sl-SI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kot </a:t>
                      </a:r>
                      <a:r>
                        <a:rPr lang="sl-SI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podpora za uresničevanje </a:t>
                      </a:r>
                      <a:r>
                        <a:rPr lang="sl-SI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GEO</a:t>
                      </a:r>
                      <a:endParaRPr lang="sl-SI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l-SI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Mirsad </a:t>
                      </a:r>
                      <a:r>
                        <a:rPr lang="sl-SI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Skorupan, Tatjana Kikec (2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sl-SI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9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16.45 17.20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Kako preverimo temeljno </a:t>
                      </a:r>
                      <a:r>
                        <a:rPr lang="sl-SI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geografsko </a:t>
                      </a:r>
                      <a:r>
                        <a:rPr lang="sl-SI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znanje, ki ga  </a:t>
                      </a:r>
                      <a:r>
                        <a:rPr lang="sl-SI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zahteva </a:t>
                      </a:r>
                      <a:r>
                        <a:rPr lang="sl-SI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UN?</a:t>
                      </a:r>
                      <a:endParaRPr lang="sl-SI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l-SI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sl-SI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Igor </a:t>
                      </a:r>
                      <a:r>
                        <a:rPr lang="sl-SI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Lipovšek 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(3/4)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6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17.25 </a:t>
                      </a:r>
                      <a:r>
                        <a:rPr lang="sl-SI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18.05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Kaj dodati in kaj vzeti UN za geografijo? </a:t>
                      </a:r>
                      <a:endParaRPr lang="sl-SI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Anton Polšak, Danijel Lilek </a:t>
                      </a:r>
                      <a:r>
                        <a:rPr lang="sl-SI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(3/4)</a:t>
                      </a:r>
                      <a:endParaRPr lang="sl-SI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5054" y="38296"/>
            <a:ext cx="7099192" cy="96500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Koliko torej pojmov? Monsun da, rotacija in revolucija ne, če…!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330200" y="1291398"/>
            <a:ext cx="8394700" cy="5272925"/>
          </a:xfrm>
        </p:spPr>
        <p:txBody>
          <a:bodyPr>
            <a:normAutofit/>
          </a:bodyPr>
          <a:lstStyle/>
          <a:p>
            <a:r>
              <a:rPr lang="sl-SI" dirty="0"/>
              <a:t>sistem vetrov, ki pihajo pozimi s kopnega na morje in poleti z morja na kopno, značilen za Južno in Jugovzhodno Azijo, kjer je povezan s spremembo planetarnega kroženja </a:t>
            </a:r>
            <a:r>
              <a:rPr lang="sl-SI" dirty="0" smtClean="0"/>
              <a:t>zraka (</a:t>
            </a:r>
            <a:r>
              <a:rPr lang="sl-SI" dirty="0" err="1" smtClean="0"/>
              <a:t>Geo</a:t>
            </a:r>
            <a:r>
              <a:rPr lang="sl-SI" dirty="0" smtClean="0"/>
              <a:t>/term/slovar)</a:t>
            </a:r>
          </a:p>
          <a:p>
            <a:endParaRPr lang="sl-SI" sz="1050" dirty="0" smtClean="0"/>
          </a:p>
          <a:p>
            <a:r>
              <a:rPr lang="sl-SI" dirty="0" smtClean="0">
                <a:solidFill>
                  <a:srgbClr val="0070C0"/>
                </a:solidFill>
              </a:rPr>
              <a:t>Temeljni standardi UN: </a:t>
            </a:r>
          </a:p>
          <a:p>
            <a:pPr marL="457200" indent="-457200">
              <a:buAutoNum type="alphaLcParenR"/>
            </a:pPr>
            <a:r>
              <a:rPr lang="sl-SI" dirty="0" smtClean="0"/>
              <a:t>razume </a:t>
            </a:r>
            <a:r>
              <a:rPr lang="sl-SI" dirty="0"/>
              <a:t>geografske procese na lokalni, regionalni in planetarni </a:t>
            </a:r>
            <a:r>
              <a:rPr lang="sl-SI" dirty="0" smtClean="0"/>
              <a:t>ravni</a:t>
            </a:r>
          </a:p>
          <a:p>
            <a:pPr marL="457200" indent="-457200">
              <a:buAutoNum type="alphaLcParenR"/>
            </a:pPr>
            <a:r>
              <a:rPr lang="sl-SI" dirty="0"/>
              <a:t>pozna  in  razume  geografske  pojme,  dejavnike  in  procese,  razume  njihovo  povezanost  in  jih umesti v prostor, </a:t>
            </a:r>
            <a:r>
              <a:rPr lang="sl-SI" dirty="0" smtClean="0"/>
              <a:t>(splošno)</a:t>
            </a:r>
          </a:p>
          <a:p>
            <a:pPr marL="457200" indent="-457200">
              <a:buAutoNum type="alphaLcParenR"/>
            </a:pPr>
            <a:r>
              <a:rPr lang="sl-SI" dirty="0"/>
              <a:t>nariše  oziroma  izdela  različne  vrste  preprostejših zemljevidov  z  uporabo  dogovorjenih topografskih znakov</a:t>
            </a:r>
            <a:r>
              <a:rPr lang="sl-SI" dirty="0" smtClean="0"/>
              <a:t>, (zemljevidi)</a:t>
            </a:r>
          </a:p>
          <a:p>
            <a:pPr marL="457200" indent="-457200">
              <a:buAutoNum type="alphaLcParenR"/>
            </a:pPr>
            <a:r>
              <a:rPr lang="sl-SI" dirty="0"/>
              <a:t>pokaže znanje, spretnosti, razumevanje in uporabo geografskih procesov na lokalni, regionalni in planetarni ravni</a:t>
            </a:r>
            <a:r>
              <a:rPr lang="sl-SI" dirty="0" smtClean="0"/>
              <a:t>, (o pokrajinah)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Minimalni standardi UN:</a:t>
            </a:r>
          </a:p>
          <a:p>
            <a:r>
              <a:rPr lang="sl-SI" dirty="0" smtClean="0"/>
              <a:t>opiše </a:t>
            </a:r>
            <a:r>
              <a:rPr lang="sl-SI" dirty="0"/>
              <a:t>dejavnike monsunske cirkulacije zraka nad Azijo in pojasni vlogo Himalaje kot </a:t>
            </a:r>
            <a:r>
              <a:rPr lang="sl-SI" dirty="0" smtClean="0"/>
              <a:t>podnebne ločnice</a:t>
            </a:r>
            <a:r>
              <a:rPr lang="sl-SI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70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5052" y="0"/>
            <a:ext cx="7458647" cy="914400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preverimo temeljno geografsko znanje, ki ga </a:t>
            </a:r>
            <a:r>
              <a:rPr lang="sl-SI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zahteva </a:t>
            </a: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</a:t>
            </a:r>
            <a:r>
              <a:rPr lang="sl-SI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0" y="914400"/>
            <a:ext cx="9143999" cy="57785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 smtClean="0"/>
              <a:t>Čim večkrat</a:t>
            </a:r>
            <a:r>
              <a:rPr lang="sl-SI" sz="2400" dirty="0" smtClean="0"/>
              <a:t> – tisto, kar naj bi učencem ostalo</a:t>
            </a:r>
          </a:p>
          <a:p>
            <a:pPr marL="1028700" lvl="1" indent="-342900"/>
            <a:r>
              <a:rPr lang="sl-SI" dirty="0" smtClean="0">
                <a:solidFill>
                  <a:srgbClr val="0070C0"/>
                </a:solidFill>
              </a:rPr>
              <a:t>Poznavanje pojmov</a:t>
            </a:r>
            <a:r>
              <a:rPr lang="sl-SI" dirty="0" smtClean="0"/>
              <a:t>, definicij, veščin (opisovanje pokrajine „po </a:t>
            </a:r>
            <a:r>
              <a:rPr lang="sl-SI" dirty="0" err="1" smtClean="0"/>
              <a:t>Hettnerju</a:t>
            </a:r>
            <a:r>
              <a:rPr lang="sl-SI" dirty="0" smtClean="0"/>
              <a:t>“…), razmisleka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 smtClean="0"/>
              <a:t>Čim bolj sistematično </a:t>
            </a:r>
            <a:r>
              <a:rPr lang="sl-SI" sz="2400" dirty="0" smtClean="0"/>
              <a:t>– tisto, kar naj bi učenci dolgoročno gradili</a:t>
            </a:r>
          </a:p>
          <a:p>
            <a:pPr marL="1028700" lvl="1" indent="-342900"/>
            <a:r>
              <a:rPr lang="sl-SI" dirty="0" smtClean="0"/>
              <a:t>Kartografska in orientacijska pismenost</a:t>
            </a:r>
          </a:p>
          <a:p>
            <a:pPr marL="1028700" lvl="1" indent="-342900"/>
            <a:r>
              <a:rPr lang="sl-SI" dirty="0" smtClean="0"/>
              <a:t>Opazovanje in opisovanje (</a:t>
            </a:r>
            <a:r>
              <a:rPr lang="sl-SI" dirty="0" err="1" smtClean="0"/>
              <a:t>ubesedenje</a:t>
            </a:r>
            <a:r>
              <a:rPr lang="sl-SI" dirty="0" smtClean="0"/>
              <a:t>) pokrajine </a:t>
            </a:r>
          </a:p>
          <a:p>
            <a:pPr marL="1028700" lvl="1" indent="-342900"/>
            <a:r>
              <a:rPr lang="sl-SI" dirty="0" smtClean="0"/>
              <a:t>Preiskovanje, primerjanje, </a:t>
            </a:r>
            <a:r>
              <a:rPr lang="sl-SI" dirty="0" smtClean="0">
                <a:solidFill>
                  <a:srgbClr val="FF0000"/>
                </a:solidFill>
              </a:rPr>
              <a:t>povzemanje</a:t>
            </a:r>
            <a:r>
              <a:rPr lang="sl-SI" dirty="0" smtClean="0"/>
              <a:t>, dokazovanje, spraševanje</a:t>
            </a:r>
          </a:p>
          <a:p>
            <a:pPr marL="1028700" lvl="1" indent="-342900"/>
            <a:r>
              <a:rPr lang="sl-SI" dirty="0" smtClean="0"/>
              <a:t>Sodelovanje, vzročno-posledično povezovanje, </a:t>
            </a:r>
            <a:r>
              <a:rPr lang="sl-SI" dirty="0" err="1" smtClean="0"/>
              <a:t>oblikov</a:t>
            </a:r>
            <a:r>
              <a:rPr lang="sl-SI" dirty="0" smtClean="0"/>
              <a:t>. izdelka</a:t>
            </a:r>
          </a:p>
          <a:p>
            <a:pPr marL="1028700" lvl="1" indent="-342900"/>
            <a:r>
              <a:rPr lang="sl-SI" dirty="0" smtClean="0"/>
              <a:t>Utemeljevanje, iskanje napak </a:t>
            </a: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/>
              <a:t>Čim bolj </a:t>
            </a:r>
            <a:r>
              <a:rPr lang="sl-SI" sz="2400" b="1" dirty="0" smtClean="0"/>
              <a:t>raznoliko</a:t>
            </a:r>
            <a:r>
              <a:rPr lang="sl-SI" sz="2400" dirty="0" smtClean="0"/>
              <a:t>, </a:t>
            </a:r>
            <a:r>
              <a:rPr lang="sl-SI" dirty="0" smtClean="0"/>
              <a:t>nevsakdanje, nepredvidljivo, prvič videno, pestro, učencem blizu (ustno/pisno/izdelek/kazalno/izbiralno/kaj pa če…) </a:t>
            </a:r>
            <a:r>
              <a:rPr lang="sl-SI" dirty="0"/>
              <a:t>– </a:t>
            </a:r>
            <a:r>
              <a:rPr lang="sl-SI" dirty="0" smtClean="0"/>
              <a:t>da se učenec lahko izrazi</a:t>
            </a:r>
            <a:endParaRPr lang="sl-SI" dirty="0"/>
          </a:p>
          <a:p>
            <a:pPr marL="1028700" lvl="1" indent="-342900"/>
            <a:r>
              <a:rPr lang="sl-SI" dirty="0" smtClean="0">
                <a:solidFill>
                  <a:srgbClr val="0070C0"/>
                </a:solidFill>
              </a:rPr>
              <a:t>Poznavanja pojma </a:t>
            </a:r>
            <a:r>
              <a:rPr lang="sl-SI" dirty="0" smtClean="0"/>
              <a:t>monsun se ne ocenjuje, če se niso učili in ga preverili. Ampak: izpisati iz besedila, kaj je in njegovo bistvo, je v redu, če so učenci že kdaj prej iskali bistvo in </a:t>
            </a:r>
            <a:r>
              <a:rPr lang="sl-SI" dirty="0" smtClean="0">
                <a:solidFill>
                  <a:srgbClr val="FF0000"/>
                </a:solidFill>
              </a:rPr>
              <a:t>povzemali</a:t>
            </a:r>
            <a:r>
              <a:rPr lang="sl-S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0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215901" y="381000"/>
            <a:ext cx="7476445" cy="1079304"/>
          </a:xfrm>
        </p:spPr>
        <p:txBody>
          <a:bodyPr>
            <a:normAutofit/>
          </a:bodyPr>
          <a:lstStyle/>
          <a:p>
            <a:r>
              <a:rPr lang="sl-SI" dirty="0" smtClean="0"/>
              <a:t>Katere pojme in zemljepisna imena v 6. razredu? – po občutku v vsako polje enega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33882"/>
              </p:ext>
            </p:extLst>
          </p:nvPr>
        </p:nvGraphicFramePr>
        <p:xfrm>
          <a:off x="215901" y="1854200"/>
          <a:ext cx="8407400" cy="551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899"/>
                <a:gridCol w="1587500"/>
                <a:gridCol w="1409700"/>
                <a:gridCol w="1480821"/>
                <a:gridCol w="1681480"/>
              </a:tblGrid>
              <a:tr h="96781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Razumeti</a:t>
                      </a:r>
                      <a:r>
                        <a:rPr lang="sl-SI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uporabljati n</a:t>
                      </a: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ravni definicije - trajno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Razumeti iz sobesedila in uporabiti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Prepoznati iz sobesedila, </a:t>
                      </a:r>
                      <a:r>
                        <a:rPr lang="sl-SI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ne „zatakne“  pri branju</a:t>
                      </a:r>
                      <a:endParaRPr lang="sl-S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 sprejeti v sobesedilu in pozabiti; »enkrat slišal«</a:t>
                      </a:r>
                      <a:endParaRPr lang="sl-SI" b="1" dirty="0"/>
                    </a:p>
                  </a:txBody>
                  <a:tcPr/>
                </a:tc>
              </a:tr>
              <a:tr h="967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Pojem ali zveza (sintagma), ki izhaja iz standarda UN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merilo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toplotni pas</a:t>
                      </a:r>
                      <a:endParaRPr lang="sl-SI" sz="2400" dirty="0"/>
                    </a:p>
                  </a:txBody>
                  <a:tcPr marL="36000" marR="36000" marT="36000" marB="72000"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36000" marR="36000" marT="36000" marB="72000"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 marL="36000" marR="36000" marT="36000" marB="72000"/>
                </a:tc>
              </a:tr>
              <a:tr h="896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Pojem, ki bi ga  morali obvladati po mnenju skupine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ekvator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36000" marR="36000" marT="36000" marB="72000"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ameriška celina</a:t>
                      </a:r>
                      <a:endParaRPr lang="sl-SI" sz="2400" dirty="0"/>
                    </a:p>
                  </a:txBody>
                  <a:tcPr marL="36000" marR="36000" marT="36000" marB="72000"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Razloček: meteor -  meteorit </a:t>
                      </a:r>
                      <a:endParaRPr lang="sl-SI" sz="2400" dirty="0"/>
                    </a:p>
                  </a:txBody>
                  <a:tcPr marL="36000" marR="36000" marT="36000" marB="72000"/>
                </a:tc>
              </a:tr>
              <a:tr h="967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Zemljepisno ime, ki izhaja iz standarda</a:t>
                      </a:r>
                      <a:r>
                        <a:rPr lang="sl-SI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Zemlja</a:t>
                      </a:r>
                      <a:r>
                        <a:rPr lang="sl-SI" sz="2400" baseline="0" dirty="0" smtClean="0"/>
                        <a:t> 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36000" marR="36000" marT="36000" marB="72000"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36000" marR="36000" marT="36000" marB="72000"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36000" marR="36000" marT="36000" marB="72000"/>
                </a:tc>
              </a:tr>
              <a:tr h="893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Zemljepisno ime, ki bi ga morali učenci obvladati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Slovenija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Afrika</a:t>
                      </a:r>
                      <a:endParaRPr lang="sl-SI" sz="2400" dirty="0"/>
                    </a:p>
                  </a:txBody>
                  <a:tcPr marL="36000" marR="36000" marT="36000" marB="72000"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36000" marR="36000" marT="36000" marB="72000"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Greenwich</a:t>
                      </a:r>
                      <a:endParaRPr lang="sl-SI" sz="2400" dirty="0"/>
                    </a:p>
                  </a:txBody>
                  <a:tcPr marL="36000" marR="36000" marT="36000" marB="72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sl-SI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preverimo temeljno geografsko znanje, ki ga  zahteva UN?</a:t>
            </a:r>
            <a:endParaRPr lang="sl-SI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555056" y="1399309"/>
            <a:ext cx="7847338" cy="4963507"/>
          </a:xfrm>
        </p:spPr>
        <p:txBody>
          <a:bodyPr>
            <a:normAutofit/>
          </a:bodyPr>
          <a:lstStyle/>
          <a:p>
            <a:r>
              <a:rPr lang="sl-SI" sz="3200" dirty="0" smtClean="0"/>
              <a:t>Leta 1994 se je šolski sistem v Sloveniji tudi skozi učne načrte prelevil iz </a:t>
            </a:r>
            <a:r>
              <a:rPr lang="sl-SI" sz="3200" b="1" dirty="0" smtClean="0"/>
              <a:t>KAJ NAJ BI UČENEC VEDEL</a:t>
            </a:r>
            <a:r>
              <a:rPr lang="sl-SI" sz="3200" dirty="0" smtClean="0"/>
              <a:t> v </a:t>
            </a:r>
            <a:r>
              <a:rPr lang="sl-SI" sz="3200" b="1" dirty="0" smtClean="0"/>
              <a:t>KAJ NAJ BI UČENEC  ZNAL /ZMOGEL</a:t>
            </a:r>
            <a:r>
              <a:rPr lang="sl-SI" sz="3200" dirty="0" smtClean="0"/>
              <a:t>. </a:t>
            </a:r>
          </a:p>
          <a:p>
            <a:r>
              <a:rPr lang="sl-SI" sz="3200" dirty="0" smtClean="0"/>
              <a:t>Temelji Delorsove komisije: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 smtClean="0"/>
              <a:t>Učiti</a:t>
            </a:r>
            <a:r>
              <a:rPr lang="it-IT" sz="3200" dirty="0" smtClean="0"/>
              <a:t> </a:t>
            </a:r>
            <a:r>
              <a:rPr lang="it-IT" sz="3200" dirty="0"/>
              <a:t>se, da bi </a:t>
            </a:r>
            <a:r>
              <a:rPr lang="it-IT" sz="3200" dirty="0" err="1"/>
              <a:t>vedeli</a:t>
            </a:r>
            <a:r>
              <a:rPr lang="it-IT" sz="3200" dirty="0"/>
              <a:t>. </a:t>
            </a:r>
            <a:endParaRPr lang="sl-SI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 smtClean="0"/>
              <a:t>Učiti</a:t>
            </a:r>
            <a:r>
              <a:rPr lang="it-IT" sz="3200" dirty="0" smtClean="0"/>
              <a:t> </a:t>
            </a:r>
            <a:r>
              <a:rPr lang="it-IT" sz="3200" dirty="0"/>
              <a:t>se, da bi </a:t>
            </a:r>
            <a:r>
              <a:rPr lang="it-IT" sz="3200" dirty="0" err="1"/>
              <a:t>znali</a:t>
            </a:r>
            <a:r>
              <a:rPr lang="it-IT" sz="3200" dirty="0"/>
              <a:t> </a:t>
            </a:r>
            <a:r>
              <a:rPr lang="it-IT" sz="3200" dirty="0" err="1"/>
              <a:t>delati</a:t>
            </a:r>
            <a:r>
              <a:rPr lang="it-IT" sz="3200" dirty="0"/>
              <a:t>. </a:t>
            </a:r>
            <a:endParaRPr lang="sl-SI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 smtClean="0"/>
              <a:t>Učiti</a:t>
            </a:r>
            <a:r>
              <a:rPr lang="it-IT" sz="3200" dirty="0" smtClean="0"/>
              <a:t> </a:t>
            </a:r>
            <a:r>
              <a:rPr lang="it-IT" sz="3200" dirty="0"/>
              <a:t>se, da bi </a:t>
            </a:r>
            <a:r>
              <a:rPr lang="it-IT" sz="3200" dirty="0" err="1"/>
              <a:t>znali</a:t>
            </a:r>
            <a:r>
              <a:rPr lang="it-IT" sz="3200" dirty="0"/>
              <a:t> </a:t>
            </a:r>
            <a:r>
              <a:rPr lang="it-IT" sz="3200" dirty="0" err="1"/>
              <a:t>živeti</a:t>
            </a:r>
            <a:r>
              <a:rPr lang="it-IT" sz="3200" dirty="0"/>
              <a:t> </a:t>
            </a:r>
            <a:r>
              <a:rPr lang="it-IT" sz="3200" dirty="0" err="1"/>
              <a:t>skupaj</a:t>
            </a:r>
            <a:r>
              <a:rPr lang="it-IT" sz="3200" dirty="0"/>
              <a:t>. </a:t>
            </a:r>
            <a:endParaRPr lang="sl-SI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 smtClean="0"/>
              <a:t>Učiti</a:t>
            </a:r>
            <a:r>
              <a:rPr lang="it-IT" sz="3200" dirty="0" smtClean="0"/>
              <a:t> </a:t>
            </a:r>
            <a:r>
              <a:rPr lang="it-IT" sz="3200" dirty="0"/>
              <a:t>se </a:t>
            </a:r>
            <a:r>
              <a:rPr lang="it-IT" sz="3200" dirty="0" err="1" smtClean="0"/>
              <a:t>biti</a:t>
            </a:r>
            <a:r>
              <a:rPr lang="sl-SI" sz="3200" dirty="0" smtClean="0"/>
              <a:t> (samostojen državljan)</a:t>
            </a:r>
          </a:p>
        </p:txBody>
      </p:sp>
    </p:spTree>
    <p:extLst>
      <p:ext uri="{BB962C8B-B14F-4D97-AF65-F5344CB8AC3E}">
        <p14:creationId xmlns:p14="http://schemas.microsoft.com/office/powerpoint/2010/main" val="21462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Za malo več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Uriti vzročno-posledični pokrajinski pogled (neposredni, posredni, virtualni)</a:t>
            </a: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8746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5055" y="0"/>
            <a:ext cx="7099192" cy="1079304"/>
          </a:xfrm>
        </p:spPr>
        <p:txBody>
          <a:bodyPr/>
          <a:lstStyle/>
          <a:p>
            <a:r>
              <a:rPr lang="sl-SI" dirty="0" smtClean="0"/>
              <a:t>Za malo več </a:t>
            </a:r>
            <a:r>
              <a:rPr lang="sl-SI" dirty="0" err="1" smtClean="0"/>
              <a:t>Gersmel</a:t>
            </a:r>
            <a:r>
              <a:rPr lang="sl-SI" dirty="0" smtClean="0"/>
              <a:t> (2005)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555054" y="1177636"/>
            <a:ext cx="7729964" cy="521289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Odgovoriti na temeljna geografska vprašanja: </a:t>
            </a:r>
          </a:p>
          <a:p>
            <a:r>
              <a:rPr lang="sl-SI" sz="2800" dirty="0" smtClean="0"/>
              <a:t>KJE, KAJ, ZAKAJ, KAKO?</a:t>
            </a:r>
          </a:p>
          <a:p>
            <a:r>
              <a:rPr lang="sl-SI" sz="2800" dirty="0" smtClean="0"/>
              <a:t>Za </a:t>
            </a:r>
            <a:r>
              <a:rPr lang="sl-SI" sz="2800" dirty="0"/>
              <a:t>4 temeljne kategorije </a:t>
            </a:r>
            <a:r>
              <a:rPr lang="sl-SI" sz="2800" dirty="0" smtClean="0"/>
              <a:t>postavlja: </a:t>
            </a:r>
            <a:r>
              <a:rPr lang="sl-SI" sz="2800" dirty="0"/>
              <a:t>lokacijo, kraj, zvezo, regijo.</a:t>
            </a:r>
            <a:endParaRPr lang="sl-SI" sz="2800" dirty="0" smtClean="0"/>
          </a:p>
          <a:p>
            <a:r>
              <a:rPr lang="sl-SI" sz="2800" dirty="0" smtClean="0"/>
              <a:t>5 veščin: 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postavljati </a:t>
            </a:r>
            <a:r>
              <a:rPr lang="sl-SI" sz="2800" dirty="0"/>
              <a:t>geografska vprašanja,</a:t>
            </a:r>
          </a:p>
          <a:p>
            <a:pPr marL="457200" lvl="0" indent="-457200">
              <a:buFontTx/>
              <a:buChar char="-"/>
            </a:pPr>
            <a:r>
              <a:rPr lang="sl-SI" sz="2800" dirty="0">
                <a:solidFill>
                  <a:prstClr val="black"/>
                </a:solidFill>
              </a:rPr>
              <a:t>zbirati geografske informacije, </a:t>
            </a:r>
            <a:endParaRPr lang="sl-SI" sz="2800" dirty="0" smtClean="0"/>
          </a:p>
          <a:p>
            <a:pPr marL="457200" indent="-457200">
              <a:buFontTx/>
              <a:buChar char="-"/>
            </a:pPr>
            <a:r>
              <a:rPr lang="sl-SI" sz="2800" dirty="0" smtClean="0"/>
              <a:t>organizirati </a:t>
            </a:r>
            <a:r>
              <a:rPr lang="sl-SI" sz="2800" dirty="0"/>
              <a:t>geografske informacije, </a:t>
            </a:r>
            <a:endParaRPr lang="sl-SI" sz="2800" dirty="0" smtClean="0"/>
          </a:p>
          <a:p>
            <a:pPr marL="457200" indent="-457200">
              <a:buFontTx/>
              <a:buChar char="-"/>
            </a:pPr>
            <a:r>
              <a:rPr lang="sl-SI" sz="2800" dirty="0" smtClean="0"/>
              <a:t>prikazati/predstaviti </a:t>
            </a:r>
            <a:r>
              <a:rPr lang="sl-SI" sz="2800" dirty="0"/>
              <a:t>geografske informacije, </a:t>
            </a:r>
            <a:endParaRPr lang="sl-SI" sz="2800" dirty="0" smtClean="0"/>
          </a:p>
          <a:p>
            <a:pPr marL="457200" indent="-457200">
              <a:buFontTx/>
              <a:buChar char="-"/>
            </a:pPr>
            <a:r>
              <a:rPr lang="sl-SI" sz="2800" dirty="0" smtClean="0"/>
              <a:t>odgovoriti </a:t>
            </a:r>
            <a:r>
              <a:rPr lang="sl-SI" sz="2800" dirty="0"/>
              <a:t>na geografska vprašanja. </a:t>
            </a:r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41403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82764" y="0"/>
            <a:ext cx="7099192" cy="863600"/>
          </a:xfrm>
        </p:spPr>
        <p:txBody>
          <a:bodyPr/>
          <a:lstStyle/>
          <a:p>
            <a:r>
              <a:rPr lang="sl-SI" dirty="0" err="1" smtClean="0"/>
              <a:t>Gersmel</a:t>
            </a:r>
            <a:r>
              <a:rPr lang="sl-SI" dirty="0" smtClean="0"/>
              <a:t> (</a:t>
            </a:r>
            <a:r>
              <a:rPr lang="sl-SI" dirty="0"/>
              <a:t>2005) Vidiki </a:t>
            </a:r>
            <a:r>
              <a:rPr lang="sl-SI" dirty="0" err="1" smtClean="0"/>
              <a:t>geo</a:t>
            </a:r>
            <a:r>
              <a:rPr lang="sl-SI" dirty="0" smtClean="0"/>
              <a:t>- </a:t>
            </a:r>
            <a:r>
              <a:rPr lang="sl-SI" dirty="0"/>
              <a:t>razmišljanja: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152400" y="736600"/>
            <a:ext cx="8788400" cy="6413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izraziti </a:t>
            </a:r>
            <a:r>
              <a:rPr lang="sl-SI" sz="2200" b="1" dirty="0"/>
              <a:t>položaj </a:t>
            </a:r>
            <a:r>
              <a:rPr lang="sl-SI" sz="2200" dirty="0"/>
              <a:t>oz. lokacijo – kje je; </a:t>
            </a:r>
            <a:endParaRPr lang="sl-SI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opisati </a:t>
            </a:r>
            <a:r>
              <a:rPr lang="sl-SI" sz="2200" b="1" dirty="0"/>
              <a:t>razmere </a:t>
            </a:r>
            <a:r>
              <a:rPr lang="sl-SI" sz="2200" dirty="0"/>
              <a:t>na lokaciji – kaj je tam; </a:t>
            </a:r>
            <a:endParaRPr lang="sl-SI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spoznati </a:t>
            </a:r>
            <a:r>
              <a:rPr lang="sl-SI" sz="2200" b="1" dirty="0"/>
              <a:t>oz. izslediti povezavo/e </a:t>
            </a:r>
            <a:r>
              <a:rPr lang="sl-SI" sz="2200" dirty="0"/>
              <a:t>z drugo lokacijo – kako sta/so povezani/e; </a:t>
            </a:r>
            <a:endParaRPr lang="sl-SI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primerjati </a:t>
            </a:r>
            <a:r>
              <a:rPr lang="sl-SI" sz="2200" b="1" dirty="0"/>
              <a:t>lokaciji </a:t>
            </a:r>
            <a:r>
              <a:rPr lang="sl-SI" sz="2200" dirty="0"/>
              <a:t>– kako sta si kraja podobna oz. raznolika/različna; </a:t>
            </a:r>
            <a:endParaRPr lang="sl-SI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določiti </a:t>
            </a:r>
            <a:r>
              <a:rPr lang="sl-SI" sz="2200" b="1" dirty="0"/>
              <a:t>vplivno območje lokacije </a:t>
            </a:r>
            <a:r>
              <a:rPr lang="sl-SI" sz="2200" dirty="0"/>
              <a:t>– kako daleč ima pojav pomenljiv vpliv; </a:t>
            </a:r>
            <a:endParaRPr lang="sl-SI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omejiti </a:t>
            </a:r>
            <a:r>
              <a:rPr lang="sl-SI" sz="2200" b="1" dirty="0"/>
              <a:t>oz. določiti regijo </a:t>
            </a:r>
            <a:r>
              <a:rPr lang="sl-SI" sz="2200" dirty="0"/>
              <a:t>(območje</a:t>
            </a:r>
            <a:r>
              <a:rPr lang="sl-SI" sz="2200" dirty="0" smtClean="0"/>
              <a:t>), </a:t>
            </a:r>
            <a:r>
              <a:rPr lang="sl-SI" sz="2200" dirty="0"/>
              <a:t>ki je podobna – katero bližnje območje </a:t>
            </a:r>
            <a:r>
              <a:rPr lang="sl-SI" sz="2200" dirty="0" smtClean="0"/>
              <a:t>podobno;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opisati </a:t>
            </a:r>
            <a:r>
              <a:rPr lang="sl-SI" sz="2200" b="1" dirty="0"/>
              <a:t>območje med lokacijama </a:t>
            </a:r>
            <a:r>
              <a:rPr lang="sl-SI" sz="2200" dirty="0"/>
              <a:t>– katere so značilnosti </a:t>
            </a:r>
            <a:r>
              <a:rPr lang="sl-SI" sz="2200" dirty="0" smtClean="0"/>
              <a:t>prehod. pokrajine;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poiskati </a:t>
            </a:r>
            <a:r>
              <a:rPr lang="sl-SI" sz="2200" b="1" dirty="0"/>
              <a:t>ustreznico izhodiščni lokaciji </a:t>
            </a:r>
            <a:r>
              <a:rPr lang="sl-SI" sz="2200" dirty="0"/>
              <a:t>– katero oddaljeno območje je </a:t>
            </a:r>
            <a:r>
              <a:rPr lang="sl-SI" sz="2200" dirty="0" smtClean="0"/>
              <a:t>podobno;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dognati </a:t>
            </a:r>
            <a:r>
              <a:rPr lang="sl-SI" sz="2200" b="1" dirty="0"/>
              <a:t>prostorski vzorec </a:t>
            </a:r>
            <a:r>
              <a:rPr lang="sl-SI" sz="2200" dirty="0"/>
              <a:t>– ali obstajajo značilne povezave, gruče, vezi, in drugi prepoznavni vzorci; </a:t>
            </a:r>
            <a:endParaRPr lang="sl-SI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primerjati </a:t>
            </a:r>
            <a:r>
              <a:rPr lang="sl-SI" sz="2200" b="1" dirty="0"/>
              <a:t>prostorske vzorce </a:t>
            </a:r>
            <a:r>
              <a:rPr lang="sl-SI" sz="2200" dirty="0"/>
              <a:t>– ali so prostorski vzorci podobni; </a:t>
            </a:r>
            <a:endParaRPr lang="sl-SI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ugotoviti </a:t>
            </a:r>
            <a:r>
              <a:rPr lang="sl-SI" sz="2200" b="1" dirty="0"/>
              <a:t>izjeme od pravil </a:t>
            </a:r>
            <a:r>
              <a:rPr lang="sl-SI" sz="2200" dirty="0"/>
              <a:t>– kje so kraji, ki imajo več ali manj od tistega, kar bi po logiki vzorca oz. pravila pričakovali; </a:t>
            </a:r>
            <a:endParaRPr lang="sl-SI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razčleniti </a:t>
            </a:r>
            <a:r>
              <a:rPr lang="sl-SI" sz="2200" b="1" dirty="0"/>
              <a:t>spremembe vzorca v času </a:t>
            </a:r>
            <a:r>
              <a:rPr lang="sl-SI" sz="2200" dirty="0"/>
              <a:t>– kako se je pojav (raz)širil; </a:t>
            </a:r>
            <a:endParaRPr lang="sl-SI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 smtClean="0"/>
              <a:t>domisliti </a:t>
            </a:r>
            <a:r>
              <a:rPr lang="sl-SI" sz="2200" b="1" dirty="0"/>
              <a:t>prostorski model </a:t>
            </a:r>
            <a:r>
              <a:rPr lang="sl-SI" sz="2200" dirty="0"/>
              <a:t>– ali so kraji povezani z enim ali več </a:t>
            </a:r>
            <a:r>
              <a:rPr lang="sl-SI" sz="2200" dirty="0" smtClean="0"/>
              <a:t>procesi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8186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280734" y="121681"/>
            <a:ext cx="7964105" cy="1079304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Kaj dodati in kaj vzeti UN za geografijo</a:t>
            </a:r>
            <a:r>
              <a:rPr lang="sl-SI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sl-SI" sz="4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555055" y="1200985"/>
            <a:ext cx="8116505" cy="5535095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l-SI" sz="3600" dirty="0" smtClean="0"/>
              <a:t>Velikost oz. količina. Je (</a:t>
            </a:r>
            <a:r>
              <a:rPr lang="sl-SI" sz="3600" dirty="0" err="1" smtClean="0"/>
              <a:t>pre</a:t>
            </a:r>
            <a:r>
              <a:rPr lang="sl-SI" sz="3600" dirty="0" smtClean="0"/>
              <a:t>)obsežen?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3600" dirty="0" smtClean="0"/>
              <a:t>Naravnanost. Je usmerjen v prave cilje?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3600" dirty="0" smtClean="0"/>
              <a:t>Sporočilnost. Ga znamo brati in ustrezno razumeti?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3600" dirty="0" smtClean="0"/>
              <a:t>Slog in zgradba oz. poglavja. Kako je napisan – sodobno ali  zastarelo?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3600" dirty="0" smtClean="0"/>
              <a:t>Vsebina. Katere cilje ali vsebine bi bilo treba predrugačiti, odstraniti ali dodati?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8205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280734" y="121681"/>
            <a:ext cx="7964105" cy="1079304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Kaj dodati in kaj vzeti UN za geografijo</a:t>
            </a:r>
            <a:r>
              <a:rPr lang="sl-SI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sl-SI" sz="4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555055" y="1188721"/>
            <a:ext cx="8116505" cy="554736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l-SI" dirty="0" smtClean="0"/>
              <a:t>Je(</a:t>
            </a:r>
            <a:r>
              <a:rPr lang="sl-SI" dirty="0" err="1" smtClean="0"/>
              <a:t>pre</a:t>
            </a:r>
            <a:r>
              <a:rPr lang="sl-SI" dirty="0" smtClean="0"/>
              <a:t>)obsežen? Mehanično gledano ne. 30+4, 52+16, 43+14, 43+9 operativnih ciljev po razredih</a:t>
            </a:r>
          </a:p>
          <a:p>
            <a:pPr marL="742950" indent="-742950">
              <a:buFont typeface="+mj-lt"/>
              <a:buAutoNum type="arabicPeriod"/>
            </a:pPr>
            <a:r>
              <a:rPr lang="sl-SI" dirty="0" smtClean="0"/>
              <a:t>Je usmerjen v prave cilje? Da, ker krmari med splošnim in posebnim geografskim znanjem, ker omogoča učitelju svobodo in ga vodi k ciljem, ki so obvladljivi, sodobni in didaktični. Šibka je virtualno-digitalna komponenta znanja.</a:t>
            </a:r>
          </a:p>
          <a:p>
            <a:pPr marL="742950" indent="-742950">
              <a:buFont typeface="+mj-lt"/>
              <a:buAutoNum type="arabicPeriod"/>
            </a:pPr>
            <a:r>
              <a:rPr lang="sl-SI" dirty="0" smtClean="0"/>
              <a:t>Ga znamo brati in ustrezno razumeti? Večinoma ga beremo po načelu najmanjšega skupnega večkratnika in ne po načelu največjega skupnega delitelja.</a:t>
            </a:r>
          </a:p>
          <a:p>
            <a:pPr marL="742950" indent="-742950">
              <a:buFont typeface="+mj-lt"/>
              <a:buAutoNum type="arabicPeriod"/>
            </a:pPr>
            <a:r>
              <a:rPr lang="sl-SI" dirty="0" smtClean="0"/>
              <a:t>Kako je napisan – sodobno ali  zastarelo? Primerjajoč z drugimi državami: ni finsko kratek (3 strani splošnih ciljev), ni angleško direkten, podoben hrvaškemu (narejen pred 5 leti). Je gostobeseden, v nekaterih rečeh se ponavlja, težko je ugotoviti bistvo, dober za pisce učbenikov. Ni izpolnil cilja, da je dobro </a:t>
            </a:r>
            <a:r>
              <a:rPr lang="sl-SI" dirty="0" err="1" smtClean="0"/>
              <a:t>predpisljiv</a:t>
            </a:r>
            <a:r>
              <a:rPr lang="sl-SI" dirty="0" smtClean="0"/>
              <a:t> za začetnika in omejujoč za izkušenega učitelja.</a:t>
            </a:r>
          </a:p>
          <a:p>
            <a:pPr marL="742950" indent="-742950">
              <a:buFont typeface="+mj-lt"/>
              <a:buAutoNum type="arabicPeriod"/>
            </a:pPr>
            <a:r>
              <a:rPr lang="sl-SI" dirty="0" smtClean="0"/>
              <a:t>Katere cilje ali vsebine bi bilo treba predrugačiti, odstraniti ali dodati? Poudariti GIS. Zabrisati vsebine.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21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2" y="1240336"/>
            <a:ext cx="8649559" cy="5395991"/>
          </a:xfrm>
          <a:prstGeom prst="rect">
            <a:avLst/>
          </a:prstGeom>
        </p:spPr>
      </p:pic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868819" y="194585"/>
            <a:ext cx="7099192" cy="1079304"/>
          </a:xfrm>
        </p:spPr>
        <p:txBody>
          <a:bodyPr/>
          <a:lstStyle/>
          <a:p>
            <a:r>
              <a:rPr lang="sl-SI" dirty="0" smtClean="0"/>
              <a:t>Pogled v spletno učilnico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457111" y="5052983"/>
            <a:ext cx="2170728" cy="40341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1072883" y="5456394"/>
            <a:ext cx="2170728" cy="40341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6414654" y="4748508"/>
            <a:ext cx="27293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7030A0"/>
                </a:solidFill>
              </a:rPr>
              <a:t>Tukaj boste klepetali in predlagali </a:t>
            </a:r>
            <a:r>
              <a:rPr lang="sl-SI" sz="1600" dirty="0" smtClean="0">
                <a:solidFill>
                  <a:srgbClr val="7030A0"/>
                </a:solidFill>
              </a:rPr>
              <a:t>(najmanj enkrat)</a:t>
            </a:r>
            <a:endParaRPr lang="sl-SI" sz="1600" dirty="0">
              <a:solidFill>
                <a:srgbClr val="7030A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946004" y="5928441"/>
            <a:ext cx="544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7030A0"/>
                </a:solidFill>
              </a:rPr>
              <a:t>Tukaj boste oddali (najmanj en primer) </a:t>
            </a:r>
          </a:p>
          <a:p>
            <a:r>
              <a:rPr lang="sl-SI" sz="2000" dirty="0" smtClean="0">
                <a:solidFill>
                  <a:srgbClr val="7030A0"/>
                </a:solidFill>
              </a:rPr>
              <a:t>pazite na velikost dokumenta in le 2 dokumenta</a:t>
            </a:r>
            <a:endParaRPr lang="sl-SI" sz="2000" dirty="0">
              <a:solidFill>
                <a:srgbClr val="7030A0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652510" y="6232916"/>
            <a:ext cx="2170728" cy="40341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3652658" y="5395297"/>
            <a:ext cx="4030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7030A0"/>
                </a:solidFill>
              </a:rPr>
              <a:t>Tukaj je gradivo </a:t>
            </a:r>
            <a:r>
              <a:rPr lang="sl-SI" sz="2000" dirty="0" smtClean="0">
                <a:solidFill>
                  <a:srgbClr val="7030A0"/>
                </a:solidFill>
              </a:rPr>
              <a:t>– tudi te prosojnice</a:t>
            </a:r>
            <a:endParaRPr lang="sl-SI" sz="1600" dirty="0">
              <a:solidFill>
                <a:srgbClr val="7030A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8641" cy="6940192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0" y="648346"/>
            <a:ext cx="9331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Osrednja tema, na katero pripravljata T. Kikec in M. Skorupan</a:t>
            </a:r>
          </a:p>
          <a:p>
            <a:pPr algn="ctr"/>
            <a:r>
              <a:rPr lang="sl-SI" sz="3200" b="1" dirty="0" smtClean="0">
                <a:solidFill>
                  <a:schemeClr val="bg1"/>
                </a:solidFill>
              </a:rPr>
              <a:t>TERENSKO </a:t>
            </a:r>
            <a:r>
              <a:rPr lang="sl-SI" sz="3200" b="1" dirty="0" smtClean="0">
                <a:solidFill>
                  <a:schemeClr val="bg1"/>
                </a:solidFill>
              </a:rPr>
              <a:t>DELO V TRETJEM DESETLETJU 21. STOLETJA</a:t>
            </a:r>
            <a:endParaRPr lang="sl-SI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1025634" y="0"/>
            <a:ext cx="6670178" cy="692771"/>
          </a:xfrm>
        </p:spPr>
        <p:txBody>
          <a:bodyPr/>
          <a:lstStyle/>
          <a:p>
            <a:r>
              <a:rPr lang="sl-SI" dirty="0" smtClean="0"/>
              <a:t>GEO in </a:t>
            </a:r>
            <a:r>
              <a:rPr lang="sl-SI" dirty="0" err="1" smtClean="0"/>
              <a:t>medpredmetnost</a:t>
            </a:r>
            <a:r>
              <a:rPr lang="sl-SI" dirty="0" smtClean="0"/>
              <a:t> v drugih UN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1" y="692771"/>
            <a:ext cx="9144000" cy="5250829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sl-SI" b="1" dirty="0" smtClean="0"/>
              <a:t>SLO (0X GEO)</a:t>
            </a:r>
            <a:r>
              <a:rPr lang="sl-SI" dirty="0" smtClean="0"/>
              <a:t> opis, oris, neumetnostno besedilo. </a:t>
            </a:r>
            <a:r>
              <a:rPr lang="sl-SI" dirty="0" smtClean="0">
                <a:solidFill>
                  <a:srgbClr val="FF0000"/>
                </a:solidFill>
              </a:rPr>
              <a:t>Samostojno</a:t>
            </a:r>
            <a:r>
              <a:rPr lang="sl-SI" dirty="0">
                <a:solidFill>
                  <a:srgbClr val="FF0000"/>
                </a:solidFill>
              </a:rPr>
              <a:t>, ustvarjalno mišljenje in </a:t>
            </a:r>
            <a:r>
              <a:rPr lang="sl-SI" dirty="0" smtClean="0">
                <a:solidFill>
                  <a:srgbClr val="FF0000"/>
                </a:solidFill>
              </a:rPr>
              <a:t>presojanje, iskanje bistva, utemeljevanje</a:t>
            </a:r>
            <a:endParaRPr lang="sl-SI" dirty="0" smtClean="0"/>
          </a:p>
          <a:p>
            <a:pPr marL="342900" indent="-342900">
              <a:buFontTx/>
              <a:buChar char="-"/>
            </a:pPr>
            <a:r>
              <a:rPr lang="sl-SI" b="1" dirty="0" smtClean="0"/>
              <a:t>MA (1X GEO): </a:t>
            </a:r>
            <a:r>
              <a:rPr lang="sl-SI" dirty="0" smtClean="0"/>
              <a:t>časovni pasovi  </a:t>
            </a:r>
            <a:r>
              <a:rPr lang="sl-SI" dirty="0" smtClean="0">
                <a:solidFill>
                  <a:srgbClr val="FF0000"/>
                </a:solidFill>
              </a:rPr>
              <a:t>iskanje razmerij, </a:t>
            </a:r>
            <a:r>
              <a:rPr lang="sl-SI" dirty="0" smtClean="0"/>
              <a:t>merilo, površina, gostota</a:t>
            </a:r>
            <a:r>
              <a:rPr lang="sl-SI" dirty="0" smtClean="0">
                <a:solidFill>
                  <a:srgbClr val="FF0000"/>
                </a:solidFill>
              </a:rPr>
              <a:t>; dokazovanje, preiskovanje, primerjanje….</a:t>
            </a:r>
          </a:p>
          <a:p>
            <a:pPr marL="342900" indent="-342900">
              <a:buFontTx/>
              <a:buChar char="-"/>
            </a:pPr>
            <a:r>
              <a:rPr lang="sl-SI" b="1" dirty="0" smtClean="0"/>
              <a:t>AN (3X GEO) </a:t>
            </a:r>
            <a:r>
              <a:rPr lang="sl-SI" dirty="0" smtClean="0"/>
              <a:t>opis države, geografska mobilnost, opis okolja, </a:t>
            </a:r>
            <a:r>
              <a:rPr lang="sl-SI" dirty="0" smtClean="0">
                <a:solidFill>
                  <a:srgbClr val="FF0000"/>
                </a:solidFill>
              </a:rPr>
              <a:t>komuniciranje, izbiranje, </a:t>
            </a:r>
            <a:r>
              <a:rPr lang="sl-SI" dirty="0" smtClean="0">
                <a:solidFill>
                  <a:srgbClr val="0070C0"/>
                </a:solidFill>
              </a:rPr>
              <a:t>javno nastopanje </a:t>
            </a:r>
          </a:p>
          <a:p>
            <a:pPr marL="342900" indent="-342900">
              <a:buFontTx/>
              <a:buChar char="-"/>
            </a:pPr>
            <a:r>
              <a:rPr lang="sl-SI" b="1" dirty="0" smtClean="0"/>
              <a:t>ZGO(12X GEO</a:t>
            </a:r>
            <a:r>
              <a:rPr lang="sl-SI" b="1" dirty="0"/>
              <a:t>)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/>
              <a:t>geo-možnosti, geo-danosti, geo-odkritja, lokacijski dejavniki; celoten odstavek napotkov;</a:t>
            </a:r>
            <a:r>
              <a:rPr lang="sl-SI" dirty="0" smtClean="0">
                <a:solidFill>
                  <a:srgbClr val="FF0000"/>
                </a:solidFill>
              </a:rPr>
              <a:t> časovno orientiranje, samostojna analiza dogodka, vzročno-posledično povezovanje, </a:t>
            </a:r>
            <a:r>
              <a:rPr lang="sl-SI" dirty="0" smtClean="0">
                <a:solidFill>
                  <a:srgbClr val="0070C0"/>
                </a:solidFill>
              </a:rPr>
              <a:t>delo z viri, terensko delo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b="1" dirty="0" smtClean="0"/>
              <a:t>DKE (0X GEO) </a:t>
            </a:r>
            <a:r>
              <a:rPr lang="sl-SI" dirty="0" smtClean="0"/>
              <a:t>družbena vprašanja, ravnanje z okoljem, kulturna različnost; </a:t>
            </a:r>
            <a:r>
              <a:rPr lang="sl-SI" dirty="0" smtClean="0">
                <a:solidFill>
                  <a:srgbClr val="FF0000"/>
                </a:solidFill>
              </a:rPr>
              <a:t>obliko</a:t>
            </a:r>
            <a:r>
              <a:rPr lang="sl-SI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vanje </a:t>
            </a:r>
            <a:r>
              <a:rPr lang="sl-SI" dirty="0">
                <a:solidFill>
                  <a:srgbClr val="FF0000"/>
                </a:solidFill>
                <a:ea typeface="Times New Roman" panose="02020603050405020304" pitchFamily="18" charset="0"/>
              </a:rPr>
              <a:t>stališč, vrednot, prepričanj in delovanj </a:t>
            </a:r>
            <a:r>
              <a:rPr lang="sl-SI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do </a:t>
            </a:r>
            <a:r>
              <a:rPr lang="sl-SI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nar</a:t>
            </a:r>
            <a:r>
              <a:rPr lang="sl-SI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/družb okolja</a:t>
            </a:r>
            <a:r>
              <a:rPr lang="sl-SI" dirty="0">
                <a:solidFill>
                  <a:srgbClr val="FF0000"/>
                </a:solidFill>
                <a:ea typeface="Times New Roman" panose="02020603050405020304" pitchFamily="18" charset="0"/>
              </a:rPr>
              <a:t>, </a:t>
            </a:r>
            <a:r>
              <a:rPr lang="sl-SI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sposobnosti </a:t>
            </a:r>
            <a:r>
              <a:rPr lang="sl-SI" dirty="0">
                <a:solidFill>
                  <a:srgbClr val="FF0000"/>
                </a:solidFill>
                <a:ea typeface="Times New Roman" panose="02020603050405020304" pitchFamily="18" charset="0"/>
              </a:rPr>
              <a:t>za samostojno </a:t>
            </a:r>
            <a:r>
              <a:rPr lang="sl-SI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razmišljanje </a:t>
            </a:r>
            <a:r>
              <a:rPr lang="sl-SI" dirty="0">
                <a:solidFill>
                  <a:srgbClr val="FF0000"/>
                </a:solidFill>
                <a:ea typeface="Times New Roman" panose="02020603050405020304" pitchFamily="18" charset="0"/>
              </a:rPr>
              <a:t>ter odločanje o temeljnih vprašanjih družbe in države, </a:t>
            </a:r>
            <a:endParaRPr lang="sl-SI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b="1" dirty="0" smtClean="0">
                <a:ea typeface="Times New Roman" panose="02020603050405020304" pitchFamily="18" charset="0"/>
              </a:rPr>
              <a:t>FIZ (0X GEO) </a:t>
            </a:r>
            <a:r>
              <a:rPr lang="sl-SI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SPLOŠNI: </a:t>
            </a:r>
            <a:r>
              <a:rPr lang="sl-SI" dirty="0" smtClean="0">
                <a:ea typeface="Times New Roman" panose="02020603050405020304" pitchFamily="18" charset="0"/>
              </a:rPr>
              <a:t>spoštljiv </a:t>
            </a:r>
            <a:r>
              <a:rPr lang="sl-SI" dirty="0">
                <a:ea typeface="Times New Roman" panose="02020603050405020304" pitchFamily="18" charset="0"/>
              </a:rPr>
              <a:t>odnos do okolja in </a:t>
            </a:r>
            <a:r>
              <a:rPr lang="sl-SI" dirty="0" smtClean="0">
                <a:ea typeface="Times New Roman" panose="02020603050405020304" pitchFamily="18" charset="0"/>
              </a:rPr>
              <a:t>narave; </a:t>
            </a:r>
            <a:r>
              <a:rPr lang="sl-SI" dirty="0" smtClean="0">
                <a:solidFill>
                  <a:srgbClr val="FF0000"/>
                </a:solidFill>
              </a:rPr>
              <a:t>načrtno opazuje, </a:t>
            </a:r>
            <a:r>
              <a:rPr lang="sl-SI" dirty="0" smtClean="0">
                <a:solidFill>
                  <a:srgbClr val="0070C0"/>
                </a:solidFill>
              </a:rPr>
              <a:t>odčita vrednost; podatke </a:t>
            </a:r>
            <a:r>
              <a:rPr lang="sl-SI" dirty="0">
                <a:solidFill>
                  <a:srgbClr val="0070C0"/>
                </a:solidFill>
              </a:rPr>
              <a:t>v skupine, </a:t>
            </a:r>
            <a:r>
              <a:rPr lang="sl-SI" dirty="0" smtClean="0">
                <a:solidFill>
                  <a:srgbClr val="0070C0"/>
                </a:solidFill>
              </a:rPr>
              <a:t>prikaz </a:t>
            </a:r>
            <a:r>
              <a:rPr lang="sl-SI" dirty="0">
                <a:solidFill>
                  <a:srgbClr val="0070C0"/>
                </a:solidFill>
              </a:rPr>
              <a:t>podatkov </a:t>
            </a:r>
            <a:r>
              <a:rPr lang="sl-SI" dirty="0" smtClean="0">
                <a:solidFill>
                  <a:srgbClr val="0070C0"/>
                </a:solidFill>
              </a:rPr>
              <a:t>(graf</a:t>
            </a:r>
            <a:r>
              <a:rPr lang="sl-SI" dirty="0">
                <a:solidFill>
                  <a:srgbClr val="0070C0"/>
                </a:solidFill>
              </a:rPr>
              <a:t>, </a:t>
            </a:r>
            <a:r>
              <a:rPr lang="sl-SI" dirty="0" smtClean="0">
                <a:solidFill>
                  <a:srgbClr val="0070C0"/>
                </a:solidFill>
              </a:rPr>
              <a:t>risba…), </a:t>
            </a:r>
            <a:r>
              <a:rPr lang="sl-SI" dirty="0" smtClean="0">
                <a:solidFill>
                  <a:srgbClr val="FF0000"/>
                </a:solidFill>
              </a:rPr>
              <a:t>dejanske </a:t>
            </a:r>
            <a:r>
              <a:rPr lang="sl-SI" dirty="0">
                <a:solidFill>
                  <a:srgbClr val="FF0000"/>
                </a:solidFill>
              </a:rPr>
              <a:t>rezultate z </a:t>
            </a:r>
            <a:r>
              <a:rPr lang="sl-SI" dirty="0" smtClean="0">
                <a:solidFill>
                  <a:srgbClr val="FF0000"/>
                </a:solidFill>
              </a:rPr>
              <a:t>napovedmi, zadostnosti </a:t>
            </a:r>
            <a:r>
              <a:rPr lang="sl-SI" dirty="0">
                <a:solidFill>
                  <a:srgbClr val="FF0000"/>
                </a:solidFill>
              </a:rPr>
              <a:t>dokazov, </a:t>
            </a:r>
            <a:r>
              <a:rPr lang="sl-SI" dirty="0" smtClean="0"/>
              <a:t>svetloba, vesolje ,sile, gostota, tlak, vzgon, gibanje, delo, energija, toplota</a:t>
            </a:r>
            <a:r>
              <a:rPr lang="sl-SI" dirty="0" smtClean="0">
                <a:solidFill>
                  <a:srgbClr val="FF0000"/>
                </a:solidFill>
              </a:rPr>
              <a:t>, napetost </a:t>
            </a:r>
            <a:r>
              <a:rPr lang="sl-SI" dirty="0">
                <a:solidFill>
                  <a:srgbClr val="FF0000"/>
                </a:solidFill>
              </a:rPr>
              <a:t>in </a:t>
            </a:r>
            <a:r>
              <a:rPr lang="sl-SI" dirty="0" smtClean="0">
                <a:solidFill>
                  <a:srgbClr val="FF0000"/>
                </a:solidFill>
              </a:rPr>
              <a:t>upor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magnetna sila, </a:t>
            </a:r>
            <a:r>
              <a:rPr lang="sl-SI" dirty="0" smtClean="0">
                <a:solidFill>
                  <a:srgbClr val="FF0000"/>
                </a:solidFill>
              </a:rPr>
              <a:t>Zemlja-magnet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28734" y="5829300"/>
            <a:ext cx="820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B050"/>
                </a:solidFill>
              </a:rPr>
              <a:t>MEDPREDMETNOST</a:t>
            </a:r>
            <a:r>
              <a:rPr lang="sl-SI" sz="2400" dirty="0">
                <a:solidFill>
                  <a:srgbClr val="00B050"/>
                </a:solidFill>
              </a:rPr>
              <a:t> JE TAKO </a:t>
            </a:r>
            <a:r>
              <a:rPr lang="sl-SI" sz="2400" b="1" dirty="0"/>
              <a:t>VSEBINSKA</a:t>
            </a:r>
            <a:r>
              <a:rPr lang="sl-SI" sz="2400" dirty="0">
                <a:solidFill>
                  <a:srgbClr val="0070C0"/>
                </a:solidFill>
              </a:rPr>
              <a:t> </a:t>
            </a:r>
            <a:r>
              <a:rPr lang="sl-SI" sz="2400" dirty="0">
                <a:solidFill>
                  <a:srgbClr val="00B050"/>
                </a:solidFill>
              </a:rPr>
              <a:t>KOT </a:t>
            </a:r>
            <a:r>
              <a:rPr lang="sl-SI" sz="2400" b="1" dirty="0">
                <a:solidFill>
                  <a:srgbClr val="FF0000"/>
                </a:solidFill>
              </a:rPr>
              <a:t>MISELNA</a:t>
            </a:r>
            <a:r>
              <a:rPr lang="sl-SI" sz="2400" dirty="0">
                <a:solidFill>
                  <a:srgbClr val="0070C0"/>
                </a:solidFill>
              </a:rPr>
              <a:t> </a:t>
            </a:r>
            <a:r>
              <a:rPr lang="sl-SI" sz="2400" dirty="0" smtClean="0">
                <a:solidFill>
                  <a:srgbClr val="00B050"/>
                </a:solidFill>
              </a:rPr>
              <a:t>IN </a:t>
            </a:r>
            <a:r>
              <a:rPr lang="sl-SI" sz="2400" b="1" dirty="0">
                <a:solidFill>
                  <a:srgbClr val="0070C0"/>
                </a:solidFill>
              </a:rPr>
              <a:t>DEJAVNOSTNA</a:t>
            </a:r>
            <a:r>
              <a:rPr lang="sl-SI" sz="2400" dirty="0">
                <a:solidFill>
                  <a:srgbClr val="0070C0"/>
                </a:solidFill>
              </a:rPr>
              <a:t> </a:t>
            </a:r>
            <a:r>
              <a:rPr lang="sl-SI" sz="2400" dirty="0" smtClean="0">
                <a:solidFill>
                  <a:srgbClr val="00B050"/>
                </a:solidFill>
              </a:rPr>
              <a:t>– IŠČEMO </a:t>
            </a:r>
            <a:r>
              <a:rPr lang="sl-SI" sz="2400" b="1" dirty="0" smtClean="0">
                <a:solidFill>
                  <a:srgbClr val="00B050"/>
                </a:solidFill>
              </a:rPr>
              <a:t>PRENOSLJIVO ZNANJE</a:t>
            </a:r>
            <a:r>
              <a:rPr lang="sl-SI" sz="2400" dirty="0" smtClean="0">
                <a:solidFill>
                  <a:srgbClr val="00B050"/>
                </a:solidFill>
              </a:rPr>
              <a:t> (transferno)</a:t>
            </a:r>
            <a:endParaRPr lang="sl-SI" sz="2400" dirty="0">
              <a:solidFill>
                <a:srgbClr val="00B050"/>
              </a:solidFill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 flipV="1">
            <a:off x="774700" y="5118100"/>
            <a:ext cx="12700" cy="111760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V="1">
            <a:off x="5067300" y="5743149"/>
            <a:ext cx="990600" cy="20045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V="1">
            <a:off x="7137400" y="5743149"/>
            <a:ext cx="762000" cy="20045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21660" y="82292"/>
            <a:ext cx="7099192" cy="879733"/>
          </a:xfrm>
        </p:spPr>
        <p:txBody>
          <a:bodyPr/>
          <a:lstStyle/>
          <a:p>
            <a:r>
              <a:rPr lang="sl-SI" dirty="0" err="1" smtClean="0"/>
              <a:t>Medpredmetnost</a:t>
            </a:r>
            <a:r>
              <a:rPr lang="sl-SI" dirty="0" smtClean="0"/>
              <a:t> – namen danes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235528" y="1294534"/>
            <a:ext cx="8734697" cy="469063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Da </a:t>
            </a:r>
            <a:r>
              <a:rPr lang="sl-SI" sz="2400" dirty="0"/>
              <a:t>naj se takšna (kot jo bomo mi naredili v uvodu) razprava naredi </a:t>
            </a:r>
            <a:r>
              <a:rPr lang="sl-SI" sz="2400" b="1" dirty="0"/>
              <a:t>v strokovnem aktivu </a:t>
            </a:r>
            <a:r>
              <a:rPr lang="sl-SI" sz="2400" dirty="0"/>
              <a:t>ali razrednem ali celotnem učiteljskem </a:t>
            </a:r>
            <a:r>
              <a:rPr lang="sl-SI" sz="2400" dirty="0" smtClean="0"/>
              <a:t>zboru.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Vsaj </a:t>
            </a:r>
            <a:r>
              <a:rPr lang="sl-SI" sz="2400" b="1" dirty="0"/>
              <a:t>v splošnih ciljih </a:t>
            </a:r>
            <a:r>
              <a:rPr lang="sl-SI" sz="2400" b="1" dirty="0" smtClean="0"/>
              <a:t>s</a:t>
            </a:r>
            <a:r>
              <a:rPr lang="sl-SI" sz="2400" dirty="0" smtClean="0"/>
              <a:t>poznajte </a:t>
            </a:r>
            <a:r>
              <a:rPr lang="sl-SI" sz="2400" dirty="0"/>
              <a:t>učne načrte drugih predmetov</a:t>
            </a:r>
            <a:r>
              <a:rPr lang="sl-SI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Geografi predlog drugim predmetom – </a:t>
            </a:r>
            <a:r>
              <a:rPr lang="sl-SI" sz="2400" dirty="0" smtClean="0">
                <a:solidFill>
                  <a:srgbClr val="FF0000"/>
                </a:solidFill>
              </a:rPr>
              <a:t>naredijo ostali predmeti</a:t>
            </a:r>
            <a:r>
              <a:rPr lang="sl-SI" sz="2400" dirty="0" smtClean="0"/>
              <a:t>: </a:t>
            </a:r>
          </a:p>
          <a:p>
            <a:pPr marL="1028700" lvl="1" indent="-342900"/>
            <a:r>
              <a:rPr lang="sl-SI" sz="2000" dirty="0" smtClean="0"/>
              <a:t>takrat, ko je to možno, pri pouku uporabite zemljevid; </a:t>
            </a:r>
          </a:p>
          <a:p>
            <a:pPr marL="1028700" lvl="1" indent="-342900"/>
            <a:r>
              <a:rPr lang="sl-SI" sz="2000" dirty="0" smtClean="0"/>
              <a:t>ko prostor kaj determinira, namignite na geografijo,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Geografi (</a:t>
            </a:r>
            <a:r>
              <a:rPr lang="sl-SI" sz="2400" dirty="0" smtClean="0">
                <a:solidFill>
                  <a:srgbClr val="FF0000"/>
                </a:solidFill>
              </a:rPr>
              <a:t>napotilo za geografe</a:t>
            </a:r>
            <a:r>
              <a:rPr lang="sl-SI" sz="2400" dirty="0" smtClean="0"/>
              <a:t>) naj se </a:t>
            </a:r>
            <a:r>
              <a:rPr lang="sl-SI" sz="2400" b="1" dirty="0" smtClean="0"/>
              <a:t>strokovnih </a:t>
            </a:r>
            <a:r>
              <a:rPr lang="sl-SI" sz="2400" b="1" dirty="0"/>
              <a:t>ekskurzij in terenskega dela </a:t>
            </a:r>
            <a:r>
              <a:rPr lang="sl-SI" sz="2400" dirty="0" smtClean="0"/>
              <a:t>lotevamo </a:t>
            </a:r>
            <a:r>
              <a:rPr lang="sl-SI" sz="2400" dirty="0"/>
              <a:t>medpredmetno; </a:t>
            </a:r>
            <a:r>
              <a:rPr lang="sl-SI" sz="2400" dirty="0" smtClean="0"/>
              <a:t>dobro se obnese </a:t>
            </a:r>
            <a:r>
              <a:rPr lang="sl-SI" sz="2400" dirty="0"/>
              <a:t>tudi tandemski pouk ali medpredmetni projektni dan/teden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Da kdaj </a:t>
            </a:r>
            <a:r>
              <a:rPr lang="sl-SI" sz="2400" dirty="0"/>
              <a:t>(že zaradi </a:t>
            </a:r>
            <a:r>
              <a:rPr lang="sl-SI" sz="2400" b="1" dirty="0"/>
              <a:t>spodobnosti in spoštovanja </a:t>
            </a:r>
            <a:r>
              <a:rPr lang="sl-SI" sz="2400" dirty="0"/>
              <a:t>do sodelavcev) </a:t>
            </a:r>
            <a:r>
              <a:rPr lang="sl-SI" sz="2400" dirty="0" smtClean="0"/>
              <a:t>omenimo </a:t>
            </a:r>
            <a:r>
              <a:rPr lang="sl-SI" sz="2400" dirty="0"/>
              <a:t>druge predmete, se </a:t>
            </a:r>
            <a:r>
              <a:rPr lang="sl-SI" sz="2400" dirty="0" smtClean="0"/>
              <a:t>navežemo </a:t>
            </a:r>
            <a:r>
              <a:rPr lang="sl-SI" sz="2400" dirty="0"/>
              <a:t>nanje ali</a:t>
            </a:r>
            <a:r>
              <a:rPr lang="sl-SI" sz="2400" dirty="0" smtClean="0"/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59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quarter" idx="10"/>
          </p:nvPr>
        </p:nvSpPr>
        <p:spPr>
          <a:xfrm>
            <a:off x="574104" y="261213"/>
            <a:ext cx="6826195" cy="1079304"/>
          </a:xfrm>
        </p:spPr>
        <p:txBody>
          <a:bodyPr/>
          <a:lstStyle/>
          <a:p>
            <a:r>
              <a:rPr lang="sl-SI" dirty="0"/>
              <a:t>Kako medpredmetno uporabiti učni načrt, da bo pouk </a:t>
            </a:r>
            <a:r>
              <a:rPr lang="sl-SI" dirty="0" smtClean="0"/>
              <a:t>ustrezen? 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1"/>
          </p:nvPr>
        </p:nvSpPr>
        <p:spPr>
          <a:xfrm>
            <a:off x="318656" y="1801091"/>
            <a:ext cx="8340436" cy="4668982"/>
          </a:xfrm>
          <a:noFill/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l-SI" sz="3200" dirty="0" smtClean="0"/>
              <a:t>UČNI NAČRTI SO OD LETA 1998 </a:t>
            </a:r>
            <a:r>
              <a:rPr lang="sl-SI" sz="3200" b="1" dirty="0" smtClean="0"/>
              <a:t>CILJNI</a:t>
            </a:r>
            <a:r>
              <a:rPr lang="sl-SI" sz="3200" dirty="0" smtClean="0"/>
              <a:t> (</a:t>
            </a:r>
            <a:r>
              <a:rPr lang="sl-SI" sz="2400" dirty="0" smtClean="0"/>
              <a:t>NA 4 LETA PODLAGE – Katalog VIC (Cigler, </a:t>
            </a:r>
            <a:r>
              <a:rPr lang="sl-SI" sz="2400" dirty="0" err="1" smtClean="0"/>
              <a:t>Malajner</a:t>
            </a:r>
            <a:r>
              <a:rPr lang="sl-SI" sz="2400" dirty="0" smtClean="0"/>
              <a:t>, Urank …)</a:t>
            </a:r>
          </a:p>
          <a:p>
            <a:pPr marL="342900" indent="-342900">
              <a:buFontTx/>
              <a:buChar char="-"/>
            </a:pPr>
            <a:r>
              <a:rPr lang="sl-SI" sz="3200" dirty="0" smtClean="0"/>
              <a:t>NA ŽELJO UČITELJEV IN ZALOŽB </a:t>
            </a:r>
            <a:r>
              <a:rPr lang="sl-SI" sz="3200" b="1" dirty="0" smtClean="0"/>
              <a:t>VSEBINE</a:t>
            </a:r>
            <a:r>
              <a:rPr lang="sl-SI" sz="3200" dirty="0" smtClean="0"/>
              <a:t> DOBRO PROSEVAJO</a:t>
            </a:r>
          </a:p>
          <a:p>
            <a:pPr marL="342900" indent="-342900">
              <a:buFontTx/>
              <a:buChar char="-"/>
            </a:pPr>
            <a:r>
              <a:rPr lang="sl-SI" sz="3200" b="1" dirty="0" smtClean="0"/>
              <a:t>VSEBINA</a:t>
            </a:r>
            <a:r>
              <a:rPr lang="sl-SI" sz="3200" dirty="0" smtClean="0"/>
              <a:t> JE UČITELJEVA STVAR</a:t>
            </a:r>
          </a:p>
          <a:p>
            <a:pPr marL="342900" indent="-342900">
              <a:buFontTx/>
              <a:buChar char="-"/>
            </a:pPr>
            <a:r>
              <a:rPr lang="sl-SI" sz="3200" dirty="0" smtClean="0"/>
              <a:t>ZATO BI BILO BESEDO </a:t>
            </a:r>
            <a:r>
              <a:rPr lang="sl-SI" sz="3200" dirty="0" smtClean="0">
                <a:solidFill>
                  <a:srgbClr val="FF0000"/>
                </a:solidFill>
              </a:rPr>
              <a:t>SNOV</a:t>
            </a:r>
            <a:r>
              <a:rPr lang="sl-SI" sz="3200" dirty="0" smtClean="0"/>
              <a:t> BOLJE PARKIRATI, KER JE COKLA, UTEŽ V RAZMIŠLJANJU IN NAČRTOVANJU (</a:t>
            </a:r>
            <a:r>
              <a:rPr lang="sl-SI" sz="2400" dirty="0" smtClean="0"/>
              <a:t>PODOBNO KOT </a:t>
            </a:r>
            <a:r>
              <a:rPr lang="sl-SI" sz="2400" dirty="0" smtClean="0">
                <a:solidFill>
                  <a:srgbClr val="FF0000"/>
                </a:solidFill>
              </a:rPr>
              <a:t>SPRAŠEVANJE</a:t>
            </a:r>
            <a:r>
              <a:rPr lang="sl-SI" sz="2400" dirty="0" smtClean="0"/>
              <a:t>, OCENJEVANJE </a:t>
            </a:r>
            <a:r>
              <a:rPr lang="sl-SI" sz="2400" dirty="0" smtClean="0">
                <a:solidFill>
                  <a:srgbClr val="FF0000"/>
                </a:solidFill>
              </a:rPr>
              <a:t>UČENCA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FF0000"/>
                </a:solidFill>
              </a:rPr>
              <a:t>REFLEKSIJA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FF0000"/>
                </a:solidFill>
              </a:rPr>
              <a:t>AKTIVNA METODA …</a:t>
            </a:r>
            <a:r>
              <a:rPr lang="sl-SI" sz="3200" dirty="0" smtClean="0"/>
              <a:t>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2238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993084" y="136522"/>
            <a:ext cx="6826195" cy="1079304"/>
          </a:xfrm>
        </p:spPr>
        <p:txBody>
          <a:bodyPr/>
          <a:lstStyle/>
          <a:p>
            <a:r>
              <a:rPr lang="sl-SI" altLang="sl-SI" dirty="0"/>
              <a:t>Priprava/pripravljanje  na pouk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464999" y="1026409"/>
            <a:ext cx="8240590" cy="4783192"/>
          </a:xfrm>
        </p:spPr>
        <p:txBody>
          <a:bodyPr>
            <a:noAutofit/>
          </a:bodyPr>
          <a:lstStyle/>
          <a:p>
            <a:pPr marL="342900" lvl="0" indent="-3429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70C0"/>
                </a:solidFill>
              </a:rPr>
              <a:t>Učiteljeva dolžnost, pravica</a:t>
            </a:r>
          </a:p>
          <a:p>
            <a:pPr marL="342900" lvl="0" indent="-3429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3200" b="1" dirty="0">
                <a:solidFill>
                  <a:srgbClr val="0070C0"/>
                </a:solidFill>
              </a:rPr>
              <a:t>Didaktična raziskava oz. izziv in pripomoček</a:t>
            </a:r>
          </a:p>
          <a:p>
            <a:pPr marL="342900" lvl="0" indent="-3429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70C0"/>
                </a:solidFill>
              </a:rPr>
              <a:t>Učitelj mora pripravljanje dokumentirati (formalni pogoj)</a:t>
            </a:r>
          </a:p>
          <a:p>
            <a:pPr marL="342900" lvl="0" indent="-3429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70C0"/>
                </a:solidFill>
              </a:rPr>
              <a:t>Osebni pol-javni dokument</a:t>
            </a:r>
          </a:p>
          <a:p>
            <a:pPr marL="342900" lvl="0" indent="-3429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70C0"/>
                </a:solidFill>
              </a:rPr>
              <a:t>Letna / sprotna </a:t>
            </a:r>
            <a:r>
              <a:rPr lang="sl-SI" altLang="sl-SI" sz="3200" dirty="0" smtClean="0">
                <a:solidFill>
                  <a:srgbClr val="0070C0"/>
                </a:solidFill>
              </a:rPr>
              <a:t>= </a:t>
            </a:r>
            <a:r>
              <a:rPr lang="sl-SI" altLang="sl-SI" sz="3200" dirty="0">
                <a:solidFill>
                  <a:srgbClr val="FF0000"/>
                </a:solidFill>
              </a:rPr>
              <a:t>uradna dikcija </a:t>
            </a:r>
            <a:r>
              <a:rPr lang="sl-SI" altLang="sl-SI" sz="3200" dirty="0">
                <a:solidFill>
                  <a:srgbClr val="0070C0"/>
                </a:solidFill>
              </a:rPr>
              <a:t>(po domače še: urna, tematska, etapna, ciljna, ČRUS, LDN)</a:t>
            </a:r>
          </a:p>
          <a:p>
            <a:pPr marL="342900" lvl="0" indent="-3429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3200" dirty="0" smtClean="0">
                <a:solidFill>
                  <a:srgbClr val="0070C0"/>
                </a:solidFill>
              </a:rPr>
              <a:t>Katera je pravilna? Vsaka!….</a:t>
            </a:r>
            <a:endParaRPr lang="sl-SI" altLang="sl-SI" sz="32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7921">
            <a:off x="18058" y="5213337"/>
            <a:ext cx="8793070" cy="875938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257187" y="59313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3"/>
              </a:rPr>
              <a:t>https://novice.sio.si/2019/04/10/zahtevamo-odlicne-ucitelje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cxnSp>
        <p:nvCxnSpPr>
          <p:cNvPr id="7" name="Raven povezovalnik 6"/>
          <p:cNvCxnSpPr/>
          <p:nvPr/>
        </p:nvCxnSpPr>
        <p:spPr>
          <a:xfrm flipV="1">
            <a:off x="2654188" y="5413572"/>
            <a:ext cx="4151214" cy="63927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691553" y="122668"/>
            <a:ext cx="6826195" cy="1079304"/>
          </a:xfrm>
        </p:spPr>
        <p:txBody>
          <a:bodyPr/>
          <a:lstStyle/>
          <a:p>
            <a:r>
              <a:rPr lang="sl-SI" altLang="sl-SI" dirty="0"/>
              <a:t>Kaj zapisati v </a:t>
            </a:r>
            <a:r>
              <a:rPr lang="sl-SI" altLang="sl-SI" dirty="0" smtClean="0"/>
              <a:t>pripravo?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513491" y="997527"/>
            <a:ext cx="7452872" cy="5733473"/>
          </a:xfrm>
        </p:spPr>
        <p:txBody>
          <a:bodyPr>
            <a:normAutofit/>
          </a:bodyPr>
          <a:lstStyle/>
          <a:p>
            <a:pPr lvl="0">
              <a:lnSpc>
                <a:spcPts val="4000"/>
              </a:lnSpc>
              <a:spcBef>
                <a:spcPts val="0"/>
              </a:spcBef>
              <a:defRPr/>
            </a:pPr>
            <a:r>
              <a:rPr lang="sl-SI" sz="3200" dirty="0">
                <a:solidFill>
                  <a:srgbClr val="0070C0"/>
                </a:solidFill>
              </a:rPr>
              <a:t>Kaj bodo učenci delali, počeli, razmišljali </a:t>
            </a:r>
            <a:r>
              <a:rPr lang="sl-SI" sz="3200" dirty="0">
                <a:solidFill>
                  <a:srgbClr val="FF0000"/>
                </a:solidFill>
              </a:rPr>
              <a:t>= cilji UN</a:t>
            </a:r>
          </a:p>
          <a:p>
            <a:pPr lvl="0">
              <a:lnSpc>
                <a:spcPts val="4000"/>
              </a:lnSpc>
              <a:spcBef>
                <a:spcPts val="0"/>
              </a:spcBef>
              <a:defRPr/>
            </a:pPr>
            <a:r>
              <a:rPr lang="sl-SI" sz="3200" dirty="0">
                <a:solidFill>
                  <a:srgbClr val="0070C0"/>
                </a:solidFill>
              </a:rPr>
              <a:t>Kaj naj bi učenci znali </a:t>
            </a:r>
            <a:r>
              <a:rPr lang="sl-SI" sz="3200" dirty="0">
                <a:solidFill>
                  <a:srgbClr val="FF0000"/>
                </a:solidFill>
              </a:rPr>
              <a:t>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  <a:r>
              <a:rPr lang="sl-SI" sz="3200" dirty="0">
                <a:solidFill>
                  <a:srgbClr val="FF0000"/>
                </a:solidFill>
              </a:rPr>
              <a:t>zmožnosti, dosežki, standardi</a:t>
            </a:r>
          </a:p>
          <a:p>
            <a:pPr lvl="0">
              <a:lnSpc>
                <a:spcPts val="4000"/>
              </a:lnSpc>
              <a:spcBef>
                <a:spcPts val="0"/>
              </a:spcBef>
              <a:defRPr/>
            </a:pPr>
            <a:r>
              <a:rPr lang="sl-SI" sz="2800" dirty="0" smtClean="0">
                <a:solidFill>
                  <a:srgbClr val="0070C0"/>
                </a:solidFill>
              </a:rPr>
              <a:t>Kako bod/</a:t>
            </a:r>
            <a:r>
              <a:rPr lang="sl-SI" sz="2800" dirty="0" err="1" smtClean="0">
                <a:solidFill>
                  <a:srgbClr val="0070C0"/>
                </a:solidFill>
              </a:rPr>
              <a:t>mo</a:t>
            </a:r>
            <a:r>
              <a:rPr lang="sl-SI" sz="2800" dirty="0" smtClean="0">
                <a:solidFill>
                  <a:srgbClr val="0070C0"/>
                </a:solidFill>
              </a:rPr>
              <a:t> to dosegali </a:t>
            </a:r>
            <a:r>
              <a:rPr lang="sl-SI" sz="2800" dirty="0" smtClean="0">
                <a:solidFill>
                  <a:srgbClr val="FF0000"/>
                </a:solidFill>
              </a:rPr>
              <a:t>= priporočene dejavnosti (zapisane tudi v UN)</a:t>
            </a:r>
          </a:p>
          <a:p>
            <a:pPr lvl="0">
              <a:lnSpc>
                <a:spcPts val="4000"/>
              </a:lnSpc>
              <a:spcBef>
                <a:spcPts val="0"/>
              </a:spcBef>
              <a:defRPr/>
            </a:pPr>
            <a:endParaRPr lang="sl-SI" sz="2400" dirty="0">
              <a:solidFill>
                <a:srgbClr val="FF0000"/>
              </a:solidFill>
            </a:endParaRPr>
          </a:p>
          <a:p>
            <a:pPr lvl="0">
              <a:lnSpc>
                <a:spcPts val="4000"/>
              </a:lnSpc>
              <a:spcBef>
                <a:spcPts val="0"/>
              </a:spcBef>
              <a:defRPr/>
            </a:pPr>
            <a:r>
              <a:rPr lang="sl-SI" sz="3200" dirty="0" smtClean="0">
                <a:solidFill>
                  <a:srgbClr val="0070C0"/>
                </a:solidFill>
              </a:rPr>
              <a:t>Formalno </a:t>
            </a:r>
            <a:r>
              <a:rPr lang="sl-SI" sz="3200" dirty="0">
                <a:solidFill>
                  <a:srgbClr val="0070C0"/>
                </a:solidFill>
              </a:rPr>
              <a:t>sta za zapis priprave 2 ½ pogoja:</a:t>
            </a:r>
          </a:p>
          <a:p>
            <a:pPr marL="342900" lvl="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l-SI" sz="3200" dirty="0" smtClean="0">
                <a:solidFill>
                  <a:srgbClr val="0070C0"/>
                </a:solidFill>
              </a:rPr>
              <a:t>Vsebina (</a:t>
            </a:r>
            <a:r>
              <a:rPr lang="sl-SI" sz="2800" dirty="0" smtClean="0">
                <a:solidFill>
                  <a:srgbClr val="00B050"/>
                </a:solidFill>
              </a:rPr>
              <a:t>Avstralija</a:t>
            </a:r>
            <a:r>
              <a:rPr lang="sl-SI" sz="3200" dirty="0" smtClean="0">
                <a:solidFill>
                  <a:srgbClr val="0070C0"/>
                </a:solidFill>
              </a:rPr>
              <a:t>)</a:t>
            </a:r>
            <a:endParaRPr lang="sl-SI" sz="3200" dirty="0">
              <a:solidFill>
                <a:srgbClr val="0070C0"/>
              </a:solidFill>
            </a:endParaRPr>
          </a:p>
          <a:p>
            <a:pPr marL="342900" lvl="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l-SI" sz="3200" dirty="0" smtClean="0">
                <a:solidFill>
                  <a:srgbClr val="0070C0"/>
                </a:solidFill>
              </a:rPr>
              <a:t>Metoda (</a:t>
            </a:r>
            <a:r>
              <a:rPr lang="sl-SI" sz="2800" dirty="0" smtClean="0">
                <a:solidFill>
                  <a:srgbClr val="00B050"/>
                </a:solidFill>
              </a:rPr>
              <a:t>razgovor</a:t>
            </a:r>
            <a:r>
              <a:rPr lang="sl-SI" sz="3200" dirty="0" smtClean="0">
                <a:solidFill>
                  <a:srgbClr val="0070C0"/>
                </a:solidFill>
              </a:rPr>
              <a:t>)</a:t>
            </a:r>
            <a:endParaRPr lang="sl-SI" sz="3200" dirty="0">
              <a:solidFill>
                <a:srgbClr val="0070C0"/>
              </a:solidFill>
            </a:endParaRPr>
          </a:p>
          <a:p>
            <a:pPr marL="342900" lvl="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l-SI" sz="3200" dirty="0" smtClean="0">
                <a:solidFill>
                  <a:srgbClr val="0070C0"/>
                </a:solidFill>
              </a:rPr>
              <a:t>Učenec  </a:t>
            </a:r>
            <a:r>
              <a:rPr lang="sl-SI" sz="3200" dirty="0">
                <a:solidFill>
                  <a:srgbClr val="0070C0"/>
                </a:solidFill>
              </a:rPr>
              <a:t>s </a:t>
            </a:r>
            <a:r>
              <a:rPr lang="sl-SI" sz="3200" dirty="0" smtClean="0">
                <a:solidFill>
                  <a:srgbClr val="0070C0"/>
                </a:solidFill>
              </a:rPr>
              <a:t>PP (</a:t>
            </a:r>
            <a:r>
              <a:rPr lang="sl-SI" sz="2800" dirty="0" smtClean="0">
                <a:solidFill>
                  <a:srgbClr val="00B050"/>
                </a:solidFill>
              </a:rPr>
              <a:t>če ga imamo</a:t>
            </a:r>
            <a:r>
              <a:rPr lang="sl-SI" sz="3200" dirty="0" smtClean="0">
                <a:solidFill>
                  <a:srgbClr val="0070C0"/>
                </a:solidFill>
              </a:rPr>
              <a:t>)</a:t>
            </a:r>
            <a:endParaRPr lang="sl-SI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quarter" idx="11"/>
          </p:nvPr>
        </p:nvSpPr>
        <p:spPr>
          <a:xfrm>
            <a:off x="457200" y="1260764"/>
            <a:ext cx="8368145" cy="5417127"/>
          </a:xfrm>
          <a:noFill/>
        </p:spPr>
        <p:txBody>
          <a:bodyPr>
            <a:normAutofit/>
          </a:bodyPr>
          <a:lstStyle/>
          <a:p>
            <a:pPr marL="457200" indent="-4572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70C0"/>
                </a:solidFill>
              </a:rPr>
              <a:t>Ker jo moram (formalnost)</a:t>
            </a:r>
          </a:p>
          <a:p>
            <a:pPr marL="457200" indent="-4572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3200" b="1" dirty="0">
                <a:solidFill>
                  <a:srgbClr val="0070C0"/>
                </a:solidFill>
              </a:rPr>
              <a:t>Da ugotovim </a:t>
            </a:r>
            <a:r>
              <a:rPr lang="sl-SI" altLang="sl-SI" sz="3200" b="1" dirty="0">
                <a:solidFill>
                  <a:srgbClr val="FF0000"/>
                </a:solidFill>
              </a:rPr>
              <a:t>razloček</a:t>
            </a:r>
            <a:r>
              <a:rPr lang="sl-SI" altLang="sl-SI" sz="3200" b="1" dirty="0">
                <a:solidFill>
                  <a:srgbClr val="0070C0"/>
                </a:solidFill>
              </a:rPr>
              <a:t> med </a:t>
            </a:r>
            <a:r>
              <a:rPr lang="sl-SI" altLang="sl-SI" sz="3200" b="1" dirty="0">
                <a:solidFill>
                  <a:srgbClr val="FF0000"/>
                </a:solidFill>
              </a:rPr>
              <a:t>pričakovanim</a:t>
            </a:r>
            <a:r>
              <a:rPr lang="sl-SI" altLang="sl-SI" sz="3200" b="1" dirty="0">
                <a:solidFill>
                  <a:srgbClr val="0070C0"/>
                </a:solidFill>
              </a:rPr>
              <a:t> in ugotovljenim </a:t>
            </a:r>
            <a:r>
              <a:rPr lang="sl-SI" altLang="sl-SI" sz="3200" b="1" dirty="0">
                <a:solidFill>
                  <a:srgbClr val="FF0000"/>
                </a:solidFill>
              </a:rPr>
              <a:t>rezultatom</a:t>
            </a:r>
            <a:r>
              <a:rPr lang="sl-SI" altLang="sl-SI" sz="3200" b="1" dirty="0">
                <a:solidFill>
                  <a:srgbClr val="0070C0"/>
                </a:solidFill>
              </a:rPr>
              <a:t>.</a:t>
            </a:r>
            <a:r>
              <a:rPr lang="sl-SI" altLang="sl-SI" sz="3200" dirty="0">
                <a:solidFill>
                  <a:srgbClr val="0070C0"/>
                </a:solidFill>
              </a:rPr>
              <a:t> In če ga ugotovim:</a:t>
            </a:r>
          </a:p>
          <a:p>
            <a:pPr lvl="1">
              <a:lnSpc>
                <a:spcPts val="4000"/>
              </a:lnSpc>
              <a:spcBef>
                <a:spcPct val="0"/>
              </a:spcBef>
            </a:pPr>
            <a:r>
              <a:rPr lang="sl-SI" altLang="sl-SI" sz="3200" dirty="0">
                <a:solidFill>
                  <a:srgbClr val="00B050"/>
                </a:solidFill>
              </a:rPr>
              <a:t>Spremenim pouk </a:t>
            </a:r>
            <a:r>
              <a:rPr lang="sl-SI" altLang="sl-SI" sz="3200" b="1" dirty="0">
                <a:solidFill>
                  <a:srgbClr val="00B050"/>
                </a:solidFill>
              </a:rPr>
              <a:t>naslednjo uro </a:t>
            </a:r>
            <a:r>
              <a:rPr lang="sl-SI" altLang="sl-SI" sz="3200" dirty="0">
                <a:solidFill>
                  <a:srgbClr val="00B050"/>
                </a:solidFill>
              </a:rPr>
              <a:t>(metodo, učbenik, vir, </a:t>
            </a:r>
            <a:r>
              <a:rPr lang="sl-SI" altLang="sl-SI" sz="3200" dirty="0" smtClean="0">
                <a:solidFill>
                  <a:srgbClr val="00B050"/>
                </a:solidFill>
              </a:rPr>
              <a:t>tehnologijo, pristop </a:t>
            </a:r>
            <a:r>
              <a:rPr lang="sl-SI" altLang="sl-SI" sz="3200" dirty="0">
                <a:solidFill>
                  <a:srgbClr val="00B050"/>
                </a:solidFill>
              </a:rPr>
              <a:t>…) ali/in</a:t>
            </a:r>
          </a:p>
          <a:p>
            <a:pPr lvl="1">
              <a:lnSpc>
                <a:spcPts val="4000"/>
              </a:lnSpc>
              <a:spcBef>
                <a:spcPct val="0"/>
              </a:spcBef>
            </a:pPr>
            <a:r>
              <a:rPr lang="sl-SI" altLang="sl-SI" sz="3200" dirty="0">
                <a:solidFill>
                  <a:srgbClr val="00B050"/>
                </a:solidFill>
              </a:rPr>
              <a:t>Spremenim pouk </a:t>
            </a:r>
            <a:r>
              <a:rPr lang="sl-SI" altLang="sl-SI" sz="3200" b="1" dirty="0">
                <a:solidFill>
                  <a:srgbClr val="00B050"/>
                </a:solidFill>
              </a:rPr>
              <a:t>naslednje leto </a:t>
            </a:r>
            <a:r>
              <a:rPr lang="sl-SI" altLang="sl-SI" sz="3200" dirty="0">
                <a:solidFill>
                  <a:srgbClr val="00B050"/>
                </a:solidFill>
              </a:rPr>
              <a:t>ali/in</a:t>
            </a:r>
          </a:p>
          <a:p>
            <a:pPr lvl="1">
              <a:lnSpc>
                <a:spcPts val="4000"/>
              </a:lnSpc>
              <a:spcBef>
                <a:spcPct val="0"/>
              </a:spcBef>
            </a:pPr>
            <a:r>
              <a:rPr lang="sl-SI" altLang="sl-SI" sz="3200" dirty="0">
                <a:solidFill>
                  <a:srgbClr val="00B050"/>
                </a:solidFill>
              </a:rPr>
              <a:t>Sporočim, da </a:t>
            </a:r>
            <a:r>
              <a:rPr lang="sl-SI" altLang="sl-SI" sz="3200" b="1" dirty="0">
                <a:solidFill>
                  <a:srgbClr val="00B050"/>
                </a:solidFill>
              </a:rPr>
              <a:t>učni načrt </a:t>
            </a:r>
            <a:r>
              <a:rPr lang="sl-SI" altLang="sl-SI" sz="3200" dirty="0">
                <a:solidFill>
                  <a:srgbClr val="00B050"/>
                </a:solidFill>
              </a:rPr>
              <a:t>narobe ali preveč </a:t>
            </a:r>
            <a:r>
              <a:rPr lang="sl-SI" altLang="sl-SI" sz="3200" dirty="0" smtClean="0">
                <a:solidFill>
                  <a:srgbClr val="00B050"/>
                </a:solidFill>
              </a:rPr>
              <a:t>pričakuje (</a:t>
            </a:r>
            <a:r>
              <a:rPr lang="sl-SI" altLang="sl-SI" sz="3000" dirty="0" smtClean="0">
                <a:solidFill>
                  <a:srgbClr val="00B050"/>
                </a:solidFill>
              </a:rPr>
              <a:t>zlasti po pisanju NPZ se to lahko vidi</a:t>
            </a:r>
            <a:r>
              <a:rPr lang="sl-SI" altLang="sl-SI" sz="3200" dirty="0" smtClean="0">
                <a:solidFill>
                  <a:srgbClr val="00B050"/>
                </a:solidFill>
              </a:rPr>
              <a:t>)</a:t>
            </a:r>
            <a:endParaRPr lang="sl-SI" altLang="sl-SI" sz="3200" dirty="0">
              <a:solidFill>
                <a:srgbClr val="00B050"/>
              </a:solidFill>
            </a:endParaRPr>
          </a:p>
          <a:p>
            <a:pPr marL="457200" indent="-4572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70C0"/>
                </a:solidFill>
              </a:rPr>
              <a:t>„U/</a:t>
            </a:r>
            <a:r>
              <a:rPr lang="pt-BR" altLang="sl-SI" sz="3200" dirty="0">
                <a:solidFill>
                  <a:srgbClr val="0070C0"/>
                </a:solidFill>
              </a:rPr>
              <a:t>F primeru</a:t>
            </a:r>
            <a:r>
              <a:rPr lang="sl-SI" altLang="sl-SI" sz="3200" dirty="0">
                <a:solidFill>
                  <a:srgbClr val="0070C0"/>
                </a:solidFill>
              </a:rPr>
              <a:t>“</a:t>
            </a:r>
            <a:r>
              <a:rPr lang="pt-BR" altLang="sl-SI" sz="3200" dirty="0">
                <a:solidFill>
                  <a:srgbClr val="0070C0"/>
                </a:solidFill>
              </a:rPr>
              <a:t>, da se kdo pritoži </a:t>
            </a:r>
            <a:r>
              <a:rPr lang="sl-SI" altLang="sl-SI" sz="3200" dirty="0">
                <a:solidFill>
                  <a:srgbClr val="0070C0"/>
                </a:solidFill>
              </a:rPr>
              <a:t>(če se </a:t>
            </a:r>
            <a:r>
              <a:rPr lang="sl-SI" altLang="sl-SI" sz="3200" dirty="0" err="1">
                <a:solidFill>
                  <a:srgbClr val="0070C0"/>
                </a:solidFill>
              </a:rPr>
              <a:t>glih</a:t>
            </a:r>
            <a:r>
              <a:rPr lang="sl-SI" altLang="sl-SI" sz="3200" dirty="0">
                <a:solidFill>
                  <a:srgbClr val="0070C0"/>
                </a:solidFill>
              </a:rPr>
              <a:t>), je lahko priprava alibi ali obtožba</a:t>
            </a:r>
            <a:endParaRPr lang="pt-BR" altLang="sl-SI" sz="3200" dirty="0">
              <a:solidFill>
                <a:srgbClr val="0070C0"/>
              </a:solidFill>
            </a:endParaRPr>
          </a:p>
          <a:p>
            <a:endParaRPr lang="sl-SI" sz="32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10"/>
          </p:nvPr>
        </p:nvSpPr>
        <p:spPr>
          <a:xfrm>
            <a:off x="457200" y="181460"/>
            <a:ext cx="7099192" cy="1079304"/>
          </a:xfrm>
        </p:spPr>
        <p:txBody>
          <a:bodyPr/>
          <a:lstStyle/>
          <a:p>
            <a:r>
              <a:rPr lang="sl-SI" altLang="sl-SI" dirty="0"/>
              <a:t>Zakaj napisati </a:t>
            </a:r>
            <a:r>
              <a:rPr lang="sl-SI" altLang="sl-SI" dirty="0" smtClean="0"/>
              <a:t>pripravo?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10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2660</TotalTime>
  <Words>2191</Words>
  <Application>Microsoft Office PowerPoint</Application>
  <PresentationFormat>Diaprojekcija na zaslonu (4:3)</PresentationFormat>
  <Paragraphs>224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Krepitev kompetenc strokovnih delavcev na področju  vodenja inovativnega vzgojno-izobraževalnega zavoda  v obdobju od 2018 do 2022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Mitja Ribic</dc:creator>
  <cp:lastModifiedBy>Igor Lipovšek</cp:lastModifiedBy>
  <cp:revision>130</cp:revision>
  <cp:lastPrinted>2019-04-25T06:44:08Z</cp:lastPrinted>
  <dcterms:created xsi:type="dcterms:W3CDTF">2015-02-26T08:26:11Z</dcterms:created>
  <dcterms:modified xsi:type="dcterms:W3CDTF">2019-04-26T12:22:17Z</dcterms:modified>
</cp:coreProperties>
</file>