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3" r:id="rId3"/>
    <p:sldId id="285" r:id="rId4"/>
    <p:sldId id="286" r:id="rId5"/>
    <p:sldId id="287" r:id="rId6"/>
    <p:sldId id="288" r:id="rId7"/>
    <p:sldId id="257" r:id="rId8"/>
    <p:sldId id="258" r:id="rId9"/>
    <p:sldId id="293" r:id="rId10"/>
    <p:sldId id="289" r:id="rId11"/>
    <p:sldId id="290" r:id="rId12"/>
    <p:sldId id="292" r:id="rId13"/>
    <p:sldId id="291" r:id="rId14"/>
    <p:sldId id="259" r:id="rId15"/>
    <p:sldId id="294" r:id="rId16"/>
    <p:sldId id="295" r:id="rId17"/>
    <p:sldId id="304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7" clrIdx="0">
    <p:extLst>
      <p:ext uri="{19B8F6BF-5375-455C-9EA6-DF929625EA0E}">
        <p15:presenceInfo xmlns:p15="http://schemas.microsoft.com/office/powerpoint/2012/main" userId="9a3340c78e5439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7T15:47:24.367" idx="3">
    <p:pos x="2675" y="1383"/>
    <p:text>Res pa je, da smo Balkanci nagnjeni k pretiravanju.</p:text>
    <p:extLst>
      <p:ext uri="{C676402C-5697-4E1C-873F-D02D1690AC5C}">
        <p15:threadingInfo xmlns:p15="http://schemas.microsoft.com/office/powerpoint/2012/main" timeZoneBias="-120"/>
      </p:ext>
    </p:extLst>
  </p:cm>
  <p:cm authorId="1" dt="2019-09-20T13:41:24.957" idx="4">
    <p:pos x="4188" y="1477"/>
    <p:text>Jadarska dolina je na meji Srbije in BIH.</p:text>
    <p:extLst>
      <p:ext uri="{C676402C-5697-4E1C-873F-D02D1690AC5C}">
        <p15:threadingInfo xmlns:p15="http://schemas.microsoft.com/office/powerpoint/2012/main" timeZoneBias="-120"/>
      </p:ext>
    </p:extLst>
  </p:cm>
  <p:cm authorId="1" dt="2019-10-11T13:56:38.296" idx="11">
    <p:pos x="3473" y="2071"/>
    <p:text>To je 10x bolje od svinčevega akumulatorja, in 2x bolje od Li-ionskih baterij.</p:text>
    <p:extLst>
      <p:ext uri="{C676402C-5697-4E1C-873F-D02D1690AC5C}">
        <p15:threadingInfo xmlns:p15="http://schemas.microsoft.com/office/powerpoint/2012/main" timeZoneBias="-120"/>
      </p:ext>
    </p:extLst>
  </p:cm>
  <p:cm authorId="1" dt="2019-10-16T13:12:34.644" idx="12">
    <p:pos x="3473" y="2207"/>
    <p:text>Bencin: 12 kWh/kg</p:text>
    <p:extLst>
      <p:ext uri="{C676402C-5697-4E1C-873F-D02D1690AC5C}">
        <p15:threadingInfo xmlns:p15="http://schemas.microsoft.com/office/powerpoint/2012/main" timeZoneBias="-120">
          <p15:parentCm authorId="1" idx="11"/>
        </p15:threadingInfo>
      </p:ext>
    </p:extLst>
  </p:cm>
  <p:cm authorId="1" dt="2019-10-21T13:08:04.591" idx="16">
    <p:pos x="3725" y="2842"/>
    <p:text>Se pa svinčeve akumulatorje veliko bolje reciklira.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15:52:38.409" idx="2">
    <p:pos x="10" y="10"/>
    <p:text>Ionski polmeri se zmanjšujejo v desno zaradi slabe zaščite naboja jedra, ki jo dajejo 4f elektroni.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3T14:27:16.237" idx="8">
    <p:pos x="10" y="10"/>
    <p:text>Holmia je latinsko ime za Stockholm, Thule pa je staro ime za Skandinavijo.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1T10:51:04.833" idx="9">
    <p:pos x="5250" y="971"/>
    <p:text>Pri zgorevanju plina ta mrežica zažari, in desetkrat ojači svetlobo plamena.</p:text>
    <p:extLst>
      <p:ext uri="{C676402C-5697-4E1C-873F-D02D1690AC5C}">
        <p15:threadingInfo xmlns:p15="http://schemas.microsoft.com/office/powerpoint/2012/main" timeZoneBias="-120"/>
      </p:ext>
    </p:extLst>
  </p:cm>
  <p:cm authorId="1" dt="2019-10-22T12:51:12.591" idx="17">
    <p:pos x="5250" y="1107"/>
    <p:text>Vsebovala je lantan in itrij, kasneje cerij.</p:text>
    <p:extLst>
      <p:ext uri="{C676402C-5697-4E1C-873F-D02D1690AC5C}">
        <p15:threadingInfo xmlns:p15="http://schemas.microsoft.com/office/powerpoint/2012/main" timeZoneBias="-120">
          <p15:parentCm authorId="1" idx="9"/>
        </p15:threadingInfo>
      </p:ext>
    </p:extLst>
  </p:cm>
  <p:cm authorId="1" dt="2019-10-21T12:49:45.619" idx="15">
    <p:pos x="3983" y="2219"/>
    <p:text>Z europijem dopirane itrijeve vanadate se uporablja za žive barve v tv in monitorjih, ker europij emitira rdečo svetlobo; pred tem so bile barve zelo slabe. Danes vsebuje barvni TV do 1 gram europijevega dioksida.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1T11:19:58.423" idx="10">
    <p:pos x="4566" y="2166"/>
    <p:text>Vzemi magnete hard diska, pokaži!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4T11:33:09.466" idx="5">
    <p:pos x="5830" y="3686"/>
    <p:text>če vtipkate "nočem poceni" v gugla, ne dobite takorekoč nobenega zadetka!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4T12:05:14.524" idx="6">
    <p:pos x="3738" y="1848"/>
    <p:text>ime izhaja iz grške besede za "vijoličen" ...</p:text>
    <p:extLst>
      <p:ext uri="{C676402C-5697-4E1C-873F-D02D1690AC5C}">
        <p15:threadingInfo xmlns:p15="http://schemas.microsoft.com/office/powerpoint/2012/main" timeZoneBias="-120"/>
      </p:ext>
    </p:extLst>
  </p:cm>
  <p:cm authorId="1" dt="2019-09-24T13:51:48.570" idx="7">
    <p:pos x="3884" y="2748"/>
    <p:text>ime je dobil po asteroidu Ceresu, ki je sam dobil ime po rimski boginji kmetijstva (Cerera).</p:text>
    <p:extLst>
      <p:ext uri="{C676402C-5697-4E1C-873F-D02D1690AC5C}">
        <p15:threadingInfo xmlns:p15="http://schemas.microsoft.com/office/powerpoint/2012/main" timeZoneBias="-120"/>
      </p:ext>
    </p:extLst>
  </p:cm>
  <p:cm authorId="1" dt="2019-10-16T13:25:12.312" idx="13">
    <p:pos x="4013" y="1298"/>
    <p:text>kemijske snovi so raztopljene v tekočini, in ločene z membrano, skozi katero poteka ionska izmenjava ...</p:text>
    <p:extLst>
      <p:ext uri="{C676402C-5697-4E1C-873F-D02D1690AC5C}">
        <p15:threadingInfo xmlns:p15="http://schemas.microsoft.com/office/powerpoint/2012/main" timeZoneBias="-120"/>
      </p:ext>
    </p:extLst>
  </p:cm>
  <p:cm authorId="1" dt="2019-10-16T13:29:27.391" idx="14">
    <p:pos x="4396" y="1546"/>
    <p:text>jajčne lupine vsebujejo dosti kalcijevega karbonata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E5906-1F0D-487F-B235-2628D32B9E70}" type="datetimeFigureOut">
              <a:rPr lang="en-SI" smtClean="0"/>
              <a:t>22/10/2019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BD746-CC33-4013-9170-E619594E756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8492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5ECFD6-5758-469C-BF0A-794786EF5D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8FFE78-6CA9-48C4-A37B-9337D07B5885}" type="slidenum">
              <a:rPr lang="en-US" altLang="en-SI"/>
              <a:pPr/>
              <a:t>24</a:t>
            </a:fld>
            <a:endParaRPr lang="en-US" altLang="en-SI"/>
          </a:p>
        </p:txBody>
      </p:sp>
      <p:sp>
        <p:nvSpPr>
          <p:cNvPr id="4097" name="Rectangle 1">
            <a:extLst>
              <a:ext uri="{FF2B5EF4-FFF2-40B4-BE49-F238E27FC236}">
                <a16:creationId xmlns:a16="http://schemas.microsoft.com/office/drawing/2014/main" id="{E64090A6-165D-4CEE-AED4-AB4F51F5DA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034FB349-F0A6-41C6-9D2F-99AB7275636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5667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SI" sz="2000">
                <a:latin typeface="arial" panose="020B0604020202020204" pitchFamily="34" charset="0"/>
                <a:cs typeface="Baekmuk Gulim" charset="0"/>
              </a:rPr>
              <a:t>Abundance of elements in the Earth's crust (drawn from data available on the Royal Society of Chemistry Website: Periodic Table).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SI" sz="2000">
                <a:latin typeface="arial" panose="020B0604020202020204" pitchFamily="34" charset="0"/>
                <a:cs typeface="Baekmuk Gulim" charset="0"/>
              </a:rPr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97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680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42817F58-044B-4EFC-8344-482BFA41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6134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7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82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9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02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90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51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529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7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hyperlink" Target="https://www.chemistryworld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483743" y="2362201"/>
            <a:ext cx="6858000" cy="121776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solidFill>
                  <a:srgbClr val="FF0000"/>
                </a:solidFill>
              </a:rPr>
              <a:t>PERIODNI SISTEM ELEMENTOV: NOVI POUDARKI</a:t>
            </a:r>
            <a:br>
              <a:rPr lang="en-GB" sz="2600" b="1" dirty="0">
                <a:solidFill>
                  <a:srgbClr val="FF0000"/>
                </a:solidFill>
              </a:rPr>
            </a:br>
            <a:br>
              <a:rPr lang="en-GB" sz="2600" b="1" dirty="0">
                <a:solidFill>
                  <a:srgbClr val="FF0000"/>
                </a:solidFill>
              </a:rPr>
            </a:br>
            <a:r>
              <a:rPr lang="en-GB" sz="3600" b="1" dirty="0">
                <a:solidFill>
                  <a:srgbClr val="FF0000"/>
                </a:solidFill>
              </a:rPr>
              <a:t>REDKE KOVINE</a:t>
            </a:r>
            <a:endParaRPr lang="en-SI" sz="3600" b="1" dirty="0">
              <a:solidFill>
                <a:srgbClr val="FF0000"/>
              </a:solidFill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483743" y="4183810"/>
            <a:ext cx="6858000" cy="905775"/>
          </a:xfrm>
        </p:spPr>
        <p:txBody>
          <a:bodyPr>
            <a:normAutofit/>
          </a:bodyPr>
          <a:lstStyle/>
          <a:p>
            <a:r>
              <a:rPr lang="en-GB" sz="1800" dirty="0"/>
              <a:t>ANDREJ GODEC</a:t>
            </a:r>
            <a:endParaRPr lang="sl-SI" sz="1800" dirty="0"/>
          </a:p>
          <a:p>
            <a:r>
              <a:rPr lang="en-GB" sz="1400" dirty="0"/>
              <a:t>UL, FKKT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E0C0-AB2B-4440-A9E9-01E4709D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 err="1">
                <a:solidFill>
                  <a:srgbClr val="FF0000"/>
                </a:solidFill>
              </a:rPr>
              <a:t>Zgodovina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odkrivanja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redkih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kovin</a:t>
            </a:r>
            <a:endParaRPr lang="en-SI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58B86-FC51-4E48-9785-82C5813E991F}"/>
              </a:ext>
            </a:extLst>
          </p:cNvPr>
          <p:cNvSpPr txBox="1"/>
          <p:nvPr/>
        </p:nvSpPr>
        <p:spPr>
          <a:xfrm>
            <a:off x="7421880" y="5486742"/>
            <a:ext cx="26697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/>
              <a:t>Prirejeno</a:t>
            </a:r>
            <a:r>
              <a:rPr lang="en-US" sz="600" dirty="0"/>
              <a:t> po https://www.periodni.com/history</a:t>
            </a:r>
            <a:endParaRPr lang="en-SI" sz="600" dirty="0"/>
          </a:p>
        </p:txBody>
      </p:sp>
      <p:pic>
        <p:nvPicPr>
          <p:cNvPr id="26" name="Content Placeholder 25" descr="A close up of a map&#10;&#10;Description automatically generated">
            <a:extLst>
              <a:ext uri="{FF2B5EF4-FFF2-40B4-BE49-F238E27FC236}">
                <a16:creationId xmlns:a16="http://schemas.microsoft.com/office/drawing/2014/main" id="{42C814A4-C848-4CA0-9A66-2B8BCA2DA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05" y="1613059"/>
            <a:ext cx="4013228" cy="371379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1EEFF-237E-4021-BDEB-87AC706AC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44" y="4845844"/>
            <a:ext cx="986536" cy="4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7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46C3-D268-41EF-8654-D6486272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B834E-833C-4488-BC8E-1137C42DDD91}"/>
              </a:ext>
            </a:extLst>
          </p:cNvPr>
          <p:cNvSpPr txBox="1"/>
          <p:nvPr/>
        </p:nvSpPr>
        <p:spPr>
          <a:xfrm>
            <a:off x="7799070" y="5220280"/>
            <a:ext cx="13449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err="1"/>
              <a:t>Prirejeno</a:t>
            </a:r>
            <a:r>
              <a:rPr lang="en-GB" sz="600" dirty="0"/>
              <a:t> po: sciencenotes.org</a:t>
            </a:r>
            <a:endParaRPr lang="en-SI" sz="600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249104-ABC8-489D-ACF0-D88DC14BF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28" y="961275"/>
            <a:ext cx="5631143" cy="4351338"/>
          </a:xfrm>
        </p:spPr>
      </p:pic>
    </p:spTree>
    <p:extLst>
      <p:ext uri="{BB962C8B-B14F-4D97-AF65-F5344CB8AC3E}">
        <p14:creationId xmlns:p14="http://schemas.microsoft.com/office/powerpoint/2010/main" val="112887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626EF-6036-4B4F-B979-0F4A721C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 err="1">
                <a:solidFill>
                  <a:srgbClr val="FF0000"/>
                </a:solidFill>
              </a:rPr>
              <a:t>Proizvodnja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redkih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kovin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danes</a:t>
            </a:r>
            <a:endParaRPr lang="en-SI" sz="3000" b="1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 descr="A picture containing writing implement, stationary, pencil&#10;&#10;Description automatically generated">
            <a:extLst>
              <a:ext uri="{FF2B5EF4-FFF2-40B4-BE49-F238E27FC236}">
                <a16:creationId xmlns:a16="http://schemas.microsoft.com/office/drawing/2014/main" id="{2F1489BB-8E9B-41F1-82AC-63C830078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1967508"/>
            <a:ext cx="5572125" cy="300037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9DFBF8-C631-4C97-90F8-A5C839F7EACE}"/>
              </a:ext>
            </a:extLst>
          </p:cNvPr>
          <p:cNvSpPr txBox="1"/>
          <p:nvPr/>
        </p:nvSpPr>
        <p:spPr>
          <a:xfrm>
            <a:off x="8036107" y="5422106"/>
            <a:ext cx="19583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err="1"/>
              <a:t>Prirejeno</a:t>
            </a:r>
            <a:r>
              <a:rPr lang="en-GB" sz="600" dirty="0"/>
              <a:t> po geology.com</a:t>
            </a:r>
            <a:endParaRPr lang="en-SI" sz="600" dirty="0"/>
          </a:p>
        </p:txBody>
      </p:sp>
    </p:spTree>
    <p:extLst>
      <p:ext uri="{BB962C8B-B14F-4D97-AF65-F5344CB8AC3E}">
        <p14:creationId xmlns:p14="http://schemas.microsoft.com/office/powerpoint/2010/main" val="341121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9C47-FFB8-4241-8D7D-B269B00A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 err="1">
                <a:solidFill>
                  <a:srgbClr val="FF0000"/>
                </a:solidFill>
              </a:rPr>
              <a:t>Uporaba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redkih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kovin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skozi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čas</a:t>
            </a:r>
            <a:endParaRPr lang="en-SI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43507-D023-46C0-A204-113DDCE8C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036218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 err="1"/>
              <a:t>Konec</a:t>
            </a:r>
            <a:r>
              <a:rPr lang="en-GB" sz="9600" dirty="0"/>
              <a:t> 19. </a:t>
            </a:r>
            <a:r>
              <a:rPr lang="en-GB" sz="9600" dirty="0" err="1"/>
              <a:t>stoletja</a:t>
            </a:r>
            <a:r>
              <a:rPr lang="en-GB" sz="9600" dirty="0"/>
              <a:t>: </a:t>
            </a:r>
            <a:r>
              <a:rPr lang="en-GB" sz="9600" dirty="0" err="1"/>
              <a:t>oksidi</a:t>
            </a:r>
            <a:r>
              <a:rPr lang="en-GB" sz="9600" dirty="0"/>
              <a:t> </a:t>
            </a:r>
            <a:r>
              <a:rPr lang="en-GB" sz="9600" dirty="0" err="1"/>
              <a:t>redkih</a:t>
            </a:r>
            <a:r>
              <a:rPr lang="en-GB" sz="9600" dirty="0"/>
              <a:t> </a:t>
            </a:r>
            <a:r>
              <a:rPr lang="en-GB" sz="9600" dirty="0" err="1"/>
              <a:t>kovin</a:t>
            </a:r>
            <a:r>
              <a:rPr lang="en-GB" sz="9600" dirty="0"/>
              <a:t> so </a:t>
            </a:r>
            <a:r>
              <a:rPr lang="en-GB" sz="9600" dirty="0" err="1"/>
              <a:t>sestavine</a:t>
            </a:r>
            <a:r>
              <a:rPr lang="en-GB" sz="9600" dirty="0"/>
              <a:t> </a:t>
            </a:r>
            <a:r>
              <a:rPr lang="en-GB" sz="9600" dirty="0" err="1"/>
              <a:t>Auerjeve</a:t>
            </a:r>
            <a:r>
              <a:rPr lang="en-GB" sz="9600" dirty="0"/>
              <a:t> </a:t>
            </a:r>
            <a:r>
              <a:rPr lang="en-GB" sz="9600" dirty="0" err="1"/>
              <a:t>mrežice</a:t>
            </a:r>
            <a:r>
              <a:rPr lang="en-GB" sz="9600" dirty="0"/>
              <a:t> v </a:t>
            </a:r>
            <a:r>
              <a:rPr lang="en-GB" sz="9600" dirty="0" err="1"/>
              <a:t>plinskih</a:t>
            </a:r>
            <a:r>
              <a:rPr lang="en-GB" sz="9600" dirty="0"/>
              <a:t> </a:t>
            </a:r>
            <a:r>
              <a:rPr lang="en-GB" sz="9600" dirty="0" err="1"/>
              <a:t>svetilkah</a:t>
            </a:r>
            <a:r>
              <a:rPr lang="en-GB" sz="9600" dirty="0"/>
              <a:t> (Carl Auer von Welsbach).</a:t>
            </a:r>
          </a:p>
          <a:p>
            <a:r>
              <a:rPr lang="en-GB" sz="9600" dirty="0"/>
              <a:t>V </a:t>
            </a:r>
            <a:r>
              <a:rPr lang="en-GB" sz="9600" dirty="0" err="1"/>
              <a:t>prvi</a:t>
            </a:r>
            <a:r>
              <a:rPr lang="en-GB" sz="9600" dirty="0"/>
              <a:t> </a:t>
            </a:r>
            <a:r>
              <a:rPr lang="en-GB" sz="9600" dirty="0" err="1"/>
              <a:t>polovici</a:t>
            </a:r>
            <a:r>
              <a:rPr lang="en-GB" sz="9600" dirty="0"/>
              <a:t> </a:t>
            </a:r>
            <a:r>
              <a:rPr lang="en-GB" sz="9600" dirty="0" err="1"/>
              <a:t>prejšnjega</a:t>
            </a:r>
            <a:r>
              <a:rPr lang="en-GB" sz="9600" dirty="0"/>
              <a:t> </a:t>
            </a:r>
            <a:r>
              <a:rPr lang="en-GB" sz="9600" dirty="0" err="1"/>
              <a:t>stoletja</a:t>
            </a:r>
            <a:r>
              <a:rPr lang="en-GB" sz="9600" dirty="0"/>
              <a:t> so bile </a:t>
            </a:r>
            <a:r>
              <a:rPr lang="en-GB" sz="9600" dirty="0" err="1"/>
              <a:t>potrebe</a:t>
            </a:r>
            <a:r>
              <a:rPr lang="en-GB" sz="9600" dirty="0"/>
              <a:t> po </a:t>
            </a:r>
            <a:r>
              <a:rPr lang="en-GB" sz="9600" dirty="0" err="1"/>
              <a:t>teh</a:t>
            </a:r>
            <a:r>
              <a:rPr lang="en-GB" sz="9600" dirty="0"/>
              <a:t> </a:t>
            </a:r>
            <a:r>
              <a:rPr lang="en-GB" sz="9600" dirty="0" err="1"/>
              <a:t>kovinah</a:t>
            </a:r>
            <a:r>
              <a:rPr lang="en-GB" sz="9600" dirty="0"/>
              <a:t> </a:t>
            </a:r>
            <a:r>
              <a:rPr lang="en-GB" sz="9600" dirty="0" err="1"/>
              <a:t>relativno</a:t>
            </a:r>
            <a:r>
              <a:rPr lang="en-GB" sz="9600" dirty="0"/>
              <a:t> </a:t>
            </a:r>
            <a:r>
              <a:rPr lang="en-GB" sz="9600" dirty="0" err="1"/>
              <a:t>majhne</a:t>
            </a:r>
            <a:r>
              <a:rPr lang="en-GB" sz="9600" dirty="0"/>
              <a:t>, </a:t>
            </a:r>
            <a:r>
              <a:rPr lang="en-GB" sz="9600" dirty="0" err="1"/>
              <a:t>največje</a:t>
            </a:r>
            <a:r>
              <a:rPr lang="en-GB" sz="9600" dirty="0"/>
              <a:t> </a:t>
            </a:r>
            <a:r>
              <a:rPr lang="en-GB" sz="9600" dirty="0" err="1"/>
              <a:t>proizvajalke</a:t>
            </a:r>
            <a:r>
              <a:rPr lang="en-GB" sz="9600" dirty="0"/>
              <a:t> so bile </a:t>
            </a:r>
            <a:r>
              <a:rPr lang="en-GB" sz="9600" dirty="0" err="1"/>
              <a:t>Indija</a:t>
            </a:r>
            <a:r>
              <a:rPr lang="en-GB" sz="9600" dirty="0"/>
              <a:t>, </a:t>
            </a:r>
            <a:r>
              <a:rPr lang="en-GB" sz="9600" dirty="0" err="1"/>
              <a:t>Brazilija</a:t>
            </a:r>
            <a:r>
              <a:rPr lang="en-GB" sz="9600" dirty="0"/>
              <a:t> in </a:t>
            </a:r>
            <a:r>
              <a:rPr lang="en-GB" sz="9600" dirty="0" err="1"/>
              <a:t>Južna</a:t>
            </a:r>
            <a:r>
              <a:rPr lang="en-GB" sz="9600" dirty="0"/>
              <a:t> Afrika.</a:t>
            </a:r>
          </a:p>
          <a:p>
            <a:r>
              <a:rPr lang="en-GB" sz="9600" dirty="0" err="1"/>
              <a:t>Pomembnejše</a:t>
            </a:r>
            <a:r>
              <a:rPr lang="en-GB" sz="9600" dirty="0"/>
              <a:t> </a:t>
            </a:r>
            <a:r>
              <a:rPr lang="en-GB" sz="9600" dirty="0" err="1"/>
              <a:t>postanejo</a:t>
            </a:r>
            <a:r>
              <a:rPr lang="en-GB" sz="9600" dirty="0"/>
              <a:t> </a:t>
            </a:r>
            <a:r>
              <a:rPr lang="en-GB" sz="9600" dirty="0" err="1"/>
              <a:t>sredi</a:t>
            </a:r>
            <a:r>
              <a:rPr lang="en-GB" sz="9600" dirty="0"/>
              <a:t> </a:t>
            </a:r>
            <a:r>
              <a:rPr lang="en-GB" sz="9600" dirty="0" err="1"/>
              <a:t>šestdesetih</a:t>
            </a:r>
            <a:r>
              <a:rPr lang="en-GB" sz="9600" dirty="0"/>
              <a:t> let,                        ko se </a:t>
            </a:r>
            <a:r>
              <a:rPr lang="en-GB" sz="9600" dirty="0" err="1"/>
              <a:t>pojavijo</a:t>
            </a:r>
            <a:r>
              <a:rPr lang="en-GB" sz="9600" dirty="0"/>
              <a:t> </a:t>
            </a:r>
            <a:r>
              <a:rPr lang="en-GB" sz="9600" dirty="0" err="1"/>
              <a:t>barvni</a:t>
            </a:r>
            <a:r>
              <a:rPr lang="en-GB" sz="9600" dirty="0"/>
              <a:t> </a:t>
            </a:r>
            <a:r>
              <a:rPr lang="en-GB" sz="9600" dirty="0" err="1"/>
              <a:t>televizorji</a:t>
            </a:r>
            <a:r>
              <a:rPr lang="en-GB" sz="9600" dirty="0"/>
              <a:t> (</a:t>
            </a:r>
            <a:r>
              <a:rPr lang="en-GB" sz="9600" dirty="0" err="1"/>
              <a:t>europij</a:t>
            </a:r>
            <a:r>
              <a:rPr lang="en-GB" sz="9600" dirty="0"/>
              <a:t> Eu).</a:t>
            </a:r>
          </a:p>
          <a:p>
            <a:r>
              <a:rPr lang="en-GB" sz="9600" dirty="0"/>
              <a:t>V </a:t>
            </a:r>
            <a:r>
              <a:rPr lang="en-GB" sz="9600" dirty="0" err="1"/>
              <a:t>tem</a:t>
            </a:r>
            <a:r>
              <a:rPr lang="en-GB" sz="9600" dirty="0"/>
              <a:t> </a:t>
            </a:r>
            <a:r>
              <a:rPr lang="en-GB" sz="9600" dirty="0" err="1"/>
              <a:t>času</a:t>
            </a:r>
            <a:r>
              <a:rPr lang="en-GB" sz="9600" dirty="0"/>
              <a:t> </a:t>
            </a:r>
            <a:r>
              <a:rPr lang="en-GB" sz="9600" dirty="0" err="1"/>
              <a:t>pridobivajo</a:t>
            </a:r>
            <a:r>
              <a:rPr lang="en-GB" sz="9600" dirty="0"/>
              <a:t> </a:t>
            </a:r>
            <a:r>
              <a:rPr lang="en-GB" sz="9600" dirty="0" err="1"/>
              <a:t>največ</a:t>
            </a:r>
            <a:r>
              <a:rPr lang="en-GB" sz="9600" dirty="0"/>
              <a:t> </a:t>
            </a:r>
            <a:r>
              <a:rPr lang="en-GB" sz="9600" dirty="0" err="1"/>
              <a:t>redkih</a:t>
            </a:r>
            <a:r>
              <a:rPr lang="en-GB" sz="9600" dirty="0"/>
              <a:t> </a:t>
            </a:r>
            <a:r>
              <a:rPr lang="en-GB" sz="9600" dirty="0" err="1"/>
              <a:t>kovin</a:t>
            </a:r>
            <a:r>
              <a:rPr lang="en-GB" sz="9600" dirty="0"/>
              <a:t>                                        v ZDA.</a:t>
            </a:r>
          </a:p>
          <a:p>
            <a:r>
              <a:rPr lang="en-GB" sz="9600" dirty="0" err="1"/>
              <a:t>Konec</a:t>
            </a:r>
            <a:r>
              <a:rPr lang="en-GB" sz="9600" dirty="0"/>
              <a:t> </a:t>
            </a:r>
            <a:r>
              <a:rPr lang="en-GB" sz="9600" dirty="0" err="1"/>
              <a:t>prejšnjega</a:t>
            </a:r>
            <a:r>
              <a:rPr lang="en-GB" sz="9600" dirty="0"/>
              <a:t> </a:t>
            </a:r>
            <a:r>
              <a:rPr lang="en-GB" sz="9600" dirty="0" err="1"/>
              <a:t>stoletja</a:t>
            </a:r>
            <a:r>
              <a:rPr lang="en-GB" sz="9600" dirty="0"/>
              <a:t> se </a:t>
            </a:r>
            <a:r>
              <a:rPr lang="en-GB" sz="9600" dirty="0" err="1"/>
              <a:t>povpraševanje</a:t>
            </a:r>
            <a:r>
              <a:rPr lang="en-GB" sz="9600" dirty="0"/>
              <a:t> s </a:t>
            </a:r>
            <a:r>
              <a:rPr lang="en-GB" sz="9600" dirty="0" err="1"/>
              <a:t>pojavom</a:t>
            </a:r>
            <a:r>
              <a:rPr lang="en-GB" sz="9600" dirty="0"/>
              <a:t>               </a:t>
            </a:r>
            <a:r>
              <a:rPr lang="en-GB" sz="9600" dirty="0" err="1"/>
              <a:t>elektronike</a:t>
            </a:r>
            <a:r>
              <a:rPr lang="en-GB" sz="9600" dirty="0"/>
              <a:t> </a:t>
            </a:r>
            <a:r>
              <a:rPr lang="en-GB" sz="9600" dirty="0" err="1"/>
              <a:t>bliskovito</a:t>
            </a:r>
            <a:r>
              <a:rPr lang="en-GB" sz="9600" dirty="0"/>
              <a:t> </a:t>
            </a:r>
            <a:r>
              <a:rPr lang="en-GB" sz="9600" dirty="0" err="1"/>
              <a:t>poveča</a:t>
            </a:r>
            <a:r>
              <a:rPr lang="en-GB" sz="9600" dirty="0"/>
              <a:t>. </a:t>
            </a:r>
          </a:p>
          <a:p>
            <a:r>
              <a:rPr lang="en-GB" sz="9600" dirty="0" err="1"/>
              <a:t>Kitajska</a:t>
            </a:r>
            <a:r>
              <a:rPr lang="en-GB" sz="9600" dirty="0"/>
              <a:t> </a:t>
            </a:r>
            <a:r>
              <a:rPr lang="en-GB" sz="9600" dirty="0" err="1"/>
              <a:t>postane</a:t>
            </a:r>
            <a:r>
              <a:rPr lang="en-GB" sz="9600" dirty="0"/>
              <a:t> </a:t>
            </a:r>
            <a:r>
              <a:rPr lang="en-GB" sz="9600" dirty="0" err="1"/>
              <a:t>takrat</a:t>
            </a:r>
            <a:r>
              <a:rPr lang="en-GB" sz="9600" dirty="0"/>
              <a:t> </a:t>
            </a:r>
            <a:r>
              <a:rPr lang="en-GB" sz="9600" dirty="0" err="1"/>
              <a:t>največja</a:t>
            </a:r>
            <a:r>
              <a:rPr lang="en-GB" sz="9600" dirty="0"/>
              <a:t> </a:t>
            </a:r>
            <a:r>
              <a:rPr lang="en-GB" sz="9600" dirty="0" err="1"/>
              <a:t>proizvajalka</a:t>
            </a:r>
            <a:r>
              <a:rPr lang="en-GB" sz="9600" dirty="0"/>
              <a:t> (in </a:t>
            </a:r>
            <a:r>
              <a:rPr lang="en-GB" sz="9600" dirty="0" err="1"/>
              <a:t>porabnica</a:t>
            </a:r>
            <a:r>
              <a:rPr lang="en-GB" sz="9600" dirty="0"/>
              <a:t>!) </a:t>
            </a:r>
            <a:r>
              <a:rPr lang="en-GB" sz="9600" dirty="0" err="1"/>
              <a:t>teh</a:t>
            </a:r>
            <a:r>
              <a:rPr lang="en-GB" sz="9600" dirty="0"/>
              <a:t> </a:t>
            </a:r>
            <a:r>
              <a:rPr lang="en-GB" sz="9600" dirty="0" err="1"/>
              <a:t>kovin</a:t>
            </a:r>
            <a:r>
              <a:rPr lang="en-GB" sz="9600" dirty="0"/>
              <a:t>.</a:t>
            </a:r>
          </a:p>
          <a:p>
            <a:endParaRPr lang="en-GB" sz="9600" dirty="0"/>
          </a:p>
          <a:p>
            <a:endParaRPr lang="en-SI" dirty="0"/>
          </a:p>
        </p:txBody>
      </p:sp>
      <p:pic>
        <p:nvPicPr>
          <p:cNvPr id="7" name="Picture 6" descr="A picture containing monitor, wall, indoor, television&#10;&#10;Description automatically generated">
            <a:extLst>
              <a:ext uri="{FF2B5EF4-FFF2-40B4-BE49-F238E27FC236}">
                <a16:creationId xmlns:a16="http://schemas.microsoft.com/office/drawing/2014/main" id="{1B9D1E1F-43F5-43B8-97B6-93379FA37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70" y="3120502"/>
            <a:ext cx="2064305" cy="11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2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1072-D68B-4548-87D3-510F6FB4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</a:rPr>
              <a:t>KJE VSE SO DANES?</a:t>
            </a:r>
            <a:endParaRPr lang="en-SI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48EDE-1E1D-4D65-A264-8EBD12B47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Vse</a:t>
            </a:r>
            <a:r>
              <a:rPr lang="en-GB" sz="2400" dirty="0"/>
              <a:t> </a:t>
            </a:r>
            <a:r>
              <a:rPr lang="en-GB" sz="2400" dirty="0" err="1"/>
              <a:t>sodobne</a:t>
            </a:r>
            <a:r>
              <a:rPr lang="en-GB" sz="2400" dirty="0"/>
              <a:t> </a:t>
            </a:r>
            <a:r>
              <a:rPr lang="en-GB" sz="2400" dirty="0" err="1"/>
              <a:t>elektronske</a:t>
            </a:r>
            <a:r>
              <a:rPr lang="en-GB" sz="2400" dirty="0"/>
              <a:t> </a:t>
            </a:r>
            <a:r>
              <a:rPr lang="en-GB" sz="2400" dirty="0" err="1"/>
              <a:t>naprave</a:t>
            </a:r>
            <a:r>
              <a:rPr lang="en-GB" sz="2400" dirty="0"/>
              <a:t> </a:t>
            </a:r>
            <a:r>
              <a:rPr lang="en-GB" sz="2400" dirty="0" err="1"/>
              <a:t>vsebujejo</a:t>
            </a:r>
            <a:r>
              <a:rPr lang="en-GB" sz="2400" dirty="0"/>
              <a:t> </a:t>
            </a:r>
            <a:r>
              <a:rPr lang="en-GB" sz="2400" dirty="0" err="1"/>
              <a:t>redke</a:t>
            </a:r>
            <a:r>
              <a:rPr lang="en-GB" sz="2400" dirty="0"/>
              <a:t> </a:t>
            </a:r>
            <a:r>
              <a:rPr lang="en-GB" sz="2400" dirty="0" err="1"/>
              <a:t>kovine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Več</a:t>
            </a:r>
            <a:r>
              <a:rPr lang="en-GB" sz="2400" dirty="0"/>
              <a:t> </a:t>
            </a:r>
            <a:r>
              <a:rPr lang="en-GB" sz="2400" dirty="0" err="1"/>
              <a:t>kot</a:t>
            </a:r>
            <a:r>
              <a:rPr lang="en-GB" sz="2400" dirty="0"/>
              <a:t> 25% </a:t>
            </a:r>
            <a:r>
              <a:rPr lang="en-GB" sz="2400" dirty="0" err="1"/>
              <a:t>svetovne</a:t>
            </a:r>
            <a:r>
              <a:rPr lang="en-GB" sz="2400" dirty="0"/>
              <a:t> </a:t>
            </a:r>
            <a:r>
              <a:rPr lang="en-GB" sz="2400" dirty="0" err="1"/>
              <a:t>proizvodnje</a:t>
            </a:r>
            <a:r>
              <a:rPr lang="en-GB" sz="2400" dirty="0"/>
              <a:t> </a:t>
            </a:r>
            <a:r>
              <a:rPr lang="en-GB" sz="2400" dirty="0" err="1"/>
              <a:t>teh</a:t>
            </a:r>
            <a:r>
              <a:rPr lang="en-GB" sz="2400" dirty="0"/>
              <a:t> </a:t>
            </a:r>
            <a:r>
              <a:rPr lang="en-GB" sz="2400" dirty="0" err="1"/>
              <a:t>kovin</a:t>
            </a:r>
            <a:r>
              <a:rPr lang="en-GB" sz="2400" dirty="0"/>
              <a:t> </a:t>
            </a:r>
            <a:r>
              <a:rPr lang="en-GB" sz="2400" dirty="0" err="1"/>
              <a:t>gre</a:t>
            </a:r>
            <a:r>
              <a:rPr lang="en-GB" sz="2400" dirty="0"/>
              <a:t> za </a:t>
            </a:r>
            <a:r>
              <a:rPr lang="en-GB" sz="2400" dirty="0" err="1"/>
              <a:t>izdelavo</a:t>
            </a:r>
            <a:r>
              <a:rPr lang="en-GB" sz="2400" dirty="0"/>
              <a:t> </a:t>
            </a:r>
            <a:r>
              <a:rPr lang="en-GB" sz="2400" dirty="0" err="1"/>
              <a:t>magnetov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Miniaturni</a:t>
            </a:r>
            <a:r>
              <a:rPr lang="en-GB" sz="2400" dirty="0"/>
              <a:t> magnet </a:t>
            </a:r>
            <a:r>
              <a:rPr lang="en-GB" sz="2400" dirty="0" err="1"/>
              <a:t>iz</a:t>
            </a:r>
            <a:r>
              <a:rPr lang="en-GB" sz="2400" dirty="0"/>
              <a:t> </a:t>
            </a:r>
            <a:r>
              <a:rPr lang="en-GB" sz="2400" dirty="0" err="1"/>
              <a:t>neodima</a:t>
            </a:r>
            <a:r>
              <a:rPr lang="en-GB" sz="2400" dirty="0"/>
              <a:t> </a:t>
            </a:r>
            <a:r>
              <a:rPr lang="en-GB" sz="2400" dirty="0" err="1"/>
              <a:t>povzroči</a:t>
            </a:r>
            <a:r>
              <a:rPr lang="en-GB" sz="2400" dirty="0"/>
              <a:t> </a:t>
            </a:r>
            <a:r>
              <a:rPr lang="en-GB" sz="2400" dirty="0" err="1"/>
              <a:t>vibriranje</a:t>
            </a:r>
            <a:r>
              <a:rPr lang="en-GB" sz="2400" dirty="0"/>
              <a:t> </a:t>
            </a:r>
            <a:r>
              <a:rPr lang="en-GB" sz="2400" dirty="0" err="1"/>
              <a:t>vašega</a:t>
            </a:r>
            <a:r>
              <a:rPr lang="en-GB" sz="2400" dirty="0"/>
              <a:t> </a:t>
            </a:r>
            <a:r>
              <a:rPr lang="en-GB" sz="2400" dirty="0" err="1"/>
              <a:t>telefona</a:t>
            </a:r>
            <a:r>
              <a:rPr lang="en-GB" sz="2400" dirty="0"/>
              <a:t>, ko vas </a:t>
            </a:r>
            <a:r>
              <a:rPr lang="en-GB" sz="2400" dirty="0" err="1"/>
              <a:t>kdo</a:t>
            </a:r>
            <a:r>
              <a:rPr lang="en-GB" sz="2400" dirty="0"/>
              <a:t> </a:t>
            </a:r>
            <a:r>
              <a:rPr lang="en-GB" sz="2400" dirty="0" err="1"/>
              <a:t>kliče</a:t>
            </a:r>
            <a:r>
              <a:rPr lang="en-GB" sz="2400" dirty="0"/>
              <a:t> (</a:t>
            </a:r>
            <a:r>
              <a:rPr lang="en-GB" sz="2400" dirty="0" err="1"/>
              <a:t>ti</a:t>
            </a:r>
            <a:r>
              <a:rPr lang="en-GB" sz="2400" dirty="0"/>
              <a:t> </a:t>
            </a:r>
            <a:r>
              <a:rPr lang="en-GB" sz="2400" dirty="0" err="1"/>
              <a:t>magneti</a:t>
            </a:r>
            <a:r>
              <a:rPr lang="en-GB" sz="2400" dirty="0"/>
              <a:t> so </a:t>
            </a:r>
            <a:r>
              <a:rPr lang="en-GB" sz="2400" dirty="0" err="1"/>
              <a:t>zelo</a:t>
            </a:r>
            <a:r>
              <a:rPr lang="en-GB" sz="2400" dirty="0"/>
              <a:t> </a:t>
            </a:r>
            <a:r>
              <a:rPr lang="en-GB" sz="2400" dirty="0" err="1"/>
              <a:t>močni</a:t>
            </a:r>
            <a:r>
              <a:rPr lang="en-GB" sz="2400" dirty="0"/>
              <a:t>, </a:t>
            </a:r>
            <a:r>
              <a:rPr lang="en-GB" sz="2400" dirty="0" err="1"/>
              <a:t>zelo</a:t>
            </a:r>
            <a:r>
              <a:rPr lang="en-GB" sz="2400" dirty="0"/>
              <a:t> </a:t>
            </a:r>
            <a:r>
              <a:rPr lang="en-GB" sz="2400" dirty="0" err="1"/>
              <a:t>težko</a:t>
            </a:r>
            <a:r>
              <a:rPr lang="en-GB" sz="2400" dirty="0"/>
              <a:t> </a:t>
            </a:r>
            <a:r>
              <a:rPr lang="en-GB" sz="2400" dirty="0" err="1"/>
              <a:t>jih</a:t>
            </a:r>
            <a:r>
              <a:rPr lang="en-GB" sz="2400" dirty="0"/>
              <a:t> je </a:t>
            </a:r>
            <a:r>
              <a:rPr lang="en-GB" sz="2400" dirty="0" err="1"/>
              <a:t>odstraniti</a:t>
            </a:r>
            <a:r>
              <a:rPr lang="en-GB" sz="2400" dirty="0"/>
              <a:t> </a:t>
            </a:r>
            <a:r>
              <a:rPr lang="en-GB" sz="2400" dirty="0" err="1"/>
              <a:t>iz</a:t>
            </a:r>
            <a:r>
              <a:rPr lang="en-GB" sz="2400" dirty="0"/>
              <a:t> </a:t>
            </a:r>
            <a:r>
              <a:rPr lang="en-GB" sz="2400" dirty="0" err="1"/>
              <a:t>vrat</a:t>
            </a:r>
            <a:r>
              <a:rPr lang="en-GB" sz="2400" dirty="0"/>
              <a:t> </a:t>
            </a:r>
            <a:r>
              <a:rPr lang="en-GB" sz="2400" dirty="0" err="1"/>
              <a:t>hladilnika</a:t>
            </a:r>
            <a:r>
              <a:rPr lang="en-GB" sz="2400" dirty="0"/>
              <a:t>).</a:t>
            </a:r>
          </a:p>
          <a:p>
            <a:r>
              <a:rPr lang="en-GB" sz="2400" dirty="0" err="1"/>
              <a:t>Vetrnice</a:t>
            </a:r>
            <a:r>
              <a:rPr lang="en-GB" sz="2400" dirty="0"/>
              <a:t> v </a:t>
            </a:r>
            <a:r>
              <a:rPr lang="en-GB" sz="2400" dirty="0" err="1"/>
              <a:t>vetrnih</a:t>
            </a:r>
            <a:r>
              <a:rPr lang="en-GB" sz="2400" dirty="0"/>
              <a:t> </a:t>
            </a:r>
            <a:r>
              <a:rPr lang="en-GB" sz="2400" dirty="0" err="1"/>
              <a:t>elektrarnah</a:t>
            </a:r>
            <a:r>
              <a:rPr lang="en-GB" sz="2400" dirty="0"/>
              <a:t>: </a:t>
            </a:r>
            <a:r>
              <a:rPr lang="en-GB" sz="2400" dirty="0" err="1"/>
              <a:t>uporaba</a:t>
            </a:r>
            <a:r>
              <a:rPr lang="en-GB" sz="2400" dirty="0"/>
              <a:t>                            </a:t>
            </a:r>
            <a:r>
              <a:rPr lang="en-GB" sz="2400" dirty="0" err="1"/>
              <a:t>redkih</a:t>
            </a:r>
            <a:r>
              <a:rPr lang="en-GB" sz="2400" dirty="0"/>
              <a:t> </a:t>
            </a:r>
            <a:r>
              <a:rPr lang="en-GB" sz="2400" dirty="0" err="1"/>
              <a:t>kovin</a:t>
            </a:r>
            <a:r>
              <a:rPr lang="en-GB" sz="2400" dirty="0"/>
              <a:t> </a:t>
            </a:r>
            <a:r>
              <a:rPr lang="en-GB" sz="2400" dirty="0" err="1"/>
              <a:t>poveča</a:t>
            </a:r>
            <a:r>
              <a:rPr lang="en-GB" sz="2400" dirty="0"/>
              <a:t> </a:t>
            </a:r>
            <a:r>
              <a:rPr lang="en-GB" sz="2400" dirty="0" err="1"/>
              <a:t>učinkovitost</a:t>
            </a:r>
            <a:r>
              <a:rPr lang="en-GB" sz="2400" dirty="0"/>
              <a:t> za 25%.                                                      </a:t>
            </a:r>
            <a:r>
              <a:rPr lang="en-GB" sz="2400" dirty="0" err="1"/>
              <a:t>Permanentni</a:t>
            </a:r>
            <a:r>
              <a:rPr lang="en-GB" sz="2400" dirty="0"/>
              <a:t> </a:t>
            </a:r>
            <a:r>
              <a:rPr lang="en-GB" sz="2400" dirty="0" err="1"/>
              <a:t>magneti</a:t>
            </a:r>
            <a:r>
              <a:rPr lang="en-GB" sz="2400" dirty="0"/>
              <a:t>: 29% </a:t>
            </a:r>
            <a:r>
              <a:rPr lang="en-GB" sz="2400" dirty="0" err="1"/>
              <a:t>neodima</a:t>
            </a:r>
            <a:r>
              <a:rPr lang="en-GB" sz="2400" dirty="0"/>
              <a:t>,                                                       do 4% </a:t>
            </a:r>
            <a:r>
              <a:rPr lang="en-GB" sz="2400" dirty="0" err="1"/>
              <a:t>disprozija</a:t>
            </a:r>
            <a:r>
              <a:rPr lang="en-GB" sz="2400" dirty="0"/>
              <a:t>, 1% </a:t>
            </a:r>
            <a:r>
              <a:rPr lang="en-GB" sz="2400" dirty="0" err="1"/>
              <a:t>prazeodima</a:t>
            </a:r>
            <a:r>
              <a:rPr lang="en-GB" sz="2400" dirty="0"/>
              <a:t>,                                                           66% pa je bora, </a:t>
            </a:r>
            <a:r>
              <a:rPr lang="en-GB" sz="2400" dirty="0" err="1"/>
              <a:t>železa</a:t>
            </a:r>
            <a:r>
              <a:rPr lang="en-GB" sz="2400" dirty="0"/>
              <a:t> in </a:t>
            </a:r>
            <a:r>
              <a:rPr lang="en-GB" sz="2400" dirty="0" err="1"/>
              <a:t>drugih</a:t>
            </a:r>
            <a:r>
              <a:rPr lang="en-GB" sz="2400" dirty="0"/>
              <a:t> </a:t>
            </a:r>
            <a:r>
              <a:rPr lang="en-GB" sz="2400" dirty="0" err="1"/>
              <a:t>kovin</a:t>
            </a:r>
            <a:r>
              <a:rPr lang="en-GB" sz="2400" dirty="0"/>
              <a:t>.</a:t>
            </a:r>
          </a:p>
          <a:p>
            <a:endParaRPr lang="en-SI" dirty="0"/>
          </a:p>
        </p:txBody>
      </p:sp>
      <p:pic>
        <p:nvPicPr>
          <p:cNvPr id="5" name="Picture 4" descr="A close up of ware&#10;&#10;Description automatically generated">
            <a:extLst>
              <a:ext uri="{FF2B5EF4-FFF2-40B4-BE49-F238E27FC236}">
                <a16:creationId xmlns:a16="http://schemas.microsoft.com/office/drawing/2014/main" id="{89CA4287-BD3D-480B-A251-FEEFA07ED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70" y="406928"/>
            <a:ext cx="1512570" cy="1351229"/>
          </a:xfrm>
          <a:prstGeom prst="rect">
            <a:avLst/>
          </a:prstGeom>
        </p:spPr>
      </p:pic>
      <p:pic>
        <p:nvPicPr>
          <p:cNvPr id="7" name="Picture 6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DBE353C4-2B60-4307-B434-D148E29C1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30" y="4006652"/>
            <a:ext cx="2484120" cy="1397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1F966C-99F5-4925-9C11-F6EB52267303}"/>
              </a:ext>
            </a:extLst>
          </p:cNvPr>
          <p:cNvSpPr txBox="1"/>
          <p:nvPr/>
        </p:nvSpPr>
        <p:spPr>
          <a:xfrm>
            <a:off x="7181605" y="5513467"/>
            <a:ext cx="1684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err="1"/>
              <a:t>Slike</a:t>
            </a:r>
            <a:r>
              <a:rPr lang="en-GB" sz="600" dirty="0"/>
              <a:t>: </a:t>
            </a:r>
            <a:r>
              <a:rPr lang="en-US" sz="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https://www.chemistryworld.com</a:t>
            </a:r>
            <a:endParaRPr lang="en-SI" sz="600" dirty="0"/>
          </a:p>
        </p:txBody>
      </p:sp>
    </p:spTree>
    <p:extLst>
      <p:ext uri="{BB962C8B-B14F-4D97-AF65-F5344CB8AC3E}">
        <p14:creationId xmlns:p14="http://schemas.microsoft.com/office/powerpoint/2010/main" val="26463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C44E-A4DE-43BB-B448-E299484B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7938"/>
            <a:ext cx="7886700" cy="1325563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8BC56-A036-43C0-AC0A-3B7B04E7E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75079"/>
            <a:ext cx="7886700" cy="5418655"/>
          </a:xfrm>
        </p:spPr>
        <p:txBody>
          <a:bodyPr>
            <a:normAutofit/>
          </a:bodyPr>
          <a:lstStyle/>
          <a:p>
            <a:r>
              <a:rPr lang="en-GB" sz="2400" dirty="0" err="1"/>
              <a:t>Rafinerije</a:t>
            </a:r>
            <a:r>
              <a:rPr lang="en-GB" sz="2400" dirty="0"/>
              <a:t>: </a:t>
            </a:r>
            <a:r>
              <a:rPr lang="en-GB" sz="2400" dirty="0" err="1"/>
              <a:t>katalizatorji</a:t>
            </a:r>
            <a:r>
              <a:rPr lang="en-GB" sz="2400" dirty="0"/>
              <a:t> za (</a:t>
            </a:r>
            <a:r>
              <a:rPr lang="en-GB" sz="2400" dirty="0" err="1"/>
              <a:t>katalitični</a:t>
            </a:r>
            <a:r>
              <a:rPr lang="en-GB" sz="2400" dirty="0"/>
              <a:t>) </a:t>
            </a:r>
            <a:r>
              <a:rPr lang="en-GB" sz="2400" dirty="0" err="1"/>
              <a:t>kreking</a:t>
            </a:r>
            <a:r>
              <a:rPr lang="en-GB" sz="2400" dirty="0"/>
              <a:t> </a:t>
            </a:r>
            <a:r>
              <a:rPr lang="en-GB" sz="2400" dirty="0" err="1"/>
              <a:t>nafte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Sončne</a:t>
            </a:r>
            <a:r>
              <a:rPr lang="en-GB" sz="2400" dirty="0"/>
              <a:t> </a:t>
            </a:r>
            <a:r>
              <a:rPr lang="en-GB" sz="2400" dirty="0" err="1"/>
              <a:t>celice</a:t>
            </a:r>
            <a:r>
              <a:rPr lang="en-GB" sz="2400" dirty="0"/>
              <a:t>, </a:t>
            </a:r>
            <a:r>
              <a:rPr lang="en-GB" sz="2400" dirty="0" err="1"/>
              <a:t>jedrske</a:t>
            </a:r>
            <a:r>
              <a:rPr lang="en-GB" sz="2400" dirty="0"/>
              <a:t> </a:t>
            </a:r>
            <a:r>
              <a:rPr lang="en-GB" sz="2400" dirty="0" err="1"/>
              <a:t>elektrarne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Svetlobna</a:t>
            </a:r>
            <a:r>
              <a:rPr lang="en-GB" sz="2400" dirty="0"/>
              <a:t> </a:t>
            </a:r>
            <a:r>
              <a:rPr lang="en-GB" sz="2400" dirty="0" err="1"/>
              <a:t>telesa</a:t>
            </a:r>
            <a:r>
              <a:rPr lang="en-GB" sz="2400" dirty="0"/>
              <a:t> (</a:t>
            </a:r>
            <a:r>
              <a:rPr lang="fr-FR" sz="2400" dirty="0"/>
              <a:t>Y, La, Ce, Eu, Gd, in Tb                               </a:t>
            </a:r>
            <a:r>
              <a:rPr lang="fr-FR" sz="2400" dirty="0" err="1"/>
              <a:t>povečajo</a:t>
            </a:r>
            <a:r>
              <a:rPr lang="fr-FR" sz="2400" dirty="0"/>
              <a:t> </a:t>
            </a:r>
            <a:r>
              <a:rPr lang="fr-FR" sz="2400" dirty="0" err="1"/>
              <a:t>učinkovitost</a:t>
            </a:r>
            <a:r>
              <a:rPr lang="fr-FR" sz="2400" dirty="0"/>
              <a:t>, </a:t>
            </a:r>
            <a:r>
              <a:rPr lang="fr-FR" sz="2400" dirty="0" err="1"/>
              <a:t>ker</a:t>
            </a:r>
            <a:r>
              <a:rPr lang="fr-FR" sz="2400" dirty="0"/>
              <a:t> ta </a:t>
            </a:r>
            <a:r>
              <a:rPr lang="fr-FR" sz="2400" dirty="0" err="1"/>
              <a:t>svetlobna</a:t>
            </a:r>
            <a:r>
              <a:rPr lang="fr-FR" sz="2400" dirty="0"/>
              <a:t>                                       </a:t>
            </a:r>
            <a:r>
              <a:rPr lang="fr-FR" sz="2400" dirty="0" err="1"/>
              <a:t>telesa</a:t>
            </a:r>
            <a:r>
              <a:rPr lang="fr-FR" sz="2400" dirty="0"/>
              <a:t> </a:t>
            </a:r>
            <a:r>
              <a:rPr lang="fr-FR" sz="2400" dirty="0" err="1"/>
              <a:t>oddajajo</a:t>
            </a:r>
            <a:r>
              <a:rPr lang="fr-FR" sz="2400" dirty="0"/>
              <a:t> 70% </a:t>
            </a:r>
            <a:r>
              <a:rPr lang="fr-FR" sz="2400" dirty="0" err="1"/>
              <a:t>manj</a:t>
            </a:r>
            <a:r>
              <a:rPr lang="fr-FR" sz="2400" dirty="0"/>
              <a:t> </a:t>
            </a:r>
            <a:r>
              <a:rPr lang="fr-FR" sz="2400" dirty="0" err="1"/>
              <a:t>toplote</a:t>
            </a:r>
            <a:r>
              <a:rPr lang="fr-FR" sz="2400" dirty="0"/>
              <a:t>)</a:t>
            </a:r>
            <a:r>
              <a:rPr lang="en-GB" sz="2400" dirty="0"/>
              <a:t>,                                 </a:t>
            </a:r>
            <a:r>
              <a:rPr lang="en-GB" sz="2400" dirty="0" err="1"/>
              <a:t>polprevodniki</a:t>
            </a:r>
            <a:r>
              <a:rPr lang="en-GB" sz="2400" dirty="0"/>
              <a:t> in </a:t>
            </a:r>
            <a:r>
              <a:rPr lang="en-GB" sz="2400" dirty="0" err="1"/>
              <a:t>superprevodniki</a:t>
            </a:r>
            <a:r>
              <a:rPr lang="en-GB" sz="2400" dirty="0"/>
              <a:t>,                                   </a:t>
            </a:r>
            <a:r>
              <a:rPr lang="en-GB" sz="2400" dirty="0" err="1"/>
              <a:t>baterije</a:t>
            </a:r>
            <a:r>
              <a:rPr lang="en-GB" sz="2400" dirty="0"/>
              <a:t>, </a:t>
            </a:r>
            <a:r>
              <a:rPr lang="en-GB" sz="2400" dirty="0" err="1"/>
              <a:t>optični</a:t>
            </a:r>
            <a:r>
              <a:rPr lang="en-GB" sz="2400" dirty="0"/>
              <a:t> </a:t>
            </a:r>
            <a:r>
              <a:rPr lang="en-GB" sz="2400" dirty="0" err="1"/>
              <a:t>kabli</a:t>
            </a:r>
            <a:r>
              <a:rPr lang="en-GB" sz="2400" dirty="0"/>
              <a:t> (</a:t>
            </a:r>
            <a:r>
              <a:rPr lang="en-GB" sz="2400" dirty="0" err="1"/>
              <a:t>Er</a:t>
            </a:r>
            <a:r>
              <a:rPr lang="en-GB" sz="2400" dirty="0"/>
              <a:t> </a:t>
            </a:r>
            <a:r>
              <a:rPr lang="en-GB" sz="2400" dirty="0" err="1"/>
              <a:t>izboljša</a:t>
            </a:r>
            <a:r>
              <a:rPr lang="en-GB" sz="2400" dirty="0"/>
              <a:t> </a:t>
            </a:r>
            <a:r>
              <a:rPr lang="en-GB" sz="2400" dirty="0" err="1"/>
              <a:t>ojačanje</a:t>
            </a:r>
            <a:r>
              <a:rPr lang="en-GB" sz="2400" dirty="0"/>
              <a:t>).</a:t>
            </a:r>
          </a:p>
          <a:p>
            <a:r>
              <a:rPr lang="en-GB" sz="2400" dirty="0" err="1"/>
              <a:t>Avtomobil</a:t>
            </a:r>
            <a:r>
              <a:rPr lang="en-GB" sz="2400" dirty="0"/>
              <a:t>: motor, </a:t>
            </a:r>
            <a:r>
              <a:rPr lang="en-GB" sz="2400" dirty="0" err="1"/>
              <a:t>brisalci</a:t>
            </a:r>
            <a:r>
              <a:rPr lang="en-GB" sz="2400" dirty="0"/>
              <a:t>, </a:t>
            </a:r>
            <a:r>
              <a:rPr lang="en-GB" sz="2400" dirty="0" err="1"/>
              <a:t>zavore</a:t>
            </a:r>
            <a:r>
              <a:rPr lang="en-GB" sz="2400" dirty="0"/>
              <a:t>, </a:t>
            </a:r>
            <a:r>
              <a:rPr lang="en-GB" sz="2400" dirty="0" err="1"/>
              <a:t>volanski</a:t>
            </a:r>
            <a:r>
              <a:rPr lang="en-GB" sz="2400" dirty="0"/>
              <a:t> </a:t>
            </a:r>
            <a:r>
              <a:rPr lang="en-GB" sz="2400" dirty="0" err="1"/>
              <a:t>mehanizem</a:t>
            </a:r>
            <a:r>
              <a:rPr lang="en-GB" sz="2400" dirty="0"/>
              <a:t>, </a:t>
            </a:r>
            <a:r>
              <a:rPr lang="en-GB" sz="2400" dirty="0" err="1"/>
              <a:t>magneti</a:t>
            </a:r>
            <a:r>
              <a:rPr lang="en-GB" sz="2400" dirty="0"/>
              <a:t> (</a:t>
            </a:r>
            <a:r>
              <a:rPr lang="en-GB" sz="2400" dirty="0" err="1"/>
              <a:t>neodim</a:t>
            </a:r>
            <a:r>
              <a:rPr lang="en-GB" sz="2400" dirty="0"/>
              <a:t>, </a:t>
            </a:r>
            <a:r>
              <a:rPr lang="en-GB" sz="2400" dirty="0" err="1"/>
              <a:t>dodajajo</a:t>
            </a:r>
            <a:r>
              <a:rPr lang="en-GB" sz="2400" dirty="0"/>
              <a:t> mu </a:t>
            </a:r>
            <a:r>
              <a:rPr lang="en-GB" sz="2400" dirty="0" err="1"/>
              <a:t>terbij</a:t>
            </a:r>
            <a:r>
              <a:rPr lang="en-GB" sz="2400" dirty="0"/>
              <a:t> in </a:t>
            </a:r>
            <a:r>
              <a:rPr lang="en-GB" sz="2400" dirty="0" err="1"/>
              <a:t>disprozij</a:t>
            </a:r>
            <a:r>
              <a:rPr lang="en-GB" sz="2400" dirty="0"/>
              <a:t> za </a:t>
            </a:r>
            <a:r>
              <a:rPr lang="en-GB" sz="2400" dirty="0" err="1"/>
              <a:t>boljšo</a:t>
            </a:r>
            <a:r>
              <a:rPr lang="en-GB" sz="2400" dirty="0"/>
              <a:t> </a:t>
            </a:r>
            <a:r>
              <a:rPr lang="en-GB" sz="2400" dirty="0" err="1"/>
              <a:t>funkcionalnost</a:t>
            </a:r>
            <a:r>
              <a:rPr lang="en-GB" sz="2400" dirty="0"/>
              <a:t> pri </a:t>
            </a:r>
            <a:r>
              <a:rPr lang="en-GB" sz="2400" dirty="0" err="1"/>
              <a:t>visokih</a:t>
            </a:r>
            <a:r>
              <a:rPr lang="en-GB" sz="2400" dirty="0"/>
              <a:t> </a:t>
            </a:r>
            <a:r>
              <a:rPr lang="en-GB" sz="2400" dirty="0" err="1"/>
              <a:t>temperaturah</a:t>
            </a:r>
            <a:r>
              <a:rPr lang="en-GB" sz="2400" dirty="0"/>
              <a:t>), </a:t>
            </a:r>
            <a:r>
              <a:rPr lang="en-GB" sz="2400" dirty="0" err="1"/>
              <a:t>katalizatorji</a:t>
            </a:r>
            <a:r>
              <a:rPr lang="en-GB" sz="2400" dirty="0"/>
              <a:t> (Ce).</a:t>
            </a:r>
          </a:p>
          <a:p>
            <a:r>
              <a:rPr lang="en-GB" sz="2400" dirty="0" err="1"/>
              <a:t>Hišne</a:t>
            </a:r>
            <a:r>
              <a:rPr lang="en-GB" sz="2400" dirty="0"/>
              <a:t> </a:t>
            </a:r>
            <a:r>
              <a:rPr lang="en-GB" sz="2400" dirty="0" err="1"/>
              <a:t>naprave</a:t>
            </a:r>
            <a:r>
              <a:rPr lang="en-GB" sz="2400" dirty="0"/>
              <a:t>: </a:t>
            </a:r>
            <a:r>
              <a:rPr lang="en-GB" sz="2400" dirty="0" err="1"/>
              <a:t>televizorji</a:t>
            </a:r>
            <a:r>
              <a:rPr lang="en-GB" sz="2400" dirty="0"/>
              <a:t>, </a:t>
            </a:r>
            <a:r>
              <a:rPr lang="en-GB" sz="2400" dirty="0" err="1"/>
              <a:t>računalniki</a:t>
            </a:r>
            <a:r>
              <a:rPr lang="en-GB" sz="2400" dirty="0"/>
              <a:t>,                                   </a:t>
            </a:r>
            <a:r>
              <a:rPr lang="en-GB" sz="2400" dirty="0" err="1"/>
              <a:t>monitorji</a:t>
            </a:r>
            <a:r>
              <a:rPr lang="en-GB" sz="2400" dirty="0"/>
              <a:t> (Tb, Eu), </a:t>
            </a:r>
            <a:r>
              <a:rPr lang="en-GB" sz="2400" dirty="0" err="1"/>
              <a:t>pametni</a:t>
            </a:r>
            <a:r>
              <a:rPr lang="en-GB" sz="2400" dirty="0"/>
              <a:t> </a:t>
            </a:r>
            <a:r>
              <a:rPr lang="en-GB" sz="2400" dirty="0" err="1"/>
              <a:t>telefoni</a:t>
            </a:r>
            <a:r>
              <a:rPr lang="en-GB" sz="2400" dirty="0"/>
              <a:t>, </a:t>
            </a:r>
            <a:r>
              <a:rPr lang="en-GB" sz="2400" dirty="0" err="1"/>
              <a:t>digitalne</a:t>
            </a:r>
            <a:r>
              <a:rPr lang="en-GB" sz="2400" dirty="0"/>
              <a:t>                </a:t>
            </a:r>
            <a:r>
              <a:rPr lang="en-GB" sz="2400" dirty="0" err="1"/>
              <a:t>kamere</a:t>
            </a:r>
            <a:r>
              <a:rPr lang="en-GB" sz="2400" dirty="0"/>
              <a:t>, </a:t>
            </a:r>
            <a:r>
              <a:rPr lang="en-GB" sz="2400" dirty="0" err="1"/>
              <a:t>sesalci</a:t>
            </a:r>
            <a:r>
              <a:rPr lang="en-GB" sz="2400" dirty="0"/>
              <a:t> za </a:t>
            </a:r>
            <a:r>
              <a:rPr lang="en-GB" sz="2400" dirty="0" err="1"/>
              <a:t>prah</a:t>
            </a:r>
            <a:r>
              <a:rPr lang="en-GB" sz="2400" dirty="0"/>
              <a:t>, </a:t>
            </a:r>
            <a:r>
              <a:rPr lang="en-GB" sz="2400" dirty="0" err="1"/>
              <a:t>pomivalni</a:t>
            </a:r>
            <a:r>
              <a:rPr lang="en-GB" sz="2400" dirty="0"/>
              <a:t> </a:t>
            </a:r>
            <a:r>
              <a:rPr lang="en-GB" sz="2400" dirty="0" err="1"/>
              <a:t>stroji</a:t>
            </a:r>
            <a:r>
              <a:rPr lang="en-GB" sz="2400" dirty="0"/>
              <a:t> …</a:t>
            </a:r>
          </a:p>
        </p:txBody>
      </p:sp>
      <p:pic>
        <p:nvPicPr>
          <p:cNvPr id="5" name="Picture 4" descr="A picture containing object, indoor, light&#10;&#10;Description automatically generated">
            <a:extLst>
              <a:ext uri="{FF2B5EF4-FFF2-40B4-BE49-F238E27FC236}">
                <a16:creationId xmlns:a16="http://schemas.microsoft.com/office/drawing/2014/main" id="{1DD42FC7-5343-4163-A6F6-D9E36B56D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37" y="1965273"/>
            <a:ext cx="1325563" cy="1325563"/>
          </a:xfrm>
          <a:prstGeom prst="rect">
            <a:avLst/>
          </a:prstGeom>
        </p:spPr>
      </p:pic>
      <p:pic>
        <p:nvPicPr>
          <p:cNvPr id="7" name="Picture 6" descr="A picture containing display, electronics&#10;&#10;Description automatically generated">
            <a:extLst>
              <a:ext uri="{FF2B5EF4-FFF2-40B4-BE49-F238E27FC236}">
                <a16:creationId xmlns:a16="http://schemas.microsoft.com/office/drawing/2014/main" id="{75BD35F0-DD4A-4E77-80EE-BC5E91281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01" y="4721645"/>
            <a:ext cx="1985963" cy="111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2AA1D-B06F-48BA-85C9-72F973E0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 err="1">
                <a:solidFill>
                  <a:srgbClr val="FF0000"/>
                </a:solidFill>
              </a:rPr>
              <a:t>Orožje</a:t>
            </a:r>
            <a:endParaRPr lang="en-SI" sz="30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84D92A-FDCA-4205-A6C7-312739D46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Ameriško</a:t>
            </a:r>
            <a:r>
              <a:rPr lang="en-GB" dirty="0"/>
              <a:t> </a:t>
            </a:r>
            <a:r>
              <a:rPr lang="en-GB" dirty="0" err="1"/>
              <a:t>bojno</a:t>
            </a:r>
            <a:r>
              <a:rPr lang="en-GB" dirty="0"/>
              <a:t> </a:t>
            </a:r>
            <a:r>
              <a:rPr lang="en-GB" dirty="0" err="1"/>
              <a:t>letalo</a:t>
            </a:r>
            <a:r>
              <a:rPr lang="en-GB" dirty="0"/>
              <a:t> F-35 </a:t>
            </a:r>
            <a:r>
              <a:rPr lang="en-GB" dirty="0" err="1"/>
              <a:t>vsebuje</a:t>
            </a:r>
            <a:r>
              <a:rPr lang="en-GB" dirty="0"/>
              <a:t> </a:t>
            </a:r>
            <a:r>
              <a:rPr lang="en-GB" dirty="0" err="1"/>
              <a:t>skoraj</a:t>
            </a:r>
            <a:r>
              <a:rPr lang="en-GB" dirty="0"/>
              <a:t> 500 kg                            </a:t>
            </a:r>
            <a:r>
              <a:rPr lang="en-GB" dirty="0" err="1"/>
              <a:t>redkih</a:t>
            </a:r>
            <a:r>
              <a:rPr lang="en-GB" dirty="0"/>
              <a:t> </a:t>
            </a:r>
            <a:r>
              <a:rPr lang="en-GB" dirty="0" err="1"/>
              <a:t>kovin</a:t>
            </a:r>
            <a:r>
              <a:rPr lang="en-GB" dirty="0"/>
              <a:t>.</a:t>
            </a:r>
          </a:p>
          <a:p>
            <a:r>
              <a:rPr lang="en-GB" dirty="0" err="1"/>
              <a:t>Laserji</a:t>
            </a:r>
            <a:r>
              <a:rPr lang="en-GB" dirty="0"/>
              <a:t> (</a:t>
            </a:r>
            <a:r>
              <a:rPr lang="en-GB" dirty="0" err="1"/>
              <a:t>itrij</a:t>
            </a:r>
            <a:r>
              <a:rPr lang="en-GB" dirty="0"/>
              <a:t>, </a:t>
            </a:r>
            <a:r>
              <a:rPr lang="en-GB" dirty="0" err="1"/>
              <a:t>terbij</a:t>
            </a:r>
            <a:r>
              <a:rPr lang="en-GB" dirty="0"/>
              <a:t>) in </a:t>
            </a:r>
            <a:r>
              <a:rPr lang="en-GB" dirty="0" err="1"/>
              <a:t>merilne</a:t>
            </a:r>
            <a:r>
              <a:rPr lang="en-GB" dirty="0"/>
              <a:t> </a:t>
            </a:r>
            <a:r>
              <a:rPr lang="en-GB" dirty="0" err="1"/>
              <a:t>naprave</a:t>
            </a:r>
            <a:r>
              <a:rPr lang="en-GB" dirty="0"/>
              <a:t> (</a:t>
            </a:r>
            <a:r>
              <a:rPr lang="en-GB" dirty="0" err="1"/>
              <a:t>disprozij</a:t>
            </a:r>
            <a:r>
              <a:rPr lang="en-GB" dirty="0"/>
              <a:t>, </a:t>
            </a:r>
            <a:r>
              <a:rPr lang="en-GB" dirty="0" err="1"/>
              <a:t>neodim</a:t>
            </a:r>
            <a:r>
              <a:rPr lang="en-GB" dirty="0"/>
              <a:t>, </a:t>
            </a:r>
            <a:r>
              <a:rPr lang="en-GB" dirty="0" err="1"/>
              <a:t>prazeodim</a:t>
            </a:r>
            <a:r>
              <a:rPr lang="en-GB" dirty="0"/>
              <a:t>, </a:t>
            </a:r>
            <a:r>
              <a:rPr lang="en-GB" dirty="0" err="1"/>
              <a:t>samarij</a:t>
            </a:r>
            <a:r>
              <a:rPr lang="en-GB" dirty="0"/>
              <a:t> in </a:t>
            </a:r>
            <a:r>
              <a:rPr lang="en-GB" dirty="0" err="1"/>
              <a:t>terbij</a:t>
            </a:r>
            <a:r>
              <a:rPr lang="en-US" dirty="0"/>
              <a:t>)</a:t>
            </a:r>
            <a:r>
              <a:rPr lang="en-GB" dirty="0"/>
              <a:t>.</a:t>
            </a:r>
          </a:p>
          <a:p>
            <a:r>
              <a:rPr lang="en-GB" dirty="0" err="1"/>
              <a:t>Navedene</a:t>
            </a:r>
            <a:r>
              <a:rPr lang="en-GB" dirty="0"/>
              <a:t> </a:t>
            </a:r>
            <a:r>
              <a:rPr lang="en-GB" dirty="0" err="1"/>
              <a:t>redke</a:t>
            </a:r>
            <a:r>
              <a:rPr lang="en-GB" dirty="0"/>
              <a:t> </a:t>
            </a:r>
            <a:r>
              <a:rPr lang="en-GB" dirty="0" err="1"/>
              <a:t>kovine</a:t>
            </a:r>
            <a:r>
              <a:rPr lang="en-GB" dirty="0"/>
              <a:t> se </a:t>
            </a:r>
            <a:r>
              <a:rPr lang="en-GB" dirty="0" err="1"/>
              <a:t>uporabljajo</a:t>
            </a:r>
            <a:r>
              <a:rPr lang="en-GB" dirty="0"/>
              <a:t> </a:t>
            </a:r>
            <a:r>
              <a:rPr lang="en-GB" dirty="0" err="1"/>
              <a:t>tudi</a:t>
            </a:r>
            <a:r>
              <a:rPr lang="en-GB" dirty="0"/>
              <a:t> pri </a:t>
            </a:r>
            <a:r>
              <a:rPr lang="en-GB" dirty="0" err="1"/>
              <a:t>proizvodnji</a:t>
            </a:r>
            <a:r>
              <a:rPr lang="en-GB" dirty="0"/>
              <a:t> </a:t>
            </a:r>
            <a:r>
              <a:rPr lang="en-GB" dirty="0" err="1"/>
              <a:t>električnih</a:t>
            </a:r>
            <a:r>
              <a:rPr lang="en-GB" dirty="0"/>
              <a:t> </a:t>
            </a:r>
            <a:r>
              <a:rPr lang="en-GB" dirty="0" err="1"/>
              <a:t>motorjev</a:t>
            </a:r>
            <a:r>
              <a:rPr lang="en-GB" dirty="0"/>
              <a:t>.</a:t>
            </a:r>
          </a:p>
          <a:p>
            <a:r>
              <a:rPr lang="en-GB" dirty="0" err="1"/>
              <a:t>Radarji</a:t>
            </a:r>
            <a:r>
              <a:rPr lang="en-GB" dirty="0"/>
              <a:t> in </a:t>
            </a:r>
            <a:r>
              <a:rPr lang="en-GB" dirty="0" err="1"/>
              <a:t>sonarji</a:t>
            </a:r>
            <a:r>
              <a:rPr lang="en-GB" dirty="0"/>
              <a:t>: </a:t>
            </a:r>
            <a:r>
              <a:rPr lang="en-GB" dirty="0" err="1"/>
              <a:t>gadolinij</a:t>
            </a:r>
            <a:r>
              <a:rPr lang="en-GB" dirty="0"/>
              <a:t>, </a:t>
            </a:r>
            <a:r>
              <a:rPr lang="en-GB" dirty="0" err="1"/>
              <a:t>samarij</a:t>
            </a:r>
            <a:r>
              <a:rPr lang="en-GB" dirty="0"/>
              <a:t>, </a:t>
            </a:r>
            <a:r>
              <a:rPr lang="en-GB" dirty="0" err="1"/>
              <a:t>itrij</a:t>
            </a:r>
            <a:r>
              <a:rPr lang="en-GB" dirty="0"/>
              <a:t>.</a:t>
            </a:r>
          </a:p>
          <a:p>
            <a:endParaRPr lang="en-SI" dirty="0"/>
          </a:p>
          <a:p>
            <a:endParaRPr lang="en-SI" dirty="0"/>
          </a:p>
        </p:txBody>
      </p:sp>
      <p:pic>
        <p:nvPicPr>
          <p:cNvPr id="9" name="Picture 8" descr="A airplane that is flying in the sky&#10;&#10;Description automatically generated">
            <a:extLst>
              <a:ext uri="{FF2B5EF4-FFF2-40B4-BE49-F238E27FC236}">
                <a16:creationId xmlns:a16="http://schemas.microsoft.com/office/drawing/2014/main" id="{789530F9-EF11-49DC-97B5-6CC705257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132" y="268287"/>
            <a:ext cx="1893094" cy="1357313"/>
          </a:xfrm>
          <a:prstGeom prst="rect">
            <a:avLst/>
          </a:prstGeom>
        </p:spPr>
      </p:pic>
      <p:pic>
        <p:nvPicPr>
          <p:cNvPr id="11" name="Picture 10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EAD87F49-D0B2-4C3A-892E-B065AE141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21" y="4248944"/>
            <a:ext cx="2205498" cy="14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820F-D24A-43CE-B52F-9D604FA7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 err="1">
                <a:solidFill>
                  <a:srgbClr val="FF0000"/>
                </a:solidFill>
              </a:rPr>
              <a:t>Uporaba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redkih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kovin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danes</a:t>
            </a:r>
            <a:endParaRPr lang="en-SI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CCE1B3-D7C9-491D-A9B2-8E5ECFB99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723531"/>
              </p:ext>
            </p:extLst>
          </p:nvPr>
        </p:nvGraphicFramePr>
        <p:xfrm>
          <a:off x="628650" y="1898174"/>
          <a:ext cx="7886700" cy="3657600"/>
        </p:xfrm>
        <a:graphic>
          <a:graphicData uri="http://schemas.openxmlformats.org/drawingml/2006/table">
            <a:tbl>
              <a:tblPr/>
              <a:tblGrid>
                <a:gridCol w="3943350">
                  <a:extLst>
                    <a:ext uri="{9D8B030D-6E8A-4147-A177-3AD203B41FA5}">
                      <a16:colId xmlns:a16="http://schemas.microsoft.com/office/drawing/2014/main" val="103577593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966663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effectLst/>
                          <a:latin typeface="inherit"/>
                        </a:rPr>
                        <a:t>                 PRODUKTI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dirty="0">
                          <a:effectLst/>
                          <a:latin typeface="inherit"/>
                        </a:rPr>
                        <a:t>DELEŽ / 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218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dirty="0" err="1">
                          <a:effectLst/>
                          <a:latin typeface="inherit"/>
                        </a:rPr>
                        <a:t>Metalurgija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 (</a:t>
                      </a:r>
                      <a:r>
                        <a:rPr lang="en-US" b="0" dirty="0" err="1">
                          <a:effectLst/>
                          <a:latin typeface="inherit"/>
                        </a:rPr>
                        <a:t>zlitine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SI" b="0">
                          <a:effectLst/>
                          <a:latin typeface="inherit"/>
                        </a:rPr>
                        <a:t>29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378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dirty="0" err="1">
                          <a:effectLst/>
                          <a:latin typeface="inherit"/>
                        </a:rPr>
                        <a:t>Elektronika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SI" b="0">
                          <a:effectLst/>
                          <a:latin typeface="inherit"/>
                        </a:rPr>
                        <a:t>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166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dirty="0" err="1">
                          <a:effectLst/>
                          <a:latin typeface="inherit"/>
                        </a:rPr>
                        <a:t>Katalizatoriji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 v </a:t>
                      </a:r>
                      <a:r>
                        <a:rPr lang="en-US" b="0" dirty="0" err="1">
                          <a:effectLst/>
                          <a:latin typeface="inherit"/>
                        </a:rPr>
                        <a:t>kemijski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b="0" dirty="0" err="1">
                          <a:effectLst/>
                          <a:latin typeface="inherit"/>
                        </a:rPr>
                        <a:t>industriji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SI" b="0">
                          <a:effectLst/>
                          <a:latin typeface="inherit"/>
                        </a:rPr>
                        <a:t>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076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GB" b="0" dirty="0" err="1">
                          <a:effectLst/>
                          <a:latin typeface="inherit"/>
                        </a:rPr>
                        <a:t>Monitorji</a:t>
                      </a:r>
                      <a:r>
                        <a:rPr lang="en-GB" b="0" dirty="0">
                          <a:effectLst/>
                          <a:latin typeface="inherit"/>
                        </a:rPr>
                        <a:t>, </a:t>
                      </a:r>
                      <a:r>
                        <a:rPr lang="en-GB" b="0" dirty="0" err="1">
                          <a:effectLst/>
                          <a:latin typeface="inherit"/>
                        </a:rPr>
                        <a:t>televizorji</a:t>
                      </a:r>
                      <a:r>
                        <a:rPr lang="en-GB" b="0" dirty="0">
                          <a:effectLst/>
                          <a:latin typeface="inherit"/>
                        </a:rPr>
                        <a:t>, </a:t>
                      </a:r>
                      <a:r>
                        <a:rPr lang="en-GB" b="0" dirty="0" err="1">
                          <a:effectLst/>
                          <a:latin typeface="inherit"/>
                        </a:rPr>
                        <a:t>svetila</a:t>
                      </a:r>
                      <a:r>
                        <a:rPr lang="en-GB" b="0" dirty="0">
                          <a:effectLst/>
                          <a:latin typeface="inherit"/>
                        </a:rPr>
                        <a:t>, </a:t>
                      </a:r>
                      <a:r>
                        <a:rPr lang="en-GB" b="0" dirty="0" err="1">
                          <a:effectLst/>
                          <a:latin typeface="inherit"/>
                        </a:rPr>
                        <a:t>radarji</a:t>
                      </a:r>
                      <a:endParaRPr lang="en-GB" b="0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SI" b="0">
                          <a:effectLst/>
                          <a:latin typeface="inherit"/>
                        </a:rPr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813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dirty="0" err="1">
                          <a:effectLst/>
                          <a:latin typeface="inherit"/>
                        </a:rPr>
                        <a:t>Avtomobilski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b="0" dirty="0" err="1">
                          <a:effectLst/>
                          <a:latin typeface="inherit"/>
                        </a:rPr>
                        <a:t>katalizatorji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SI" b="0">
                          <a:effectLst/>
                          <a:latin typeface="inherit"/>
                        </a:rPr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10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dirty="0" err="1">
                          <a:effectLst/>
                          <a:latin typeface="inherit"/>
                        </a:rPr>
                        <a:t>Poliranje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b="0" dirty="0" err="1">
                          <a:effectLst/>
                          <a:latin typeface="inherit"/>
                        </a:rPr>
                        <a:t>stekla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, </a:t>
                      </a:r>
                      <a:r>
                        <a:rPr lang="en-US" b="0" dirty="0" err="1">
                          <a:effectLst/>
                          <a:latin typeface="inherit"/>
                        </a:rPr>
                        <a:t>keramika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SI" b="0">
                          <a:effectLst/>
                          <a:latin typeface="inherit"/>
                        </a:rPr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64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dirty="0" err="1">
                          <a:effectLst/>
                          <a:latin typeface="inherit"/>
                        </a:rPr>
                        <a:t>Permanentni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b="0" dirty="0" err="1">
                          <a:effectLst/>
                          <a:latin typeface="inherit"/>
                        </a:rPr>
                        <a:t>magneti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SI" b="0">
                          <a:effectLst/>
                          <a:latin typeface="inherit"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2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dirty="0" err="1">
                          <a:effectLst/>
                          <a:latin typeface="inherit"/>
                        </a:rPr>
                        <a:t>Katalizatorji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 v </a:t>
                      </a:r>
                      <a:r>
                        <a:rPr lang="en-US" b="0" dirty="0" err="1">
                          <a:effectLst/>
                          <a:latin typeface="inherit"/>
                        </a:rPr>
                        <a:t>naftni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b="0" dirty="0" err="1">
                          <a:effectLst/>
                          <a:latin typeface="inherit"/>
                        </a:rPr>
                        <a:t>industriji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SI" b="0"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244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0" dirty="0" err="1">
                          <a:effectLst/>
                          <a:latin typeface="inherit"/>
                        </a:rPr>
                        <a:t>Drugo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SI" b="0" dirty="0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037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549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66FD-D8A7-4599-BB3C-AAC60F70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</a:rPr>
              <a:t>VPLIVI NA OKOLJE</a:t>
            </a:r>
            <a:endParaRPr lang="en-SI" sz="30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 sandy beach next to the ocean&#10;&#10;Description automatically generated">
            <a:extLst>
              <a:ext uri="{FF2B5EF4-FFF2-40B4-BE49-F238E27FC236}">
                <a16:creationId xmlns:a16="http://schemas.microsoft.com/office/drawing/2014/main" id="{8307545D-8750-495F-A6EE-F2C438739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624375"/>
            <a:ext cx="3560978" cy="1854677"/>
          </a:xfrm>
        </p:spPr>
      </p:pic>
      <p:pic>
        <p:nvPicPr>
          <p:cNvPr id="8" name="Picture 7" descr="A close up of a desert&#10;&#10;Description automatically generated">
            <a:extLst>
              <a:ext uri="{FF2B5EF4-FFF2-40B4-BE49-F238E27FC236}">
                <a16:creationId xmlns:a16="http://schemas.microsoft.com/office/drawing/2014/main" id="{87027F75-0173-4306-B152-FCAA0E1A5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97" y="3576589"/>
            <a:ext cx="3094156" cy="1804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84AEC5-8FEC-4C6C-9DED-391C161B248E}"/>
              </a:ext>
            </a:extLst>
          </p:cNvPr>
          <p:cNvSpPr txBox="1"/>
          <p:nvPr/>
        </p:nvSpPr>
        <p:spPr>
          <a:xfrm>
            <a:off x="1866900" y="4479052"/>
            <a:ext cx="19735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err="1"/>
              <a:t>Kitajska</a:t>
            </a:r>
            <a:r>
              <a:rPr lang="en-GB" sz="1350" dirty="0"/>
              <a:t> </a:t>
            </a:r>
            <a:r>
              <a:rPr lang="en-GB" sz="600" dirty="0"/>
              <a:t>(</a:t>
            </a:r>
            <a:r>
              <a:rPr lang="en-GB" sz="600" dirty="0" err="1"/>
              <a:t>Slika</a:t>
            </a:r>
            <a:r>
              <a:rPr lang="en-GB" sz="600" dirty="0"/>
              <a:t>: foreignpolicy.com)</a:t>
            </a:r>
            <a:endParaRPr lang="en-SI" sz="600" dirty="0"/>
          </a:p>
          <a:p>
            <a:endParaRPr lang="en-SI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62552-7B51-46D2-8678-DF46321B61A3}"/>
              </a:ext>
            </a:extLst>
          </p:cNvPr>
          <p:cNvSpPr txBox="1"/>
          <p:nvPr/>
        </p:nvSpPr>
        <p:spPr>
          <a:xfrm>
            <a:off x="5534759" y="5407020"/>
            <a:ext cx="2209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ZDA </a:t>
            </a:r>
            <a:r>
              <a:rPr lang="en-GB" sz="600" dirty="0"/>
              <a:t>(</a:t>
            </a:r>
            <a:r>
              <a:rPr lang="en-GB" sz="600" dirty="0" err="1"/>
              <a:t>Slika</a:t>
            </a:r>
            <a:r>
              <a:rPr lang="en-GB" sz="600" dirty="0"/>
              <a:t>: nytimes.com)</a:t>
            </a:r>
            <a:endParaRPr lang="en-SI" sz="600" dirty="0"/>
          </a:p>
          <a:p>
            <a:endParaRPr lang="en-SI" sz="1350" dirty="0"/>
          </a:p>
        </p:txBody>
      </p:sp>
      <p:pic>
        <p:nvPicPr>
          <p:cNvPr id="13" name="Picture 12" descr="A body of water&#10;&#10;Description automatically generated">
            <a:extLst>
              <a:ext uri="{FF2B5EF4-FFF2-40B4-BE49-F238E27FC236}">
                <a16:creationId xmlns:a16="http://schemas.microsoft.com/office/drawing/2014/main" id="{32D4C0BA-E863-42AF-977C-F253CD9B6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20" y="1184196"/>
            <a:ext cx="2829361" cy="18821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C9672C-8277-4DE7-AF6A-05E2E4A49FEE}"/>
              </a:ext>
            </a:extLst>
          </p:cNvPr>
          <p:cNvSpPr txBox="1"/>
          <p:nvPr/>
        </p:nvSpPr>
        <p:spPr>
          <a:xfrm>
            <a:off x="6946800" y="3066336"/>
            <a:ext cx="19735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err="1"/>
              <a:t>Bolivija</a:t>
            </a:r>
            <a:r>
              <a:rPr lang="en-GB" sz="1350" dirty="0"/>
              <a:t> </a:t>
            </a:r>
            <a:r>
              <a:rPr lang="en-GB" sz="600" dirty="0"/>
              <a:t>(</a:t>
            </a:r>
            <a:r>
              <a:rPr lang="en-GB" sz="600" dirty="0" err="1"/>
              <a:t>Slika</a:t>
            </a:r>
            <a:r>
              <a:rPr lang="en-GB" sz="600" dirty="0"/>
              <a:t>: opendemocracy.net)</a:t>
            </a:r>
            <a:endParaRPr lang="en-SI" sz="1350" dirty="0"/>
          </a:p>
        </p:txBody>
      </p:sp>
    </p:spTree>
    <p:extLst>
      <p:ext uri="{BB962C8B-B14F-4D97-AF65-F5344CB8AC3E}">
        <p14:creationId xmlns:p14="http://schemas.microsoft.com/office/powerpoint/2010/main" val="10217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7A8F4-646F-484A-8D30-C03C0729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 err="1">
                <a:solidFill>
                  <a:srgbClr val="FF0000"/>
                </a:solidFill>
              </a:rPr>
              <a:t>Kje</a:t>
            </a:r>
            <a:r>
              <a:rPr lang="en-GB" sz="3000" b="1" dirty="0">
                <a:solidFill>
                  <a:srgbClr val="FF0000"/>
                </a:solidFill>
              </a:rPr>
              <a:t> se </a:t>
            </a:r>
            <a:r>
              <a:rPr lang="en-GB" sz="3000" b="1" dirty="0" err="1">
                <a:solidFill>
                  <a:srgbClr val="FF0000"/>
                </a:solidFill>
              </a:rPr>
              <a:t>tukaj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najdemo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potrošniki</a:t>
            </a:r>
            <a:r>
              <a:rPr lang="en-GB" sz="3000" b="1" dirty="0">
                <a:solidFill>
                  <a:srgbClr val="FF0000"/>
                </a:solidFill>
              </a:rPr>
              <a:t>?</a:t>
            </a:r>
            <a:endParaRPr lang="en-SI" sz="3000" dirty="0"/>
          </a:p>
        </p:txBody>
      </p:sp>
      <p:pic>
        <p:nvPicPr>
          <p:cNvPr id="5" name="Content Placeholder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FA1E6A24-A577-47F5-B37D-4D0C893E9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08" y="2016919"/>
            <a:ext cx="5821385" cy="3263504"/>
          </a:xfrm>
        </p:spPr>
      </p:pic>
    </p:spTree>
    <p:extLst>
      <p:ext uri="{BB962C8B-B14F-4D97-AF65-F5344CB8AC3E}">
        <p14:creationId xmlns:p14="http://schemas.microsoft.com/office/powerpoint/2010/main" val="16153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3E00-F572-46E1-A086-9FD6756A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SI" dirty="0"/>
          </a:p>
        </p:txBody>
      </p:sp>
      <p:pic>
        <p:nvPicPr>
          <p:cNvPr id="7" name="Content Placeholder 6" descr="A black and silver phone&#10;&#10;Description automatically generated">
            <a:extLst>
              <a:ext uri="{FF2B5EF4-FFF2-40B4-BE49-F238E27FC236}">
                <a16:creationId xmlns:a16="http://schemas.microsoft.com/office/drawing/2014/main" id="{179005E9-5FF1-4593-99B6-610CA6DCF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52" y="2089179"/>
            <a:ext cx="3282043" cy="3282043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3FB479-7501-4823-969E-85247C6B22F8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2939140" y="2409132"/>
            <a:ext cx="874064" cy="156673"/>
          </a:xfrm>
          <a:prstGeom prst="straightConnector1">
            <a:avLst/>
          </a:prstGeom>
          <a:ln w="12700">
            <a:solidFill>
              <a:srgbClr val="0070C0"/>
            </a:solidFill>
            <a:prstDash val="sysDash"/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BDAF39-86EB-4989-B416-594E75090600}"/>
              </a:ext>
            </a:extLst>
          </p:cNvPr>
          <p:cNvCxnSpPr/>
          <p:nvPr/>
        </p:nvCxnSpPr>
        <p:spPr>
          <a:xfrm flipH="1">
            <a:off x="3101340" y="3772934"/>
            <a:ext cx="792480" cy="0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C920DD-C9B9-4B1C-9663-E4B6A8C9E7A5}"/>
              </a:ext>
            </a:extLst>
          </p:cNvPr>
          <p:cNvCxnSpPr/>
          <p:nvPr/>
        </p:nvCxnSpPr>
        <p:spPr>
          <a:xfrm flipH="1">
            <a:off x="2662745" y="4436648"/>
            <a:ext cx="1279616" cy="36576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EF2D1F5-147C-4C31-9178-5CF870A0BC94}"/>
              </a:ext>
            </a:extLst>
          </p:cNvPr>
          <p:cNvSpPr txBox="1"/>
          <p:nvPr/>
        </p:nvSpPr>
        <p:spPr>
          <a:xfrm>
            <a:off x="1715845" y="1930138"/>
            <a:ext cx="1253489" cy="9029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GB" sz="1050" u="sng" dirty="0">
                <a:solidFill>
                  <a:srgbClr val="C00000"/>
                </a:solidFill>
              </a:rPr>
              <a:t>Vibrator (</a:t>
            </a:r>
            <a:r>
              <a:rPr lang="en-GB" sz="1050" u="sng" dirty="0" err="1">
                <a:solidFill>
                  <a:srgbClr val="C00000"/>
                </a:solidFill>
              </a:rPr>
              <a:t>magneti</a:t>
            </a:r>
            <a:r>
              <a:rPr lang="en-GB" sz="1050" u="sng" dirty="0">
                <a:solidFill>
                  <a:srgbClr val="C00000"/>
                </a:solidFill>
              </a:rPr>
              <a:t>)</a:t>
            </a:r>
          </a:p>
          <a:p>
            <a:r>
              <a:rPr lang="en-GB" sz="1050" dirty="0" err="1">
                <a:solidFill>
                  <a:srgbClr val="0070C0"/>
                </a:solidFill>
              </a:rPr>
              <a:t>Neodim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Prazeodim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Terbij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Disprozij</a:t>
            </a:r>
            <a:endParaRPr lang="en-GB" sz="1050" dirty="0">
              <a:solidFill>
                <a:srgbClr val="0070C0"/>
              </a:solidFill>
            </a:endParaRPr>
          </a:p>
          <a:p>
            <a:endParaRPr lang="en-SI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D31DAC-BFFF-4150-A08C-0CC31F8806C8}"/>
              </a:ext>
            </a:extLst>
          </p:cNvPr>
          <p:cNvSpPr txBox="1"/>
          <p:nvPr/>
        </p:nvSpPr>
        <p:spPr>
          <a:xfrm>
            <a:off x="1950047" y="3125268"/>
            <a:ext cx="11049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u="sng" dirty="0" err="1">
                <a:solidFill>
                  <a:srgbClr val="C00000"/>
                </a:solidFill>
              </a:rPr>
              <a:t>Barvni</a:t>
            </a:r>
            <a:r>
              <a:rPr lang="en-GB" sz="1050" u="sng" dirty="0">
                <a:solidFill>
                  <a:srgbClr val="C00000"/>
                </a:solidFill>
              </a:rPr>
              <a:t> </a:t>
            </a:r>
            <a:r>
              <a:rPr lang="en-GB" sz="1050" u="sng" dirty="0" err="1">
                <a:solidFill>
                  <a:srgbClr val="C00000"/>
                </a:solidFill>
              </a:rPr>
              <a:t>zaslon</a:t>
            </a:r>
            <a:endParaRPr lang="en-GB" sz="1050" u="sng" dirty="0">
              <a:solidFill>
                <a:srgbClr val="C0000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Europij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Itrij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Terbij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Lantan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Disprozij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Prazeodim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Gadolinij</a:t>
            </a:r>
            <a:endParaRPr lang="en-SI" sz="1050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C18317-6DC8-4F5C-901E-3749044B1073}"/>
              </a:ext>
            </a:extLst>
          </p:cNvPr>
          <p:cNvSpPr txBox="1"/>
          <p:nvPr/>
        </p:nvSpPr>
        <p:spPr>
          <a:xfrm>
            <a:off x="1294752" y="4706913"/>
            <a:ext cx="125349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u="sng" dirty="0" err="1">
                <a:solidFill>
                  <a:srgbClr val="C00000"/>
                </a:solidFill>
              </a:rPr>
              <a:t>Poliranje</a:t>
            </a:r>
            <a:r>
              <a:rPr lang="en-GB" sz="1050" u="sng" dirty="0">
                <a:solidFill>
                  <a:srgbClr val="C00000"/>
                </a:solidFill>
              </a:rPr>
              <a:t> </a:t>
            </a:r>
            <a:r>
              <a:rPr lang="en-GB" sz="1050" u="sng" dirty="0" err="1">
                <a:solidFill>
                  <a:srgbClr val="C00000"/>
                </a:solidFill>
              </a:rPr>
              <a:t>stekla</a:t>
            </a:r>
            <a:endParaRPr lang="en-GB" sz="1050" u="sng" dirty="0">
              <a:solidFill>
                <a:srgbClr val="C0000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Cerij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Lantan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Prazeodim</a:t>
            </a:r>
            <a:endParaRPr lang="en-SI" sz="1050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C4DB52-4F22-463D-88E1-A0E81AE11204}"/>
              </a:ext>
            </a:extLst>
          </p:cNvPr>
          <p:cNvCxnSpPr>
            <a:cxnSpLocks/>
          </p:cNvCxnSpPr>
          <p:nvPr/>
        </p:nvCxnSpPr>
        <p:spPr>
          <a:xfrm flipV="1">
            <a:off x="4834890" y="4569753"/>
            <a:ext cx="1653540" cy="13716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283BA7-E95F-425C-A086-093BB0D65F3E}"/>
              </a:ext>
            </a:extLst>
          </p:cNvPr>
          <p:cNvSpPr txBox="1"/>
          <p:nvPr/>
        </p:nvSpPr>
        <p:spPr>
          <a:xfrm>
            <a:off x="6595783" y="4142071"/>
            <a:ext cx="1196340" cy="9002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u="sng" dirty="0" err="1">
                <a:solidFill>
                  <a:srgbClr val="C00000"/>
                </a:solidFill>
              </a:rPr>
              <a:t>Zvočniki</a:t>
            </a:r>
            <a:r>
              <a:rPr lang="en-GB" sz="1050" u="sng" dirty="0">
                <a:solidFill>
                  <a:srgbClr val="C00000"/>
                </a:solidFill>
              </a:rPr>
              <a:t> (</a:t>
            </a:r>
            <a:r>
              <a:rPr lang="en-GB" sz="1050" u="sng" dirty="0" err="1">
                <a:solidFill>
                  <a:srgbClr val="C00000"/>
                </a:solidFill>
              </a:rPr>
              <a:t>magneti</a:t>
            </a:r>
            <a:r>
              <a:rPr lang="en-GB" sz="1050" u="sng" dirty="0">
                <a:solidFill>
                  <a:srgbClr val="C00000"/>
                </a:solidFill>
              </a:rPr>
              <a:t>)</a:t>
            </a:r>
          </a:p>
          <a:p>
            <a:r>
              <a:rPr lang="en-GB" sz="1050" dirty="0" err="1">
                <a:solidFill>
                  <a:srgbClr val="0070C0"/>
                </a:solidFill>
              </a:rPr>
              <a:t>Neodim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Prazeodim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Terbij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Disprozij</a:t>
            </a:r>
            <a:endParaRPr lang="en-SI" sz="105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7EC63D-1ECE-47FA-9A95-AD059CA35FD2}"/>
              </a:ext>
            </a:extLst>
          </p:cNvPr>
          <p:cNvSpPr txBox="1"/>
          <p:nvPr/>
        </p:nvSpPr>
        <p:spPr>
          <a:xfrm>
            <a:off x="6080602" y="2508205"/>
            <a:ext cx="1519646" cy="10618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u="sng" dirty="0" err="1">
                <a:solidFill>
                  <a:srgbClr val="C00000"/>
                </a:solidFill>
              </a:rPr>
              <a:t>Elektronsko</a:t>
            </a:r>
            <a:r>
              <a:rPr lang="en-GB" sz="1050" u="sng" dirty="0">
                <a:solidFill>
                  <a:srgbClr val="C00000"/>
                </a:solidFill>
              </a:rPr>
              <a:t> </a:t>
            </a:r>
            <a:r>
              <a:rPr lang="en-GB" sz="1050" u="sng" dirty="0" err="1">
                <a:solidFill>
                  <a:srgbClr val="C00000"/>
                </a:solidFill>
              </a:rPr>
              <a:t>vezje</a:t>
            </a:r>
            <a:endParaRPr lang="en-GB" sz="1050" u="sng" dirty="0">
              <a:solidFill>
                <a:srgbClr val="C0000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Neodim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Prazeodim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Disprozij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Lantan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050" dirty="0" err="1">
                <a:solidFill>
                  <a:srgbClr val="0070C0"/>
                </a:solidFill>
              </a:rPr>
              <a:t>Gadolinij</a:t>
            </a:r>
            <a:endParaRPr lang="en-SI" sz="1050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27092A-ABDB-48AB-8450-55F2E3267F0A}"/>
              </a:ext>
            </a:extLst>
          </p:cNvPr>
          <p:cNvCxnSpPr/>
          <p:nvPr/>
        </p:nvCxnSpPr>
        <p:spPr>
          <a:xfrm flipV="1">
            <a:off x="4834890" y="2929890"/>
            <a:ext cx="1177805" cy="195377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36C0F-68CA-48FB-99B3-016E0F98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094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 err="1">
                <a:solidFill>
                  <a:srgbClr val="FF0000"/>
                </a:solidFill>
              </a:rPr>
              <a:t>Dejstva</a:t>
            </a:r>
            <a:r>
              <a:rPr lang="en-GB" sz="3000" b="1" dirty="0">
                <a:solidFill>
                  <a:srgbClr val="FF0000"/>
                </a:solidFill>
              </a:rPr>
              <a:t> so </a:t>
            </a:r>
            <a:r>
              <a:rPr lang="en-GB" sz="3000" b="1" dirty="0" err="1">
                <a:solidFill>
                  <a:srgbClr val="FF0000"/>
                </a:solidFill>
              </a:rPr>
              <a:t>neizprosna</a:t>
            </a:r>
            <a:endParaRPr lang="en-SI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AE51-EB9E-468B-ADD2-2EF24075B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5113"/>
            <a:ext cx="7886700" cy="381559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V </a:t>
            </a:r>
            <a:r>
              <a:rPr lang="en-GB" dirty="0" err="1"/>
              <a:t>povprečju</a:t>
            </a:r>
            <a:r>
              <a:rPr lang="en-GB" dirty="0"/>
              <a:t> </a:t>
            </a:r>
            <a:r>
              <a:rPr lang="en-GB" dirty="0" err="1"/>
              <a:t>nastane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vsak</a:t>
            </a:r>
            <a:r>
              <a:rPr lang="en-GB" dirty="0"/>
              <a:t> kilogram </a:t>
            </a:r>
            <a:r>
              <a:rPr lang="en-GB" dirty="0" err="1"/>
              <a:t>produkta</a:t>
            </a:r>
            <a:r>
              <a:rPr lang="en-GB" dirty="0"/>
              <a:t> </a:t>
            </a:r>
            <a:r>
              <a:rPr lang="en-GB" dirty="0" err="1"/>
              <a:t>več</a:t>
            </a:r>
            <a:r>
              <a:rPr lang="en-GB" dirty="0"/>
              <a:t> </a:t>
            </a:r>
            <a:r>
              <a:rPr lang="en-GB" dirty="0" err="1"/>
              <a:t>kot</a:t>
            </a:r>
            <a:r>
              <a:rPr lang="en-GB" dirty="0"/>
              <a:t> 70 </a:t>
            </a:r>
            <a:r>
              <a:rPr lang="en-GB" dirty="0" err="1"/>
              <a:t>kilogramov</a:t>
            </a:r>
            <a:r>
              <a:rPr lang="en-GB" dirty="0"/>
              <a:t> </a:t>
            </a:r>
            <a:r>
              <a:rPr lang="en-GB" dirty="0" err="1"/>
              <a:t>odpadnih</a:t>
            </a:r>
            <a:r>
              <a:rPr lang="en-GB" dirty="0"/>
              <a:t> </a:t>
            </a:r>
            <a:r>
              <a:rPr lang="en-GB" dirty="0" err="1"/>
              <a:t>snovi</a:t>
            </a:r>
            <a:r>
              <a:rPr lang="en-GB" dirty="0"/>
              <a:t>. K </a:t>
            </a:r>
            <a:r>
              <a:rPr lang="en-GB" dirty="0" err="1"/>
              <a:t>temu</a:t>
            </a:r>
            <a:r>
              <a:rPr lang="en-GB" dirty="0"/>
              <a:t> </a:t>
            </a:r>
            <a:r>
              <a:rPr lang="en-GB" dirty="0" err="1"/>
              <a:t>prispevajo</a:t>
            </a:r>
            <a:r>
              <a:rPr lang="en-GB" dirty="0"/>
              <a:t> </a:t>
            </a:r>
            <a:r>
              <a:rPr lang="en-GB" dirty="0" err="1"/>
              <a:t>rudarjenje</a:t>
            </a:r>
            <a:r>
              <a:rPr lang="en-GB" dirty="0"/>
              <a:t> in </a:t>
            </a:r>
            <a:r>
              <a:rPr lang="en-GB" dirty="0" err="1"/>
              <a:t>izkopavanje</a:t>
            </a:r>
            <a:r>
              <a:rPr lang="en-GB" dirty="0"/>
              <a:t> </a:t>
            </a:r>
            <a:r>
              <a:rPr lang="en-GB" dirty="0" err="1"/>
              <a:t>surovin</a:t>
            </a:r>
            <a:r>
              <a:rPr lang="en-GB" dirty="0"/>
              <a:t>, </a:t>
            </a:r>
            <a:r>
              <a:rPr lang="en-GB" dirty="0" err="1"/>
              <a:t>postopki</a:t>
            </a:r>
            <a:r>
              <a:rPr lang="en-GB" dirty="0"/>
              <a:t> </a:t>
            </a:r>
            <a:r>
              <a:rPr lang="en-GB" dirty="0" err="1"/>
              <a:t>izolacije</a:t>
            </a:r>
            <a:r>
              <a:rPr lang="en-GB" dirty="0"/>
              <a:t> </a:t>
            </a:r>
            <a:r>
              <a:rPr lang="en-GB" dirty="0" err="1"/>
              <a:t>snovi</a:t>
            </a:r>
            <a:r>
              <a:rPr lang="en-GB" dirty="0"/>
              <a:t>, </a:t>
            </a:r>
            <a:r>
              <a:rPr lang="en-GB" dirty="0" err="1"/>
              <a:t>proizvodnja</a:t>
            </a:r>
            <a:r>
              <a:rPr lang="en-GB" dirty="0"/>
              <a:t> </a:t>
            </a:r>
            <a:r>
              <a:rPr lang="en-GB" dirty="0" err="1"/>
              <a:t>ter</a:t>
            </a:r>
            <a:r>
              <a:rPr lang="en-GB" dirty="0"/>
              <a:t> transport in </a:t>
            </a:r>
            <a:r>
              <a:rPr lang="en-GB" dirty="0" err="1"/>
              <a:t>prodaja</a:t>
            </a:r>
            <a:r>
              <a:rPr lang="en-GB" dirty="0"/>
              <a:t> </a:t>
            </a:r>
            <a:r>
              <a:rPr lang="en-GB" dirty="0" err="1"/>
              <a:t>končnih</a:t>
            </a:r>
            <a:r>
              <a:rPr lang="en-GB" dirty="0"/>
              <a:t> </a:t>
            </a:r>
            <a:r>
              <a:rPr lang="en-GB" dirty="0" err="1"/>
              <a:t>produktov</a:t>
            </a:r>
            <a:r>
              <a:rPr lang="en-GB" dirty="0"/>
              <a:t>. </a:t>
            </a:r>
          </a:p>
          <a:p>
            <a:r>
              <a:rPr lang="en-GB" dirty="0"/>
              <a:t>Cena </a:t>
            </a:r>
            <a:r>
              <a:rPr lang="en-GB" dirty="0" err="1"/>
              <a:t>obdelave</a:t>
            </a:r>
            <a:r>
              <a:rPr lang="en-GB" dirty="0"/>
              <a:t> </a:t>
            </a:r>
            <a:r>
              <a:rPr lang="en-GB" dirty="0" err="1"/>
              <a:t>tovrstnih</a:t>
            </a:r>
            <a:r>
              <a:rPr lang="en-GB" dirty="0"/>
              <a:t> </a:t>
            </a:r>
            <a:r>
              <a:rPr lang="en-GB" dirty="0" err="1"/>
              <a:t>odpadkov</a:t>
            </a:r>
            <a:r>
              <a:rPr lang="en-GB" dirty="0"/>
              <a:t> je </a:t>
            </a:r>
            <a:r>
              <a:rPr lang="en-GB" dirty="0" err="1"/>
              <a:t>trenutno</a:t>
            </a:r>
            <a:r>
              <a:rPr lang="en-GB" dirty="0"/>
              <a:t> </a:t>
            </a:r>
            <a:r>
              <a:rPr lang="en-GB" dirty="0" err="1"/>
              <a:t>okrog</a:t>
            </a:r>
            <a:r>
              <a:rPr lang="en-GB" dirty="0"/>
              <a:t> 0,32 </a:t>
            </a:r>
            <a:r>
              <a:rPr lang="en-GB" dirty="0" err="1"/>
              <a:t>evra</a:t>
            </a:r>
            <a:r>
              <a:rPr lang="en-GB" dirty="0"/>
              <a:t>/kg. </a:t>
            </a:r>
            <a:r>
              <a:rPr lang="en-GB" dirty="0" err="1"/>
              <a:t>Vendar</a:t>
            </a:r>
            <a:r>
              <a:rPr lang="en-GB" dirty="0"/>
              <a:t> so </a:t>
            </a:r>
            <a:r>
              <a:rPr lang="en-GB" dirty="0" err="1"/>
              <a:t>tukaj</a:t>
            </a:r>
            <a:r>
              <a:rPr lang="en-GB" dirty="0"/>
              <a:t> </a:t>
            </a:r>
            <a:r>
              <a:rPr lang="en-GB" dirty="0" err="1"/>
              <a:t>še</a:t>
            </a:r>
            <a:r>
              <a:rPr lang="en-GB" dirty="0"/>
              <a:t> </a:t>
            </a:r>
            <a:r>
              <a:rPr lang="en-GB" dirty="0" err="1"/>
              <a:t>skriti</a:t>
            </a:r>
            <a:r>
              <a:rPr lang="en-GB" dirty="0"/>
              <a:t> </a:t>
            </a:r>
            <a:r>
              <a:rPr lang="en-GB" dirty="0" err="1"/>
              <a:t>stroški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</a:t>
            </a:r>
            <a:r>
              <a:rPr lang="en-GB" dirty="0" err="1"/>
              <a:t>jih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koncu</a:t>
            </a:r>
            <a:r>
              <a:rPr lang="en-GB" dirty="0"/>
              <a:t> </a:t>
            </a:r>
            <a:r>
              <a:rPr lang="en-GB" dirty="0" err="1"/>
              <a:t>skupaj</a:t>
            </a:r>
            <a:r>
              <a:rPr lang="en-GB" dirty="0"/>
              <a:t> s </a:t>
            </a:r>
            <a:r>
              <a:rPr lang="en-GB" dirty="0" err="1"/>
              <a:t>škodo</a:t>
            </a:r>
            <a:r>
              <a:rPr lang="en-GB" dirty="0"/>
              <a:t> </a:t>
            </a:r>
            <a:r>
              <a:rPr lang="en-GB" dirty="0" err="1"/>
              <a:t>pokrije</a:t>
            </a:r>
            <a:r>
              <a:rPr lang="en-GB" dirty="0"/>
              <a:t> </a:t>
            </a:r>
            <a:r>
              <a:rPr lang="en-GB" dirty="0" err="1"/>
              <a:t>družba</a:t>
            </a:r>
            <a:r>
              <a:rPr lang="en-GB" dirty="0"/>
              <a:t>.</a:t>
            </a:r>
          </a:p>
          <a:p>
            <a:r>
              <a:rPr lang="en-GB" dirty="0" err="1"/>
              <a:t>Uporabniki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</a:t>
            </a:r>
            <a:r>
              <a:rPr lang="en-GB" b="1" u="sng" dirty="0" err="1">
                <a:solidFill>
                  <a:srgbClr val="FF0000"/>
                </a:solidFill>
              </a:rPr>
              <a:t>osebno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  <a:r>
              <a:rPr lang="en-GB" b="1" u="sng" dirty="0" err="1">
                <a:solidFill>
                  <a:srgbClr val="FF0000"/>
                </a:solidFill>
              </a:rPr>
              <a:t>odgovorni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  <a:r>
              <a:rPr lang="en-GB" dirty="0"/>
              <a:t>za </a:t>
            </a:r>
            <a:r>
              <a:rPr lang="en-GB" dirty="0" err="1"/>
              <a:t>vse</a:t>
            </a:r>
            <a:r>
              <a:rPr lang="en-GB" dirty="0"/>
              <a:t> </a:t>
            </a:r>
            <a:r>
              <a:rPr lang="en-GB" dirty="0" err="1"/>
              <a:t>stroške</a:t>
            </a:r>
            <a:r>
              <a:rPr lang="en-GB" dirty="0"/>
              <a:t> in </a:t>
            </a:r>
            <a:r>
              <a:rPr lang="en-GB" dirty="0" err="1"/>
              <a:t>posledice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</a:t>
            </a:r>
            <a:r>
              <a:rPr lang="en-GB" dirty="0" err="1"/>
              <a:t>nastanejo</a:t>
            </a:r>
            <a:r>
              <a:rPr lang="en-GB" dirty="0"/>
              <a:t> v </a:t>
            </a:r>
            <a:r>
              <a:rPr lang="en-GB" dirty="0" err="1"/>
              <a:t>okolju</a:t>
            </a:r>
            <a:r>
              <a:rPr lang="en-GB" dirty="0"/>
              <a:t> </a:t>
            </a:r>
            <a:r>
              <a:rPr lang="en-GB" dirty="0" err="1"/>
              <a:t>zaradi</a:t>
            </a:r>
            <a:r>
              <a:rPr lang="en-GB" dirty="0"/>
              <a:t> </a:t>
            </a:r>
            <a:r>
              <a:rPr lang="en-GB" dirty="0" err="1"/>
              <a:t>naših</a:t>
            </a:r>
            <a:r>
              <a:rPr lang="en-GB" dirty="0"/>
              <a:t> </a:t>
            </a:r>
            <a:r>
              <a:rPr lang="en-GB" dirty="0" err="1"/>
              <a:t>potrebnih</a:t>
            </a:r>
            <a:r>
              <a:rPr lang="en-GB" dirty="0"/>
              <a:t> in </a:t>
            </a:r>
            <a:r>
              <a:rPr lang="en-GB" dirty="0" err="1"/>
              <a:t>nepotrebnih</a:t>
            </a:r>
            <a:r>
              <a:rPr lang="en-GB" dirty="0"/>
              <a:t> </a:t>
            </a:r>
            <a:r>
              <a:rPr lang="en-GB" dirty="0" err="1"/>
              <a:t>nakupov</a:t>
            </a:r>
            <a:r>
              <a:rPr lang="en-GB" dirty="0"/>
              <a:t>.</a:t>
            </a:r>
          </a:p>
          <a:p>
            <a:r>
              <a:rPr lang="en-GB" dirty="0"/>
              <a:t>Ne </a:t>
            </a:r>
            <a:r>
              <a:rPr lang="en-GB" dirty="0" err="1"/>
              <a:t>kupujmo</a:t>
            </a:r>
            <a:r>
              <a:rPr lang="en-GB" dirty="0"/>
              <a:t> </a:t>
            </a:r>
            <a:r>
              <a:rPr lang="en-GB" dirty="0" err="1"/>
              <a:t>naprimer</a:t>
            </a:r>
            <a:r>
              <a:rPr lang="en-GB" dirty="0"/>
              <a:t> </a:t>
            </a:r>
            <a:r>
              <a:rPr lang="en-GB" dirty="0" err="1"/>
              <a:t>novih</a:t>
            </a:r>
            <a:r>
              <a:rPr lang="en-GB" dirty="0"/>
              <a:t> </a:t>
            </a:r>
            <a:r>
              <a:rPr lang="en-GB" dirty="0" err="1"/>
              <a:t>telefonov</a:t>
            </a:r>
            <a:r>
              <a:rPr lang="en-GB" dirty="0"/>
              <a:t> </a:t>
            </a:r>
            <a:r>
              <a:rPr lang="en-GB" dirty="0" err="1"/>
              <a:t>vsaki</a:t>
            </a:r>
            <a:r>
              <a:rPr lang="en-GB" dirty="0"/>
              <a:t> </a:t>
            </a:r>
            <a:r>
              <a:rPr lang="en-GB" dirty="0" err="1"/>
              <a:t>dve</a:t>
            </a:r>
            <a:r>
              <a:rPr lang="en-GB" dirty="0"/>
              <a:t> </a:t>
            </a:r>
            <a:r>
              <a:rPr lang="en-GB" dirty="0" err="1"/>
              <a:t>leti</a:t>
            </a:r>
            <a:r>
              <a:rPr lang="en-GB" dirty="0"/>
              <a:t>. </a:t>
            </a:r>
          </a:p>
          <a:p>
            <a:r>
              <a:rPr lang="en-GB" dirty="0" err="1"/>
              <a:t>Temeljit</a:t>
            </a:r>
            <a:r>
              <a:rPr lang="en-GB" dirty="0"/>
              <a:t> </a:t>
            </a:r>
            <a:r>
              <a:rPr lang="en-GB" dirty="0" err="1"/>
              <a:t>premislek</a:t>
            </a:r>
            <a:r>
              <a:rPr lang="en-GB" dirty="0"/>
              <a:t> o </a:t>
            </a:r>
            <a:r>
              <a:rPr lang="en-GB" dirty="0" err="1"/>
              <a:t>tem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nujno</a:t>
            </a:r>
            <a:r>
              <a:rPr lang="en-GB" dirty="0"/>
              <a:t> </a:t>
            </a:r>
            <a:r>
              <a:rPr lang="en-GB" dirty="0" err="1"/>
              <a:t>potrebujemo</a:t>
            </a:r>
            <a:r>
              <a:rPr lang="en-GB" dirty="0"/>
              <a:t> </a:t>
            </a:r>
            <a:r>
              <a:rPr lang="en-GB" dirty="0" err="1"/>
              <a:t>nek</a:t>
            </a:r>
            <a:r>
              <a:rPr lang="en-GB" dirty="0"/>
              <a:t> </a:t>
            </a:r>
            <a:r>
              <a:rPr lang="en-GB" dirty="0" err="1"/>
              <a:t>produkt</a:t>
            </a:r>
            <a:r>
              <a:rPr lang="en-GB" dirty="0"/>
              <a:t>.              </a:t>
            </a:r>
            <a:r>
              <a:rPr lang="en-GB" dirty="0" err="1"/>
              <a:t>Zahtevajmo</a:t>
            </a:r>
            <a:r>
              <a:rPr lang="en-GB" dirty="0"/>
              <a:t> od </a:t>
            </a:r>
            <a:r>
              <a:rPr lang="en-GB" dirty="0" err="1"/>
              <a:t>proizvajalcev</a:t>
            </a:r>
            <a:r>
              <a:rPr lang="en-GB" dirty="0"/>
              <a:t>, da </a:t>
            </a:r>
            <a:r>
              <a:rPr lang="en-GB" b="1" u="sng" dirty="0" err="1">
                <a:solidFill>
                  <a:srgbClr val="FF0000"/>
                </a:solidFill>
              </a:rPr>
              <a:t>reciklirajo</a:t>
            </a:r>
            <a:r>
              <a:rPr lang="en-GB" dirty="0"/>
              <a:t> </a:t>
            </a:r>
            <a:r>
              <a:rPr lang="en-GB" dirty="0" err="1"/>
              <a:t>izrabljene</a:t>
            </a:r>
            <a:r>
              <a:rPr lang="en-GB" dirty="0"/>
              <a:t> </a:t>
            </a:r>
            <a:r>
              <a:rPr lang="en-GB" dirty="0" err="1"/>
              <a:t>naprave</a:t>
            </a:r>
            <a:r>
              <a:rPr lang="en-GB" dirty="0"/>
              <a:t>. </a:t>
            </a:r>
          </a:p>
          <a:p>
            <a:r>
              <a:rPr lang="en-GB" dirty="0" err="1"/>
              <a:t>Zahtevajmo</a:t>
            </a:r>
            <a:r>
              <a:rPr lang="en-GB" dirty="0"/>
              <a:t> </a:t>
            </a:r>
            <a:r>
              <a:rPr lang="en-GB" dirty="0" err="1"/>
              <a:t>tudi</a:t>
            </a:r>
            <a:r>
              <a:rPr lang="en-GB" dirty="0"/>
              <a:t>, da </a:t>
            </a:r>
            <a:r>
              <a:rPr lang="en-GB" b="1" u="sng" dirty="0" err="1">
                <a:solidFill>
                  <a:srgbClr val="FF0000"/>
                </a:solidFill>
              </a:rPr>
              <a:t>upoštevajo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  <a:r>
              <a:rPr lang="en-GB" b="1" u="sng" dirty="0" err="1">
                <a:solidFill>
                  <a:srgbClr val="FF0000"/>
                </a:solidFill>
              </a:rPr>
              <a:t>okoljske</a:t>
            </a:r>
            <a:r>
              <a:rPr lang="en-GB" b="1" u="sng" dirty="0">
                <a:solidFill>
                  <a:srgbClr val="FF0000"/>
                </a:solidFill>
              </a:rPr>
              <a:t> </a:t>
            </a:r>
            <a:r>
              <a:rPr lang="en-GB" b="1" u="sng" dirty="0" err="1">
                <a:solidFill>
                  <a:srgbClr val="FF0000"/>
                </a:solidFill>
              </a:rPr>
              <a:t>standarde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</a:t>
            </a:r>
            <a:r>
              <a:rPr lang="en-GB" dirty="0" err="1"/>
              <a:t>veljajo</a:t>
            </a:r>
            <a:r>
              <a:rPr lang="en-GB" dirty="0"/>
              <a:t>                  </a:t>
            </a:r>
            <a:r>
              <a:rPr lang="en-GB" dirty="0" err="1"/>
              <a:t>naprimer</a:t>
            </a:r>
            <a:r>
              <a:rPr lang="en-GB" dirty="0"/>
              <a:t> v EU, </a:t>
            </a:r>
            <a:r>
              <a:rPr lang="en-GB" dirty="0" err="1"/>
              <a:t>čeprav</a:t>
            </a:r>
            <a:r>
              <a:rPr lang="en-GB" dirty="0"/>
              <a:t> </a:t>
            </a:r>
            <a:r>
              <a:rPr lang="en-GB" dirty="0" err="1"/>
              <a:t>prihajajo</a:t>
            </a:r>
            <a:r>
              <a:rPr lang="en-GB" dirty="0"/>
              <a:t> </a:t>
            </a:r>
            <a:r>
              <a:rPr lang="en-GB" dirty="0" err="1"/>
              <a:t>surovine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držav</a:t>
            </a:r>
            <a:r>
              <a:rPr lang="en-GB" dirty="0"/>
              <a:t> </a:t>
            </a:r>
            <a:r>
              <a:rPr lang="en-GB" dirty="0" err="1"/>
              <a:t>izven</a:t>
            </a:r>
            <a:r>
              <a:rPr lang="en-GB" dirty="0"/>
              <a:t> </a:t>
            </a:r>
            <a:r>
              <a:rPr lang="en-GB" dirty="0" err="1"/>
              <a:t>tega</a:t>
            </a:r>
            <a:r>
              <a:rPr lang="en-GB" dirty="0"/>
              <a:t>                         </a:t>
            </a:r>
            <a:r>
              <a:rPr lang="en-GB" dirty="0" err="1"/>
              <a:t>območja</a:t>
            </a:r>
            <a:r>
              <a:rPr lang="en-GB" dirty="0"/>
              <a:t> (</a:t>
            </a:r>
            <a:r>
              <a:rPr lang="en-GB" dirty="0" err="1"/>
              <a:t>kitajska</a:t>
            </a:r>
            <a:r>
              <a:rPr lang="en-GB" dirty="0"/>
              <a:t> </a:t>
            </a:r>
            <a:r>
              <a:rPr lang="en-GB" dirty="0" err="1"/>
              <a:t>podjetja</a:t>
            </a:r>
            <a:r>
              <a:rPr lang="en-GB" dirty="0"/>
              <a:t> </a:t>
            </a:r>
            <a:r>
              <a:rPr lang="en-GB" dirty="0" err="1"/>
              <a:t>morajo</a:t>
            </a:r>
            <a:r>
              <a:rPr lang="en-GB" dirty="0"/>
              <a:t> to </a:t>
            </a:r>
            <a:r>
              <a:rPr lang="en-GB" dirty="0" err="1"/>
              <a:t>vedno</a:t>
            </a:r>
            <a:r>
              <a:rPr lang="en-GB" dirty="0"/>
              <a:t> </a:t>
            </a:r>
            <a:r>
              <a:rPr lang="en-GB" dirty="0" err="1"/>
              <a:t>bolj</a:t>
            </a:r>
            <a:r>
              <a:rPr lang="en-GB" dirty="0"/>
              <a:t> </a:t>
            </a:r>
            <a:r>
              <a:rPr lang="en-GB" dirty="0" err="1"/>
              <a:t>upoštevati</a:t>
            </a:r>
            <a:r>
              <a:rPr lang="en-GB" dirty="0"/>
              <a:t>).</a:t>
            </a:r>
          </a:p>
          <a:p>
            <a:r>
              <a:rPr lang="en-GB" dirty="0"/>
              <a:t>“</a:t>
            </a:r>
            <a:r>
              <a:rPr lang="en-GB" dirty="0" err="1"/>
              <a:t>Poceni</a:t>
            </a:r>
            <a:r>
              <a:rPr lang="en-GB" dirty="0"/>
              <a:t>” je v </a:t>
            </a:r>
            <a:r>
              <a:rPr lang="en-GB" dirty="0" err="1"/>
              <a:t>resnici</a:t>
            </a:r>
            <a:r>
              <a:rPr lang="en-GB" dirty="0"/>
              <a:t> </a:t>
            </a:r>
            <a:r>
              <a:rPr lang="en-GB" dirty="0" err="1"/>
              <a:t>veliko</a:t>
            </a:r>
            <a:r>
              <a:rPr lang="en-GB" dirty="0"/>
              <a:t> </a:t>
            </a:r>
            <a:r>
              <a:rPr lang="en-GB" dirty="0" err="1"/>
              <a:t>dražje</a:t>
            </a:r>
            <a:r>
              <a:rPr lang="en-GB" dirty="0"/>
              <a:t>, le da </a:t>
            </a:r>
            <a:r>
              <a:rPr lang="en-GB" dirty="0" err="1"/>
              <a:t>stroške</a:t>
            </a:r>
            <a:r>
              <a:rPr lang="en-GB" dirty="0"/>
              <a:t> </a:t>
            </a:r>
            <a:r>
              <a:rPr lang="en-GB" dirty="0" err="1"/>
              <a:t>plača</a:t>
            </a:r>
            <a:r>
              <a:rPr lang="en-GB" dirty="0"/>
              <a:t> </a:t>
            </a:r>
            <a:r>
              <a:rPr lang="en-GB" dirty="0" err="1"/>
              <a:t>nekdo</a:t>
            </a:r>
            <a:r>
              <a:rPr lang="en-GB" dirty="0"/>
              <a:t> drug! 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C8E369A-1E6A-433A-BF41-FF9AE52B8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55" y="3724394"/>
            <a:ext cx="1383890" cy="1304211"/>
          </a:xfrm>
          <a:prstGeom prst="rect">
            <a:avLst/>
          </a:prstGeom>
        </p:spPr>
      </p:pic>
      <p:pic>
        <p:nvPicPr>
          <p:cNvPr id="5" name="Picture 4" descr="A picture containing indoor, bird, brown, table&#10;&#10;Description automatically generated">
            <a:extLst>
              <a:ext uri="{FF2B5EF4-FFF2-40B4-BE49-F238E27FC236}">
                <a16:creationId xmlns:a16="http://schemas.microsoft.com/office/drawing/2014/main" id="{6AA79505-9B1C-4AE5-8E96-4228A5E7D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88" y="565121"/>
            <a:ext cx="1322557" cy="10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DA68-2769-43B3-921C-16BF330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 err="1">
                <a:solidFill>
                  <a:srgbClr val="FF0000"/>
                </a:solidFill>
              </a:rPr>
              <a:t>Nove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raziskave</a:t>
            </a:r>
            <a:endParaRPr lang="en-SI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902C-863B-4DFB-AC34-98F89FC4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648807"/>
            <a:ext cx="7886700" cy="4034311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 err="1"/>
              <a:t>Inspiracija</a:t>
            </a:r>
            <a:r>
              <a:rPr lang="en-GB" sz="8000" dirty="0"/>
              <a:t> je </a:t>
            </a:r>
            <a:r>
              <a:rPr lang="en-GB" sz="8000" dirty="0" err="1"/>
              <a:t>kot</a:t>
            </a:r>
            <a:r>
              <a:rPr lang="en-GB" sz="8000" dirty="0"/>
              <a:t> </a:t>
            </a:r>
            <a:r>
              <a:rPr lang="en-GB" sz="8000" dirty="0" err="1"/>
              <a:t>ponavadi</a:t>
            </a:r>
            <a:r>
              <a:rPr lang="en-GB" sz="8000" dirty="0"/>
              <a:t> </a:t>
            </a:r>
            <a:r>
              <a:rPr lang="en-GB" sz="8000" dirty="0" err="1"/>
              <a:t>narava</a:t>
            </a:r>
            <a:r>
              <a:rPr lang="en-GB" sz="8000" dirty="0"/>
              <a:t>: </a:t>
            </a:r>
            <a:r>
              <a:rPr lang="en-GB" sz="8000" dirty="0" err="1"/>
              <a:t>organske</a:t>
            </a:r>
            <a:r>
              <a:rPr lang="en-GB" sz="8000" dirty="0"/>
              <a:t> </a:t>
            </a:r>
            <a:r>
              <a:rPr lang="en-GB" sz="8000" dirty="0" err="1"/>
              <a:t>molekule</a:t>
            </a:r>
            <a:r>
              <a:rPr lang="en-GB" sz="8000" dirty="0"/>
              <a:t> </a:t>
            </a:r>
            <a:r>
              <a:rPr lang="en-GB" sz="8000" dirty="0" err="1"/>
              <a:t>shranjujejo</a:t>
            </a:r>
            <a:r>
              <a:rPr lang="en-GB" sz="8000" dirty="0"/>
              <a:t> in </a:t>
            </a:r>
            <a:r>
              <a:rPr lang="en-GB" sz="8000" dirty="0" err="1"/>
              <a:t>prenašajo</a:t>
            </a:r>
            <a:r>
              <a:rPr lang="en-GB" sz="8000" dirty="0"/>
              <a:t> </a:t>
            </a:r>
            <a:r>
              <a:rPr lang="en-GB" sz="8000" dirty="0" err="1"/>
              <a:t>energijo</a:t>
            </a:r>
            <a:r>
              <a:rPr lang="en-GB" sz="8000" dirty="0"/>
              <a:t>.</a:t>
            </a:r>
          </a:p>
          <a:p>
            <a:r>
              <a:rPr lang="en-GB" sz="8000" dirty="0" err="1"/>
              <a:t>Tekoče</a:t>
            </a:r>
            <a:r>
              <a:rPr lang="en-GB" sz="8000" dirty="0"/>
              <a:t> </a:t>
            </a:r>
            <a:r>
              <a:rPr lang="en-GB" sz="8000" dirty="0" err="1"/>
              <a:t>baterije</a:t>
            </a:r>
            <a:r>
              <a:rPr lang="en-GB" sz="8000" dirty="0"/>
              <a:t>: </a:t>
            </a:r>
            <a:r>
              <a:rPr lang="en-GB" sz="8000" dirty="0" err="1"/>
              <a:t>narejene</a:t>
            </a:r>
            <a:r>
              <a:rPr lang="en-GB" sz="8000" dirty="0"/>
              <a:t> so </a:t>
            </a:r>
            <a:r>
              <a:rPr lang="en-GB" sz="8000" dirty="0" err="1"/>
              <a:t>iz</a:t>
            </a:r>
            <a:r>
              <a:rPr lang="en-GB" sz="8000" dirty="0"/>
              <a:t> </a:t>
            </a:r>
            <a:r>
              <a:rPr lang="en-GB" sz="8000" dirty="0" err="1"/>
              <a:t>organskih</a:t>
            </a:r>
            <a:r>
              <a:rPr lang="en-GB" sz="8000" dirty="0"/>
              <a:t> </a:t>
            </a:r>
            <a:r>
              <a:rPr lang="en-GB" sz="8000" dirty="0" err="1"/>
              <a:t>materialov</a:t>
            </a:r>
            <a:r>
              <a:rPr lang="en-GB" sz="8000" dirty="0"/>
              <a:t>.</a:t>
            </a:r>
          </a:p>
          <a:p>
            <a:r>
              <a:rPr lang="en-GB" sz="8000" dirty="0" err="1"/>
              <a:t>Elektrode</a:t>
            </a:r>
            <a:r>
              <a:rPr lang="en-GB" sz="8000" dirty="0"/>
              <a:t> </a:t>
            </a:r>
            <a:r>
              <a:rPr lang="en-GB" sz="8000" dirty="0" err="1"/>
              <a:t>iz</a:t>
            </a:r>
            <a:r>
              <a:rPr lang="en-GB" sz="8000" dirty="0"/>
              <a:t> </a:t>
            </a:r>
            <a:r>
              <a:rPr lang="en-GB" sz="8000" dirty="0" err="1"/>
              <a:t>kompostnih</a:t>
            </a:r>
            <a:r>
              <a:rPr lang="en-GB" sz="8000" dirty="0"/>
              <a:t> </a:t>
            </a:r>
            <a:r>
              <a:rPr lang="en-GB" sz="8000" dirty="0" err="1"/>
              <a:t>odpadkov</a:t>
            </a:r>
            <a:r>
              <a:rPr lang="en-GB" sz="8000" dirty="0"/>
              <a:t> (</a:t>
            </a:r>
            <a:r>
              <a:rPr lang="en-GB" sz="8000" dirty="0" err="1"/>
              <a:t>jabolka</a:t>
            </a:r>
            <a:r>
              <a:rPr lang="en-GB" sz="8000" dirty="0"/>
              <a:t>, </a:t>
            </a:r>
            <a:r>
              <a:rPr lang="en-GB" sz="8000" dirty="0" err="1"/>
              <a:t>jajčne</a:t>
            </a:r>
            <a:r>
              <a:rPr lang="en-GB" sz="8000" dirty="0"/>
              <a:t> lupine), </a:t>
            </a:r>
            <a:r>
              <a:rPr lang="en-GB" sz="8000" dirty="0" err="1"/>
              <a:t>ki</a:t>
            </a:r>
            <a:r>
              <a:rPr lang="en-GB" sz="8000" dirty="0"/>
              <a:t> </a:t>
            </a:r>
            <a:r>
              <a:rPr lang="en-GB" sz="8000" dirty="0" err="1"/>
              <a:t>jih</a:t>
            </a:r>
            <a:r>
              <a:rPr lang="en-GB" sz="8000" dirty="0"/>
              <a:t> </a:t>
            </a:r>
            <a:r>
              <a:rPr lang="en-GB" sz="8000" dirty="0" err="1"/>
              <a:t>zmeljejo</a:t>
            </a:r>
            <a:r>
              <a:rPr lang="en-GB" sz="8000" dirty="0"/>
              <a:t> v </a:t>
            </a:r>
            <a:r>
              <a:rPr lang="en-GB" sz="8000" dirty="0" err="1"/>
              <a:t>prah</a:t>
            </a:r>
            <a:r>
              <a:rPr lang="en-GB" sz="8000" dirty="0"/>
              <a:t>.</a:t>
            </a:r>
          </a:p>
          <a:p>
            <a:r>
              <a:rPr lang="en-GB" sz="8000" dirty="0" err="1"/>
              <a:t>Porfirini</a:t>
            </a:r>
            <a:r>
              <a:rPr lang="en-GB" sz="8000" dirty="0"/>
              <a:t>: </a:t>
            </a:r>
            <a:r>
              <a:rPr lang="en-GB" sz="8000" dirty="0" err="1"/>
              <a:t>dobre</a:t>
            </a:r>
            <a:r>
              <a:rPr lang="en-GB" sz="8000" dirty="0"/>
              <a:t> </a:t>
            </a:r>
            <a:r>
              <a:rPr lang="en-GB" sz="8000" dirty="0" err="1"/>
              <a:t>elektronske</a:t>
            </a:r>
            <a:r>
              <a:rPr lang="en-GB" sz="8000" dirty="0"/>
              <a:t> </a:t>
            </a:r>
            <a:r>
              <a:rPr lang="en-GB" sz="8000" dirty="0" err="1"/>
              <a:t>lastnosti</a:t>
            </a:r>
            <a:r>
              <a:rPr lang="en-GB" sz="8000" dirty="0"/>
              <a:t>, </a:t>
            </a:r>
            <a:r>
              <a:rPr lang="en-GB" sz="8000" dirty="0" err="1"/>
              <a:t>kompleksi</a:t>
            </a:r>
            <a:r>
              <a:rPr lang="en-GB" sz="8000" dirty="0"/>
              <a:t>                                               so </a:t>
            </a:r>
            <a:r>
              <a:rPr lang="en-GB" sz="8000" dirty="0" err="1"/>
              <a:t>obetavni</a:t>
            </a:r>
            <a:r>
              <a:rPr lang="en-GB" sz="8000" dirty="0"/>
              <a:t> </a:t>
            </a:r>
            <a:r>
              <a:rPr lang="en-GB" sz="8000" dirty="0" err="1"/>
              <a:t>materiali</a:t>
            </a:r>
            <a:r>
              <a:rPr lang="en-GB" sz="8000" dirty="0"/>
              <a:t> za </a:t>
            </a:r>
            <a:r>
              <a:rPr lang="en-GB" sz="8000" dirty="0" err="1"/>
              <a:t>izdelavo</a:t>
            </a:r>
            <a:r>
              <a:rPr lang="en-GB" sz="8000" dirty="0"/>
              <a:t> </a:t>
            </a:r>
            <a:r>
              <a:rPr lang="en-GB" sz="8000" dirty="0" err="1"/>
              <a:t>elektrod</a:t>
            </a:r>
            <a:r>
              <a:rPr lang="en-GB" sz="8000" dirty="0"/>
              <a:t>. V </a:t>
            </a:r>
            <a:r>
              <a:rPr lang="en-GB" sz="8000" dirty="0" err="1"/>
              <a:t>naravi</a:t>
            </a:r>
            <a:r>
              <a:rPr lang="en-GB" sz="8000" dirty="0"/>
              <a:t>                                         </a:t>
            </a:r>
            <a:r>
              <a:rPr lang="en-GB" sz="8000" dirty="0" err="1"/>
              <a:t>jih</a:t>
            </a:r>
            <a:r>
              <a:rPr lang="en-GB" sz="8000" dirty="0"/>
              <a:t> </a:t>
            </a:r>
            <a:r>
              <a:rPr lang="en-GB" sz="8000" dirty="0" err="1"/>
              <a:t>najdemo</a:t>
            </a:r>
            <a:r>
              <a:rPr lang="en-GB" sz="8000" dirty="0"/>
              <a:t> v </a:t>
            </a:r>
            <a:r>
              <a:rPr lang="en-GB" sz="8000" dirty="0" err="1"/>
              <a:t>hemoglobinu</a:t>
            </a:r>
            <a:r>
              <a:rPr lang="en-GB" sz="8000" dirty="0"/>
              <a:t> in </a:t>
            </a:r>
            <a:r>
              <a:rPr lang="en-GB" sz="8000" dirty="0" err="1"/>
              <a:t>klorofilu</a:t>
            </a:r>
            <a:r>
              <a:rPr lang="en-GB" sz="8000" dirty="0"/>
              <a:t>, v </a:t>
            </a:r>
            <a:r>
              <a:rPr lang="en-GB" sz="8000" dirty="0" err="1"/>
              <a:t>nafti</a:t>
            </a:r>
            <a:r>
              <a:rPr lang="en-GB" sz="8000" dirty="0"/>
              <a:t> …</a:t>
            </a:r>
          </a:p>
          <a:p>
            <a:r>
              <a:rPr lang="en-GB" sz="8000" dirty="0" err="1"/>
              <a:t>Potekajo</a:t>
            </a:r>
            <a:r>
              <a:rPr lang="en-GB" sz="8000" dirty="0"/>
              <a:t> </a:t>
            </a:r>
            <a:r>
              <a:rPr lang="en-GB" sz="8000" dirty="0" err="1"/>
              <a:t>tudi</a:t>
            </a:r>
            <a:r>
              <a:rPr lang="en-GB" sz="8000" dirty="0"/>
              <a:t> </a:t>
            </a:r>
            <a:r>
              <a:rPr lang="en-GB" sz="8000" dirty="0" err="1"/>
              <a:t>raziskave</a:t>
            </a:r>
            <a:r>
              <a:rPr lang="en-GB" sz="8000" dirty="0"/>
              <a:t> </a:t>
            </a:r>
            <a:r>
              <a:rPr lang="en-GB" sz="8000" dirty="0" err="1"/>
              <a:t>uporabe</a:t>
            </a:r>
            <a:r>
              <a:rPr lang="en-GB" sz="8000" dirty="0"/>
              <a:t> </a:t>
            </a:r>
            <a:r>
              <a:rPr lang="en-GB" sz="8000" dirty="0" err="1"/>
              <a:t>natrija</a:t>
            </a:r>
            <a:r>
              <a:rPr lang="en-GB" sz="8000" dirty="0"/>
              <a:t>, </a:t>
            </a:r>
            <a:r>
              <a:rPr lang="en-GB" sz="8000" dirty="0" err="1"/>
              <a:t>kalija</a:t>
            </a:r>
            <a:r>
              <a:rPr lang="en-GB" sz="8000" dirty="0"/>
              <a:t> in                                </a:t>
            </a:r>
            <a:r>
              <a:rPr lang="en-GB" sz="8000" dirty="0" err="1"/>
              <a:t>magnezija</a:t>
            </a:r>
            <a:r>
              <a:rPr lang="en-GB" sz="8000" dirty="0"/>
              <a:t>, </a:t>
            </a:r>
            <a:r>
              <a:rPr lang="en-GB" sz="8000" dirty="0" err="1"/>
              <a:t>ki</a:t>
            </a:r>
            <a:r>
              <a:rPr lang="en-GB" sz="8000" dirty="0"/>
              <a:t> so </a:t>
            </a:r>
            <a:r>
              <a:rPr lang="en-GB" sz="8000" dirty="0" err="1"/>
              <a:t>lažje</a:t>
            </a:r>
            <a:r>
              <a:rPr lang="en-GB" sz="8000" dirty="0"/>
              <a:t> </a:t>
            </a:r>
            <a:r>
              <a:rPr lang="en-GB" sz="8000" dirty="0" err="1"/>
              <a:t>dostopni</a:t>
            </a:r>
            <a:r>
              <a:rPr lang="en-GB" sz="8000" dirty="0"/>
              <a:t>.</a:t>
            </a:r>
          </a:p>
          <a:p>
            <a:r>
              <a:rPr lang="en-GB" sz="8000" dirty="0" err="1"/>
              <a:t>Cerij</a:t>
            </a:r>
            <a:r>
              <a:rPr lang="en-GB" sz="8000" dirty="0"/>
              <a:t> (</a:t>
            </a:r>
            <a:r>
              <a:rPr lang="en-GB" sz="8000" dirty="0" err="1"/>
              <a:t>ki</a:t>
            </a:r>
            <a:r>
              <a:rPr lang="en-GB" sz="8000" dirty="0"/>
              <a:t> </a:t>
            </a:r>
            <a:r>
              <a:rPr lang="en-GB" sz="8000" dirty="0" err="1"/>
              <a:t>ga</a:t>
            </a:r>
            <a:r>
              <a:rPr lang="en-GB" sz="8000" dirty="0"/>
              <a:t> je </a:t>
            </a:r>
            <a:r>
              <a:rPr lang="en-GB" sz="8000" dirty="0" err="1"/>
              <a:t>lažje</a:t>
            </a:r>
            <a:r>
              <a:rPr lang="en-GB" sz="8000" dirty="0"/>
              <a:t> </a:t>
            </a:r>
            <a:r>
              <a:rPr lang="en-GB" sz="8000" dirty="0" err="1"/>
              <a:t>pridobivati</a:t>
            </a:r>
            <a:r>
              <a:rPr lang="en-GB" sz="8000" dirty="0"/>
              <a:t>) se </a:t>
            </a:r>
            <a:r>
              <a:rPr lang="en-GB" sz="8000" dirty="0" err="1"/>
              <a:t>lahko</a:t>
            </a:r>
            <a:r>
              <a:rPr lang="en-GB" sz="8000" dirty="0"/>
              <a:t> v </a:t>
            </a:r>
            <a:r>
              <a:rPr lang="en-GB" sz="8000" dirty="0" err="1"/>
              <a:t>zlitinah</a:t>
            </a:r>
            <a:r>
              <a:rPr lang="en-GB" sz="8000" dirty="0"/>
              <a:t>                                  </a:t>
            </a:r>
            <a:r>
              <a:rPr lang="en-GB" sz="8000" dirty="0" err="1"/>
              <a:t>uporablja</a:t>
            </a:r>
            <a:r>
              <a:rPr lang="en-GB" sz="8000" dirty="0"/>
              <a:t> </a:t>
            </a:r>
            <a:r>
              <a:rPr lang="en-GB" sz="8000" dirty="0" err="1"/>
              <a:t>kot</a:t>
            </a:r>
            <a:r>
              <a:rPr lang="en-GB" sz="8000" dirty="0"/>
              <a:t> </a:t>
            </a:r>
            <a:r>
              <a:rPr lang="en-GB" sz="8000" dirty="0" err="1"/>
              <a:t>nadomestilo</a:t>
            </a:r>
            <a:r>
              <a:rPr lang="en-GB" sz="8000" dirty="0"/>
              <a:t> za </a:t>
            </a:r>
            <a:r>
              <a:rPr lang="en-GB" sz="8000" dirty="0" err="1"/>
              <a:t>ostale</a:t>
            </a:r>
            <a:r>
              <a:rPr lang="en-GB" sz="8000" dirty="0"/>
              <a:t> </a:t>
            </a:r>
            <a:r>
              <a:rPr lang="en-GB" sz="8000" dirty="0" err="1"/>
              <a:t>redke</a:t>
            </a:r>
            <a:r>
              <a:rPr lang="en-GB" sz="8000" dirty="0"/>
              <a:t> </a:t>
            </a:r>
            <a:r>
              <a:rPr lang="en-GB" sz="8000" dirty="0" err="1"/>
              <a:t>kovine</a:t>
            </a:r>
            <a:r>
              <a:rPr lang="en-GB" sz="8000" dirty="0"/>
              <a:t>                                       pri </a:t>
            </a:r>
            <a:r>
              <a:rPr lang="en-GB" sz="8000" dirty="0" err="1"/>
              <a:t>izdelavi</a:t>
            </a:r>
            <a:r>
              <a:rPr lang="en-GB" sz="8000" dirty="0"/>
              <a:t> </a:t>
            </a:r>
            <a:r>
              <a:rPr lang="en-GB" sz="8000" dirty="0" err="1"/>
              <a:t>magnetov</a:t>
            </a:r>
            <a:r>
              <a:rPr lang="en-GB" sz="8000" dirty="0"/>
              <a:t>. </a:t>
            </a:r>
            <a:r>
              <a:rPr lang="en-GB" sz="8000" dirty="0" err="1"/>
              <a:t>Cerij</a:t>
            </a:r>
            <a:r>
              <a:rPr lang="en-GB" sz="8000" dirty="0"/>
              <a:t> je 25. </a:t>
            </a:r>
            <a:r>
              <a:rPr lang="en-GB" sz="8000" dirty="0" err="1"/>
              <a:t>najbolj</a:t>
            </a:r>
            <a:r>
              <a:rPr lang="en-GB" sz="8000" dirty="0"/>
              <a:t> pogost                               element  </a:t>
            </a:r>
            <a:r>
              <a:rPr lang="en-GB" sz="8000" dirty="0" err="1"/>
              <a:t>na</a:t>
            </a:r>
            <a:r>
              <a:rPr lang="en-GB" sz="8000" dirty="0"/>
              <a:t> </a:t>
            </a:r>
            <a:r>
              <a:rPr lang="en-GB" sz="8000" dirty="0" err="1"/>
              <a:t>Zemlji</a:t>
            </a:r>
            <a:r>
              <a:rPr lang="en-GB" sz="8000" dirty="0"/>
              <a:t> (</a:t>
            </a:r>
            <a:r>
              <a:rPr lang="en-GB" sz="8000" dirty="0" err="1"/>
              <a:t>podobno</a:t>
            </a:r>
            <a:r>
              <a:rPr lang="en-GB" sz="8000" dirty="0"/>
              <a:t> </a:t>
            </a:r>
            <a:r>
              <a:rPr lang="en-GB" sz="8000" dirty="0" err="1"/>
              <a:t>kot</a:t>
            </a:r>
            <a:r>
              <a:rPr lang="en-GB" sz="8000" dirty="0"/>
              <a:t> baker).</a:t>
            </a:r>
          </a:p>
          <a:p>
            <a:r>
              <a:rPr lang="en-GB" sz="8000" dirty="0"/>
              <a:t>…   </a:t>
            </a:r>
          </a:p>
          <a:p>
            <a:endParaRPr lang="en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5B989-AB77-4F79-B3B6-50F991EFC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26" y="2952120"/>
            <a:ext cx="1955888" cy="1274699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E0F7BD34-504E-47B4-B39E-D571360BB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10" y="4492614"/>
            <a:ext cx="581495" cy="1022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DAC094-23A6-4609-A8DC-EB9D0F4F1108}"/>
              </a:ext>
            </a:extLst>
          </p:cNvPr>
          <p:cNvSpPr txBox="1"/>
          <p:nvPr/>
        </p:nvSpPr>
        <p:spPr>
          <a:xfrm>
            <a:off x="7514310" y="5522798"/>
            <a:ext cx="857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err="1"/>
              <a:t>Cerera</a:t>
            </a:r>
            <a:endParaRPr lang="en-SI" sz="1350" dirty="0"/>
          </a:p>
        </p:txBody>
      </p:sp>
    </p:spTree>
    <p:extLst>
      <p:ext uri="{BB962C8B-B14F-4D97-AF65-F5344CB8AC3E}">
        <p14:creationId xmlns:p14="http://schemas.microsoft.com/office/powerpoint/2010/main" val="104665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4493-F74C-4712-8B4A-DFF5EC9F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 err="1">
                <a:solidFill>
                  <a:srgbClr val="FF0000"/>
                </a:solidFill>
              </a:rPr>
              <a:t>Literatura</a:t>
            </a:r>
            <a:endParaRPr lang="en-SI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25F6-E137-4FA6-890F-77B76EB83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Vse</a:t>
            </a:r>
            <a:r>
              <a:rPr lang="en-GB" dirty="0"/>
              <a:t> </a:t>
            </a:r>
            <a:r>
              <a:rPr lang="en-GB" dirty="0" err="1"/>
              <a:t>fotografije</a:t>
            </a:r>
            <a:r>
              <a:rPr lang="en-GB" dirty="0"/>
              <a:t> (</a:t>
            </a:r>
            <a:r>
              <a:rPr lang="en-GB" dirty="0" err="1"/>
              <a:t>razen</a:t>
            </a:r>
            <a:r>
              <a:rPr lang="en-GB" dirty="0"/>
              <a:t> </a:t>
            </a:r>
            <a:r>
              <a:rPr lang="en-GB" dirty="0" err="1"/>
              <a:t>posebej</a:t>
            </a:r>
            <a:r>
              <a:rPr lang="en-GB" dirty="0"/>
              <a:t> </a:t>
            </a:r>
            <a:r>
              <a:rPr lang="en-GB" dirty="0" err="1"/>
              <a:t>označenih</a:t>
            </a:r>
            <a:r>
              <a:rPr lang="en-GB" dirty="0"/>
              <a:t>) so </a:t>
            </a:r>
            <a:r>
              <a:rPr lang="en-GB" dirty="0" err="1"/>
              <a:t>lastne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wikipedie</a:t>
            </a:r>
            <a:r>
              <a:rPr lang="en-GB" dirty="0"/>
              <a:t>.</a:t>
            </a:r>
          </a:p>
          <a:p>
            <a:r>
              <a:rPr lang="en-GB" dirty="0"/>
              <a:t>Royal Society of Chemistry.</a:t>
            </a:r>
          </a:p>
          <a:p>
            <a:r>
              <a:rPr lang="en-GB" dirty="0"/>
              <a:t>Scientific American in </a:t>
            </a:r>
            <a:r>
              <a:rPr lang="en-GB" dirty="0" err="1"/>
              <a:t>druge</a:t>
            </a:r>
            <a:r>
              <a:rPr lang="en-GB" dirty="0"/>
              <a:t> </a:t>
            </a:r>
            <a:r>
              <a:rPr lang="en-GB" dirty="0" err="1"/>
              <a:t>kemijske</a:t>
            </a:r>
            <a:r>
              <a:rPr lang="en-GB" dirty="0"/>
              <a:t> </a:t>
            </a:r>
            <a:r>
              <a:rPr lang="en-GB" dirty="0" err="1"/>
              <a:t>revije</a:t>
            </a:r>
            <a:r>
              <a:rPr lang="en-GB" dirty="0"/>
              <a:t>.</a:t>
            </a:r>
          </a:p>
          <a:p>
            <a:r>
              <a:rPr lang="en-GB" dirty="0" err="1"/>
              <a:t>Publikacije</a:t>
            </a:r>
            <a:r>
              <a:rPr lang="en-GB" dirty="0"/>
              <a:t> </a:t>
            </a:r>
            <a:r>
              <a:rPr lang="en-GB" dirty="0" err="1"/>
              <a:t>metalurške</a:t>
            </a:r>
            <a:r>
              <a:rPr lang="en-GB" dirty="0"/>
              <a:t> in </a:t>
            </a:r>
            <a:r>
              <a:rPr lang="en-GB" dirty="0" err="1"/>
              <a:t>kemijske</a:t>
            </a:r>
            <a:r>
              <a:rPr lang="en-GB" dirty="0"/>
              <a:t> </a:t>
            </a:r>
            <a:r>
              <a:rPr lang="en-GB" dirty="0" err="1"/>
              <a:t>industrije</a:t>
            </a:r>
            <a:r>
              <a:rPr lang="en-GB" dirty="0"/>
              <a:t>.</a:t>
            </a:r>
          </a:p>
          <a:p>
            <a:r>
              <a:rPr lang="en-GB" dirty="0" err="1"/>
              <a:t>Publikacije</a:t>
            </a:r>
            <a:r>
              <a:rPr lang="en-GB" dirty="0"/>
              <a:t> </a:t>
            </a:r>
            <a:r>
              <a:rPr lang="en-GB" dirty="0" err="1"/>
              <a:t>okoljskih</a:t>
            </a:r>
            <a:r>
              <a:rPr lang="en-GB" dirty="0"/>
              <a:t> </a:t>
            </a:r>
            <a:r>
              <a:rPr lang="en-GB" dirty="0" err="1"/>
              <a:t>organizacij</a:t>
            </a:r>
            <a:r>
              <a:rPr lang="en-GB" dirty="0"/>
              <a:t>.</a:t>
            </a:r>
          </a:p>
          <a:p>
            <a:r>
              <a:rPr lang="en-GB" dirty="0"/>
              <a:t>…….. </a:t>
            </a:r>
          </a:p>
          <a:p>
            <a:endParaRPr lang="en-GB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81291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9A98-9E23-452C-A232-F0F8EB91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SI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65BD2-8808-40AB-8ECF-A45A13FBC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5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050" dirty="0">
                <a:solidFill>
                  <a:srgbClr val="FF0000"/>
                </a:solidFill>
              </a:rPr>
              <a:t>HVALA ZA POZORNOST!</a:t>
            </a:r>
            <a:endParaRPr lang="en-SI" sz="4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FB2D8A7F-1F82-43C0-9A87-34BB9B6B6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357" y="971550"/>
            <a:ext cx="5399485" cy="19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SI" sz="825" dirty="0"/>
              <a:t>The Periodic Table of the Chemical Elements and Sustainable Development</a:t>
            </a: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74C9E965-36D4-4331-B7C2-C6E95C566C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37510" y="971550"/>
            <a:ext cx="27527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I" sz="1350"/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C27911E4-0AAD-4E8B-B728-699EAC0B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272" y="5312570"/>
            <a:ext cx="6480572" cy="15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SI" sz="600" b="1">
                <a:solidFill>
                  <a:srgbClr val="0054A6"/>
                </a:solidFill>
              </a:rPr>
              <a:t>European Journal of Inorganic Chemistry, First published: 28 March 2019, DOI: (10.1002/ejic.201801409)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9F71A33-E34A-4EA4-AF0A-B8DA36575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80" y="1428750"/>
            <a:ext cx="3968353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B71B-4DD2-4796-BEA3-9B7CF4C7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A4C8DC-33C9-48BB-AE9E-7E50FEB6D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390650"/>
            <a:ext cx="5715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4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ECD70-8D99-449A-9663-70AD8C8A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rgbClr val="FF0000"/>
                </a:solidFill>
              </a:rPr>
              <a:t>STRATEŠKE KOVINE</a:t>
            </a:r>
            <a:endParaRPr lang="en-SI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9B3AA-B370-4552-92F6-CB1A937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675"/>
            <a:ext cx="7886700" cy="4351338"/>
          </a:xfrm>
        </p:spPr>
        <p:txBody>
          <a:bodyPr/>
          <a:lstStyle/>
          <a:p>
            <a:endParaRPr lang="en-GB" dirty="0"/>
          </a:p>
          <a:p>
            <a:r>
              <a:rPr lang="en-GB" sz="2400" dirty="0"/>
              <a:t>Danes so </a:t>
            </a:r>
            <a:r>
              <a:rPr lang="en-GB" sz="2400" dirty="0" err="1"/>
              <a:t>strateške</a:t>
            </a:r>
            <a:r>
              <a:rPr lang="en-GB" sz="2400" dirty="0"/>
              <a:t> </a:t>
            </a:r>
            <a:r>
              <a:rPr lang="en-GB" sz="2400" dirty="0" err="1"/>
              <a:t>kovine</a:t>
            </a:r>
            <a:r>
              <a:rPr lang="en-GB" sz="2400" dirty="0"/>
              <a:t> </a:t>
            </a:r>
            <a:r>
              <a:rPr lang="en-GB" sz="2400" u="sng" dirty="0" err="1">
                <a:solidFill>
                  <a:srgbClr val="FF0000"/>
                </a:solidFill>
              </a:rPr>
              <a:t>krom</a:t>
            </a:r>
            <a:r>
              <a:rPr lang="en-GB" sz="2400" dirty="0"/>
              <a:t>, </a:t>
            </a:r>
            <a:r>
              <a:rPr lang="en-GB" sz="2400" u="sng" dirty="0">
                <a:solidFill>
                  <a:srgbClr val="FF0000"/>
                </a:solidFill>
              </a:rPr>
              <a:t>titan</a:t>
            </a:r>
            <a:r>
              <a:rPr lang="en-GB" sz="2400" dirty="0"/>
              <a:t>, </a:t>
            </a:r>
            <a:r>
              <a:rPr lang="en-GB" sz="2400" u="sng" dirty="0" err="1">
                <a:solidFill>
                  <a:srgbClr val="FF0000"/>
                </a:solidFill>
              </a:rPr>
              <a:t>kobalt</a:t>
            </a:r>
            <a:r>
              <a:rPr lang="en-GB" sz="2400" dirty="0"/>
              <a:t>; </a:t>
            </a:r>
            <a:r>
              <a:rPr lang="en-GB" sz="2400" dirty="0" err="1"/>
              <a:t>imajo</a:t>
            </a:r>
            <a:r>
              <a:rPr lang="en-GB" sz="2400" dirty="0"/>
              <a:t> </a:t>
            </a:r>
            <a:r>
              <a:rPr lang="en-GB" sz="2400" dirty="0" err="1"/>
              <a:t>odlične</a:t>
            </a:r>
            <a:r>
              <a:rPr lang="en-GB" sz="2400" dirty="0"/>
              <a:t> </a:t>
            </a:r>
            <a:r>
              <a:rPr lang="en-GB" sz="2400" dirty="0" err="1"/>
              <a:t>korozijske</a:t>
            </a:r>
            <a:r>
              <a:rPr lang="en-GB" sz="2400" dirty="0"/>
              <a:t> </a:t>
            </a:r>
            <a:r>
              <a:rPr lang="en-GB" sz="2400" dirty="0" err="1"/>
              <a:t>lastnosti</a:t>
            </a:r>
            <a:r>
              <a:rPr lang="en-GB" sz="2400" dirty="0"/>
              <a:t>. </a:t>
            </a:r>
          </a:p>
          <a:p>
            <a:r>
              <a:rPr lang="en-GB" sz="2400" dirty="0" err="1"/>
              <a:t>Zadnji</a:t>
            </a:r>
            <a:r>
              <a:rPr lang="en-GB" sz="2400" dirty="0"/>
              <a:t> </a:t>
            </a:r>
            <a:r>
              <a:rPr lang="en-GB" sz="2400" dirty="0" err="1"/>
              <a:t>dve</a:t>
            </a:r>
            <a:r>
              <a:rPr lang="en-GB" sz="2400" dirty="0"/>
              <a:t> </a:t>
            </a:r>
            <a:r>
              <a:rPr lang="en-GB" sz="2400" dirty="0" err="1"/>
              <a:t>desetletji</a:t>
            </a:r>
            <a:r>
              <a:rPr lang="en-GB" sz="2400" dirty="0"/>
              <a:t> </a:t>
            </a:r>
            <a:r>
              <a:rPr lang="en-GB" sz="2400" dirty="0" err="1"/>
              <a:t>postaja</a:t>
            </a:r>
            <a:r>
              <a:rPr lang="en-GB" sz="2400" dirty="0"/>
              <a:t> </a:t>
            </a:r>
            <a:r>
              <a:rPr lang="en-GB" sz="2400" dirty="0" err="1"/>
              <a:t>še</a:t>
            </a:r>
            <a:r>
              <a:rPr lang="en-GB" sz="2400" dirty="0"/>
              <a:t> </a:t>
            </a:r>
            <a:r>
              <a:rPr lang="en-GB" sz="2400" dirty="0" err="1"/>
              <a:t>posebej</a:t>
            </a:r>
            <a:r>
              <a:rPr lang="en-GB" sz="2400" dirty="0"/>
              <a:t> </a:t>
            </a:r>
            <a:r>
              <a:rPr lang="en-GB" sz="2400" dirty="0" err="1"/>
              <a:t>pomemben</a:t>
            </a:r>
            <a:r>
              <a:rPr lang="en-GB" sz="2400" dirty="0"/>
              <a:t> </a:t>
            </a:r>
            <a:r>
              <a:rPr lang="en-GB" sz="2400" u="sng" dirty="0" err="1">
                <a:solidFill>
                  <a:srgbClr val="FF0000"/>
                </a:solidFill>
              </a:rPr>
              <a:t>litij</a:t>
            </a:r>
            <a:r>
              <a:rPr lang="en-GB" sz="2400" dirty="0"/>
              <a:t>. </a:t>
            </a:r>
            <a:r>
              <a:rPr lang="en-GB" sz="2400" dirty="0" err="1"/>
              <a:t>Nekateri</a:t>
            </a:r>
            <a:r>
              <a:rPr lang="en-GB" sz="2400" dirty="0"/>
              <a:t> </a:t>
            </a:r>
            <a:r>
              <a:rPr lang="en-GB" sz="2400" dirty="0" err="1"/>
              <a:t>pravijo</a:t>
            </a:r>
            <a:r>
              <a:rPr lang="en-GB" sz="2400" dirty="0"/>
              <a:t> </a:t>
            </a:r>
            <a:r>
              <a:rPr lang="en-GB" sz="2400" dirty="0" err="1"/>
              <a:t>sedanjemu</a:t>
            </a:r>
            <a:r>
              <a:rPr lang="en-GB" sz="2400" dirty="0"/>
              <a:t> </a:t>
            </a:r>
            <a:r>
              <a:rPr lang="en-GB" sz="2400" dirty="0" err="1"/>
              <a:t>času</a:t>
            </a:r>
            <a:r>
              <a:rPr lang="en-GB" sz="2400" dirty="0"/>
              <a:t> </a:t>
            </a:r>
            <a:r>
              <a:rPr lang="en-GB" sz="2400" dirty="0" err="1"/>
              <a:t>kar</a:t>
            </a:r>
            <a:r>
              <a:rPr lang="en-GB" sz="2400" dirty="0"/>
              <a:t> </a:t>
            </a:r>
            <a:r>
              <a:rPr lang="en-GB" sz="2400" dirty="0" err="1"/>
              <a:t>litijeva</a:t>
            </a:r>
            <a:r>
              <a:rPr lang="en-GB" sz="2400" dirty="0"/>
              <a:t> </a:t>
            </a:r>
            <a:r>
              <a:rPr lang="en-GB" sz="2400" dirty="0" err="1"/>
              <a:t>doba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Sodobne</a:t>
            </a:r>
            <a:r>
              <a:rPr lang="en-GB" sz="2400" dirty="0"/>
              <a:t> </a:t>
            </a:r>
            <a:r>
              <a:rPr lang="en-GB" sz="2400" dirty="0" err="1"/>
              <a:t>tehnologije</a:t>
            </a:r>
            <a:r>
              <a:rPr lang="en-GB" sz="2400" dirty="0"/>
              <a:t> pa </a:t>
            </a:r>
            <a:r>
              <a:rPr lang="en-GB" sz="2400" dirty="0" err="1"/>
              <a:t>ni</a:t>
            </a:r>
            <a:r>
              <a:rPr lang="en-GB" sz="2400" dirty="0"/>
              <a:t> </a:t>
            </a:r>
            <a:r>
              <a:rPr lang="en-GB" sz="2400" dirty="0" err="1"/>
              <a:t>brez</a:t>
            </a:r>
            <a:r>
              <a:rPr lang="en-GB" sz="2400" dirty="0"/>
              <a:t> </a:t>
            </a:r>
            <a:r>
              <a:rPr lang="en-GB" sz="2400" dirty="0" err="1"/>
              <a:t>uporabe</a:t>
            </a:r>
            <a:r>
              <a:rPr lang="en-GB" sz="2400" dirty="0"/>
              <a:t> </a:t>
            </a:r>
            <a:r>
              <a:rPr lang="en-GB" sz="2400" u="sng" dirty="0" err="1">
                <a:solidFill>
                  <a:srgbClr val="FF0000"/>
                </a:solidFill>
              </a:rPr>
              <a:t>redkih</a:t>
            </a:r>
            <a:r>
              <a:rPr lang="en-GB" sz="2400" u="sng" dirty="0">
                <a:solidFill>
                  <a:srgbClr val="FF0000"/>
                </a:solidFill>
              </a:rPr>
              <a:t> </a:t>
            </a:r>
            <a:r>
              <a:rPr lang="en-GB" sz="2400" u="sng" dirty="0" err="1">
                <a:solidFill>
                  <a:srgbClr val="FF0000"/>
                </a:solidFill>
              </a:rPr>
              <a:t>kovin</a:t>
            </a:r>
            <a:r>
              <a:rPr lang="en-GB" sz="2400" dirty="0"/>
              <a:t>!</a:t>
            </a:r>
          </a:p>
          <a:p>
            <a:r>
              <a:rPr lang="en-GB" sz="2400" dirty="0"/>
              <a:t>S </a:t>
            </a:r>
            <a:r>
              <a:rPr lang="en-GB" sz="2400" dirty="0" err="1"/>
              <a:t>pridobivanjem</a:t>
            </a:r>
            <a:r>
              <a:rPr lang="en-GB" sz="2400" dirty="0"/>
              <a:t> </a:t>
            </a:r>
            <a:r>
              <a:rPr lang="en-GB" sz="2400" dirty="0" err="1"/>
              <a:t>vseh</a:t>
            </a:r>
            <a:r>
              <a:rPr lang="en-GB" sz="2400" dirty="0"/>
              <a:t> </a:t>
            </a:r>
            <a:r>
              <a:rPr lang="en-GB" sz="2400" dirty="0" err="1"/>
              <a:t>navedenih</a:t>
            </a:r>
            <a:r>
              <a:rPr lang="en-GB" sz="2400" dirty="0"/>
              <a:t> so </a:t>
            </a:r>
            <a:r>
              <a:rPr lang="en-GB" sz="2400" dirty="0" err="1"/>
              <a:t>povezani</a:t>
            </a:r>
            <a:r>
              <a:rPr lang="en-GB" sz="2400" dirty="0"/>
              <a:t> </a:t>
            </a:r>
            <a:r>
              <a:rPr lang="en-GB" sz="2400" u="sng" dirty="0" err="1">
                <a:solidFill>
                  <a:srgbClr val="FF0000"/>
                </a:solidFill>
              </a:rPr>
              <a:t>veliki</a:t>
            </a:r>
            <a:r>
              <a:rPr lang="en-GB" sz="2400" u="sng" dirty="0">
                <a:solidFill>
                  <a:srgbClr val="FF0000"/>
                </a:solidFill>
              </a:rPr>
              <a:t> </a:t>
            </a:r>
            <a:r>
              <a:rPr lang="en-GB" sz="2400" u="sng" dirty="0" err="1">
                <a:solidFill>
                  <a:srgbClr val="FF0000"/>
                </a:solidFill>
              </a:rPr>
              <a:t>okoljski</a:t>
            </a:r>
            <a:r>
              <a:rPr lang="en-GB" sz="2400" u="sng" dirty="0">
                <a:solidFill>
                  <a:srgbClr val="FF0000"/>
                </a:solidFill>
              </a:rPr>
              <a:t> </a:t>
            </a:r>
            <a:r>
              <a:rPr lang="en-GB" sz="2400" u="sng" dirty="0" err="1">
                <a:solidFill>
                  <a:srgbClr val="FF0000"/>
                </a:solidFill>
              </a:rPr>
              <a:t>problemi</a:t>
            </a:r>
            <a:r>
              <a:rPr lang="en-GB" sz="2400" dirty="0"/>
              <a:t>.</a:t>
            </a: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405798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11AF-C4C4-4BD0-BA69-28BBCA87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0868"/>
            <a:ext cx="7886700" cy="66401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 err="1">
                <a:solidFill>
                  <a:srgbClr val="FF0000"/>
                </a:solidFill>
              </a:rPr>
              <a:t>Zgodovina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odkrivanja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kovin</a:t>
            </a:r>
            <a:endParaRPr lang="en-SI" sz="3000" b="1" dirty="0">
              <a:solidFill>
                <a:srgbClr val="FF0000"/>
              </a:solidFill>
            </a:endParaRPr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81B71C-46CA-4D3A-BD7D-95EAFF407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16" y="1795106"/>
            <a:ext cx="5109369" cy="3832027"/>
          </a:xfrm>
        </p:spPr>
      </p:pic>
    </p:spTree>
    <p:extLst>
      <p:ext uri="{BB962C8B-B14F-4D97-AF65-F5344CB8AC3E}">
        <p14:creationId xmlns:p14="http://schemas.microsoft.com/office/powerpoint/2010/main" val="401976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4130-ABB2-465A-82C0-6B2FC664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 err="1">
                <a:solidFill>
                  <a:srgbClr val="FF0000"/>
                </a:solidFill>
              </a:rPr>
              <a:t>Litijeva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doba</a:t>
            </a:r>
            <a:endParaRPr lang="en-SI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C6086-AE4E-4A02-8122-B69D98E2A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2879"/>
            <a:ext cx="7886700" cy="4021901"/>
          </a:xfrm>
        </p:spPr>
        <p:txBody>
          <a:bodyPr>
            <a:normAutofit fontScale="25000" lnSpcReduction="20000"/>
          </a:bodyPr>
          <a:lstStyle/>
          <a:p>
            <a:r>
              <a:rPr lang="en-GB" sz="6400" dirty="0" err="1"/>
              <a:t>Največje</a:t>
            </a:r>
            <a:r>
              <a:rPr lang="en-GB" sz="6400" dirty="0"/>
              <a:t> </a:t>
            </a:r>
            <a:r>
              <a:rPr lang="en-GB" sz="6400" dirty="0" err="1"/>
              <a:t>proizvajalke</a:t>
            </a:r>
            <a:r>
              <a:rPr lang="en-GB" sz="6400" dirty="0"/>
              <a:t>: </a:t>
            </a:r>
            <a:r>
              <a:rPr lang="en-GB" sz="6400" dirty="0" err="1"/>
              <a:t>Avstralija</a:t>
            </a:r>
            <a:r>
              <a:rPr lang="en-GB" sz="6400" dirty="0"/>
              <a:t>, </a:t>
            </a:r>
            <a:r>
              <a:rPr lang="en-GB" sz="6400" dirty="0" err="1"/>
              <a:t>Čile</a:t>
            </a:r>
            <a:r>
              <a:rPr lang="en-GB" sz="6400" dirty="0"/>
              <a:t> in Argentina.</a:t>
            </a:r>
          </a:p>
          <a:p>
            <a:r>
              <a:rPr lang="en-GB" sz="6400" dirty="0" err="1"/>
              <a:t>Največje</a:t>
            </a:r>
            <a:r>
              <a:rPr lang="en-GB" sz="6400" dirty="0"/>
              <a:t> </a:t>
            </a:r>
            <a:r>
              <a:rPr lang="en-GB" sz="6400" dirty="0" err="1"/>
              <a:t>zaloge</a:t>
            </a:r>
            <a:r>
              <a:rPr lang="en-GB" sz="6400" dirty="0"/>
              <a:t> </a:t>
            </a:r>
            <a:r>
              <a:rPr lang="en-GB" sz="6400" dirty="0" err="1"/>
              <a:t>ima</a:t>
            </a:r>
            <a:r>
              <a:rPr lang="en-GB" sz="6400" dirty="0"/>
              <a:t> </a:t>
            </a:r>
            <a:r>
              <a:rPr lang="en-GB" sz="6400" dirty="0" err="1"/>
              <a:t>Bolivija</a:t>
            </a:r>
            <a:r>
              <a:rPr lang="en-GB" sz="6400" dirty="0"/>
              <a:t>. </a:t>
            </a:r>
            <a:r>
              <a:rPr lang="en-GB" sz="6400" dirty="0" err="1"/>
              <a:t>Velike</a:t>
            </a:r>
            <a:r>
              <a:rPr lang="en-GB" sz="6400" dirty="0"/>
              <a:t> </a:t>
            </a:r>
            <a:r>
              <a:rPr lang="en-GB" sz="6400" dirty="0" err="1"/>
              <a:t>zaloge</a:t>
            </a:r>
            <a:r>
              <a:rPr lang="en-GB" sz="6400" dirty="0"/>
              <a:t> pa so </a:t>
            </a:r>
            <a:r>
              <a:rPr lang="en-GB" sz="6400" dirty="0" err="1"/>
              <a:t>nedavno</a:t>
            </a:r>
            <a:r>
              <a:rPr lang="en-GB" sz="6400" dirty="0"/>
              <a:t> </a:t>
            </a:r>
            <a:r>
              <a:rPr lang="en-GB" sz="6400" dirty="0" err="1"/>
              <a:t>odkrili</a:t>
            </a:r>
            <a:r>
              <a:rPr lang="en-GB" sz="6400" dirty="0"/>
              <a:t> </a:t>
            </a:r>
            <a:r>
              <a:rPr lang="en-GB" sz="6400" dirty="0" err="1"/>
              <a:t>tudi</a:t>
            </a:r>
            <a:r>
              <a:rPr lang="en-GB" sz="6400" dirty="0"/>
              <a:t>                                        v </a:t>
            </a:r>
            <a:r>
              <a:rPr lang="en-GB" sz="6400" dirty="0" err="1"/>
              <a:t>Srbiji</a:t>
            </a:r>
            <a:r>
              <a:rPr lang="en-GB" sz="6400" dirty="0"/>
              <a:t>, </a:t>
            </a:r>
            <a:r>
              <a:rPr lang="en-GB" sz="6400" dirty="0" err="1"/>
              <a:t>kjer</a:t>
            </a:r>
            <a:r>
              <a:rPr lang="en-GB" sz="6400" dirty="0"/>
              <a:t> se </a:t>
            </a:r>
            <a:r>
              <a:rPr lang="en-GB" sz="6400" dirty="0" err="1"/>
              <a:t>nahaja</a:t>
            </a:r>
            <a:r>
              <a:rPr lang="en-GB" sz="6400" dirty="0"/>
              <a:t> v </a:t>
            </a:r>
            <a:r>
              <a:rPr lang="en-GB" sz="6400" dirty="0" err="1"/>
              <a:t>mineralu</a:t>
            </a:r>
            <a:r>
              <a:rPr lang="en-GB" sz="6400" dirty="0"/>
              <a:t> z </a:t>
            </a:r>
            <a:r>
              <a:rPr lang="en-GB" sz="6400" dirty="0" err="1"/>
              <a:t>imenom</a:t>
            </a:r>
            <a:r>
              <a:rPr lang="en-GB" sz="6400" dirty="0"/>
              <a:t> </a:t>
            </a:r>
            <a:r>
              <a:rPr lang="en-GB" sz="6400" dirty="0" err="1"/>
              <a:t>jadarit</a:t>
            </a:r>
            <a:r>
              <a:rPr lang="en-GB" sz="6400" dirty="0"/>
              <a:t> LiNaSiB</a:t>
            </a:r>
            <a:r>
              <a:rPr lang="en-GB" sz="6400" baseline="-25000" dirty="0"/>
              <a:t>3</a:t>
            </a:r>
            <a:r>
              <a:rPr lang="en-GB" sz="6400" dirty="0"/>
              <a:t>O</a:t>
            </a:r>
            <a:r>
              <a:rPr lang="en-GB" sz="6400" baseline="-25000" dirty="0"/>
              <a:t>7</a:t>
            </a:r>
            <a:r>
              <a:rPr lang="en-GB" sz="6400" dirty="0"/>
              <a:t>(OH).                                          Ta je po </a:t>
            </a:r>
            <a:r>
              <a:rPr lang="en-GB" sz="6400" dirty="0" err="1"/>
              <a:t>kemijski</a:t>
            </a:r>
            <a:r>
              <a:rPr lang="en-GB" sz="6400" dirty="0"/>
              <a:t> </a:t>
            </a:r>
            <a:r>
              <a:rPr lang="en-GB" sz="6400" dirty="0" err="1"/>
              <a:t>sestavi</a:t>
            </a:r>
            <a:r>
              <a:rPr lang="en-GB" sz="6400" dirty="0"/>
              <a:t> </a:t>
            </a:r>
            <a:r>
              <a:rPr lang="en-GB" sz="6400" dirty="0" err="1"/>
              <a:t>baje</a:t>
            </a:r>
            <a:r>
              <a:rPr lang="en-GB" sz="6400" dirty="0"/>
              <a:t> </a:t>
            </a:r>
            <a:r>
              <a:rPr lang="en-GB" sz="6400" dirty="0" err="1"/>
              <a:t>podoben</a:t>
            </a:r>
            <a:r>
              <a:rPr lang="en-GB" sz="6400" dirty="0"/>
              <a:t> </a:t>
            </a:r>
            <a:r>
              <a:rPr lang="en-GB" sz="6400" dirty="0" err="1"/>
              <a:t>kriptonitu</a:t>
            </a:r>
            <a:r>
              <a:rPr lang="en-GB" sz="6400" dirty="0"/>
              <a:t>, </a:t>
            </a:r>
            <a:r>
              <a:rPr lang="en-GB" sz="6400" dirty="0" err="1"/>
              <a:t>izmišljenemu</a:t>
            </a:r>
            <a:r>
              <a:rPr lang="en-GB" sz="6400" dirty="0"/>
              <a:t> </a:t>
            </a:r>
            <a:r>
              <a:rPr lang="en-GB" sz="6400" dirty="0" err="1"/>
              <a:t>mineralu</a:t>
            </a:r>
            <a:r>
              <a:rPr lang="en-GB" sz="6400" dirty="0"/>
              <a:t>                                          </a:t>
            </a:r>
            <a:r>
              <a:rPr lang="en-GB" sz="6400" dirty="0" err="1"/>
              <a:t>iz</a:t>
            </a:r>
            <a:r>
              <a:rPr lang="en-GB" sz="6400" dirty="0"/>
              <a:t> </a:t>
            </a:r>
            <a:r>
              <a:rPr lang="en-GB" sz="6400" dirty="0" err="1"/>
              <a:t>filma</a:t>
            </a:r>
            <a:r>
              <a:rPr lang="en-GB" sz="6400" dirty="0"/>
              <a:t> Superman.</a:t>
            </a:r>
          </a:p>
          <a:p>
            <a:r>
              <a:rPr lang="en-GB" sz="6400" dirty="0" err="1"/>
              <a:t>Litijeve</a:t>
            </a:r>
            <a:r>
              <a:rPr lang="en-GB" sz="6400" dirty="0"/>
              <a:t> </a:t>
            </a:r>
            <a:r>
              <a:rPr lang="en-GB" sz="6400" dirty="0" err="1"/>
              <a:t>primarne</a:t>
            </a:r>
            <a:r>
              <a:rPr lang="en-GB" sz="6400" dirty="0"/>
              <a:t> </a:t>
            </a:r>
            <a:r>
              <a:rPr lang="en-GB" sz="6400" dirty="0" err="1"/>
              <a:t>baterije</a:t>
            </a:r>
            <a:r>
              <a:rPr lang="en-GB" sz="6400" dirty="0"/>
              <a:t>: </a:t>
            </a:r>
            <a:r>
              <a:rPr lang="en-GB" sz="6400" dirty="0" err="1"/>
              <a:t>napetost</a:t>
            </a:r>
            <a:r>
              <a:rPr lang="en-GB" sz="6400" dirty="0"/>
              <a:t> od 1,3 do 3 V, </a:t>
            </a:r>
            <a:r>
              <a:rPr lang="en-GB" sz="6400" dirty="0" err="1"/>
              <a:t>litij</a:t>
            </a:r>
            <a:r>
              <a:rPr lang="en-GB" sz="6400" dirty="0"/>
              <a:t> je </a:t>
            </a:r>
            <a:r>
              <a:rPr lang="en-GB" sz="6400" dirty="0" err="1"/>
              <a:t>anoda</a:t>
            </a:r>
            <a:r>
              <a:rPr lang="en-GB" sz="6400" dirty="0"/>
              <a:t>.</a:t>
            </a:r>
          </a:p>
          <a:p>
            <a:r>
              <a:rPr lang="en-GB" sz="6400" dirty="0" err="1"/>
              <a:t>Gravimetrična</a:t>
            </a:r>
            <a:r>
              <a:rPr lang="en-GB" sz="6400" dirty="0"/>
              <a:t> </a:t>
            </a:r>
            <a:r>
              <a:rPr lang="en-GB" sz="6400" dirty="0" err="1"/>
              <a:t>energijska</a:t>
            </a:r>
            <a:r>
              <a:rPr lang="en-GB" sz="6400" dirty="0"/>
              <a:t> </a:t>
            </a:r>
            <a:r>
              <a:rPr lang="en-GB" sz="6400" dirty="0" err="1"/>
              <a:t>gostota</a:t>
            </a:r>
            <a:r>
              <a:rPr lang="en-GB" sz="6400" dirty="0"/>
              <a:t> je </a:t>
            </a:r>
            <a:r>
              <a:rPr lang="en-GB" sz="6400" dirty="0" err="1"/>
              <a:t>okrog</a:t>
            </a:r>
            <a:r>
              <a:rPr lang="en-GB" sz="6400" dirty="0"/>
              <a:t> 0,3 kWh/kg.                                                         </a:t>
            </a:r>
            <a:r>
              <a:rPr lang="en-GB" sz="6400" dirty="0" err="1"/>
              <a:t>Toliko</a:t>
            </a:r>
            <a:r>
              <a:rPr lang="en-GB" sz="6400" dirty="0"/>
              <a:t> </a:t>
            </a:r>
            <a:r>
              <a:rPr lang="en-GB" sz="6400" dirty="0" err="1"/>
              <a:t>energije</a:t>
            </a:r>
            <a:r>
              <a:rPr lang="en-GB" sz="6400" dirty="0"/>
              <a:t> (</a:t>
            </a:r>
            <a:r>
              <a:rPr lang="en-GB" sz="6400" dirty="0" err="1"/>
              <a:t>okrog</a:t>
            </a:r>
            <a:r>
              <a:rPr lang="en-GB" sz="6400" dirty="0"/>
              <a:t> 1 MJ) </a:t>
            </a:r>
            <a:r>
              <a:rPr lang="en-GB" sz="6400" dirty="0" err="1"/>
              <a:t>potrebujete</a:t>
            </a:r>
            <a:r>
              <a:rPr lang="en-GB" sz="6400" dirty="0"/>
              <a:t>, da </a:t>
            </a:r>
            <a:r>
              <a:rPr lang="en-GB" sz="6400" dirty="0" err="1"/>
              <a:t>uparite</a:t>
            </a:r>
            <a:r>
              <a:rPr lang="en-GB" sz="6400" dirty="0"/>
              <a:t> 0,44 kg </a:t>
            </a:r>
            <a:r>
              <a:rPr lang="en-GB" sz="6400" dirty="0" err="1"/>
              <a:t>vode</a:t>
            </a:r>
            <a:r>
              <a:rPr lang="en-GB" sz="6400" dirty="0"/>
              <a:t>.                                                            Laptop </a:t>
            </a:r>
            <a:r>
              <a:rPr lang="en-GB" sz="6400" dirty="0" err="1"/>
              <a:t>porabi</a:t>
            </a:r>
            <a:r>
              <a:rPr lang="en-GB" sz="6400" dirty="0"/>
              <a:t> to </a:t>
            </a:r>
            <a:r>
              <a:rPr lang="en-GB" sz="6400" dirty="0" err="1"/>
              <a:t>energijo</a:t>
            </a:r>
            <a:r>
              <a:rPr lang="en-GB" sz="6400" dirty="0"/>
              <a:t> v </a:t>
            </a:r>
            <a:r>
              <a:rPr lang="en-GB" sz="6400" dirty="0" err="1"/>
              <a:t>okrog</a:t>
            </a:r>
            <a:r>
              <a:rPr lang="en-GB" sz="6400" dirty="0"/>
              <a:t> </a:t>
            </a:r>
            <a:r>
              <a:rPr lang="en-GB" sz="6400" dirty="0" err="1"/>
              <a:t>šestih</a:t>
            </a:r>
            <a:r>
              <a:rPr lang="en-GB" sz="6400" dirty="0"/>
              <a:t> </a:t>
            </a:r>
            <a:r>
              <a:rPr lang="en-GB" sz="6400" dirty="0" err="1"/>
              <a:t>urah</a:t>
            </a:r>
            <a:r>
              <a:rPr lang="en-GB" sz="6400" dirty="0"/>
              <a:t> </a:t>
            </a:r>
            <a:r>
              <a:rPr lang="en-GB" sz="6400" dirty="0" err="1"/>
              <a:t>neprekinjenega</a:t>
            </a:r>
            <a:r>
              <a:rPr lang="en-GB" sz="6400" dirty="0"/>
              <a:t> </a:t>
            </a:r>
            <a:r>
              <a:rPr lang="en-GB" sz="6400" dirty="0" err="1"/>
              <a:t>delovanja</a:t>
            </a:r>
            <a:r>
              <a:rPr lang="en-GB" sz="6400" dirty="0"/>
              <a:t>.                                                                                          </a:t>
            </a:r>
            <a:r>
              <a:rPr lang="en-GB" sz="6400" dirty="0" err="1"/>
              <a:t>Povprečen</a:t>
            </a:r>
            <a:r>
              <a:rPr lang="en-GB" sz="6400" dirty="0"/>
              <a:t> </a:t>
            </a:r>
            <a:r>
              <a:rPr lang="en-GB" sz="6400" dirty="0" err="1"/>
              <a:t>avtomobil</a:t>
            </a:r>
            <a:r>
              <a:rPr lang="en-GB" sz="6400" dirty="0"/>
              <a:t> </a:t>
            </a:r>
            <a:r>
              <a:rPr lang="en-GB" sz="6400" dirty="0" err="1"/>
              <a:t>potrebuje</a:t>
            </a:r>
            <a:r>
              <a:rPr lang="en-GB" sz="6400" dirty="0"/>
              <a:t> </a:t>
            </a:r>
            <a:r>
              <a:rPr lang="en-GB" sz="6400" dirty="0" err="1"/>
              <a:t>toliko</a:t>
            </a:r>
            <a:r>
              <a:rPr lang="en-GB" sz="6400" dirty="0"/>
              <a:t> </a:t>
            </a:r>
            <a:r>
              <a:rPr lang="en-GB" sz="6400" dirty="0" err="1"/>
              <a:t>energije</a:t>
            </a:r>
            <a:r>
              <a:rPr lang="en-GB" sz="6400" dirty="0"/>
              <a:t> za pot </a:t>
            </a:r>
            <a:r>
              <a:rPr lang="en-GB" sz="6400" dirty="0" err="1"/>
              <a:t>okrog</a:t>
            </a:r>
            <a:r>
              <a:rPr lang="en-GB" sz="6400" dirty="0"/>
              <a:t> 2 km.</a:t>
            </a:r>
          </a:p>
          <a:p>
            <a:r>
              <a:rPr lang="en-GB" sz="6400" dirty="0" err="1"/>
              <a:t>Sekundarne</a:t>
            </a:r>
            <a:r>
              <a:rPr lang="en-GB" sz="6400" dirty="0"/>
              <a:t> </a:t>
            </a:r>
            <a:r>
              <a:rPr lang="en-GB" sz="6400" dirty="0" err="1"/>
              <a:t>baterije</a:t>
            </a:r>
            <a:r>
              <a:rPr lang="en-GB" sz="6400" dirty="0"/>
              <a:t>: </a:t>
            </a:r>
            <a:r>
              <a:rPr lang="en-GB" sz="6400" dirty="0" err="1"/>
              <a:t>litij-ionske</a:t>
            </a:r>
            <a:r>
              <a:rPr lang="en-GB" sz="6400" dirty="0"/>
              <a:t> in </a:t>
            </a:r>
            <a:r>
              <a:rPr lang="en-GB" sz="6400" dirty="0" err="1"/>
              <a:t>litij-polimerne</a:t>
            </a:r>
            <a:r>
              <a:rPr lang="en-GB" sz="6400" dirty="0"/>
              <a:t> </a:t>
            </a:r>
            <a:r>
              <a:rPr lang="en-GB" sz="6400" dirty="0" err="1"/>
              <a:t>baterije</a:t>
            </a:r>
            <a:r>
              <a:rPr lang="en-GB" sz="6400" dirty="0"/>
              <a:t> (0,15 kWh/kg),                               </a:t>
            </a:r>
            <a:r>
              <a:rPr lang="en-GB" sz="6400" dirty="0" err="1"/>
              <a:t>ki</a:t>
            </a:r>
            <a:r>
              <a:rPr lang="en-GB" sz="6400" dirty="0"/>
              <a:t> se </a:t>
            </a:r>
            <a:r>
              <a:rPr lang="en-GB" sz="6400" dirty="0" err="1"/>
              <a:t>ponovno</a:t>
            </a:r>
            <a:r>
              <a:rPr lang="en-GB" sz="6400" dirty="0"/>
              <a:t> </a:t>
            </a:r>
            <a:r>
              <a:rPr lang="en-GB" sz="6400" dirty="0" err="1"/>
              <a:t>napolnijo</a:t>
            </a:r>
            <a:r>
              <a:rPr lang="en-GB" sz="6400" dirty="0"/>
              <a:t>. </a:t>
            </a:r>
            <a:r>
              <a:rPr lang="en-GB" sz="6400" dirty="0" err="1"/>
              <a:t>Svinčev</a:t>
            </a:r>
            <a:r>
              <a:rPr lang="en-GB" sz="6400" dirty="0"/>
              <a:t> </a:t>
            </a:r>
            <a:r>
              <a:rPr lang="en-GB" sz="6400" dirty="0" err="1"/>
              <a:t>akumulator</a:t>
            </a:r>
            <a:r>
              <a:rPr lang="en-GB" sz="6400" dirty="0"/>
              <a:t>: 0,035 kWh/kg.</a:t>
            </a:r>
          </a:p>
          <a:p>
            <a:r>
              <a:rPr lang="en-GB" sz="6400" dirty="0" err="1"/>
              <a:t>Električni</a:t>
            </a:r>
            <a:r>
              <a:rPr lang="en-GB" sz="6400" dirty="0"/>
              <a:t> </a:t>
            </a:r>
            <a:r>
              <a:rPr lang="en-GB" sz="6400" dirty="0" err="1"/>
              <a:t>avto</a:t>
            </a:r>
            <a:r>
              <a:rPr lang="en-GB" sz="6400" dirty="0"/>
              <a:t> </a:t>
            </a:r>
            <a:r>
              <a:rPr lang="en-GB" sz="6400" dirty="0" err="1"/>
              <a:t>potrebuje</a:t>
            </a:r>
            <a:r>
              <a:rPr lang="en-GB" sz="6400" dirty="0"/>
              <a:t> </a:t>
            </a:r>
            <a:r>
              <a:rPr lang="en-GB" sz="6400" dirty="0" err="1"/>
              <a:t>okrog</a:t>
            </a:r>
            <a:r>
              <a:rPr lang="en-GB" sz="6400" dirty="0"/>
              <a:t> 50 kg </a:t>
            </a:r>
            <a:r>
              <a:rPr lang="en-GB" sz="6400" dirty="0" err="1"/>
              <a:t>litijevega</a:t>
            </a:r>
            <a:r>
              <a:rPr lang="en-GB" sz="6400" dirty="0"/>
              <a:t> </a:t>
            </a:r>
            <a:r>
              <a:rPr lang="en-GB" sz="6400" dirty="0" err="1"/>
              <a:t>karbonata</a:t>
            </a:r>
            <a:r>
              <a:rPr lang="en-GB" sz="6400" dirty="0"/>
              <a:t> (Li</a:t>
            </a:r>
            <a:r>
              <a:rPr lang="en-GB" sz="6400" baseline="-25000" dirty="0"/>
              <a:t>2</a:t>
            </a:r>
            <a:r>
              <a:rPr lang="en-GB" sz="6400" dirty="0"/>
              <a:t>CO</a:t>
            </a:r>
            <a:r>
              <a:rPr lang="en-GB" sz="6400" baseline="-25000" dirty="0"/>
              <a:t>3</a:t>
            </a:r>
            <a:r>
              <a:rPr lang="en-GB" sz="6400" dirty="0"/>
              <a:t>) za </a:t>
            </a:r>
            <a:r>
              <a:rPr lang="en-GB" sz="6400" dirty="0" err="1"/>
              <a:t>baterijski</a:t>
            </a:r>
            <a:r>
              <a:rPr lang="en-GB" sz="6400" dirty="0"/>
              <a:t> </a:t>
            </a:r>
            <a:r>
              <a:rPr lang="en-GB" sz="6400" dirty="0" err="1"/>
              <a:t>sklop</a:t>
            </a:r>
            <a:r>
              <a:rPr lang="en-GB" sz="6400" dirty="0"/>
              <a:t>.</a:t>
            </a:r>
          </a:p>
          <a:p>
            <a:r>
              <a:rPr lang="en-GB" sz="6400" dirty="0" err="1"/>
              <a:t>Letošnjo</a:t>
            </a:r>
            <a:r>
              <a:rPr lang="en-GB" sz="6400" dirty="0"/>
              <a:t> </a:t>
            </a:r>
            <a:r>
              <a:rPr lang="en-GB" sz="6400" dirty="0" err="1"/>
              <a:t>Nobelovo</a:t>
            </a:r>
            <a:r>
              <a:rPr lang="en-GB" sz="6400" dirty="0"/>
              <a:t> </a:t>
            </a:r>
            <a:r>
              <a:rPr lang="en-GB" sz="6400" dirty="0" err="1"/>
              <a:t>nagrado</a:t>
            </a:r>
            <a:r>
              <a:rPr lang="en-GB" sz="6400" dirty="0"/>
              <a:t> za </a:t>
            </a:r>
            <a:r>
              <a:rPr lang="en-GB" sz="6400" dirty="0" err="1"/>
              <a:t>kemijo</a:t>
            </a:r>
            <a:r>
              <a:rPr lang="en-GB" sz="6400" dirty="0"/>
              <a:t> so </a:t>
            </a:r>
            <a:r>
              <a:rPr lang="en-GB" sz="6400" dirty="0" err="1"/>
              <a:t>pravkar</a:t>
            </a:r>
            <a:r>
              <a:rPr lang="en-GB" sz="6400" dirty="0"/>
              <a:t> </a:t>
            </a:r>
            <a:r>
              <a:rPr lang="en-GB" sz="6400" dirty="0" err="1"/>
              <a:t>dobili</a:t>
            </a:r>
            <a:r>
              <a:rPr lang="en-GB" sz="6400" dirty="0"/>
              <a:t> John B. Goodenough,                     M. Stanley Whittingham in Akira Yoshino za </a:t>
            </a:r>
            <a:r>
              <a:rPr lang="en-GB" sz="6400" dirty="0" err="1"/>
              <a:t>razvoj</a:t>
            </a:r>
            <a:r>
              <a:rPr lang="en-GB" sz="6400" dirty="0"/>
              <a:t> </a:t>
            </a:r>
            <a:r>
              <a:rPr lang="en-GB" sz="6400" dirty="0" err="1"/>
              <a:t>litij-ionskih</a:t>
            </a:r>
            <a:r>
              <a:rPr lang="en-GB" sz="6400" dirty="0"/>
              <a:t> </a:t>
            </a:r>
            <a:r>
              <a:rPr lang="en-GB" sz="6400" dirty="0" err="1"/>
              <a:t>baterij</a:t>
            </a:r>
            <a:r>
              <a:rPr lang="en-GB" sz="6400" dirty="0"/>
              <a:t>. </a:t>
            </a:r>
          </a:p>
          <a:p>
            <a:r>
              <a:rPr lang="en-GB" sz="6400" dirty="0" err="1"/>
              <a:t>Vendar</a:t>
            </a:r>
            <a:r>
              <a:rPr lang="en-GB" sz="6400" dirty="0"/>
              <a:t> pa </a:t>
            </a:r>
            <a:r>
              <a:rPr lang="en-GB" sz="6400" dirty="0" err="1"/>
              <a:t>proizvodnja</a:t>
            </a:r>
            <a:r>
              <a:rPr lang="en-GB" sz="6400" dirty="0"/>
              <a:t> </a:t>
            </a:r>
            <a:r>
              <a:rPr lang="en-GB" sz="6400" dirty="0" err="1"/>
              <a:t>litija</a:t>
            </a:r>
            <a:r>
              <a:rPr lang="en-GB" sz="6400" dirty="0"/>
              <a:t> ne </a:t>
            </a:r>
            <a:r>
              <a:rPr lang="en-GB" sz="6400" dirty="0" err="1"/>
              <a:t>bo</a:t>
            </a:r>
            <a:r>
              <a:rPr lang="en-GB" sz="6400" dirty="0"/>
              <a:t> </a:t>
            </a:r>
            <a:r>
              <a:rPr lang="en-GB" sz="6400" dirty="0" err="1"/>
              <a:t>mogla</a:t>
            </a:r>
            <a:r>
              <a:rPr lang="en-GB" sz="6400" dirty="0"/>
              <a:t> </a:t>
            </a:r>
            <a:r>
              <a:rPr lang="en-GB" sz="6400" dirty="0" err="1"/>
              <a:t>dolgo</a:t>
            </a:r>
            <a:r>
              <a:rPr lang="en-GB" sz="6400" dirty="0"/>
              <a:t> </a:t>
            </a:r>
            <a:r>
              <a:rPr lang="en-GB" sz="6400" dirty="0" err="1"/>
              <a:t>slediti</a:t>
            </a:r>
            <a:r>
              <a:rPr lang="en-GB" sz="6400" dirty="0"/>
              <a:t> </a:t>
            </a:r>
            <a:r>
              <a:rPr lang="en-GB" sz="6400" dirty="0" err="1"/>
              <a:t>vedno</a:t>
            </a:r>
            <a:r>
              <a:rPr lang="en-GB" sz="6400" dirty="0"/>
              <a:t> </a:t>
            </a:r>
            <a:r>
              <a:rPr lang="en-GB" sz="6400" dirty="0" err="1"/>
              <a:t>večjemu</a:t>
            </a:r>
            <a:r>
              <a:rPr lang="en-GB" sz="6400" dirty="0"/>
              <a:t> </a:t>
            </a:r>
            <a:r>
              <a:rPr lang="en-GB" sz="6400" dirty="0" err="1"/>
              <a:t>povpraševanju</a:t>
            </a:r>
            <a:r>
              <a:rPr lang="en-GB" sz="6400" dirty="0"/>
              <a:t>.</a:t>
            </a:r>
          </a:p>
          <a:p>
            <a:pPr marL="0" indent="0">
              <a:buNone/>
            </a:pPr>
            <a:endParaRPr lang="en-SI" dirty="0"/>
          </a:p>
          <a:p>
            <a:pPr marL="0" indent="0">
              <a:buNone/>
            </a:pPr>
            <a:r>
              <a:rPr lang="en-GB" dirty="0"/>
              <a:t> </a:t>
            </a:r>
            <a:endParaRPr lang="en-SI" dirty="0"/>
          </a:p>
        </p:txBody>
      </p:sp>
      <p:pic>
        <p:nvPicPr>
          <p:cNvPr id="8" name="Picture 7" descr="A car parked on the side of a building&#10;&#10;Description automatically generated">
            <a:extLst>
              <a:ext uri="{FF2B5EF4-FFF2-40B4-BE49-F238E27FC236}">
                <a16:creationId xmlns:a16="http://schemas.microsoft.com/office/drawing/2014/main" id="{D19310CA-92D5-4DFE-A561-65F028416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14" y="1210420"/>
            <a:ext cx="2620736" cy="1011167"/>
          </a:xfrm>
          <a:prstGeom prst="rect">
            <a:avLst/>
          </a:prstGeom>
        </p:spPr>
      </p:pic>
      <p:pic>
        <p:nvPicPr>
          <p:cNvPr id="10" name="Picture 9" descr="A person wearing a costume&#10;&#10;Description automatically generated">
            <a:extLst>
              <a:ext uri="{FF2B5EF4-FFF2-40B4-BE49-F238E27FC236}">
                <a16:creationId xmlns:a16="http://schemas.microsoft.com/office/drawing/2014/main" id="{6BCDEE52-E7FA-42ED-B737-C3BF16749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82" y="2477241"/>
            <a:ext cx="1794510" cy="1009412"/>
          </a:xfrm>
          <a:prstGeom prst="rect">
            <a:avLst/>
          </a:prstGeom>
        </p:spPr>
      </p:pic>
      <p:pic>
        <p:nvPicPr>
          <p:cNvPr id="9" name="Picture 8" descr="A close up of a coin&#10;&#10;Description automatically generated">
            <a:extLst>
              <a:ext uri="{FF2B5EF4-FFF2-40B4-BE49-F238E27FC236}">
                <a16:creationId xmlns:a16="http://schemas.microsoft.com/office/drawing/2014/main" id="{BBF5ACC2-A99F-4204-AF85-46CBE4252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66" y="4702161"/>
            <a:ext cx="1076326" cy="1062038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4EFE9A99-FDF4-46D6-8B6C-554CABDBFE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82" y="3632819"/>
            <a:ext cx="129794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4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E220-BBC7-40E7-A251-FE261EC8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 err="1">
                <a:solidFill>
                  <a:srgbClr val="FF0000"/>
                </a:solidFill>
              </a:rPr>
              <a:t>Okoljski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problemi</a:t>
            </a:r>
            <a:r>
              <a:rPr lang="en-GB" sz="3000" b="1" dirty="0">
                <a:solidFill>
                  <a:srgbClr val="FF0000"/>
                </a:solidFill>
              </a:rPr>
              <a:t> pri </a:t>
            </a:r>
            <a:r>
              <a:rPr lang="en-GB" sz="3000" b="1" dirty="0" err="1">
                <a:solidFill>
                  <a:srgbClr val="FF0000"/>
                </a:solidFill>
              </a:rPr>
              <a:t>pridobivanju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litija</a:t>
            </a:r>
            <a:endParaRPr lang="en-SI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EDE0-A8C6-480D-8CA1-EA628EDD2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Puščava</a:t>
            </a:r>
            <a:r>
              <a:rPr lang="en-GB" sz="2400" dirty="0"/>
              <a:t> </a:t>
            </a:r>
            <a:r>
              <a:rPr lang="en-GB" sz="2400" dirty="0" err="1"/>
              <a:t>Atakama</a:t>
            </a:r>
            <a:r>
              <a:rPr lang="en-GB" sz="2400" dirty="0"/>
              <a:t>, </a:t>
            </a:r>
            <a:r>
              <a:rPr lang="en-GB" sz="2400" dirty="0" err="1"/>
              <a:t>Čile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Večino</a:t>
            </a:r>
            <a:r>
              <a:rPr lang="en-GB" sz="2400" dirty="0"/>
              <a:t> </a:t>
            </a:r>
            <a:r>
              <a:rPr lang="en-GB" sz="2400" dirty="0" err="1"/>
              <a:t>pridobijo</a:t>
            </a:r>
            <a:r>
              <a:rPr lang="en-GB" sz="2400" dirty="0"/>
              <a:t> </a:t>
            </a:r>
            <a:r>
              <a:rPr lang="en-GB" sz="2400" dirty="0" err="1"/>
              <a:t>iz</a:t>
            </a:r>
            <a:r>
              <a:rPr lang="en-GB" sz="2400" dirty="0"/>
              <a:t> </a:t>
            </a:r>
            <a:r>
              <a:rPr lang="en-GB" sz="2400" dirty="0" err="1"/>
              <a:t>slanice</a:t>
            </a:r>
            <a:r>
              <a:rPr lang="en-GB" sz="2400" dirty="0"/>
              <a:t>, </a:t>
            </a:r>
          </a:p>
          <a:p>
            <a:pPr marL="0" indent="0">
              <a:buNone/>
            </a:pPr>
            <a:r>
              <a:rPr lang="en-GB" sz="2400" dirty="0"/>
              <a:t>  </a:t>
            </a:r>
            <a:r>
              <a:rPr lang="en-GB" sz="2400" dirty="0" err="1"/>
              <a:t>nekaj</a:t>
            </a:r>
            <a:r>
              <a:rPr lang="en-GB" sz="2400" dirty="0"/>
              <a:t> </a:t>
            </a:r>
            <a:r>
              <a:rPr lang="en-GB" sz="2400" dirty="0" err="1"/>
              <a:t>tudi</a:t>
            </a:r>
            <a:r>
              <a:rPr lang="en-GB" sz="2400" dirty="0"/>
              <a:t> </a:t>
            </a:r>
            <a:r>
              <a:rPr lang="en-GB" sz="2400" dirty="0" err="1"/>
              <a:t>iz</a:t>
            </a:r>
            <a:r>
              <a:rPr lang="en-GB" sz="2400" dirty="0"/>
              <a:t> </a:t>
            </a:r>
            <a:r>
              <a:rPr lang="en-GB" sz="2400" dirty="0" err="1"/>
              <a:t>rud</a:t>
            </a:r>
            <a:r>
              <a:rPr lang="en-GB" sz="2400" dirty="0"/>
              <a:t>. </a:t>
            </a:r>
            <a:r>
              <a:rPr lang="en-GB" sz="2400" dirty="0" err="1"/>
              <a:t>Posebej</a:t>
            </a:r>
            <a:r>
              <a:rPr lang="en-GB" sz="2400" dirty="0"/>
              <a:t> </a:t>
            </a:r>
            <a:r>
              <a:rPr lang="en-GB" sz="2400" dirty="0" err="1"/>
              <a:t>še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  </a:t>
            </a:r>
            <a:r>
              <a:rPr lang="en-GB" sz="2400" dirty="0" err="1"/>
              <a:t>drugi</a:t>
            </a:r>
            <a:r>
              <a:rPr lang="en-GB" sz="2400" dirty="0"/>
              <a:t> </a:t>
            </a:r>
            <a:r>
              <a:rPr lang="en-GB" sz="2400" dirty="0" err="1"/>
              <a:t>postopek</a:t>
            </a:r>
            <a:r>
              <a:rPr lang="en-GB" sz="2400" dirty="0"/>
              <a:t> </a:t>
            </a:r>
            <a:r>
              <a:rPr lang="en-GB" sz="2400" dirty="0" err="1"/>
              <a:t>vključuje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  </a:t>
            </a:r>
            <a:r>
              <a:rPr lang="en-GB" sz="2400" dirty="0" err="1"/>
              <a:t>uporabo</a:t>
            </a:r>
            <a:r>
              <a:rPr lang="en-GB" sz="2400" dirty="0"/>
              <a:t> </a:t>
            </a:r>
            <a:r>
              <a:rPr lang="en-GB" sz="2400" dirty="0" err="1"/>
              <a:t>agresivnih</a:t>
            </a:r>
            <a:r>
              <a:rPr lang="en-GB" sz="2400" dirty="0"/>
              <a:t> </a:t>
            </a:r>
            <a:r>
              <a:rPr lang="en-GB" sz="2400" dirty="0" err="1"/>
              <a:t>kemikalij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Proizvodnja</a:t>
            </a:r>
            <a:r>
              <a:rPr lang="en-GB" sz="2400" dirty="0"/>
              <a:t> </a:t>
            </a:r>
            <a:r>
              <a:rPr lang="en-GB" sz="2400" dirty="0" err="1"/>
              <a:t>močno</a:t>
            </a:r>
            <a:r>
              <a:rPr lang="en-GB" sz="2400" dirty="0"/>
              <a:t> </a:t>
            </a:r>
            <a:r>
              <a:rPr lang="en-GB" sz="2400" dirty="0" err="1"/>
              <a:t>vpliva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 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zaloge</a:t>
            </a:r>
            <a:r>
              <a:rPr lang="en-GB" sz="2400" dirty="0"/>
              <a:t> </a:t>
            </a:r>
            <a:r>
              <a:rPr lang="en-GB" sz="2400" dirty="0" err="1"/>
              <a:t>vode</a:t>
            </a:r>
            <a:r>
              <a:rPr lang="en-GB" sz="2400" dirty="0"/>
              <a:t> v </a:t>
            </a:r>
            <a:r>
              <a:rPr lang="en-GB" sz="2400" dirty="0" err="1"/>
              <a:t>okolju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5" name="Picture 4" descr="A beach with a mountain in the background&#10;&#10;Description automatically generated">
            <a:extLst>
              <a:ext uri="{FF2B5EF4-FFF2-40B4-BE49-F238E27FC236}">
                <a16:creationId xmlns:a16="http://schemas.microsoft.com/office/drawing/2014/main" id="{16391C56-E54C-4689-8B31-5BF8D5F87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14" y="1981581"/>
            <a:ext cx="4369567" cy="2894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824982-5FEA-4DF3-9CB0-5C904D089D81}"/>
              </a:ext>
            </a:extLst>
          </p:cNvPr>
          <p:cNvSpPr txBox="1">
            <a:spLocks/>
          </p:cNvSpPr>
          <p:nvPr/>
        </p:nvSpPr>
        <p:spPr>
          <a:xfrm>
            <a:off x="8515350" y="5032375"/>
            <a:ext cx="667295" cy="1447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600" dirty="0" err="1"/>
              <a:t>Slika</a:t>
            </a:r>
            <a:r>
              <a:rPr lang="en-GB" sz="600" dirty="0"/>
              <a:t>: Reuters</a:t>
            </a:r>
            <a:endParaRPr lang="en-SI" sz="600" dirty="0"/>
          </a:p>
        </p:txBody>
      </p:sp>
    </p:spTree>
    <p:extLst>
      <p:ext uri="{BB962C8B-B14F-4D97-AF65-F5344CB8AC3E}">
        <p14:creationId xmlns:p14="http://schemas.microsoft.com/office/powerpoint/2010/main" val="230207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0514-0504-4270-9DEC-D226E7BB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 err="1">
                <a:solidFill>
                  <a:srgbClr val="FF0000"/>
                </a:solidFill>
              </a:rPr>
              <a:t>Redke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kovine</a:t>
            </a:r>
            <a:endParaRPr lang="en-SI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FA992-77F0-45F4-B155-C9E7765FF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So </a:t>
            </a:r>
            <a:r>
              <a:rPr lang="en-GB" dirty="0" err="1"/>
              <a:t>redko</a:t>
            </a:r>
            <a:r>
              <a:rPr lang="en-GB" dirty="0"/>
              <a:t> v </a:t>
            </a:r>
            <a:r>
              <a:rPr lang="en-GB" dirty="0" err="1"/>
              <a:t>programih</a:t>
            </a:r>
            <a:r>
              <a:rPr lang="en-GB" dirty="0"/>
              <a:t> </a:t>
            </a:r>
            <a:r>
              <a:rPr lang="en-GB" dirty="0" err="1"/>
              <a:t>poučevanja</a:t>
            </a:r>
            <a:r>
              <a:rPr lang="en-GB" dirty="0"/>
              <a:t> </a:t>
            </a:r>
            <a:r>
              <a:rPr lang="en-GB" dirty="0" err="1"/>
              <a:t>kemije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vseh</a:t>
            </a:r>
            <a:r>
              <a:rPr lang="en-GB" dirty="0"/>
              <a:t> </a:t>
            </a:r>
            <a:r>
              <a:rPr lang="en-GB" dirty="0" err="1"/>
              <a:t>stopnjah</a:t>
            </a:r>
            <a:r>
              <a:rPr lang="en-GB" dirty="0"/>
              <a:t>;</a:t>
            </a:r>
          </a:p>
          <a:p>
            <a:r>
              <a:rPr lang="en-GB" dirty="0" err="1"/>
              <a:t>niso</a:t>
            </a:r>
            <a:r>
              <a:rPr lang="en-GB" dirty="0"/>
              <a:t> pa </a:t>
            </a:r>
            <a:r>
              <a:rPr lang="en-GB" dirty="0" err="1"/>
              <a:t>tako</a:t>
            </a:r>
            <a:r>
              <a:rPr lang="en-GB" dirty="0"/>
              <a:t> </a:t>
            </a:r>
            <a:r>
              <a:rPr lang="en-GB" dirty="0" err="1"/>
              <a:t>redke</a:t>
            </a:r>
            <a:r>
              <a:rPr lang="en-GB" dirty="0"/>
              <a:t>, </a:t>
            </a:r>
            <a:r>
              <a:rPr lang="en-GB" dirty="0" err="1"/>
              <a:t>kot</a:t>
            </a:r>
            <a:r>
              <a:rPr lang="en-GB" dirty="0"/>
              <a:t> </a:t>
            </a:r>
            <a:r>
              <a:rPr lang="en-GB" dirty="0" err="1"/>
              <a:t>kaže</a:t>
            </a:r>
            <a:r>
              <a:rPr lang="en-GB" dirty="0"/>
              <a:t> </a:t>
            </a:r>
            <a:r>
              <a:rPr lang="en-GB" dirty="0" err="1"/>
              <a:t>ime</a:t>
            </a:r>
            <a:r>
              <a:rPr lang="en-GB" dirty="0"/>
              <a:t>.</a:t>
            </a:r>
          </a:p>
          <a:p>
            <a:r>
              <a:rPr lang="en-GB" dirty="0"/>
              <a:t>Kemijsko so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zelo</a:t>
            </a:r>
            <a:r>
              <a:rPr lang="en-GB" dirty="0"/>
              <a:t> </a:t>
            </a:r>
            <a:r>
              <a:rPr lang="en-GB" dirty="0" err="1"/>
              <a:t>podobne</a:t>
            </a:r>
            <a:r>
              <a:rPr lang="en-GB" dirty="0"/>
              <a:t>, </a:t>
            </a:r>
            <a:r>
              <a:rPr lang="en-GB" dirty="0" err="1"/>
              <a:t>imajo</a:t>
            </a:r>
            <a:r>
              <a:rPr lang="en-GB" dirty="0"/>
              <a:t> </a:t>
            </a:r>
            <a:r>
              <a:rPr lang="en-GB" dirty="0" err="1"/>
              <a:t>podobna</a:t>
            </a:r>
            <a:r>
              <a:rPr lang="en-GB" dirty="0"/>
              <a:t> </a:t>
            </a:r>
            <a:r>
              <a:rPr lang="en-GB" dirty="0" err="1"/>
              <a:t>tališča</a:t>
            </a:r>
            <a:r>
              <a:rPr lang="en-GB" dirty="0"/>
              <a:t>, </a:t>
            </a:r>
            <a:r>
              <a:rPr lang="en-GB" dirty="0" err="1"/>
              <a:t>razlike</a:t>
            </a:r>
            <a:r>
              <a:rPr lang="en-GB" dirty="0"/>
              <a:t> v </a:t>
            </a:r>
            <a:r>
              <a:rPr lang="en-GB" dirty="0" err="1"/>
              <a:t>topnosti</a:t>
            </a:r>
            <a:r>
              <a:rPr lang="en-GB" dirty="0"/>
              <a:t> soli so </a:t>
            </a:r>
            <a:r>
              <a:rPr lang="en-GB" dirty="0" err="1"/>
              <a:t>zelo</a:t>
            </a:r>
            <a:r>
              <a:rPr lang="en-GB" dirty="0"/>
              <a:t> </a:t>
            </a:r>
            <a:r>
              <a:rPr lang="en-GB" dirty="0" err="1"/>
              <a:t>majhne</a:t>
            </a:r>
            <a:r>
              <a:rPr lang="en-GB" dirty="0"/>
              <a:t>.</a:t>
            </a:r>
          </a:p>
          <a:p>
            <a:r>
              <a:rPr lang="en-GB" dirty="0" err="1"/>
              <a:t>Običajno</a:t>
            </a:r>
            <a:r>
              <a:rPr lang="en-GB" dirty="0"/>
              <a:t> se </a:t>
            </a:r>
            <a:r>
              <a:rPr lang="en-GB" dirty="0" err="1"/>
              <a:t>nahajajo</a:t>
            </a:r>
            <a:r>
              <a:rPr lang="en-GB" dirty="0"/>
              <a:t> v </a:t>
            </a:r>
            <a:r>
              <a:rPr lang="en-GB" dirty="0" err="1"/>
              <a:t>karbonatnih</a:t>
            </a:r>
            <a:r>
              <a:rPr lang="en-GB" dirty="0"/>
              <a:t>, </a:t>
            </a:r>
            <a:r>
              <a:rPr lang="en-GB" dirty="0" err="1"/>
              <a:t>fosfatnih</a:t>
            </a:r>
            <a:r>
              <a:rPr lang="en-GB" dirty="0"/>
              <a:t> in </a:t>
            </a:r>
            <a:r>
              <a:rPr lang="en-GB" dirty="0" err="1"/>
              <a:t>silikatnih</a:t>
            </a:r>
            <a:r>
              <a:rPr lang="en-GB" dirty="0"/>
              <a:t> </a:t>
            </a:r>
            <a:r>
              <a:rPr lang="en-GB" dirty="0" err="1"/>
              <a:t>mineralih</a:t>
            </a:r>
            <a:r>
              <a:rPr lang="en-GB" dirty="0"/>
              <a:t> (</a:t>
            </a:r>
            <a:r>
              <a:rPr lang="en-GB" dirty="0" err="1"/>
              <a:t>bastnazit</a:t>
            </a:r>
            <a:r>
              <a:rPr lang="en-GB" dirty="0"/>
              <a:t>, </a:t>
            </a:r>
            <a:r>
              <a:rPr lang="en-GB" dirty="0" err="1"/>
              <a:t>loparit</a:t>
            </a:r>
            <a:r>
              <a:rPr lang="en-GB" dirty="0"/>
              <a:t>, </a:t>
            </a:r>
            <a:r>
              <a:rPr lang="en-GB" dirty="0" err="1"/>
              <a:t>ksenotim</a:t>
            </a:r>
            <a:r>
              <a:rPr lang="en-GB" dirty="0"/>
              <a:t>, </a:t>
            </a:r>
            <a:r>
              <a:rPr lang="en-GB" dirty="0" err="1"/>
              <a:t>monazit</a:t>
            </a:r>
            <a:r>
              <a:rPr lang="en-GB" dirty="0"/>
              <a:t>).  </a:t>
            </a:r>
          </a:p>
          <a:p>
            <a:r>
              <a:rPr lang="en-GB" dirty="0"/>
              <a:t>V </a:t>
            </a:r>
            <a:r>
              <a:rPr lang="en-GB" dirty="0" err="1"/>
              <a:t>zemeljski</a:t>
            </a:r>
            <a:r>
              <a:rPr lang="en-GB" dirty="0"/>
              <a:t> </a:t>
            </a:r>
            <a:r>
              <a:rPr lang="en-GB" dirty="0" err="1"/>
              <a:t>skorji</a:t>
            </a:r>
            <a:r>
              <a:rPr lang="en-GB" dirty="0"/>
              <a:t> so </a:t>
            </a:r>
            <a:r>
              <a:rPr lang="en-GB" dirty="0" err="1"/>
              <a:t>razpršene</a:t>
            </a:r>
            <a:r>
              <a:rPr lang="en-GB" dirty="0"/>
              <a:t> in </a:t>
            </a:r>
            <a:r>
              <a:rPr lang="en-GB" dirty="0" err="1"/>
              <a:t>pomešane</a:t>
            </a:r>
            <a:r>
              <a:rPr lang="en-GB" dirty="0"/>
              <a:t> s </a:t>
            </a:r>
            <a:r>
              <a:rPr lang="en-GB" dirty="0" err="1"/>
              <a:t>podobnimi</a:t>
            </a:r>
            <a:r>
              <a:rPr lang="en-GB" dirty="0"/>
              <a:t> </a:t>
            </a:r>
            <a:r>
              <a:rPr lang="en-GB" dirty="0" err="1"/>
              <a:t>snovmi</a:t>
            </a:r>
            <a:r>
              <a:rPr lang="en-GB" dirty="0"/>
              <a:t>, </a:t>
            </a:r>
            <a:r>
              <a:rPr lang="en-GB" dirty="0" err="1"/>
              <a:t>zato</a:t>
            </a:r>
            <a:r>
              <a:rPr lang="en-GB" dirty="0"/>
              <a:t> </a:t>
            </a:r>
            <a:r>
              <a:rPr lang="en-GB" dirty="0" err="1"/>
              <a:t>pridobivanje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enostavno</a:t>
            </a:r>
            <a:r>
              <a:rPr lang="en-GB" dirty="0"/>
              <a:t>. </a:t>
            </a:r>
            <a:r>
              <a:rPr lang="en-GB" dirty="0" err="1"/>
              <a:t>Pridobivajo</a:t>
            </a:r>
            <a:r>
              <a:rPr lang="en-GB" dirty="0"/>
              <a:t> </a:t>
            </a:r>
            <a:r>
              <a:rPr lang="en-GB" dirty="0" err="1"/>
              <a:t>jih</a:t>
            </a:r>
            <a:r>
              <a:rPr lang="en-GB" dirty="0"/>
              <a:t> z </a:t>
            </a:r>
            <a:r>
              <a:rPr lang="en-GB" dirty="0" err="1"/>
              <a:t>ekstrakcijo</a:t>
            </a:r>
            <a:r>
              <a:rPr lang="en-GB" dirty="0"/>
              <a:t> s </a:t>
            </a:r>
            <a:r>
              <a:rPr lang="en-GB" dirty="0" err="1"/>
              <a:t>topili</a:t>
            </a:r>
            <a:r>
              <a:rPr lang="en-GB" dirty="0"/>
              <a:t>, </a:t>
            </a:r>
            <a:r>
              <a:rPr lang="en-GB" dirty="0" err="1"/>
              <a:t>uporabljajo</a:t>
            </a:r>
            <a:r>
              <a:rPr lang="en-GB" dirty="0"/>
              <a:t> se med </a:t>
            </a:r>
            <a:r>
              <a:rPr lang="en-GB" dirty="0" err="1"/>
              <a:t>drugim</a:t>
            </a:r>
            <a:r>
              <a:rPr lang="en-GB" dirty="0"/>
              <a:t> </a:t>
            </a:r>
            <a:r>
              <a:rPr lang="en-GB" dirty="0" err="1"/>
              <a:t>močne</a:t>
            </a:r>
            <a:r>
              <a:rPr lang="en-GB" dirty="0"/>
              <a:t> </a:t>
            </a:r>
            <a:r>
              <a:rPr lang="en-GB" dirty="0" err="1"/>
              <a:t>kisline</a:t>
            </a:r>
            <a:r>
              <a:rPr lang="en-GB" dirty="0"/>
              <a:t>, </a:t>
            </a:r>
            <a:r>
              <a:rPr lang="en-GB" dirty="0" err="1"/>
              <a:t>zato</a:t>
            </a:r>
            <a:r>
              <a:rPr lang="en-GB" dirty="0"/>
              <a:t> so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postopki</a:t>
            </a:r>
            <a:r>
              <a:rPr lang="en-GB" dirty="0"/>
              <a:t> </a:t>
            </a:r>
            <a:r>
              <a:rPr lang="en-GB" dirty="0" err="1"/>
              <a:t>precejšen</a:t>
            </a:r>
            <a:r>
              <a:rPr lang="en-GB" dirty="0"/>
              <a:t> </a:t>
            </a:r>
            <a:r>
              <a:rPr lang="en-GB" dirty="0" err="1"/>
              <a:t>vir</a:t>
            </a:r>
            <a:r>
              <a:rPr lang="en-GB" dirty="0"/>
              <a:t> </a:t>
            </a:r>
            <a:r>
              <a:rPr lang="en-GB" dirty="0" err="1"/>
              <a:t>onesnaženja</a:t>
            </a:r>
            <a:r>
              <a:rPr lang="en-GB" dirty="0"/>
              <a:t>.</a:t>
            </a:r>
          </a:p>
          <a:p>
            <a:r>
              <a:rPr lang="en-GB" dirty="0" err="1"/>
              <a:t>Redke</a:t>
            </a:r>
            <a:r>
              <a:rPr lang="en-GB" dirty="0"/>
              <a:t> </a:t>
            </a:r>
            <a:r>
              <a:rPr lang="en-GB" dirty="0" err="1"/>
              <a:t>kovine</a:t>
            </a:r>
            <a:r>
              <a:rPr lang="en-GB" dirty="0"/>
              <a:t> so </a:t>
            </a:r>
            <a:r>
              <a:rPr lang="en-GB" dirty="0" err="1"/>
              <a:t>danes</a:t>
            </a:r>
            <a:r>
              <a:rPr lang="en-GB" dirty="0"/>
              <a:t> </a:t>
            </a:r>
            <a:r>
              <a:rPr lang="en-GB" dirty="0" err="1"/>
              <a:t>pomemben</a:t>
            </a:r>
            <a:r>
              <a:rPr lang="en-GB" dirty="0"/>
              <a:t> </a:t>
            </a:r>
            <a:r>
              <a:rPr lang="en-GB" dirty="0" err="1"/>
              <a:t>strateški</a:t>
            </a:r>
            <a:r>
              <a:rPr lang="en-GB" dirty="0"/>
              <a:t> material. </a:t>
            </a:r>
          </a:p>
          <a:p>
            <a:r>
              <a:rPr lang="en-GB" dirty="0"/>
              <a:t>90% </a:t>
            </a:r>
            <a:r>
              <a:rPr lang="en-GB" dirty="0" err="1"/>
              <a:t>svetovnih</a:t>
            </a:r>
            <a:r>
              <a:rPr lang="en-GB" dirty="0"/>
              <a:t> </a:t>
            </a:r>
            <a:r>
              <a:rPr lang="en-GB" dirty="0" err="1"/>
              <a:t>zalog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Kitajska</a:t>
            </a:r>
            <a:r>
              <a:rPr lang="en-GB" dirty="0"/>
              <a:t>, </a:t>
            </a:r>
            <a:r>
              <a:rPr lang="en-GB" dirty="0" err="1"/>
              <a:t>zato</a:t>
            </a:r>
            <a:r>
              <a:rPr lang="en-GB" dirty="0"/>
              <a:t> </a:t>
            </a:r>
            <a:r>
              <a:rPr lang="en-GB" dirty="0" err="1"/>
              <a:t>Trumpova</a:t>
            </a:r>
            <a:r>
              <a:rPr lang="en-GB" dirty="0"/>
              <a:t> </a:t>
            </a:r>
            <a:r>
              <a:rPr lang="en-GB" dirty="0" err="1"/>
              <a:t>trgovinska</a:t>
            </a:r>
            <a:r>
              <a:rPr lang="en-GB" dirty="0"/>
              <a:t> </a:t>
            </a:r>
            <a:r>
              <a:rPr lang="en-GB" dirty="0" err="1"/>
              <a:t>vojna</a:t>
            </a:r>
            <a:r>
              <a:rPr lang="en-GB" dirty="0"/>
              <a:t> ne </a:t>
            </a:r>
            <a:r>
              <a:rPr lang="en-GB" dirty="0" err="1"/>
              <a:t>vključuje</a:t>
            </a:r>
            <a:r>
              <a:rPr lang="en-GB" dirty="0"/>
              <a:t> </a:t>
            </a:r>
            <a:r>
              <a:rPr lang="en-GB" dirty="0" err="1"/>
              <a:t>redkih</a:t>
            </a:r>
            <a:r>
              <a:rPr lang="en-GB" dirty="0"/>
              <a:t> </a:t>
            </a:r>
            <a:r>
              <a:rPr lang="en-GB" dirty="0" err="1"/>
              <a:t>kovin</a:t>
            </a:r>
            <a:r>
              <a:rPr lang="en-GB" dirty="0"/>
              <a:t>! ZDA </a:t>
            </a:r>
            <a:r>
              <a:rPr lang="en-GB" dirty="0" err="1"/>
              <a:t>uvozijo</a:t>
            </a:r>
            <a:r>
              <a:rPr lang="en-GB" dirty="0"/>
              <a:t> </a:t>
            </a:r>
            <a:r>
              <a:rPr lang="en-GB" dirty="0" err="1"/>
              <a:t>skoraj</a:t>
            </a:r>
            <a:r>
              <a:rPr lang="en-GB" dirty="0"/>
              <a:t> </a:t>
            </a:r>
            <a:r>
              <a:rPr lang="en-GB" dirty="0" err="1"/>
              <a:t>vse</a:t>
            </a:r>
            <a:r>
              <a:rPr lang="en-GB" dirty="0"/>
              <a:t> </a:t>
            </a:r>
            <a:r>
              <a:rPr lang="en-GB" dirty="0" err="1"/>
              <a:t>redke</a:t>
            </a:r>
            <a:r>
              <a:rPr lang="en-GB" dirty="0"/>
              <a:t> </a:t>
            </a:r>
            <a:r>
              <a:rPr lang="en-GB" dirty="0" err="1"/>
              <a:t>kovine</a:t>
            </a:r>
            <a:r>
              <a:rPr lang="en-GB" dirty="0"/>
              <a:t> za </a:t>
            </a:r>
            <a:r>
              <a:rPr lang="en-GB" dirty="0" err="1"/>
              <a:t>svoje</a:t>
            </a:r>
            <a:r>
              <a:rPr lang="en-GB" dirty="0"/>
              <a:t> </a:t>
            </a:r>
            <a:r>
              <a:rPr lang="en-GB" dirty="0" err="1"/>
              <a:t>potrebe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Kitajske</a:t>
            </a:r>
            <a:r>
              <a:rPr lang="en-GB" dirty="0"/>
              <a:t>. </a:t>
            </a:r>
            <a:endParaRPr lang="en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EE981-7DD3-4842-A09D-56080E18B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72" y="407194"/>
            <a:ext cx="2995613" cy="9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6B4-6CF9-462B-8FFA-C753AF5A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 err="1">
                <a:solidFill>
                  <a:srgbClr val="FF0000"/>
                </a:solidFill>
              </a:rPr>
              <a:t>Redke</a:t>
            </a:r>
            <a:r>
              <a:rPr lang="en-GB" sz="3000" b="1" dirty="0">
                <a:solidFill>
                  <a:srgbClr val="FF0000"/>
                </a:solidFill>
              </a:rPr>
              <a:t> </a:t>
            </a:r>
            <a:r>
              <a:rPr lang="en-GB" sz="3000" b="1" dirty="0" err="1">
                <a:solidFill>
                  <a:srgbClr val="FF0000"/>
                </a:solidFill>
              </a:rPr>
              <a:t>kovine</a:t>
            </a:r>
            <a:r>
              <a:rPr lang="en-GB" sz="3000" b="1" dirty="0">
                <a:solidFill>
                  <a:srgbClr val="FF0000"/>
                </a:solidFill>
              </a:rPr>
              <a:t> se </a:t>
            </a:r>
            <a:r>
              <a:rPr lang="en-GB" sz="3000" b="1" dirty="0" err="1">
                <a:solidFill>
                  <a:srgbClr val="FF0000"/>
                </a:solidFill>
              </a:rPr>
              <a:t>predstavijo</a:t>
            </a:r>
            <a:endParaRPr lang="en-SI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EA585-21C8-477E-8371-3B661F46B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V to </a:t>
            </a:r>
            <a:r>
              <a:rPr lang="en-GB" sz="2400" dirty="0" err="1"/>
              <a:t>skupino</a:t>
            </a:r>
            <a:r>
              <a:rPr lang="en-GB" sz="2400" dirty="0"/>
              <a:t> </a:t>
            </a:r>
            <a:r>
              <a:rPr lang="en-GB" sz="2400" dirty="0" err="1"/>
              <a:t>spada</a:t>
            </a:r>
            <a:r>
              <a:rPr lang="en-GB" sz="2400" dirty="0"/>
              <a:t> 17 </a:t>
            </a:r>
            <a:r>
              <a:rPr lang="en-GB" sz="2400" dirty="0" err="1"/>
              <a:t>elementov</a:t>
            </a:r>
            <a:r>
              <a:rPr lang="en-GB" sz="2400" dirty="0"/>
              <a:t>. </a:t>
            </a:r>
          </a:p>
          <a:p>
            <a:r>
              <a:rPr lang="en-GB" sz="2400" dirty="0"/>
              <a:t>15 od </a:t>
            </a:r>
            <a:r>
              <a:rPr lang="en-GB" sz="2400" dirty="0" err="1"/>
              <a:t>teh</a:t>
            </a:r>
            <a:r>
              <a:rPr lang="en-GB" sz="2400" dirty="0"/>
              <a:t> je </a:t>
            </a:r>
            <a:r>
              <a:rPr lang="en-GB" sz="2400" dirty="0" err="1"/>
              <a:t>lantanidov</a:t>
            </a:r>
            <a:r>
              <a:rPr lang="en-GB" sz="2400" dirty="0"/>
              <a:t>, </a:t>
            </a:r>
          </a:p>
          <a:p>
            <a:pPr marL="0" indent="0">
              <a:buNone/>
            </a:pPr>
            <a:r>
              <a:rPr lang="en-GB" sz="2400" dirty="0"/>
              <a:t>   </a:t>
            </a:r>
            <a:r>
              <a:rPr lang="en-GB" sz="2400" dirty="0" err="1"/>
              <a:t>zraven</a:t>
            </a:r>
            <a:r>
              <a:rPr lang="en-GB" sz="2400" dirty="0"/>
              <a:t> </a:t>
            </a:r>
            <a:r>
              <a:rPr lang="en-GB" sz="2400" dirty="0" err="1"/>
              <a:t>sta</a:t>
            </a:r>
            <a:r>
              <a:rPr lang="en-GB" sz="2400" dirty="0"/>
              <a:t> </a:t>
            </a:r>
            <a:r>
              <a:rPr lang="en-GB" sz="2400" dirty="0" err="1"/>
              <a:t>še</a:t>
            </a:r>
            <a:r>
              <a:rPr lang="en-GB" sz="2400" dirty="0"/>
              <a:t> </a:t>
            </a:r>
            <a:r>
              <a:rPr lang="en-GB" sz="2400" dirty="0" err="1"/>
              <a:t>skandij</a:t>
            </a:r>
            <a:r>
              <a:rPr lang="en-GB" sz="2400" dirty="0"/>
              <a:t> in </a:t>
            </a:r>
            <a:r>
              <a:rPr lang="en-GB" sz="2400" dirty="0" err="1"/>
              <a:t>itrij</a:t>
            </a:r>
            <a:r>
              <a:rPr lang="en-GB" sz="2400" dirty="0"/>
              <a:t>,                                                          </a:t>
            </a:r>
          </a:p>
          <a:p>
            <a:pPr marL="0" indent="0">
              <a:buNone/>
            </a:pPr>
            <a:r>
              <a:rPr lang="en-GB" sz="2400" dirty="0"/>
              <a:t>   </a:t>
            </a:r>
            <a:r>
              <a:rPr lang="en-GB" sz="2400" dirty="0" err="1"/>
              <a:t>ki</a:t>
            </a:r>
            <a:r>
              <a:rPr lang="en-GB" sz="2400" dirty="0"/>
              <a:t> </a:t>
            </a:r>
            <a:r>
              <a:rPr lang="en-GB" sz="2400" dirty="0" err="1"/>
              <a:t>imata</a:t>
            </a:r>
            <a:r>
              <a:rPr lang="en-GB" sz="2400" dirty="0"/>
              <a:t> </a:t>
            </a:r>
            <a:r>
              <a:rPr lang="en-GB" sz="2400" dirty="0" err="1"/>
              <a:t>podobne</a:t>
            </a:r>
            <a:r>
              <a:rPr lang="en-GB" sz="2400" dirty="0"/>
              <a:t> </a:t>
            </a:r>
            <a:r>
              <a:rPr lang="en-GB" sz="2400" dirty="0" err="1"/>
              <a:t>kemijske</a:t>
            </a:r>
            <a:r>
              <a:rPr lang="en-GB" sz="2400" dirty="0"/>
              <a:t>                                                  </a:t>
            </a:r>
          </a:p>
          <a:p>
            <a:pPr marL="0" indent="0">
              <a:buNone/>
            </a:pPr>
            <a:r>
              <a:rPr lang="en-GB" sz="2400" dirty="0"/>
              <a:t>   </a:t>
            </a:r>
            <a:r>
              <a:rPr lang="en-GB" sz="2400" dirty="0" err="1"/>
              <a:t>lastnosti</a:t>
            </a:r>
            <a:r>
              <a:rPr lang="en-GB" sz="2400" dirty="0"/>
              <a:t> in se </a:t>
            </a:r>
            <a:r>
              <a:rPr lang="en-GB" sz="2400" dirty="0" err="1"/>
              <a:t>nahajata</a:t>
            </a:r>
            <a:r>
              <a:rPr lang="en-GB" sz="2400" dirty="0"/>
              <a:t> v                                              </a:t>
            </a:r>
          </a:p>
          <a:p>
            <a:pPr marL="0" indent="0">
              <a:buNone/>
            </a:pPr>
            <a:r>
              <a:rPr lang="en-GB" sz="2400" dirty="0"/>
              <a:t>   </a:t>
            </a:r>
            <a:r>
              <a:rPr lang="en-GB" sz="2400" dirty="0" err="1"/>
              <a:t>istih</a:t>
            </a:r>
            <a:r>
              <a:rPr lang="en-GB" sz="2400" dirty="0"/>
              <a:t> </a:t>
            </a:r>
            <a:r>
              <a:rPr lang="en-GB" sz="2400" dirty="0" err="1"/>
              <a:t>mineralih</a:t>
            </a:r>
            <a:r>
              <a:rPr lang="en-GB" sz="2400" dirty="0"/>
              <a:t>.</a:t>
            </a:r>
          </a:p>
          <a:p>
            <a:r>
              <a:rPr lang="en-GB" sz="2400" dirty="0"/>
              <a:t>So </a:t>
            </a:r>
            <a:r>
              <a:rPr lang="en-GB" sz="2400" dirty="0" err="1"/>
              <a:t>lahke</a:t>
            </a:r>
            <a:r>
              <a:rPr lang="en-GB" sz="2400" dirty="0"/>
              <a:t>, so </a:t>
            </a:r>
            <a:r>
              <a:rPr lang="en-GB" sz="2400" dirty="0" err="1"/>
              <a:t>močni</a:t>
            </a:r>
            <a:r>
              <a:rPr lang="en-GB" sz="2400" dirty="0"/>
              <a:t> </a:t>
            </a:r>
            <a:r>
              <a:rPr lang="en-GB" sz="2400" dirty="0" err="1"/>
              <a:t>magneti</a:t>
            </a:r>
            <a:r>
              <a:rPr lang="en-GB" sz="2400" dirty="0"/>
              <a:t>,    </a:t>
            </a:r>
          </a:p>
          <a:p>
            <a:pPr marL="0" indent="0">
              <a:buNone/>
            </a:pPr>
            <a:r>
              <a:rPr lang="en-GB" sz="2400" dirty="0"/>
              <a:t>   in </a:t>
            </a:r>
            <a:r>
              <a:rPr lang="en-GB" sz="2400" dirty="0" err="1"/>
              <a:t>zelo</a:t>
            </a:r>
            <a:r>
              <a:rPr lang="en-GB" sz="2400" dirty="0"/>
              <a:t> </a:t>
            </a:r>
            <a:r>
              <a:rPr lang="en-GB" sz="2400" dirty="0" err="1"/>
              <a:t>dobri</a:t>
            </a:r>
            <a:r>
              <a:rPr lang="en-GB" sz="2400" dirty="0"/>
              <a:t> </a:t>
            </a:r>
            <a:r>
              <a:rPr lang="en-GB" sz="2400" dirty="0" err="1"/>
              <a:t>prevodniki</a:t>
            </a:r>
            <a:r>
              <a:rPr lang="en-GB" sz="2400" dirty="0"/>
              <a:t> </a:t>
            </a:r>
            <a:r>
              <a:rPr lang="en-GB" sz="2400" dirty="0" err="1"/>
              <a:t>električnega</a:t>
            </a:r>
            <a:r>
              <a:rPr lang="en-GB" sz="2400" dirty="0"/>
              <a:t> </a:t>
            </a:r>
            <a:r>
              <a:rPr lang="en-GB" sz="2400" dirty="0" err="1"/>
              <a:t>toka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3E18C-4DE8-495A-A78C-F574C3C80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45" y="2225494"/>
            <a:ext cx="3848526" cy="272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5BDB-EEAB-4161-8012-DCEADC20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SI" sz="750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81C81B-87FF-45E4-AA15-F8F864B6E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06" y="1969294"/>
            <a:ext cx="4725979" cy="3263504"/>
          </a:xfr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A4E8B15-D009-4735-A431-EC24F4A81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89064"/>
              </p:ext>
            </p:extLst>
          </p:nvPr>
        </p:nvGraphicFramePr>
        <p:xfrm>
          <a:off x="628642" y="758110"/>
          <a:ext cx="7886708" cy="803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924">
                  <a:extLst>
                    <a:ext uri="{9D8B030D-6E8A-4147-A177-3AD203B41FA5}">
                      <a16:colId xmlns:a16="http://schemas.microsoft.com/office/drawing/2014/main" val="1983084700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val="3603907847"/>
                    </a:ext>
                  </a:extLst>
                </a:gridCol>
                <a:gridCol w="434235">
                  <a:extLst>
                    <a:ext uri="{9D8B030D-6E8A-4147-A177-3AD203B41FA5}">
                      <a16:colId xmlns:a16="http://schemas.microsoft.com/office/drawing/2014/main" val="2541909057"/>
                    </a:ext>
                  </a:extLst>
                </a:gridCol>
                <a:gridCol w="488149">
                  <a:extLst>
                    <a:ext uri="{9D8B030D-6E8A-4147-A177-3AD203B41FA5}">
                      <a16:colId xmlns:a16="http://schemas.microsoft.com/office/drawing/2014/main" val="3438302561"/>
                    </a:ext>
                  </a:extLst>
                </a:gridCol>
                <a:gridCol w="469388">
                  <a:extLst>
                    <a:ext uri="{9D8B030D-6E8A-4147-A177-3AD203B41FA5}">
                      <a16:colId xmlns:a16="http://schemas.microsoft.com/office/drawing/2014/main" val="2927646041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val="3910136253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val="3534847323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val="3885854566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val="1421829885"/>
                    </a:ext>
                  </a:extLst>
                </a:gridCol>
                <a:gridCol w="501467">
                  <a:extLst>
                    <a:ext uri="{9D8B030D-6E8A-4147-A177-3AD203B41FA5}">
                      <a16:colId xmlns:a16="http://schemas.microsoft.com/office/drawing/2014/main" val="3547471719"/>
                    </a:ext>
                  </a:extLst>
                </a:gridCol>
                <a:gridCol w="426381">
                  <a:extLst>
                    <a:ext uri="{9D8B030D-6E8A-4147-A177-3AD203B41FA5}">
                      <a16:colId xmlns:a16="http://schemas.microsoft.com/office/drawing/2014/main" val="3073166370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val="2804325815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val="2894894017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val="334617416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val="3866607351"/>
                    </a:ext>
                  </a:extLst>
                </a:gridCol>
                <a:gridCol w="403973">
                  <a:extLst>
                    <a:ext uri="{9D8B030D-6E8A-4147-A177-3AD203B41FA5}">
                      <a16:colId xmlns:a16="http://schemas.microsoft.com/office/drawing/2014/main" val="1142996532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34372466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Sc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La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Ce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Pr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Nd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Pm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Sm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Eu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Gd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Tb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Dy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Ho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Er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Tm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Yb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Lu</a:t>
                      </a:r>
                      <a:endParaRPr lang="en-SI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24613148"/>
                  </a:ext>
                </a:extLst>
              </a:tr>
              <a:tr h="239396"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skandij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itrij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lantan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cerij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prazeodim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neodim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prometij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samarij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europij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gadolinij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terbij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disprozij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holmij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erbij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tulij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iterbij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err="1"/>
                        <a:t>lutecij</a:t>
                      </a:r>
                      <a:endParaRPr lang="en-SI" sz="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947051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7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US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</a:p>
                    <a:p>
                      <a:pPr algn="ctr"/>
                      <a:r>
                        <a:rPr lang="en-US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3d</a:t>
                      </a:r>
                      <a:r>
                        <a:rPr lang="en-US" sz="7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4s</a:t>
                      </a:r>
                      <a:r>
                        <a:rPr lang="en-US" sz="7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SI" sz="7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[Kr] </a:t>
                      </a:r>
                    </a:p>
                    <a:p>
                      <a:pPr algn="ctr"/>
                      <a:r>
                        <a:rPr lang="en-US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4d</a:t>
                      </a:r>
                      <a:r>
                        <a:rPr lang="en-US" sz="7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5s</a:t>
                      </a:r>
                      <a:r>
                        <a:rPr lang="en-US" sz="7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SI" sz="7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7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r>
                        <a:rPr lang="en-US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</a:p>
                    <a:p>
                      <a:pPr algn="ctr"/>
                      <a:r>
                        <a:rPr lang="en-US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5d</a:t>
                      </a:r>
                      <a:r>
                        <a:rPr lang="en-US" sz="7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6s</a:t>
                      </a:r>
                      <a:r>
                        <a:rPr lang="en-US" sz="7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SI" sz="7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effectLst/>
                        </a:rPr>
                        <a:t> [</a:t>
                      </a:r>
                      <a:r>
                        <a:rPr lang="en-US" sz="700" dirty="0" err="1">
                          <a:effectLst/>
                        </a:rPr>
                        <a:t>Xe</a:t>
                      </a:r>
                      <a:r>
                        <a:rPr lang="en-US" sz="700" dirty="0">
                          <a:effectLst/>
                        </a:rPr>
                        <a:t>]</a:t>
                      </a: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4f</a:t>
                      </a:r>
                      <a:r>
                        <a:rPr lang="en-US" sz="700" baseline="30000" dirty="0">
                          <a:effectLst/>
                        </a:rPr>
                        <a:t>1</a:t>
                      </a:r>
                      <a:r>
                        <a:rPr lang="en-US" sz="700" dirty="0">
                          <a:effectLst/>
                        </a:rPr>
                        <a:t>5d</a:t>
                      </a:r>
                      <a:r>
                        <a:rPr lang="en-US" sz="700" baseline="30000" dirty="0">
                          <a:effectLst/>
                        </a:rPr>
                        <a:t>1</a:t>
                      </a:r>
                      <a:r>
                        <a:rPr lang="en-US" sz="700" dirty="0">
                          <a:effectLst/>
                        </a:rPr>
                        <a:t>6s</a:t>
                      </a:r>
                      <a:r>
                        <a:rPr lang="en-US" sz="7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effectLst/>
                        </a:rPr>
                        <a:t>[</a:t>
                      </a:r>
                      <a:r>
                        <a:rPr lang="en-US" sz="700" dirty="0" err="1">
                          <a:effectLst/>
                        </a:rPr>
                        <a:t>Xe</a:t>
                      </a:r>
                      <a:r>
                        <a:rPr lang="en-US" sz="700" dirty="0">
                          <a:effectLst/>
                        </a:rPr>
                        <a:t>]</a:t>
                      </a: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4f</a:t>
                      </a:r>
                      <a:r>
                        <a:rPr lang="en-US" sz="700" baseline="30000" dirty="0">
                          <a:effectLst/>
                        </a:rPr>
                        <a:t>3</a:t>
                      </a:r>
                      <a:r>
                        <a:rPr lang="en-US" sz="700" dirty="0">
                          <a:effectLst/>
                        </a:rPr>
                        <a:t>6s</a:t>
                      </a:r>
                      <a:r>
                        <a:rPr lang="en-US" sz="7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effectLst/>
                        </a:rPr>
                        <a:t>[</a:t>
                      </a:r>
                      <a:r>
                        <a:rPr lang="en-US" sz="700" dirty="0" err="1">
                          <a:effectLst/>
                        </a:rPr>
                        <a:t>Xe</a:t>
                      </a:r>
                      <a:r>
                        <a:rPr lang="en-US" sz="700" dirty="0">
                          <a:effectLst/>
                        </a:rPr>
                        <a:t>]</a:t>
                      </a: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4f</a:t>
                      </a:r>
                      <a:r>
                        <a:rPr lang="en-US" sz="700" baseline="30000" dirty="0">
                          <a:effectLst/>
                        </a:rPr>
                        <a:t>4</a:t>
                      </a:r>
                      <a:r>
                        <a:rPr lang="en-US" sz="700" dirty="0">
                          <a:effectLst/>
                        </a:rPr>
                        <a:t>6s</a:t>
                      </a:r>
                      <a:r>
                        <a:rPr lang="en-US" sz="7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effectLst/>
                        </a:rPr>
                        <a:t>[</a:t>
                      </a:r>
                      <a:r>
                        <a:rPr lang="en-US" sz="700" dirty="0" err="1">
                          <a:effectLst/>
                        </a:rPr>
                        <a:t>Xe</a:t>
                      </a:r>
                      <a:r>
                        <a:rPr lang="en-US" sz="700" dirty="0">
                          <a:effectLst/>
                        </a:rPr>
                        <a:t>]</a:t>
                      </a: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4f</a:t>
                      </a:r>
                      <a:r>
                        <a:rPr lang="en-US" sz="700" baseline="30000" dirty="0">
                          <a:effectLst/>
                        </a:rPr>
                        <a:t>5</a:t>
                      </a:r>
                      <a:r>
                        <a:rPr lang="en-US" sz="700" dirty="0">
                          <a:effectLst/>
                        </a:rPr>
                        <a:t>6s</a:t>
                      </a:r>
                      <a:r>
                        <a:rPr lang="en-US" sz="7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effectLst/>
                        </a:rPr>
                        <a:t>[</a:t>
                      </a:r>
                      <a:r>
                        <a:rPr lang="en-US" sz="700" dirty="0" err="1">
                          <a:effectLst/>
                        </a:rPr>
                        <a:t>Xe</a:t>
                      </a:r>
                      <a:r>
                        <a:rPr lang="en-US" sz="700" dirty="0">
                          <a:effectLst/>
                        </a:rPr>
                        <a:t>]</a:t>
                      </a: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4f</a:t>
                      </a:r>
                      <a:r>
                        <a:rPr lang="en-US" sz="700" baseline="30000" dirty="0">
                          <a:effectLst/>
                        </a:rPr>
                        <a:t>6</a:t>
                      </a:r>
                      <a:r>
                        <a:rPr lang="en-US" sz="700" dirty="0">
                          <a:effectLst/>
                        </a:rPr>
                        <a:t>6s</a:t>
                      </a:r>
                      <a:r>
                        <a:rPr lang="en-US" sz="7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effectLst/>
                        </a:rPr>
                        <a:t>[</a:t>
                      </a:r>
                      <a:r>
                        <a:rPr lang="en-US" sz="700" dirty="0" err="1">
                          <a:effectLst/>
                        </a:rPr>
                        <a:t>Xe</a:t>
                      </a:r>
                      <a:r>
                        <a:rPr lang="en-US" sz="700" dirty="0">
                          <a:effectLst/>
                        </a:rPr>
                        <a:t>]</a:t>
                      </a: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4f</a:t>
                      </a:r>
                      <a:r>
                        <a:rPr lang="en-US" sz="700" baseline="30000" dirty="0">
                          <a:effectLst/>
                        </a:rPr>
                        <a:t>7</a:t>
                      </a:r>
                      <a:r>
                        <a:rPr lang="en-US" sz="700" dirty="0">
                          <a:effectLst/>
                        </a:rPr>
                        <a:t>6s</a:t>
                      </a:r>
                      <a:r>
                        <a:rPr lang="en-US" sz="7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effectLst/>
                        </a:rPr>
                        <a:t>[</a:t>
                      </a:r>
                      <a:r>
                        <a:rPr lang="en-US" sz="700" dirty="0" err="1">
                          <a:effectLst/>
                        </a:rPr>
                        <a:t>Xe</a:t>
                      </a:r>
                      <a:r>
                        <a:rPr lang="en-US" sz="700" dirty="0">
                          <a:effectLst/>
                        </a:rPr>
                        <a:t>]</a:t>
                      </a: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4f</a:t>
                      </a:r>
                      <a:r>
                        <a:rPr lang="en-US" sz="700" baseline="30000" dirty="0">
                          <a:effectLst/>
                        </a:rPr>
                        <a:t>7</a:t>
                      </a:r>
                      <a:r>
                        <a:rPr lang="en-US" sz="700" dirty="0">
                          <a:effectLst/>
                        </a:rPr>
                        <a:t>5d</a:t>
                      </a:r>
                      <a:r>
                        <a:rPr lang="en-US" sz="700" baseline="30000" dirty="0">
                          <a:effectLst/>
                        </a:rPr>
                        <a:t>1</a:t>
                      </a:r>
                      <a:r>
                        <a:rPr lang="en-US" sz="700" dirty="0">
                          <a:effectLst/>
                        </a:rPr>
                        <a:t>6s</a:t>
                      </a:r>
                      <a:r>
                        <a:rPr lang="en-US" sz="7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effectLst/>
                        </a:rPr>
                        <a:t>[</a:t>
                      </a:r>
                      <a:r>
                        <a:rPr lang="en-US" sz="700" dirty="0" err="1">
                          <a:effectLst/>
                        </a:rPr>
                        <a:t>Xe</a:t>
                      </a:r>
                      <a:r>
                        <a:rPr lang="en-US" sz="700" dirty="0">
                          <a:effectLst/>
                        </a:rPr>
                        <a:t>]</a:t>
                      </a: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4f</a:t>
                      </a:r>
                      <a:r>
                        <a:rPr lang="en-US" sz="700" baseline="30000" dirty="0">
                          <a:effectLst/>
                        </a:rPr>
                        <a:t>9</a:t>
                      </a:r>
                      <a:r>
                        <a:rPr lang="en-US" sz="700" dirty="0">
                          <a:effectLst/>
                        </a:rPr>
                        <a:t>6s</a:t>
                      </a:r>
                      <a:r>
                        <a:rPr lang="en-US" sz="7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effectLst/>
                        </a:rPr>
                        <a:t>[</a:t>
                      </a:r>
                      <a:r>
                        <a:rPr lang="en-US" sz="700" dirty="0" err="1">
                          <a:effectLst/>
                        </a:rPr>
                        <a:t>Xe</a:t>
                      </a:r>
                      <a:r>
                        <a:rPr lang="en-US" sz="700" dirty="0">
                          <a:effectLst/>
                        </a:rPr>
                        <a:t>]</a:t>
                      </a: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4f</a:t>
                      </a:r>
                      <a:r>
                        <a:rPr lang="en-US" sz="700" baseline="30000" dirty="0">
                          <a:effectLst/>
                        </a:rPr>
                        <a:t>10</a:t>
                      </a:r>
                      <a:r>
                        <a:rPr lang="en-US" sz="700" dirty="0">
                          <a:effectLst/>
                        </a:rPr>
                        <a:t>6s</a:t>
                      </a:r>
                      <a:r>
                        <a:rPr lang="en-US" sz="7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effectLst/>
                        </a:rPr>
                        <a:t>[</a:t>
                      </a:r>
                      <a:r>
                        <a:rPr lang="en-US" sz="700" dirty="0" err="1">
                          <a:effectLst/>
                        </a:rPr>
                        <a:t>Xe</a:t>
                      </a:r>
                      <a:r>
                        <a:rPr lang="en-US" sz="700" dirty="0">
                          <a:effectLst/>
                        </a:rPr>
                        <a:t>]</a:t>
                      </a: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4f</a:t>
                      </a:r>
                      <a:r>
                        <a:rPr lang="en-US" sz="700" baseline="30000" dirty="0">
                          <a:effectLst/>
                        </a:rPr>
                        <a:t>11</a:t>
                      </a:r>
                      <a:r>
                        <a:rPr lang="en-US" sz="700" dirty="0">
                          <a:effectLst/>
                        </a:rPr>
                        <a:t>6s</a:t>
                      </a:r>
                      <a:r>
                        <a:rPr lang="en-US" sz="7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effectLst/>
                        </a:rPr>
                        <a:t>[</a:t>
                      </a:r>
                      <a:r>
                        <a:rPr lang="en-US" sz="700" dirty="0" err="1">
                          <a:effectLst/>
                        </a:rPr>
                        <a:t>Xe</a:t>
                      </a:r>
                      <a:r>
                        <a:rPr lang="en-US" sz="700" dirty="0">
                          <a:effectLst/>
                        </a:rPr>
                        <a:t>]</a:t>
                      </a: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4f</a:t>
                      </a:r>
                      <a:r>
                        <a:rPr lang="en-US" sz="700" baseline="30000" dirty="0">
                          <a:effectLst/>
                        </a:rPr>
                        <a:t>12</a:t>
                      </a:r>
                      <a:r>
                        <a:rPr lang="en-US" sz="700" dirty="0">
                          <a:effectLst/>
                        </a:rPr>
                        <a:t>6s</a:t>
                      </a:r>
                      <a:r>
                        <a:rPr lang="en-US" sz="7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effectLst/>
                        </a:rPr>
                        <a:t>[</a:t>
                      </a:r>
                      <a:r>
                        <a:rPr lang="en-US" sz="700" dirty="0" err="1">
                          <a:effectLst/>
                        </a:rPr>
                        <a:t>Xe</a:t>
                      </a:r>
                      <a:r>
                        <a:rPr lang="en-US" sz="700" dirty="0">
                          <a:effectLst/>
                        </a:rPr>
                        <a:t>]</a:t>
                      </a: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4f</a:t>
                      </a:r>
                      <a:r>
                        <a:rPr lang="en-US" sz="700" baseline="30000" dirty="0">
                          <a:effectLst/>
                        </a:rPr>
                        <a:t>13</a:t>
                      </a:r>
                      <a:r>
                        <a:rPr lang="en-US" sz="700" dirty="0">
                          <a:effectLst/>
                        </a:rPr>
                        <a:t>6s</a:t>
                      </a:r>
                      <a:r>
                        <a:rPr lang="en-US" sz="7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effectLst/>
                        </a:rPr>
                        <a:t>[</a:t>
                      </a:r>
                      <a:r>
                        <a:rPr lang="en-US" sz="700" dirty="0" err="1">
                          <a:effectLst/>
                        </a:rPr>
                        <a:t>Xe</a:t>
                      </a:r>
                      <a:r>
                        <a:rPr lang="en-US" sz="700" dirty="0">
                          <a:effectLst/>
                        </a:rPr>
                        <a:t>]</a:t>
                      </a: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4f</a:t>
                      </a:r>
                      <a:r>
                        <a:rPr lang="en-US" sz="700" baseline="30000" dirty="0">
                          <a:effectLst/>
                        </a:rPr>
                        <a:t>14</a:t>
                      </a:r>
                      <a:r>
                        <a:rPr lang="en-US" sz="700" dirty="0">
                          <a:effectLst/>
                        </a:rPr>
                        <a:t>6s</a:t>
                      </a:r>
                      <a:r>
                        <a:rPr lang="en-US" sz="7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effectLst/>
                        </a:rPr>
                        <a:t>[</a:t>
                      </a:r>
                      <a:r>
                        <a:rPr lang="en-US" sz="700" dirty="0" err="1">
                          <a:effectLst/>
                        </a:rPr>
                        <a:t>Xe</a:t>
                      </a:r>
                      <a:r>
                        <a:rPr lang="en-US" sz="700" dirty="0">
                          <a:effectLst/>
                        </a:rPr>
                        <a:t>]</a:t>
                      </a:r>
                    </a:p>
                    <a:p>
                      <a:pPr algn="ctr"/>
                      <a:r>
                        <a:rPr lang="en-US" sz="700" dirty="0">
                          <a:effectLst/>
                        </a:rPr>
                        <a:t>4f</a:t>
                      </a:r>
                      <a:r>
                        <a:rPr lang="en-US" sz="700" baseline="30000" dirty="0">
                          <a:effectLst/>
                        </a:rPr>
                        <a:t>14</a:t>
                      </a:r>
                      <a:r>
                        <a:rPr lang="en-US" sz="700" dirty="0">
                          <a:effectLst/>
                        </a:rPr>
                        <a:t>5d</a:t>
                      </a:r>
                      <a:r>
                        <a:rPr lang="en-US" sz="700" baseline="30000" dirty="0">
                          <a:effectLst/>
                        </a:rPr>
                        <a:t>1</a:t>
                      </a:r>
                      <a:r>
                        <a:rPr lang="en-US" sz="700" dirty="0">
                          <a:effectLst/>
                        </a:rPr>
                        <a:t>6s</a:t>
                      </a:r>
                      <a:r>
                        <a:rPr lang="en-US" sz="700" baseline="30000" dirty="0">
                          <a:effectLst/>
                        </a:rPr>
                        <a:t>2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77669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1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10779</TotalTime>
  <Words>1583</Words>
  <Application>Microsoft Office PowerPoint</Application>
  <PresentationFormat>On-screen Show (4:3)</PresentationFormat>
  <Paragraphs>228</Paragraphs>
  <Slides>25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inherit</vt:lpstr>
      <vt:lpstr>Officeova tema</vt:lpstr>
      <vt:lpstr>PERIODNI SISTEM ELEMENTOV: NOVI POUDARKI  REDKE KOVINE</vt:lpstr>
      <vt:lpstr>PowerPoint Presentation</vt:lpstr>
      <vt:lpstr>STRATEŠKE KOVINE</vt:lpstr>
      <vt:lpstr>Zgodovina odkrivanja kovin</vt:lpstr>
      <vt:lpstr>Litijeva doba</vt:lpstr>
      <vt:lpstr>Okoljski problemi pri pridobivanju litija</vt:lpstr>
      <vt:lpstr>Redke kovine</vt:lpstr>
      <vt:lpstr>Redke kovine se predstavijo</vt:lpstr>
      <vt:lpstr>PowerPoint Presentation</vt:lpstr>
      <vt:lpstr>Zgodovina odkrivanja redkih kovin</vt:lpstr>
      <vt:lpstr>PowerPoint Presentation</vt:lpstr>
      <vt:lpstr>Proizvodnja redkih kovin danes</vt:lpstr>
      <vt:lpstr>Uporaba redkih kovin skozi čas</vt:lpstr>
      <vt:lpstr>KJE VSE SO DANES?</vt:lpstr>
      <vt:lpstr>PowerPoint Presentation</vt:lpstr>
      <vt:lpstr>Orožje</vt:lpstr>
      <vt:lpstr>Uporaba redkih kovin danes</vt:lpstr>
      <vt:lpstr>VPLIVI NA OKOLJE</vt:lpstr>
      <vt:lpstr>Kje se tukaj najdemo potrošniki?</vt:lpstr>
      <vt:lpstr>Dejstva so neizprosna</vt:lpstr>
      <vt:lpstr>Nove raziskave</vt:lpstr>
      <vt:lpstr>Literatura</vt:lpstr>
      <vt:lpstr>PowerPoint Presentation</vt:lpstr>
      <vt:lpstr>PowerPoint Presentation</vt:lpstr>
      <vt:lpstr>PowerPoint Presentation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Andrej sumo</cp:lastModifiedBy>
  <cp:revision>71</cp:revision>
  <dcterms:created xsi:type="dcterms:W3CDTF">2017-08-16T10:43:35Z</dcterms:created>
  <dcterms:modified xsi:type="dcterms:W3CDTF">2019-10-22T11:05:57Z</dcterms:modified>
</cp:coreProperties>
</file>