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256" r:id="rId2"/>
    <p:sldId id="266" r:id="rId3"/>
    <p:sldId id="297" r:id="rId4"/>
    <p:sldId id="262" r:id="rId5"/>
    <p:sldId id="302" r:id="rId6"/>
    <p:sldId id="268" r:id="rId7"/>
    <p:sldId id="269" r:id="rId8"/>
    <p:sldId id="270" r:id="rId9"/>
    <p:sldId id="271" r:id="rId10"/>
    <p:sldId id="280" r:id="rId11"/>
    <p:sldId id="306" r:id="rId12"/>
    <p:sldId id="284" r:id="rId13"/>
    <p:sldId id="285" r:id="rId14"/>
    <p:sldId id="303" r:id="rId15"/>
    <p:sldId id="304" r:id="rId16"/>
    <p:sldId id="305" r:id="rId17"/>
    <p:sldId id="290" r:id="rId18"/>
    <p:sldId id="291" r:id="rId19"/>
    <p:sldId id="289" r:id="rId20"/>
    <p:sldId id="275" r:id="rId21"/>
    <p:sldId id="276" r:id="rId22"/>
    <p:sldId id="277" r:id="rId23"/>
    <p:sldId id="292" r:id="rId24"/>
    <p:sldId id="307" r:id="rId25"/>
    <p:sldId id="296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96969"/>
    <a:srgbClr val="7171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5" autoAdjust="0"/>
    <p:restoredTop sz="94660"/>
  </p:normalViewPr>
  <p:slideViewPr>
    <p:cSldViewPr snapToGrid="0">
      <p:cViewPr varScale="1">
        <p:scale>
          <a:sx n="88" d="100"/>
          <a:sy n="88" d="100"/>
        </p:scale>
        <p:origin x="762" y="5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653CFB-51B7-47C0-B0BD-1A4BDADAF851}" type="datetimeFigureOut">
              <a:rPr lang="en-US" smtClean="0"/>
              <a:t>22-Oct-19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2335BA-D89D-4198-A9C3-FF8CD3A5BB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590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5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1D38C4B3-9522-46B8-8095-3007FD56354A}" type="slidenum">
              <a:rPr lang="sl-SI" altLang="sl-SI" sz="1400">
                <a:ea typeface="MS Gothic" panose="020B0609070205080204" pitchFamily="49" charset="-128"/>
                <a:cs typeface="Arial Unicode MS" charset="-128"/>
              </a:rPr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21</a:t>
            </a:fld>
            <a:endParaRPr lang="sl-SI" altLang="sl-SI" sz="1400">
              <a:ea typeface="MS Gothic" panose="020B0609070205080204" pitchFamily="49" charset="-128"/>
              <a:cs typeface="Arial Unicode MS" charset="-128"/>
            </a:endParaRPr>
          </a:p>
        </p:txBody>
      </p:sp>
      <p:sp>
        <p:nvSpPr>
          <p:cNvPr id="9219" name="Text Box 1"/>
          <p:cNvSpPr txBox="1">
            <a:spLocks noChangeArrowheads="1"/>
          </p:cNvSpPr>
          <p:nvPr/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sl-SI" altLang="sl-SI"/>
          </a:p>
        </p:txBody>
      </p:sp>
      <p:sp>
        <p:nvSpPr>
          <p:cNvPr id="9220" name="Rectangle 2"/>
          <p:cNvSpPr>
            <a:spLocks noGrp="1" noChangeArrowheads="1"/>
          </p:cNvSpPr>
          <p:nvPr>
            <p:ph type="body"/>
          </p:nvPr>
        </p:nvSpPr>
        <p:spPr>
          <a:xfrm>
            <a:off x="755650" y="5078413"/>
            <a:ext cx="6034088" cy="47974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l-SI" altLang="sl-SI" smtClean="0"/>
          </a:p>
        </p:txBody>
      </p:sp>
      <p:sp>
        <p:nvSpPr>
          <p:cNvPr id="9221" name="Footer Placeholder 1"/>
          <p:cNvSpPr>
            <a:spLocks noGrp="1"/>
          </p:cNvSpPr>
          <p:nvPr>
            <p:ph type="ftr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endParaRPr lang="sl-SI" altLang="sl-SI" sz="1400" smtClean="0">
              <a:cs typeface="Arial Unicode MS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78137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D60DA-3ED7-41E7-909B-8719ABC0F517}" type="datetimeFigureOut">
              <a:rPr lang="sl-SI" smtClean="0"/>
              <a:t>22. 10. 2019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EB44F-43D6-483F-81B6-0E5BA2EB64AD}" type="slidenum">
              <a:rPr lang="sl-SI" smtClean="0"/>
              <a:t>‹#›</a:t>
            </a:fld>
            <a:endParaRPr lang="sl-SI"/>
          </a:p>
        </p:txBody>
      </p:sp>
      <p:pic>
        <p:nvPicPr>
          <p:cNvPr id="7" name="Slika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6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2579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D60DA-3ED7-41E7-909B-8719ABC0F517}" type="datetimeFigureOut">
              <a:rPr lang="sl-SI" smtClean="0"/>
              <a:t>22. 10. 2019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EB44F-43D6-483F-81B6-0E5BA2EB64A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55970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D60DA-3ED7-41E7-909B-8719ABC0F517}" type="datetimeFigureOut">
              <a:rPr lang="sl-SI" smtClean="0"/>
              <a:t>22. 10. 2019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EB44F-43D6-483F-81B6-0E5BA2EB64A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70680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dirty="0" smtClean="0"/>
              <a:t>Uredite sloge besedila matrice</a:t>
            </a:r>
          </a:p>
          <a:p>
            <a:pPr lvl="1"/>
            <a:r>
              <a:rPr lang="sl-SI" dirty="0" smtClean="0"/>
              <a:t>Druga raven</a:t>
            </a:r>
          </a:p>
          <a:p>
            <a:pPr lvl="2"/>
            <a:r>
              <a:rPr lang="sl-SI" dirty="0" smtClean="0"/>
              <a:t>Tretja raven</a:t>
            </a:r>
          </a:p>
          <a:p>
            <a:pPr lvl="3"/>
            <a:r>
              <a:rPr lang="sl-SI" dirty="0" smtClean="0"/>
              <a:t>Četrta raven</a:t>
            </a:r>
          </a:p>
          <a:p>
            <a:pPr lvl="4"/>
            <a:r>
              <a:rPr lang="sl-SI" dirty="0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D60DA-3ED7-41E7-909B-8719ABC0F517}" type="datetimeFigureOut">
              <a:rPr lang="sl-SI" smtClean="0"/>
              <a:t>22. 10. 2019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EB44F-43D6-483F-81B6-0E5BA2EB64AD}" type="slidenum">
              <a:rPr lang="sl-SI" smtClean="0"/>
              <a:t>‹#›</a:t>
            </a:fld>
            <a:endParaRPr lang="sl-SI"/>
          </a:p>
        </p:txBody>
      </p:sp>
      <p:pic>
        <p:nvPicPr>
          <p:cNvPr id="8" name="Slika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2528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D60DA-3ED7-41E7-909B-8719ABC0F517}" type="datetimeFigureOut">
              <a:rPr lang="sl-SI" smtClean="0"/>
              <a:t>22. 10. 2019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EB44F-43D6-483F-81B6-0E5BA2EB64A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737959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D60DA-3ED7-41E7-909B-8719ABC0F517}" type="datetimeFigureOut">
              <a:rPr lang="sl-SI" smtClean="0"/>
              <a:t>22. 10. 2019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EB44F-43D6-483F-81B6-0E5BA2EB64A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49823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D60DA-3ED7-41E7-909B-8719ABC0F517}" type="datetimeFigureOut">
              <a:rPr lang="sl-SI" smtClean="0"/>
              <a:t>22. 10. 2019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EB44F-43D6-483F-81B6-0E5BA2EB64A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31965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D60DA-3ED7-41E7-909B-8719ABC0F517}" type="datetimeFigureOut">
              <a:rPr lang="sl-SI" smtClean="0"/>
              <a:t>22. 10. 2019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EB44F-43D6-483F-81B6-0E5BA2EB64A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560226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D60DA-3ED7-41E7-909B-8719ABC0F517}" type="datetimeFigureOut">
              <a:rPr lang="sl-SI" smtClean="0"/>
              <a:t>22. 10. 2019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EB44F-43D6-483F-81B6-0E5BA2EB64A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669074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D60DA-3ED7-41E7-909B-8719ABC0F517}" type="datetimeFigureOut">
              <a:rPr lang="sl-SI" smtClean="0"/>
              <a:t>22. 10. 2019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EB44F-43D6-483F-81B6-0E5BA2EB64A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00515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D60DA-3ED7-41E7-909B-8719ABC0F517}" type="datetimeFigureOut">
              <a:rPr lang="sl-SI" smtClean="0"/>
              <a:t>22. 10. 2019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EB44F-43D6-483F-81B6-0E5BA2EB64A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65299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8D60DA-3ED7-41E7-909B-8719ABC0F517}" type="datetimeFigureOut">
              <a:rPr lang="sl-SI" smtClean="0"/>
              <a:t>22. 10. 2019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AEB44F-43D6-483F-81B6-0E5BA2EB64A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24752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7" Type="http://schemas.openxmlformats.org/officeDocument/2006/relationships/image" Target="../media/image53.em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emf"/><Relationship Id="rId5" Type="http://schemas.openxmlformats.org/officeDocument/2006/relationships/image" Target="../media/image51.emf"/><Relationship Id="rId4" Type="http://schemas.openxmlformats.org/officeDocument/2006/relationships/image" Target="../media/image50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jp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12" Type="http://schemas.openxmlformats.org/officeDocument/2006/relationships/image" Target="../media/image13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11" Type="http://schemas.openxmlformats.org/officeDocument/2006/relationships/image" Target="../media/image12.jp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7.png"/><Relationship Id="rId18" Type="http://schemas.openxmlformats.org/officeDocument/2006/relationships/image" Target="../media/image82.png"/><Relationship Id="rId26" Type="http://schemas.openxmlformats.org/officeDocument/2006/relationships/image" Target="../media/image90.png"/><Relationship Id="rId39" Type="http://schemas.openxmlformats.org/officeDocument/2006/relationships/image" Target="../media/image103.png"/><Relationship Id="rId21" Type="http://schemas.openxmlformats.org/officeDocument/2006/relationships/image" Target="../media/image85.png"/><Relationship Id="rId34" Type="http://schemas.openxmlformats.org/officeDocument/2006/relationships/image" Target="../media/image98.png"/><Relationship Id="rId42" Type="http://schemas.openxmlformats.org/officeDocument/2006/relationships/image" Target="../media/image106.png"/><Relationship Id="rId47" Type="http://schemas.openxmlformats.org/officeDocument/2006/relationships/image" Target="../media/image111.png"/><Relationship Id="rId50" Type="http://schemas.openxmlformats.org/officeDocument/2006/relationships/image" Target="../media/image114.png"/><Relationship Id="rId55" Type="http://schemas.openxmlformats.org/officeDocument/2006/relationships/image" Target="../media/image119.png"/><Relationship Id="rId63" Type="http://schemas.openxmlformats.org/officeDocument/2006/relationships/image" Target="../media/image127.png"/><Relationship Id="rId68" Type="http://schemas.openxmlformats.org/officeDocument/2006/relationships/image" Target="../media/image132.jpeg"/><Relationship Id="rId76" Type="http://schemas.openxmlformats.org/officeDocument/2006/relationships/image" Target="../media/image140.png"/><Relationship Id="rId84" Type="http://schemas.openxmlformats.org/officeDocument/2006/relationships/image" Target="../media/image148.png"/><Relationship Id="rId89" Type="http://schemas.openxmlformats.org/officeDocument/2006/relationships/image" Target="../media/image153.png"/><Relationship Id="rId7" Type="http://schemas.openxmlformats.org/officeDocument/2006/relationships/image" Target="../media/image71.png"/><Relationship Id="rId71" Type="http://schemas.openxmlformats.org/officeDocument/2006/relationships/image" Target="../media/image135.png"/><Relationship Id="rId92" Type="http://schemas.openxmlformats.org/officeDocument/2006/relationships/image" Target="../media/image156.png"/><Relationship Id="rId2" Type="http://schemas.openxmlformats.org/officeDocument/2006/relationships/image" Target="../media/image66.png"/><Relationship Id="rId16" Type="http://schemas.openxmlformats.org/officeDocument/2006/relationships/image" Target="../media/image80.png"/><Relationship Id="rId29" Type="http://schemas.openxmlformats.org/officeDocument/2006/relationships/image" Target="../media/image93.png"/><Relationship Id="rId11" Type="http://schemas.openxmlformats.org/officeDocument/2006/relationships/image" Target="../media/image75.png"/><Relationship Id="rId24" Type="http://schemas.openxmlformats.org/officeDocument/2006/relationships/image" Target="../media/image88.png"/><Relationship Id="rId32" Type="http://schemas.openxmlformats.org/officeDocument/2006/relationships/image" Target="../media/image96.png"/><Relationship Id="rId37" Type="http://schemas.openxmlformats.org/officeDocument/2006/relationships/image" Target="../media/image101.png"/><Relationship Id="rId40" Type="http://schemas.openxmlformats.org/officeDocument/2006/relationships/image" Target="../media/image104.png"/><Relationship Id="rId45" Type="http://schemas.openxmlformats.org/officeDocument/2006/relationships/image" Target="../media/image109.png"/><Relationship Id="rId53" Type="http://schemas.openxmlformats.org/officeDocument/2006/relationships/image" Target="../media/image117.png"/><Relationship Id="rId58" Type="http://schemas.openxmlformats.org/officeDocument/2006/relationships/image" Target="../media/image122.png"/><Relationship Id="rId66" Type="http://schemas.openxmlformats.org/officeDocument/2006/relationships/image" Target="../media/image130.png"/><Relationship Id="rId74" Type="http://schemas.openxmlformats.org/officeDocument/2006/relationships/image" Target="../media/image138.png"/><Relationship Id="rId79" Type="http://schemas.openxmlformats.org/officeDocument/2006/relationships/image" Target="../media/image143.png"/><Relationship Id="rId87" Type="http://schemas.openxmlformats.org/officeDocument/2006/relationships/image" Target="../media/image151.png"/><Relationship Id="rId5" Type="http://schemas.openxmlformats.org/officeDocument/2006/relationships/image" Target="../media/image69.png"/><Relationship Id="rId61" Type="http://schemas.openxmlformats.org/officeDocument/2006/relationships/image" Target="../media/image125.png"/><Relationship Id="rId82" Type="http://schemas.openxmlformats.org/officeDocument/2006/relationships/image" Target="../media/image146.png"/><Relationship Id="rId90" Type="http://schemas.openxmlformats.org/officeDocument/2006/relationships/image" Target="../media/image154.png"/><Relationship Id="rId19" Type="http://schemas.openxmlformats.org/officeDocument/2006/relationships/image" Target="../media/image83.png"/><Relationship Id="rId14" Type="http://schemas.openxmlformats.org/officeDocument/2006/relationships/image" Target="../media/image78.png"/><Relationship Id="rId22" Type="http://schemas.openxmlformats.org/officeDocument/2006/relationships/image" Target="../media/image86.png"/><Relationship Id="rId27" Type="http://schemas.openxmlformats.org/officeDocument/2006/relationships/image" Target="../media/image91.png"/><Relationship Id="rId30" Type="http://schemas.openxmlformats.org/officeDocument/2006/relationships/image" Target="../media/image94.png"/><Relationship Id="rId35" Type="http://schemas.openxmlformats.org/officeDocument/2006/relationships/image" Target="../media/image99.png"/><Relationship Id="rId43" Type="http://schemas.openxmlformats.org/officeDocument/2006/relationships/image" Target="../media/image107.png"/><Relationship Id="rId48" Type="http://schemas.openxmlformats.org/officeDocument/2006/relationships/image" Target="../media/image112.png"/><Relationship Id="rId56" Type="http://schemas.openxmlformats.org/officeDocument/2006/relationships/image" Target="../media/image120.png"/><Relationship Id="rId64" Type="http://schemas.openxmlformats.org/officeDocument/2006/relationships/image" Target="../media/image128.png"/><Relationship Id="rId69" Type="http://schemas.openxmlformats.org/officeDocument/2006/relationships/image" Target="../media/image133.png"/><Relationship Id="rId77" Type="http://schemas.openxmlformats.org/officeDocument/2006/relationships/image" Target="../media/image141.png"/><Relationship Id="rId8" Type="http://schemas.openxmlformats.org/officeDocument/2006/relationships/image" Target="../media/image72.png"/><Relationship Id="rId51" Type="http://schemas.openxmlformats.org/officeDocument/2006/relationships/image" Target="../media/image115.png"/><Relationship Id="rId72" Type="http://schemas.openxmlformats.org/officeDocument/2006/relationships/image" Target="../media/image136.png"/><Relationship Id="rId80" Type="http://schemas.openxmlformats.org/officeDocument/2006/relationships/image" Target="../media/image144.png"/><Relationship Id="rId85" Type="http://schemas.openxmlformats.org/officeDocument/2006/relationships/image" Target="../media/image149.png"/><Relationship Id="rId93" Type="http://schemas.openxmlformats.org/officeDocument/2006/relationships/image" Target="../media/image157.png"/><Relationship Id="rId3" Type="http://schemas.openxmlformats.org/officeDocument/2006/relationships/image" Target="../media/image67.png"/><Relationship Id="rId12" Type="http://schemas.openxmlformats.org/officeDocument/2006/relationships/image" Target="../media/image76.png"/><Relationship Id="rId17" Type="http://schemas.openxmlformats.org/officeDocument/2006/relationships/image" Target="../media/image81.png"/><Relationship Id="rId25" Type="http://schemas.openxmlformats.org/officeDocument/2006/relationships/image" Target="../media/image89.png"/><Relationship Id="rId33" Type="http://schemas.openxmlformats.org/officeDocument/2006/relationships/image" Target="../media/image97.png"/><Relationship Id="rId38" Type="http://schemas.openxmlformats.org/officeDocument/2006/relationships/image" Target="../media/image102.png"/><Relationship Id="rId46" Type="http://schemas.openxmlformats.org/officeDocument/2006/relationships/image" Target="../media/image110.png"/><Relationship Id="rId59" Type="http://schemas.openxmlformats.org/officeDocument/2006/relationships/image" Target="../media/image123.png"/><Relationship Id="rId67" Type="http://schemas.openxmlformats.org/officeDocument/2006/relationships/image" Target="../media/image131.png"/><Relationship Id="rId20" Type="http://schemas.openxmlformats.org/officeDocument/2006/relationships/image" Target="../media/image84.png"/><Relationship Id="rId41" Type="http://schemas.openxmlformats.org/officeDocument/2006/relationships/image" Target="../media/image105.png"/><Relationship Id="rId54" Type="http://schemas.openxmlformats.org/officeDocument/2006/relationships/image" Target="../media/image118.png"/><Relationship Id="rId62" Type="http://schemas.openxmlformats.org/officeDocument/2006/relationships/image" Target="../media/image126.png"/><Relationship Id="rId70" Type="http://schemas.openxmlformats.org/officeDocument/2006/relationships/image" Target="../media/image134.png"/><Relationship Id="rId75" Type="http://schemas.openxmlformats.org/officeDocument/2006/relationships/image" Target="../media/image139.png"/><Relationship Id="rId83" Type="http://schemas.openxmlformats.org/officeDocument/2006/relationships/image" Target="../media/image147.png"/><Relationship Id="rId88" Type="http://schemas.openxmlformats.org/officeDocument/2006/relationships/image" Target="../media/image152.png"/><Relationship Id="rId91" Type="http://schemas.openxmlformats.org/officeDocument/2006/relationships/image" Target="../media/image1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15" Type="http://schemas.openxmlformats.org/officeDocument/2006/relationships/image" Target="../media/image79.png"/><Relationship Id="rId23" Type="http://schemas.openxmlformats.org/officeDocument/2006/relationships/image" Target="../media/image87.png"/><Relationship Id="rId28" Type="http://schemas.openxmlformats.org/officeDocument/2006/relationships/image" Target="../media/image92.png"/><Relationship Id="rId36" Type="http://schemas.openxmlformats.org/officeDocument/2006/relationships/image" Target="../media/image100.png"/><Relationship Id="rId49" Type="http://schemas.openxmlformats.org/officeDocument/2006/relationships/image" Target="../media/image113.png"/><Relationship Id="rId57" Type="http://schemas.openxmlformats.org/officeDocument/2006/relationships/image" Target="../media/image121.png"/><Relationship Id="rId10" Type="http://schemas.openxmlformats.org/officeDocument/2006/relationships/image" Target="../media/image74.png"/><Relationship Id="rId31" Type="http://schemas.openxmlformats.org/officeDocument/2006/relationships/image" Target="../media/image95.png"/><Relationship Id="rId44" Type="http://schemas.openxmlformats.org/officeDocument/2006/relationships/image" Target="../media/image108.png"/><Relationship Id="rId52" Type="http://schemas.openxmlformats.org/officeDocument/2006/relationships/image" Target="../media/image116.png"/><Relationship Id="rId60" Type="http://schemas.openxmlformats.org/officeDocument/2006/relationships/image" Target="../media/image124.png"/><Relationship Id="rId65" Type="http://schemas.openxmlformats.org/officeDocument/2006/relationships/image" Target="../media/image129.png"/><Relationship Id="rId73" Type="http://schemas.openxmlformats.org/officeDocument/2006/relationships/image" Target="../media/image137.png"/><Relationship Id="rId78" Type="http://schemas.openxmlformats.org/officeDocument/2006/relationships/image" Target="../media/image142.png"/><Relationship Id="rId81" Type="http://schemas.openxmlformats.org/officeDocument/2006/relationships/image" Target="../media/image145.png"/><Relationship Id="rId86" Type="http://schemas.openxmlformats.org/officeDocument/2006/relationships/image" Target="../media/image150.png"/><Relationship Id="rId94" Type="http://schemas.openxmlformats.org/officeDocument/2006/relationships/image" Target="../media/image158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png"/><Relationship Id="rId3" Type="http://schemas.openxmlformats.org/officeDocument/2006/relationships/image" Target="../media/image159.jpeg"/><Relationship Id="rId7" Type="http://schemas.openxmlformats.org/officeDocument/2006/relationships/image" Target="../media/image2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emf"/><Relationship Id="rId5" Type="http://schemas.openxmlformats.org/officeDocument/2006/relationships/image" Target="../media/image161.jpeg"/><Relationship Id="rId4" Type="http://schemas.openxmlformats.org/officeDocument/2006/relationships/image" Target="../media/image16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://scienceatlas.ijs.si/" TargetMode="External"/><Relationship Id="rId3" Type="http://schemas.openxmlformats.org/officeDocument/2006/relationships/hyperlink" Target="http://sensorlab.ijs.si/" TargetMode="External"/><Relationship Id="rId7" Type="http://schemas.openxmlformats.org/officeDocument/2006/relationships/hyperlink" Target="http://opencast.org/matterhorn/" TargetMode="External"/><Relationship Id="rId12" Type="http://schemas.openxmlformats.org/officeDocument/2006/relationships/hyperlink" Target="mailto:mitja.jermol@ijs.si" TargetMode="External"/><Relationship Id="rId2" Type="http://schemas.openxmlformats.org/officeDocument/2006/relationships/hyperlink" Target="http://ailab.ijs.si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x5gon.org/" TargetMode="External"/><Relationship Id="rId11" Type="http://schemas.openxmlformats.org/officeDocument/2006/relationships/hyperlink" Target="http://qminer.ijs.si/" TargetMode="External"/><Relationship Id="rId5" Type="http://schemas.openxmlformats.org/officeDocument/2006/relationships/hyperlink" Target="http://videolectures.net/" TargetMode="External"/><Relationship Id="rId10" Type="http://schemas.openxmlformats.org/officeDocument/2006/relationships/hyperlink" Target="http://newsfeed.ijs.si/" TargetMode="External"/><Relationship Id="rId4" Type="http://schemas.openxmlformats.org/officeDocument/2006/relationships/hyperlink" Target="http://www.ouslovenia.net/" TargetMode="External"/><Relationship Id="rId9" Type="http://schemas.openxmlformats.org/officeDocument/2006/relationships/hyperlink" Target="http://www.transport-research.info/web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/>
          <p:cNvSpPr>
            <a:spLocks noGrp="1"/>
          </p:cNvSpPr>
          <p:nvPr>
            <p:ph type="ctrTitle"/>
          </p:nvPr>
        </p:nvSpPr>
        <p:spPr>
          <a:xfrm>
            <a:off x="1483743" y="2794955"/>
            <a:ext cx="6858000" cy="785007"/>
          </a:xfrm>
        </p:spPr>
        <p:txBody>
          <a:bodyPr>
            <a:normAutofit/>
          </a:bodyPr>
          <a:lstStyle/>
          <a:p>
            <a:pPr algn="l"/>
            <a:r>
              <a:rPr lang="sl-SI" sz="2400" b="1" dirty="0">
                <a:latin typeface="Arial" panose="020B0604020202020204" pitchFamily="34" charset="0"/>
                <a:cs typeface="Arial" panose="020B0604020202020204" pitchFamily="34" charset="0"/>
              </a:rPr>
              <a:t>Umetna inteligenca in izobraževanje</a:t>
            </a:r>
          </a:p>
        </p:txBody>
      </p:sp>
      <p:sp>
        <p:nvSpPr>
          <p:cNvPr id="6" name="Podnaslov 5"/>
          <p:cNvSpPr>
            <a:spLocks noGrp="1"/>
          </p:cNvSpPr>
          <p:nvPr>
            <p:ph type="subTitle" idx="1"/>
          </p:nvPr>
        </p:nvSpPr>
        <p:spPr>
          <a:xfrm>
            <a:off x="1483743" y="4183810"/>
            <a:ext cx="6858000" cy="905775"/>
          </a:xfrm>
        </p:spPr>
        <p:txBody>
          <a:bodyPr>
            <a:normAutofit/>
          </a:bodyPr>
          <a:lstStyle/>
          <a:p>
            <a:pPr algn="l"/>
            <a:r>
              <a:rPr lang="sl-SI" sz="1800" dirty="0" smtClean="0"/>
              <a:t>AVTOR    </a:t>
            </a:r>
            <a:r>
              <a:rPr lang="en-US" sz="1800" dirty="0" smtClean="0"/>
              <a:t>Mitja Jermol</a:t>
            </a:r>
            <a:endParaRPr lang="sl-SI" sz="1800" dirty="0" smtClean="0"/>
          </a:p>
          <a:p>
            <a:pPr algn="l"/>
            <a:r>
              <a:rPr lang="sl-SI" sz="1800" dirty="0" smtClean="0"/>
              <a:t>Institucija  </a:t>
            </a:r>
            <a:r>
              <a:rPr lang="en-US" sz="1800" dirty="0" err="1" smtClean="0"/>
              <a:t>Institut</a:t>
            </a:r>
            <a:r>
              <a:rPr lang="en-US" sz="1800" dirty="0" smtClean="0"/>
              <a:t> Jo</a:t>
            </a:r>
            <a:r>
              <a:rPr lang="sl-SI" sz="1800" dirty="0" smtClean="0"/>
              <a:t>žef Stefan</a:t>
            </a:r>
            <a:endParaRPr lang="sl-SI" sz="1800" dirty="0"/>
          </a:p>
        </p:txBody>
      </p:sp>
    </p:spTree>
    <p:extLst>
      <p:ext uri="{BB962C8B-B14F-4D97-AF65-F5344CB8AC3E}">
        <p14:creationId xmlns:p14="http://schemas.microsoft.com/office/powerpoint/2010/main" val="4115417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Isosceles Triangle 15"/>
          <p:cNvSpPr/>
          <p:nvPr/>
        </p:nvSpPr>
        <p:spPr>
          <a:xfrm>
            <a:off x="2406316" y="2007679"/>
            <a:ext cx="4597043" cy="2522027"/>
          </a:xfrm>
          <a:prstGeom prst="triangle">
            <a:avLst/>
          </a:prstGeom>
          <a:gradFill flip="none" rotWithShape="1">
            <a:gsLst>
              <a:gs pos="38000">
                <a:schemeClr val="accent1">
                  <a:lumMod val="75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Oval 3"/>
          <p:cNvSpPr/>
          <p:nvPr/>
        </p:nvSpPr>
        <p:spPr>
          <a:xfrm>
            <a:off x="1455565" y="3278002"/>
            <a:ext cx="1770746" cy="1703875"/>
          </a:xfrm>
          <a:prstGeom prst="ellipse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100" dirty="0"/>
              <a:t>Učenec</a:t>
            </a:r>
            <a:endParaRPr lang="en-US" sz="2100" dirty="0"/>
          </a:p>
        </p:txBody>
      </p:sp>
      <p:sp>
        <p:nvSpPr>
          <p:cNvPr id="5" name="Oval 4"/>
          <p:cNvSpPr/>
          <p:nvPr/>
        </p:nvSpPr>
        <p:spPr>
          <a:xfrm>
            <a:off x="6163873" y="3278001"/>
            <a:ext cx="1770746" cy="1703875"/>
          </a:xfrm>
          <a:prstGeom prst="ellipse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/>
              <a:t>Informacija/ vsebina</a:t>
            </a:r>
            <a:endParaRPr lang="en-US" dirty="0"/>
          </a:p>
        </p:txBody>
      </p:sp>
      <p:sp>
        <p:nvSpPr>
          <p:cNvPr id="9" name="Left-Right Arrow 8"/>
          <p:cNvSpPr/>
          <p:nvPr/>
        </p:nvSpPr>
        <p:spPr>
          <a:xfrm>
            <a:off x="3407899" y="3672044"/>
            <a:ext cx="2574388" cy="915792"/>
          </a:xfrm>
          <a:prstGeom prst="leftRightArrow">
            <a:avLst/>
          </a:prstGeom>
          <a:solidFill>
            <a:schemeClr val="accent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/>
              <a:t>Učni kanal</a:t>
            </a:r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3809719" y="1155741"/>
            <a:ext cx="1770746" cy="1703875"/>
          </a:xfrm>
          <a:prstGeom prst="ellipse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100" dirty="0"/>
              <a:t>Učitelj</a:t>
            </a:r>
          </a:p>
          <a:p>
            <a:pPr algn="ctr"/>
            <a:r>
              <a:rPr lang="sl-SI" sz="2100" dirty="0"/>
              <a:t>Človek/ Stroj</a:t>
            </a:r>
            <a:endParaRPr lang="en-US" sz="2100" dirty="0"/>
          </a:p>
        </p:txBody>
      </p:sp>
      <p:sp>
        <p:nvSpPr>
          <p:cNvPr id="10" name="TextBox 9"/>
          <p:cNvSpPr txBox="1"/>
          <p:nvPr/>
        </p:nvSpPr>
        <p:spPr>
          <a:xfrm>
            <a:off x="5401607" y="5136284"/>
            <a:ext cx="3295278" cy="738664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sl-SI" sz="2100" dirty="0"/>
              <a:t>Procesiranje vsebin in razumevanje informacij</a:t>
            </a:r>
            <a:endParaRPr lang="en-US" sz="2100" dirty="0"/>
          </a:p>
        </p:txBody>
      </p:sp>
      <p:sp>
        <p:nvSpPr>
          <p:cNvPr id="13" name="TextBox 12"/>
          <p:cNvSpPr txBox="1"/>
          <p:nvPr/>
        </p:nvSpPr>
        <p:spPr>
          <a:xfrm>
            <a:off x="1031447" y="5153745"/>
            <a:ext cx="2618981" cy="738664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sl-SI" sz="2100" dirty="0"/>
              <a:t>Modeliranje in preverjanje</a:t>
            </a:r>
            <a:endParaRPr lang="en-US" sz="2100" dirty="0"/>
          </a:p>
        </p:txBody>
      </p:sp>
      <p:sp>
        <p:nvSpPr>
          <p:cNvPr id="14" name="TextBox 13"/>
          <p:cNvSpPr txBox="1"/>
          <p:nvPr/>
        </p:nvSpPr>
        <p:spPr>
          <a:xfrm>
            <a:off x="3799398" y="3065465"/>
            <a:ext cx="1791389" cy="738664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pPr algn="ctr"/>
            <a:r>
              <a:rPr lang="sl-SI" sz="2100" dirty="0"/>
              <a:t>Sočasna</a:t>
            </a:r>
            <a:endParaRPr lang="en-US" sz="2100" dirty="0"/>
          </a:p>
          <a:p>
            <a:pPr algn="ctr"/>
            <a:r>
              <a:rPr lang="sl-SI" sz="2100" dirty="0"/>
              <a:t>personalizacija</a:t>
            </a:r>
            <a:endParaRPr lang="en-US" sz="2100" dirty="0"/>
          </a:p>
        </p:txBody>
      </p:sp>
      <p:sp>
        <p:nvSpPr>
          <p:cNvPr id="17" name="TextBox 16"/>
          <p:cNvSpPr txBox="1"/>
          <p:nvPr/>
        </p:nvSpPr>
        <p:spPr>
          <a:xfrm>
            <a:off x="874833" y="2573567"/>
            <a:ext cx="2632976" cy="415498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sl-SI" sz="2100" dirty="0"/>
              <a:t>Inteligentni asistent</a:t>
            </a:r>
            <a:endParaRPr lang="en-US" sz="2100" dirty="0"/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/>
        <p:txBody>
          <a:bodyPr vert="horz" lIns="68580" tIns="34290" rIns="68580" bIns="34290" rtlCol="0" anchor="ctr">
            <a:normAutofit/>
          </a:bodyPr>
          <a:lstStyle/>
          <a:p>
            <a:r>
              <a:rPr lang="sl-SI" dirty="0" smtClean="0"/>
              <a:t>UI na pomoč...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637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4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858505"/>
            <a:ext cx="9144001" cy="51409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8505"/>
            <a:ext cx="9451181" cy="531369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858505"/>
            <a:ext cx="9144001" cy="514099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12" y="858505"/>
            <a:ext cx="5857976" cy="329350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6696" y="902277"/>
            <a:ext cx="6105832" cy="343285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grpSp>
        <p:nvGrpSpPr>
          <p:cNvPr id="20" name="Group 19"/>
          <p:cNvGrpSpPr/>
          <p:nvPr/>
        </p:nvGrpSpPr>
        <p:grpSpPr>
          <a:xfrm>
            <a:off x="169170" y="3840788"/>
            <a:ext cx="3434363" cy="2079563"/>
            <a:chOff x="258606" y="1866900"/>
            <a:chExt cx="5159701" cy="3788128"/>
          </a:xfrm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pic>
          <p:nvPicPr>
            <p:cNvPr id="21" name="Picture 2" descr="http://cdn.ndtv.com/tech/images/photomath_app_video_screenshot_youtube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606" y="1866900"/>
              <a:ext cx="5000625" cy="3743325"/>
            </a:xfrm>
            <a:prstGeom prst="rec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3941626" y="5108399"/>
              <a:ext cx="1476681" cy="546629"/>
            </a:xfrm>
            <a:prstGeom prst="rec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txBody>
            <a:bodyPr wrap="none" rtlCol="0">
              <a:spAutoFit/>
            </a:bodyPr>
            <a:lstStyle/>
            <a:p>
              <a:r>
                <a:rPr lang="en-US" sz="1350" dirty="0" err="1">
                  <a:solidFill>
                    <a:schemeClr val="bg1"/>
                  </a:solidFill>
                </a:rPr>
                <a:t>PhotoMath</a:t>
              </a:r>
              <a:endParaRPr lang="en-US" sz="135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56696" y="2643983"/>
            <a:ext cx="5987305" cy="336621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72" y="1331282"/>
            <a:ext cx="4133063" cy="3597891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795" y="1611827"/>
            <a:ext cx="6629400" cy="414337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83088" y="863203"/>
            <a:ext cx="2876862" cy="511442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109473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Viri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73374" y="1821963"/>
            <a:ext cx="2447264" cy="3460211"/>
            <a:chOff x="329020" y="1419426"/>
            <a:chExt cx="3784024" cy="501235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8690" y="1419426"/>
              <a:ext cx="2952750" cy="4276725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329020" y="5696151"/>
              <a:ext cx="3784024" cy="735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Automatic ingestion, cleaning, fusion, preprocessing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370391" y="4774342"/>
            <a:ext cx="200473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Cross-lingual, cross-modal</a:t>
            </a:r>
          </a:p>
          <a:p>
            <a:r>
              <a:rPr lang="en-US" sz="1350" dirty="0"/>
              <a:t>Semantic processing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765718" y="4774341"/>
            <a:ext cx="200473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Didactic design and pedagogical processing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689884" y="4774341"/>
            <a:ext cx="200473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Resources quality processing</a:t>
            </a:r>
          </a:p>
        </p:txBody>
      </p:sp>
      <p:pic>
        <p:nvPicPr>
          <p:cNvPr id="1026" name="Picture 2" descr="Image result for semantic grap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120" y="1834798"/>
            <a:ext cx="2042001" cy="1346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pedagogical model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718" y="1752313"/>
            <a:ext cx="1749632" cy="1745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curriculu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8971" y="3098798"/>
            <a:ext cx="2143125" cy="1557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video understandi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397" y="3319298"/>
            <a:ext cx="1787860" cy="1338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quality assessment learni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400" y="3782943"/>
            <a:ext cx="1739726" cy="87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age result for peer review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075" y="1964708"/>
            <a:ext cx="1786613" cy="1444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62845" y="3110839"/>
            <a:ext cx="2172835" cy="607826"/>
          </a:xfrm>
          <a:prstGeom prst="rect">
            <a:avLst/>
          </a:prstGeom>
        </p:spPr>
      </p:pic>
      <p:sp>
        <p:nvSpPr>
          <p:cNvPr id="15" name="Right Arrow 14"/>
          <p:cNvSpPr/>
          <p:nvPr/>
        </p:nvSpPr>
        <p:spPr>
          <a:xfrm>
            <a:off x="179729" y="5393968"/>
            <a:ext cx="8799342" cy="564467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33000">
                <a:schemeClr val="accent1">
                  <a:lumMod val="45000"/>
                  <a:lumOff val="55000"/>
                </a:schemeClr>
              </a:gs>
              <a:gs pos="64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10800000" scaled="1"/>
            <a:tileRect/>
          </a:gra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0" name="TextBox 19"/>
          <p:cNvSpPr txBox="1"/>
          <p:nvPr/>
        </p:nvSpPr>
        <p:spPr>
          <a:xfrm>
            <a:off x="357715" y="5517323"/>
            <a:ext cx="101919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</a:rPr>
              <a:t>Innovation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995525" y="5527152"/>
            <a:ext cx="89178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Research</a:t>
            </a:r>
          </a:p>
        </p:txBody>
      </p:sp>
    </p:spTree>
    <p:extLst>
      <p:ext uri="{BB962C8B-B14F-4D97-AF65-F5344CB8AC3E}">
        <p14:creationId xmlns:p14="http://schemas.microsoft.com/office/powerpoint/2010/main" val="833187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/>
          <p:cNvSpPr/>
          <p:nvPr/>
        </p:nvSpPr>
        <p:spPr>
          <a:xfrm>
            <a:off x="7383547" y="2910091"/>
            <a:ext cx="1458162" cy="10261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OER Website X</a:t>
            </a:r>
          </a:p>
        </p:txBody>
      </p:sp>
      <p:sp>
        <p:nvSpPr>
          <p:cNvPr id="77" name="Rectangle 76"/>
          <p:cNvSpPr/>
          <p:nvPr/>
        </p:nvSpPr>
        <p:spPr>
          <a:xfrm>
            <a:off x="6876305" y="2965122"/>
            <a:ext cx="287984" cy="27003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8" name="Rectangle 77"/>
          <p:cNvSpPr/>
          <p:nvPr/>
        </p:nvSpPr>
        <p:spPr>
          <a:xfrm>
            <a:off x="6807692" y="2916575"/>
            <a:ext cx="395490" cy="342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Rectangle 3"/>
          <p:cNvSpPr/>
          <p:nvPr/>
        </p:nvSpPr>
        <p:spPr>
          <a:xfrm>
            <a:off x="1825670" y="998568"/>
            <a:ext cx="1458162" cy="10261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OER Website 1</a:t>
            </a:r>
          </a:p>
        </p:txBody>
      </p:sp>
      <p:sp>
        <p:nvSpPr>
          <p:cNvPr id="5" name="Rectangle 4"/>
          <p:cNvSpPr/>
          <p:nvPr/>
        </p:nvSpPr>
        <p:spPr>
          <a:xfrm>
            <a:off x="575556" y="2159859"/>
            <a:ext cx="1458162" cy="10261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OER Website 2</a:t>
            </a:r>
          </a:p>
        </p:txBody>
      </p:sp>
      <p:sp>
        <p:nvSpPr>
          <p:cNvPr id="6" name="Rectangle 5"/>
          <p:cNvSpPr/>
          <p:nvPr/>
        </p:nvSpPr>
        <p:spPr>
          <a:xfrm>
            <a:off x="285569" y="3296034"/>
            <a:ext cx="1458162" cy="10261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OER Website 3</a:t>
            </a:r>
          </a:p>
        </p:txBody>
      </p:sp>
      <p:sp>
        <p:nvSpPr>
          <p:cNvPr id="7" name="Rectangle 6"/>
          <p:cNvSpPr/>
          <p:nvPr/>
        </p:nvSpPr>
        <p:spPr>
          <a:xfrm>
            <a:off x="1871700" y="4567432"/>
            <a:ext cx="1458162" cy="10261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OER Website 4</a:t>
            </a:r>
          </a:p>
        </p:txBody>
      </p:sp>
      <p:sp>
        <p:nvSpPr>
          <p:cNvPr id="8" name="Rectangle 7"/>
          <p:cNvSpPr/>
          <p:nvPr/>
        </p:nvSpPr>
        <p:spPr>
          <a:xfrm>
            <a:off x="4247964" y="4617132"/>
            <a:ext cx="1458162" cy="10261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OER Website 5</a:t>
            </a:r>
          </a:p>
        </p:txBody>
      </p:sp>
      <p:sp>
        <p:nvSpPr>
          <p:cNvPr id="9" name="Rectangle 8"/>
          <p:cNvSpPr/>
          <p:nvPr/>
        </p:nvSpPr>
        <p:spPr>
          <a:xfrm>
            <a:off x="6570728" y="4725144"/>
            <a:ext cx="1458162" cy="10261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OER Website 6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788065" y="1206615"/>
            <a:ext cx="1458162" cy="10261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OER Website …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806867" y="1206615"/>
            <a:ext cx="1458162" cy="10261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OER Website n</a:t>
            </a:r>
          </a:p>
        </p:txBody>
      </p:sp>
      <p:cxnSp>
        <p:nvCxnSpPr>
          <p:cNvPr id="10" name="Straight Connector 9"/>
          <p:cNvCxnSpPr>
            <a:stCxn id="4" idx="2"/>
            <a:endCxn id="7" idx="0"/>
          </p:cNvCxnSpPr>
          <p:nvPr/>
        </p:nvCxnSpPr>
        <p:spPr>
          <a:xfrm>
            <a:off x="2554750" y="2024682"/>
            <a:ext cx="46031" cy="25427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5" idx="3"/>
            <a:endCxn id="4" idx="2"/>
          </p:cNvCxnSpPr>
          <p:nvPr/>
        </p:nvCxnSpPr>
        <p:spPr>
          <a:xfrm flipV="1">
            <a:off x="2033718" y="2024682"/>
            <a:ext cx="521033" cy="6482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5" idx="3"/>
            <a:endCxn id="7" idx="0"/>
          </p:cNvCxnSpPr>
          <p:nvPr/>
        </p:nvCxnSpPr>
        <p:spPr>
          <a:xfrm>
            <a:off x="2033718" y="2672916"/>
            <a:ext cx="567063" cy="18945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6" idx="3"/>
            <a:endCxn id="12" idx="2"/>
          </p:cNvCxnSpPr>
          <p:nvPr/>
        </p:nvCxnSpPr>
        <p:spPr>
          <a:xfrm flipV="1">
            <a:off x="1743731" y="2232729"/>
            <a:ext cx="2792218" cy="15763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6" idx="3"/>
            <a:endCxn id="11" idx="2"/>
          </p:cNvCxnSpPr>
          <p:nvPr/>
        </p:nvCxnSpPr>
        <p:spPr>
          <a:xfrm flipV="1">
            <a:off x="1743730" y="2232729"/>
            <a:ext cx="4773416" cy="15763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11" idx="2"/>
            <a:endCxn id="9" idx="0"/>
          </p:cNvCxnSpPr>
          <p:nvPr/>
        </p:nvCxnSpPr>
        <p:spPr>
          <a:xfrm>
            <a:off x="6517147" y="2232729"/>
            <a:ext cx="782663" cy="24924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stCxn id="11" idx="2"/>
            <a:endCxn id="8" idx="0"/>
          </p:cNvCxnSpPr>
          <p:nvPr/>
        </p:nvCxnSpPr>
        <p:spPr>
          <a:xfrm flipH="1">
            <a:off x="4977045" y="2232729"/>
            <a:ext cx="1540101" cy="23844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stCxn id="8" idx="3"/>
            <a:endCxn id="9" idx="1"/>
          </p:cNvCxnSpPr>
          <p:nvPr/>
        </p:nvCxnSpPr>
        <p:spPr>
          <a:xfrm>
            <a:off x="5706127" y="5130189"/>
            <a:ext cx="864602" cy="1080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7" idx="3"/>
          </p:cNvCxnSpPr>
          <p:nvPr/>
        </p:nvCxnSpPr>
        <p:spPr>
          <a:xfrm flipV="1">
            <a:off x="3329863" y="2232729"/>
            <a:ext cx="1206086" cy="28477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stCxn id="4" idx="3"/>
            <a:endCxn id="12" idx="1"/>
          </p:cNvCxnSpPr>
          <p:nvPr/>
        </p:nvCxnSpPr>
        <p:spPr>
          <a:xfrm>
            <a:off x="3283832" y="1511625"/>
            <a:ext cx="523036" cy="2080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stCxn id="7" idx="0"/>
            <a:endCxn id="12" idx="2"/>
          </p:cNvCxnSpPr>
          <p:nvPr/>
        </p:nvCxnSpPr>
        <p:spPr>
          <a:xfrm flipV="1">
            <a:off x="2600782" y="2232729"/>
            <a:ext cx="1935167" cy="23347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stCxn id="4" idx="2"/>
            <a:endCxn id="8" idx="0"/>
          </p:cNvCxnSpPr>
          <p:nvPr/>
        </p:nvCxnSpPr>
        <p:spPr>
          <a:xfrm>
            <a:off x="2554750" y="2024682"/>
            <a:ext cx="2422295" cy="25924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endCxn id="9" idx="0"/>
          </p:cNvCxnSpPr>
          <p:nvPr/>
        </p:nvCxnSpPr>
        <p:spPr>
          <a:xfrm>
            <a:off x="2033719" y="2672916"/>
            <a:ext cx="5266091" cy="20522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endCxn id="8" idx="0"/>
          </p:cNvCxnSpPr>
          <p:nvPr/>
        </p:nvCxnSpPr>
        <p:spPr>
          <a:xfrm>
            <a:off x="4535949" y="2294874"/>
            <a:ext cx="441097" cy="23222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stCxn id="11" idx="2"/>
            <a:endCxn id="7" idx="0"/>
          </p:cNvCxnSpPr>
          <p:nvPr/>
        </p:nvCxnSpPr>
        <p:spPr>
          <a:xfrm flipH="1">
            <a:off x="2600781" y="2232729"/>
            <a:ext cx="3916365" cy="23347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>
            <a:stCxn id="6" idx="2"/>
            <a:endCxn id="7" idx="1"/>
          </p:cNvCxnSpPr>
          <p:nvPr/>
        </p:nvCxnSpPr>
        <p:spPr>
          <a:xfrm>
            <a:off x="1014649" y="4322148"/>
            <a:ext cx="857051" cy="7583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>
            <a:stCxn id="5" idx="0"/>
            <a:endCxn id="4" idx="1"/>
          </p:cNvCxnSpPr>
          <p:nvPr/>
        </p:nvCxnSpPr>
        <p:spPr>
          <a:xfrm flipV="1">
            <a:off x="1304637" y="1511625"/>
            <a:ext cx="521033" cy="6482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>
            <a:stCxn id="8" idx="1"/>
            <a:endCxn id="7" idx="3"/>
          </p:cNvCxnSpPr>
          <p:nvPr/>
        </p:nvCxnSpPr>
        <p:spPr>
          <a:xfrm flipH="1" flipV="1">
            <a:off x="3329862" y="5080489"/>
            <a:ext cx="918102" cy="497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>
            <a:stCxn id="12" idx="3"/>
            <a:endCxn id="11" idx="1"/>
          </p:cNvCxnSpPr>
          <p:nvPr/>
        </p:nvCxnSpPr>
        <p:spPr>
          <a:xfrm>
            <a:off x="5265030" y="1719672"/>
            <a:ext cx="5230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stCxn id="5" idx="2"/>
            <a:endCxn id="6" idx="0"/>
          </p:cNvCxnSpPr>
          <p:nvPr/>
        </p:nvCxnSpPr>
        <p:spPr>
          <a:xfrm flipH="1">
            <a:off x="1014649" y="3185973"/>
            <a:ext cx="289988" cy="1100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>
            <a:stCxn id="4" idx="2"/>
            <a:endCxn id="9" idx="0"/>
          </p:cNvCxnSpPr>
          <p:nvPr/>
        </p:nvCxnSpPr>
        <p:spPr>
          <a:xfrm>
            <a:off x="2554751" y="2024682"/>
            <a:ext cx="4745059" cy="27004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ectangle 67"/>
          <p:cNvSpPr/>
          <p:nvPr/>
        </p:nvSpPr>
        <p:spPr>
          <a:xfrm>
            <a:off x="1735219" y="2164957"/>
            <a:ext cx="287984" cy="27003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9" name="Rectangle 68"/>
          <p:cNvSpPr/>
          <p:nvPr/>
        </p:nvSpPr>
        <p:spPr>
          <a:xfrm>
            <a:off x="3040877" y="4576628"/>
            <a:ext cx="287984" cy="27003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0" name="Rectangle 69"/>
          <p:cNvSpPr/>
          <p:nvPr/>
        </p:nvSpPr>
        <p:spPr>
          <a:xfrm>
            <a:off x="5421034" y="4603631"/>
            <a:ext cx="287984" cy="27003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1" name="Rectangle 70"/>
          <p:cNvSpPr/>
          <p:nvPr/>
        </p:nvSpPr>
        <p:spPr>
          <a:xfrm>
            <a:off x="7740907" y="4725144"/>
            <a:ext cx="287984" cy="27003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2" name="Rectangle 71"/>
          <p:cNvSpPr/>
          <p:nvPr/>
        </p:nvSpPr>
        <p:spPr>
          <a:xfrm>
            <a:off x="2995848" y="1010459"/>
            <a:ext cx="287984" cy="27003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3" name="Rectangle 72"/>
          <p:cNvSpPr/>
          <p:nvPr/>
        </p:nvSpPr>
        <p:spPr>
          <a:xfrm>
            <a:off x="4977046" y="1207084"/>
            <a:ext cx="287984" cy="27003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4" name="Rectangle 73"/>
          <p:cNvSpPr/>
          <p:nvPr/>
        </p:nvSpPr>
        <p:spPr>
          <a:xfrm>
            <a:off x="6958243" y="1214096"/>
            <a:ext cx="287984" cy="27003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5" name="Rectangle 74"/>
          <p:cNvSpPr/>
          <p:nvPr/>
        </p:nvSpPr>
        <p:spPr>
          <a:xfrm>
            <a:off x="1446544" y="3320907"/>
            <a:ext cx="287984" cy="27003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7" name="Rectangle 66"/>
          <p:cNvSpPr/>
          <p:nvPr/>
        </p:nvSpPr>
        <p:spPr>
          <a:xfrm>
            <a:off x="2344114" y="2965909"/>
            <a:ext cx="4820175" cy="9160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050" dirty="0">
                <a:solidFill>
                  <a:schemeClr val="tx1"/>
                </a:solidFill>
              </a:rPr>
              <a:t>$.ajax({</a:t>
            </a:r>
            <a:endParaRPr lang="en-US" sz="1050" dirty="0">
              <a:solidFill>
                <a:schemeClr val="tx1"/>
              </a:solidFill>
            </a:endParaRPr>
          </a:p>
          <a:p>
            <a:r>
              <a:rPr lang="en-GB" sz="1050" dirty="0">
                <a:solidFill>
                  <a:schemeClr val="tx1"/>
                </a:solidFill>
              </a:rPr>
              <a:t>url: "http://log2.quintelligence.com/qlog.js", type: 'get', </a:t>
            </a:r>
            <a:r>
              <a:rPr lang="en-GB" sz="1050" dirty="0" err="1">
                <a:solidFill>
                  <a:schemeClr val="tx1"/>
                </a:solidFill>
              </a:rPr>
              <a:t>dataType</a:t>
            </a:r>
            <a:r>
              <a:rPr lang="en-GB" sz="1050" dirty="0">
                <a:solidFill>
                  <a:schemeClr val="tx1"/>
                </a:solidFill>
              </a:rPr>
              <a:t>: 'script', cache: true,</a:t>
            </a:r>
            <a:endParaRPr lang="en-US" sz="1050" dirty="0">
              <a:solidFill>
                <a:schemeClr val="tx1"/>
              </a:solidFill>
            </a:endParaRPr>
          </a:p>
          <a:p>
            <a:r>
              <a:rPr lang="en-GB" sz="1050" dirty="0">
                <a:solidFill>
                  <a:schemeClr val="tx1"/>
                </a:solidFill>
              </a:rPr>
              <a:t>success: function() { </a:t>
            </a:r>
            <a:r>
              <a:rPr lang="en-GB" sz="1050" dirty="0" err="1">
                <a:solidFill>
                  <a:schemeClr val="tx1"/>
                </a:solidFill>
              </a:rPr>
              <a:t>setTimeout</a:t>
            </a:r>
            <a:r>
              <a:rPr lang="en-GB" sz="1050" dirty="0">
                <a:solidFill>
                  <a:schemeClr val="tx1"/>
                </a:solidFill>
              </a:rPr>
              <a:t>(function() {</a:t>
            </a:r>
            <a:r>
              <a:rPr lang="en-GB" sz="1050" dirty="0" err="1">
                <a:solidFill>
                  <a:schemeClr val="tx1"/>
                </a:solidFill>
              </a:rPr>
              <a:t>quintTracker</a:t>
            </a:r>
            <a:r>
              <a:rPr lang="en-GB" sz="1050" dirty="0">
                <a:solidFill>
                  <a:schemeClr val="tx1"/>
                </a:solidFill>
              </a:rPr>
              <a:t>(3);},100); }</a:t>
            </a:r>
            <a:endParaRPr lang="en-US" sz="1050" dirty="0">
              <a:solidFill>
                <a:schemeClr val="tx1"/>
              </a:solidFill>
            </a:endParaRPr>
          </a:p>
          <a:p>
            <a:r>
              <a:rPr lang="en-GB" sz="1050" dirty="0">
                <a:solidFill>
                  <a:schemeClr val="tx1"/>
                </a:solidFill>
              </a:rPr>
              <a:t>});</a:t>
            </a:r>
            <a:endParaRPr lang="en-US" sz="1050" dirty="0">
              <a:solidFill>
                <a:schemeClr val="tx1"/>
              </a:solidFill>
            </a:endParaRPr>
          </a:p>
        </p:txBody>
      </p:sp>
      <p:grpSp>
        <p:nvGrpSpPr>
          <p:cNvPr id="105" name="Group 104"/>
          <p:cNvGrpSpPr/>
          <p:nvPr/>
        </p:nvGrpSpPr>
        <p:grpSpPr>
          <a:xfrm>
            <a:off x="1743731" y="2232729"/>
            <a:ext cx="5639816" cy="2492415"/>
            <a:chOff x="2324974" y="1833972"/>
            <a:chExt cx="7519755" cy="3323220"/>
          </a:xfrm>
        </p:grpSpPr>
        <p:cxnSp>
          <p:nvCxnSpPr>
            <p:cNvPr id="92" name="Straight Connector 91"/>
            <p:cNvCxnSpPr>
              <a:stCxn id="76" idx="1"/>
              <a:endCxn id="11" idx="2"/>
            </p:cNvCxnSpPr>
            <p:nvPr/>
          </p:nvCxnSpPr>
          <p:spPr>
            <a:xfrm flipH="1" flipV="1">
              <a:off x="8689528" y="1833972"/>
              <a:ext cx="1155201" cy="15872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>
              <a:stCxn id="76" idx="1"/>
              <a:endCxn id="9" idx="0"/>
            </p:cNvCxnSpPr>
            <p:nvPr/>
          </p:nvCxnSpPr>
          <p:spPr>
            <a:xfrm flipH="1">
              <a:off x="9733079" y="3421197"/>
              <a:ext cx="111650" cy="173599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>
              <a:stCxn id="76" idx="1"/>
              <a:endCxn id="8" idx="0"/>
            </p:cNvCxnSpPr>
            <p:nvPr/>
          </p:nvCxnSpPr>
          <p:spPr>
            <a:xfrm flipH="1">
              <a:off x="6636060" y="3421197"/>
              <a:ext cx="3208669" cy="159197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>
              <a:stCxn id="76" idx="1"/>
              <a:endCxn id="12" idx="2"/>
            </p:cNvCxnSpPr>
            <p:nvPr/>
          </p:nvCxnSpPr>
          <p:spPr>
            <a:xfrm flipH="1" flipV="1">
              <a:off x="6047931" y="1833972"/>
              <a:ext cx="3796798" cy="15872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>
              <a:stCxn id="76" idx="1"/>
              <a:endCxn id="7" idx="0"/>
            </p:cNvCxnSpPr>
            <p:nvPr/>
          </p:nvCxnSpPr>
          <p:spPr>
            <a:xfrm flipH="1">
              <a:off x="3467708" y="3421197"/>
              <a:ext cx="6377021" cy="15257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>
              <a:stCxn id="76" idx="1"/>
              <a:endCxn id="6" idx="3"/>
            </p:cNvCxnSpPr>
            <p:nvPr/>
          </p:nvCxnSpPr>
          <p:spPr>
            <a:xfrm flipH="1">
              <a:off x="2324974" y="3421197"/>
              <a:ext cx="7519755" cy="51459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>
              <a:stCxn id="76" idx="1"/>
              <a:endCxn id="5" idx="3"/>
            </p:cNvCxnSpPr>
            <p:nvPr/>
          </p:nvCxnSpPr>
          <p:spPr>
            <a:xfrm flipH="1" flipV="1">
              <a:off x="2711624" y="2420888"/>
              <a:ext cx="7133105" cy="100030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1" name="Content Placeholder 3"/>
          <p:cNvPicPr>
            <a:picLocks noChangeAspect="1"/>
          </p:cNvPicPr>
          <p:nvPr/>
        </p:nvPicPr>
        <p:blipFill rotWithShape="1">
          <a:blip r:embed="rId2"/>
          <a:srcRect l="26364" t="10938" r="28655" b="7377"/>
          <a:stretch/>
        </p:blipFill>
        <p:spPr>
          <a:xfrm>
            <a:off x="2077650" y="310030"/>
            <a:ext cx="5104708" cy="6180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133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7 L 0.04935 -0.09607 C 0.05963 -0.11759 0.07513 -0.12917 0.09127 -0.12917 C 0.10976 -0.12917 0.12448 -0.11759 0.13476 -0.09607 L 0.18424 3.7037E-7 " pathEditMode="relative" rAng="0" ptsTypes="AAAAA">
                                      <p:cBhvr>
                                        <p:cTn id="34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06" y="-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7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6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5641082" y="2496029"/>
            <a:ext cx="2016457" cy="3132161"/>
          </a:xfrm>
          <a:prstGeom prst="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56545" y="2496029"/>
            <a:ext cx="2016457" cy="3132161"/>
          </a:xfrm>
          <a:prstGeom prst="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99847" y="3652677"/>
            <a:ext cx="1729853" cy="798394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prstClr val="white"/>
                </a:solidFill>
              </a:rPr>
              <a:t>Vsebina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99847" y="2633601"/>
            <a:ext cx="1729853" cy="798394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prstClr val="white"/>
                </a:solidFill>
              </a:rPr>
              <a:t>Obnašanje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99846" y="4671754"/>
            <a:ext cx="1729853" cy="798394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prstClr val="white"/>
                </a:solidFill>
              </a:rPr>
              <a:t>Demografski podatki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45953" y="2496029"/>
            <a:ext cx="2196242" cy="3132161"/>
          </a:xfrm>
          <a:prstGeom prst="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sl-SI" sz="2400" dirty="0" smtClean="0">
                <a:solidFill>
                  <a:prstClr val="white"/>
                </a:solidFill>
              </a:rPr>
              <a:t>M</a:t>
            </a:r>
            <a:r>
              <a:rPr lang="en-US" sz="2400" dirty="0" err="1" smtClean="0">
                <a:solidFill>
                  <a:prstClr val="white"/>
                </a:solidFill>
              </a:rPr>
              <a:t>odel</a:t>
            </a:r>
            <a:r>
              <a:rPr lang="sl-SI" sz="2400" dirty="0" smtClean="0">
                <a:solidFill>
                  <a:prstClr val="white"/>
                </a:solidFill>
              </a:rPr>
              <a:t> uporabnika</a:t>
            </a: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784384" y="2643839"/>
            <a:ext cx="1729853" cy="798394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prstClr val="white"/>
                </a:solidFill>
              </a:rPr>
              <a:t>Profili učenca/učitelja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784384" y="3668645"/>
            <a:ext cx="1729853" cy="798394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prstClr val="white"/>
                </a:solidFill>
              </a:rPr>
              <a:t>Personalizacija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784384" y="4687722"/>
            <a:ext cx="1729853" cy="798394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prstClr val="white"/>
                </a:solidFill>
              </a:rPr>
              <a:t>Ciljno učenje</a:t>
            </a:r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14" name="Straight Arrow Connector 13"/>
          <p:cNvCxnSpPr>
            <a:stCxn id="5" idx="3"/>
            <a:endCxn id="7" idx="1"/>
          </p:cNvCxnSpPr>
          <p:nvPr/>
        </p:nvCxnSpPr>
        <p:spPr>
          <a:xfrm>
            <a:off x="2929699" y="3032798"/>
            <a:ext cx="316253" cy="1029312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6" idx="3"/>
            <a:endCxn id="7" idx="1"/>
          </p:cNvCxnSpPr>
          <p:nvPr/>
        </p:nvCxnSpPr>
        <p:spPr>
          <a:xfrm flipV="1">
            <a:off x="2929699" y="4062109"/>
            <a:ext cx="316253" cy="1008842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4" idx="3"/>
            <a:endCxn id="7" idx="1"/>
          </p:cNvCxnSpPr>
          <p:nvPr/>
        </p:nvCxnSpPr>
        <p:spPr>
          <a:xfrm>
            <a:off x="2929699" y="4051875"/>
            <a:ext cx="316253" cy="10235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7" idx="3"/>
            <a:endCxn id="10" idx="1"/>
          </p:cNvCxnSpPr>
          <p:nvPr/>
        </p:nvCxnSpPr>
        <p:spPr>
          <a:xfrm>
            <a:off x="5442194" y="4062110"/>
            <a:ext cx="342189" cy="102481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7" idx="3"/>
          </p:cNvCxnSpPr>
          <p:nvPr/>
        </p:nvCxnSpPr>
        <p:spPr>
          <a:xfrm flipV="1">
            <a:off x="5442194" y="3005568"/>
            <a:ext cx="371840" cy="1056542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7" idx="3"/>
            <a:endCxn id="9" idx="1"/>
          </p:cNvCxnSpPr>
          <p:nvPr/>
        </p:nvCxnSpPr>
        <p:spPr>
          <a:xfrm>
            <a:off x="5442194" y="4062110"/>
            <a:ext cx="342189" cy="5732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377987" y="1970180"/>
            <a:ext cx="145924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l-SI" sz="2100" dirty="0" smtClean="0">
                <a:solidFill>
                  <a:prstClr val="black"/>
                </a:solidFill>
              </a:rPr>
              <a:t>Opazovanje</a:t>
            </a:r>
            <a:endParaRPr lang="en-US" sz="2100" dirty="0">
              <a:solidFill>
                <a:prstClr val="black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642820" y="1972807"/>
            <a:ext cx="201298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l-SI" sz="2100" dirty="0" smtClean="0">
                <a:solidFill>
                  <a:prstClr val="black"/>
                </a:solidFill>
              </a:rPr>
              <a:t>Uporaba modela</a:t>
            </a:r>
            <a:endParaRPr lang="en-US" sz="2100" dirty="0">
              <a:solidFill>
                <a:prstClr val="black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691306" y="1970180"/>
            <a:ext cx="151605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l-SI" sz="2100" dirty="0" smtClean="0">
                <a:solidFill>
                  <a:prstClr val="black"/>
                </a:solidFill>
              </a:rPr>
              <a:t>Modeliranje</a:t>
            </a:r>
            <a:endParaRPr lang="en-US" sz="2100" dirty="0">
              <a:solidFill>
                <a:prstClr val="black"/>
              </a:solidFill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3387184" y="3370405"/>
            <a:ext cx="1913779" cy="2099743"/>
            <a:chOff x="4778667" y="3161339"/>
            <a:chExt cx="2497540" cy="2799657"/>
          </a:xfrm>
          <a:solidFill>
            <a:srgbClr val="0070C0"/>
          </a:solidFill>
        </p:grpSpPr>
        <p:sp>
          <p:nvSpPr>
            <p:cNvPr id="26" name="Rectangle 25"/>
            <p:cNvSpPr/>
            <p:nvPr/>
          </p:nvSpPr>
          <p:spPr>
            <a:xfrm>
              <a:off x="4778667" y="3161339"/>
              <a:ext cx="2497540" cy="848300"/>
            </a:xfrm>
            <a:prstGeom prst="rect">
              <a:avLst/>
            </a:prstGeom>
            <a:grpFill/>
            <a:ln>
              <a:solidFill>
                <a:srgbClr val="0070C0"/>
              </a:solidFill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l-SI" dirty="0" smtClean="0">
                  <a:solidFill>
                    <a:prstClr val="white"/>
                  </a:solidFill>
                </a:rPr>
                <a:t>učenje</a:t>
              </a:r>
              <a:r>
                <a:rPr lang="en-US" dirty="0" smtClean="0">
                  <a:solidFill>
                    <a:prstClr val="white"/>
                  </a:solidFill>
                </a:rPr>
                <a:t>/</a:t>
              </a:r>
              <a:r>
                <a:rPr lang="sl-SI" dirty="0" smtClean="0">
                  <a:solidFill>
                    <a:prstClr val="white"/>
                  </a:solidFill>
                </a:rPr>
                <a:t>poučevanje</a:t>
              </a:r>
              <a:r>
                <a:rPr lang="en-US" dirty="0" smtClean="0">
                  <a:solidFill>
                    <a:prstClr val="white"/>
                  </a:solidFill>
                </a:rPr>
                <a:t>/</a:t>
              </a:r>
              <a:r>
                <a:rPr lang="sl-SI" dirty="0" smtClean="0">
                  <a:solidFill>
                    <a:prstClr val="white"/>
                  </a:solidFill>
                </a:rPr>
                <a:t>obnašanje</a:t>
              </a: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778667" y="4152224"/>
              <a:ext cx="2497540" cy="840662"/>
            </a:xfrm>
            <a:prstGeom prst="rect">
              <a:avLst/>
            </a:prstGeom>
            <a:grpFill/>
            <a:ln>
              <a:solidFill>
                <a:srgbClr val="0070C0"/>
              </a:solidFill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l-SI" dirty="0" smtClean="0">
                  <a:solidFill>
                    <a:prstClr val="white"/>
                  </a:solidFill>
                </a:rPr>
                <a:t>Motivacijski model</a:t>
              </a: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4778667" y="5129161"/>
              <a:ext cx="2497540" cy="831835"/>
            </a:xfrm>
            <a:prstGeom prst="rect">
              <a:avLst/>
            </a:prstGeom>
            <a:grpFill/>
            <a:ln>
              <a:solidFill>
                <a:srgbClr val="0070C0"/>
              </a:solidFill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l-SI" dirty="0" smtClean="0">
                  <a:solidFill>
                    <a:prstClr val="white"/>
                  </a:solidFill>
                </a:rPr>
                <a:t>Model predznanja</a:t>
              </a:r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Razumevanje uporabnika </a:t>
            </a:r>
            <a:br>
              <a:rPr lang="sl-SI" dirty="0" smtClean="0"/>
            </a:br>
            <a:r>
              <a:rPr lang="sl-SI" sz="2800" dirty="0" smtClean="0"/>
              <a:t>(učenca, učitelja)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94135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noFill/>
          <a:ln w="9525">
            <a:noFill/>
            <a:round/>
            <a:headEnd/>
            <a:tailEnd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r>
              <a:rPr lang="sl-SI" dirty="0" smtClean="0"/>
              <a:t>Modeliranje posameznikov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D2E6E-1488-F144-A079-BB2EDD88F0A9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17" name="Picture 16" descr="Complete Tre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183" y="1027763"/>
            <a:ext cx="2099725" cy="487059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8963" y="2065162"/>
            <a:ext cx="4104864" cy="2715785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50" y="1821963"/>
            <a:ext cx="4264900" cy="390642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494" y="1903405"/>
            <a:ext cx="2393449" cy="39532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7846" y="1976313"/>
            <a:ext cx="2324819" cy="38511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36568" y="1976313"/>
            <a:ext cx="2285999" cy="3847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236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0383" y="2108152"/>
            <a:ext cx="6629047" cy="37270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Izračunavanje kompetenc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54242" y="1937201"/>
            <a:ext cx="4827581" cy="32970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4500" y="2632409"/>
            <a:ext cx="5417063" cy="30456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3882" y="1937201"/>
            <a:ext cx="5487661" cy="308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49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Mikro poverilnice in kvalifikacije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C3E3EA4-7A14-482F-B903-C5F4467FDB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55" t="10391" r="23089" b="4844"/>
          <a:stretch/>
        </p:blipFill>
        <p:spPr>
          <a:xfrm>
            <a:off x="196883" y="1675677"/>
            <a:ext cx="5795522" cy="4146615"/>
          </a:xfrm>
          <a:prstGeom prst="rect">
            <a:avLst/>
          </a:prstGeom>
        </p:spPr>
      </p:pic>
      <p:pic>
        <p:nvPicPr>
          <p:cNvPr id="8" name="Picture 7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285E37C0-C53B-4AE6-97AC-CEAC2245B1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150" y="1675677"/>
            <a:ext cx="5655725" cy="4156958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6144195" y="1736326"/>
            <a:ext cx="2196050" cy="1943554"/>
            <a:chOff x="8192258" y="1172101"/>
            <a:chExt cx="2928065" cy="2591404"/>
          </a:xfrm>
        </p:grpSpPr>
        <p:sp>
          <p:nvSpPr>
            <p:cNvPr id="5" name="Rectangle 4"/>
            <p:cNvSpPr/>
            <p:nvPr/>
          </p:nvSpPr>
          <p:spPr>
            <a:xfrm>
              <a:off x="8192258" y="1598018"/>
              <a:ext cx="2017817" cy="4001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350" dirty="0"/>
                <a:t>https://0xcert.org/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8192258" y="2037834"/>
              <a:ext cx="1686102" cy="4001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350" dirty="0"/>
                <a:t>https://ecta.io/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192258" y="1172101"/>
              <a:ext cx="2303023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b="1" dirty="0"/>
                <a:t>Projects (</a:t>
              </a:r>
              <a:r>
                <a:rPr lang="en-US" sz="1350" b="1" dirty="0" err="1"/>
                <a:t>Blockchain</a:t>
              </a:r>
              <a:r>
                <a:rPr lang="en-US" sz="1350" b="1" dirty="0"/>
                <a:t>):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8192258" y="2497665"/>
              <a:ext cx="2928065" cy="4001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350" dirty="0"/>
                <a:t>https://www.blockcerts.org/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8192258" y="2957494"/>
              <a:ext cx="2862321" cy="4001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350" dirty="0"/>
                <a:t>https://www.myequals.net/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8192258" y="3363396"/>
              <a:ext cx="1898639" cy="4001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350" dirty="0"/>
                <a:t>https://gledos.io/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66338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1690689"/>
            <a:ext cx="4253393" cy="43154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Učne poti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472" y="1370892"/>
            <a:ext cx="6650780" cy="4736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277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/>
          <p:cNvGrpSpPr/>
          <p:nvPr/>
        </p:nvGrpSpPr>
        <p:grpSpPr>
          <a:xfrm>
            <a:off x="669093" y="996340"/>
            <a:ext cx="7712821" cy="1692028"/>
            <a:chOff x="892123" y="185453"/>
            <a:chExt cx="10283761" cy="2256037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66597" y="185453"/>
              <a:ext cx="2133600" cy="2133600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46975" y="1157916"/>
              <a:ext cx="1128909" cy="1262967"/>
            </a:xfrm>
            <a:prstGeom prst="rect">
              <a:avLst/>
            </a:prstGeom>
          </p:spPr>
        </p:pic>
        <p:sp>
          <p:nvSpPr>
            <p:cNvPr id="51" name="Curved Up Arrow 50"/>
            <p:cNvSpPr/>
            <p:nvPr/>
          </p:nvSpPr>
          <p:spPr>
            <a:xfrm rot="10800000">
              <a:off x="7680176" y="1181274"/>
              <a:ext cx="2664296" cy="376623"/>
            </a:xfrm>
            <a:prstGeom prst="curved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54" name="Curved Down Arrow 53"/>
            <p:cNvSpPr/>
            <p:nvPr/>
          </p:nvSpPr>
          <p:spPr>
            <a:xfrm>
              <a:off x="2053758" y="1252253"/>
              <a:ext cx="2758375" cy="352480"/>
            </a:xfrm>
            <a:prstGeom prst="curved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2123" y="1520384"/>
              <a:ext cx="1745254" cy="921106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UI asistent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838" y="2853635"/>
            <a:ext cx="2923794" cy="16619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85506" y="2576636"/>
            <a:ext cx="319812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accent1">
                    <a:lumMod val="50000"/>
                  </a:schemeClr>
                </a:solidFill>
              </a:rPr>
              <a:t>OPEN SOURCE AND OPEN KNOWLEDGE AI</a:t>
            </a:r>
          </a:p>
        </p:txBody>
      </p:sp>
      <p:grpSp>
        <p:nvGrpSpPr>
          <p:cNvPr id="46" name="Group 45"/>
          <p:cNvGrpSpPr/>
          <p:nvPr/>
        </p:nvGrpSpPr>
        <p:grpSpPr>
          <a:xfrm>
            <a:off x="6003752" y="2908186"/>
            <a:ext cx="2923794" cy="1607372"/>
            <a:chOff x="8000023" y="2393785"/>
            <a:chExt cx="3898392" cy="2143163"/>
          </a:xfrm>
        </p:grpSpPr>
        <p:sp>
          <p:nvSpPr>
            <p:cNvPr id="6" name="Cloud 5"/>
            <p:cNvSpPr/>
            <p:nvPr/>
          </p:nvSpPr>
          <p:spPr>
            <a:xfrm>
              <a:off x="9507211" y="2393785"/>
              <a:ext cx="2391204" cy="2143163"/>
            </a:xfrm>
            <a:prstGeom prst="clou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00" dirty="0"/>
                <a:t>WEB, </a:t>
              </a:r>
              <a:r>
                <a:rPr lang="en-US" sz="1500" dirty="0" err="1"/>
                <a:t>IoT</a:t>
              </a:r>
              <a:endParaRPr lang="en-US" sz="1500" dirty="0"/>
            </a:p>
          </p:txBody>
        </p:sp>
        <p:sp>
          <p:nvSpPr>
            <p:cNvPr id="9" name="Right Arrow 8"/>
            <p:cNvSpPr/>
            <p:nvPr/>
          </p:nvSpPr>
          <p:spPr>
            <a:xfrm>
              <a:off x="8045196" y="2852936"/>
              <a:ext cx="1507188" cy="28803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0" name="Right Arrow 9"/>
            <p:cNvSpPr/>
            <p:nvPr/>
          </p:nvSpPr>
          <p:spPr>
            <a:xfrm rot="10800000">
              <a:off x="8000023" y="3879130"/>
              <a:ext cx="1507188" cy="28803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254012" y="3631227"/>
              <a:ext cx="1056273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Learning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212443" y="2568956"/>
              <a:ext cx="1094745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Checking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119150" y="2765206"/>
            <a:ext cx="2989274" cy="1739378"/>
            <a:chOff x="153887" y="2203146"/>
            <a:chExt cx="3985698" cy="2319170"/>
          </a:xfrm>
        </p:grpSpPr>
        <p:grpSp>
          <p:nvGrpSpPr>
            <p:cNvPr id="38" name="Group 37"/>
            <p:cNvGrpSpPr/>
            <p:nvPr/>
          </p:nvGrpSpPr>
          <p:grpSpPr>
            <a:xfrm>
              <a:off x="153887" y="2203146"/>
              <a:ext cx="2726125" cy="2319170"/>
              <a:chOff x="410008" y="2192977"/>
              <a:chExt cx="2726125" cy="2319170"/>
            </a:xfrm>
          </p:grpSpPr>
          <p:sp>
            <p:nvSpPr>
              <p:cNvPr id="13" name="Smiley Face 12"/>
              <p:cNvSpPr/>
              <p:nvPr/>
            </p:nvSpPr>
            <p:spPr bwMode="auto">
              <a:xfrm>
                <a:off x="746151" y="2192977"/>
                <a:ext cx="550809" cy="578074"/>
              </a:xfrm>
              <a:prstGeom prst="smileyFace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2D2D8A"/>
                </a:solidFill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vert="horz" wrap="square" lIns="61722" tIns="30861" rIns="61722" bIns="30861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617220">
                  <a:spcBef>
                    <a:spcPct val="20000"/>
                  </a:spcBef>
                  <a:defRPr/>
                </a:pPr>
                <a:endParaRPr lang="sl-SI" sz="2160" kern="0">
                  <a:solidFill>
                    <a:srgbClr val="3771B3"/>
                  </a:solidFill>
                </a:endParaRPr>
              </a:p>
            </p:txBody>
          </p:sp>
          <p:sp>
            <p:nvSpPr>
              <p:cNvPr id="14" name="Smiley Face 13"/>
              <p:cNvSpPr/>
              <p:nvPr/>
            </p:nvSpPr>
            <p:spPr bwMode="auto">
              <a:xfrm>
                <a:off x="1174335" y="2503974"/>
                <a:ext cx="550809" cy="578074"/>
              </a:xfrm>
              <a:prstGeom prst="smileyFace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2D2D8A"/>
                </a:solidFill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vert="horz" wrap="square" lIns="61722" tIns="30861" rIns="61722" bIns="30861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617220">
                  <a:spcBef>
                    <a:spcPct val="20000"/>
                  </a:spcBef>
                  <a:defRPr/>
                </a:pPr>
                <a:endParaRPr lang="sl-SI" sz="2160" kern="0">
                  <a:solidFill>
                    <a:srgbClr val="3771B3"/>
                  </a:solidFill>
                </a:endParaRPr>
              </a:p>
            </p:txBody>
          </p:sp>
          <p:sp>
            <p:nvSpPr>
              <p:cNvPr id="15" name="Smiley Face 14"/>
              <p:cNvSpPr/>
              <p:nvPr/>
            </p:nvSpPr>
            <p:spPr bwMode="auto">
              <a:xfrm>
                <a:off x="770925" y="2654901"/>
                <a:ext cx="550809" cy="578074"/>
              </a:xfrm>
              <a:prstGeom prst="smileyFace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2D2D8A"/>
                </a:solidFill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vert="horz" wrap="square" lIns="61722" tIns="30861" rIns="61722" bIns="30861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617220">
                  <a:spcBef>
                    <a:spcPct val="20000"/>
                  </a:spcBef>
                  <a:defRPr/>
                </a:pPr>
                <a:endParaRPr lang="sl-SI" sz="2160" kern="0">
                  <a:solidFill>
                    <a:srgbClr val="3771B3"/>
                  </a:solidFill>
                </a:endParaRPr>
              </a:p>
            </p:txBody>
          </p:sp>
          <p:sp>
            <p:nvSpPr>
              <p:cNvPr id="16" name="Smiley Face 15"/>
              <p:cNvSpPr/>
              <p:nvPr/>
            </p:nvSpPr>
            <p:spPr bwMode="auto">
              <a:xfrm>
                <a:off x="1522074" y="2740901"/>
                <a:ext cx="550809" cy="578074"/>
              </a:xfrm>
              <a:prstGeom prst="smileyFace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2D2D8A"/>
                </a:solidFill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vert="horz" wrap="square" lIns="61722" tIns="30861" rIns="61722" bIns="30861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617220">
                  <a:spcBef>
                    <a:spcPct val="20000"/>
                  </a:spcBef>
                  <a:defRPr/>
                </a:pPr>
                <a:endParaRPr lang="sl-SI" sz="2160" kern="0">
                  <a:solidFill>
                    <a:srgbClr val="3771B3"/>
                  </a:solidFill>
                </a:endParaRPr>
              </a:p>
            </p:txBody>
          </p:sp>
          <p:sp>
            <p:nvSpPr>
              <p:cNvPr id="17" name="Smiley Face 16"/>
              <p:cNvSpPr/>
              <p:nvPr/>
            </p:nvSpPr>
            <p:spPr bwMode="auto">
              <a:xfrm>
                <a:off x="1890683" y="2535998"/>
                <a:ext cx="550809" cy="578074"/>
              </a:xfrm>
              <a:prstGeom prst="smileyFace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2D2D8A"/>
                </a:solidFill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vert="horz" wrap="square" lIns="61722" tIns="30861" rIns="61722" bIns="30861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617220">
                  <a:spcBef>
                    <a:spcPct val="20000"/>
                  </a:spcBef>
                  <a:defRPr/>
                </a:pPr>
                <a:endParaRPr lang="sl-SI" sz="2160" kern="0">
                  <a:solidFill>
                    <a:srgbClr val="3771B3"/>
                  </a:solidFill>
                </a:endParaRPr>
              </a:p>
            </p:txBody>
          </p:sp>
          <p:sp>
            <p:nvSpPr>
              <p:cNvPr id="18" name="Smiley Face 17"/>
              <p:cNvSpPr/>
              <p:nvPr/>
            </p:nvSpPr>
            <p:spPr bwMode="auto">
              <a:xfrm>
                <a:off x="2295278" y="2393785"/>
                <a:ext cx="550809" cy="578074"/>
              </a:xfrm>
              <a:prstGeom prst="smileyFace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2D2D8A"/>
                </a:solidFill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vert="horz" wrap="square" lIns="61722" tIns="30861" rIns="61722" bIns="30861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617220">
                  <a:spcBef>
                    <a:spcPct val="20000"/>
                  </a:spcBef>
                  <a:defRPr/>
                </a:pPr>
                <a:endParaRPr lang="sl-SI" sz="2160" kern="0">
                  <a:solidFill>
                    <a:srgbClr val="3771B3"/>
                  </a:solidFill>
                </a:endParaRPr>
              </a:p>
            </p:txBody>
          </p:sp>
          <p:sp>
            <p:nvSpPr>
              <p:cNvPr id="19" name="Smiley Face 18"/>
              <p:cNvSpPr/>
              <p:nvPr/>
            </p:nvSpPr>
            <p:spPr bwMode="auto">
              <a:xfrm>
                <a:off x="2585324" y="2740901"/>
                <a:ext cx="550809" cy="578074"/>
              </a:xfrm>
              <a:prstGeom prst="smileyFace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2D2D8A"/>
                </a:solidFill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vert="horz" wrap="square" lIns="61722" tIns="30861" rIns="61722" bIns="30861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617220">
                  <a:spcBef>
                    <a:spcPct val="20000"/>
                  </a:spcBef>
                  <a:defRPr/>
                </a:pPr>
                <a:endParaRPr lang="sl-SI" sz="2160" kern="0">
                  <a:solidFill>
                    <a:srgbClr val="3771B3"/>
                  </a:solidFill>
                </a:endParaRPr>
              </a:p>
            </p:txBody>
          </p:sp>
          <p:sp>
            <p:nvSpPr>
              <p:cNvPr id="20" name="Smiley Face 19"/>
              <p:cNvSpPr/>
              <p:nvPr/>
            </p:nvSpPr>
            <p:spPr bwMode="auto">
              <a:xfrm>
                <a:off x="594278" y="2829130"/>
                <a:ext cx="550809" cy="578074"/>
              </a:xfrm>
              <a:prstGeom prst="smileyFace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2D2D8A"/>
                </a:solidFill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vert="horz" wrap="square" lIns="61722" tIns="30861" rIns="61722" bIns="30861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617220">
                  <a:spcBef>
                    <a:spcPct val="20000"/>
                  </a:spcBef>
                  <a:defRPr/>
                </a:pPr>
                <a:endParaRPr lang="sl-SI" sz="2160" kern="0">
                  <a:solidFill>
                    <a:srgbClr val="3771B3"/>
                  </a:solidFill>
                </a:endParaRPr>
              </a:p>
            </p:txBody>
          </p:sp>
          <p:sp>
            <p:nvSpPr>
              <p:cNvPr id="21" name="Smiley Face 20"/>
              <p:cNvSpPr/>
              <p:nvPr/>
            </p:nvSpPr>
            <p:spPr bwMode="auto">
              <a:xfrm>
                <a:off x="1022462" y="3140127"/>
                <a:ext cx="550809" cy="578074"/>
              </a:xfrm>
              <a:prstGeom prst="smileyFace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2D2D8A"/>
                </a:solidFill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vert="horz" wrap="square" lIns="61722" tIns="30861" rIns="61722" bIns="30861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617220">
                  <a:spcBef>
                    <a:spcPct val="20000"/>
                  </a:spcBef>
                  <a:defRPr/>
                </a:pPr>
                <a:endParaRPr lang="sl-SI" sz="2160" kern="0">
                  <a:solidFill>
                    <a:srgbClr val="3771B3"/>
                  </a:solidFill>
                </a:endParaRPr>
              </a:p>
            </p:txBody>
          </p:sp>
          <p:sp>
            <p:nvSpPr>
              <p:cNvPr id="22" name="Smiley Face 21"/>
              <p:cNvSpPr/>
              <p:nvPr/>
            </p:nvSpPr>
            <p:spPr bwMode="auto">
              <a:xfrm>
                <a:off x="619052" y="3291054"/>
                <a:ext cx="550809" cy="578074"/>
              </a:xfrm>
              <a:prstGeom prst="smileyFace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2D2D8A"/>
                </a:solidFill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vert="horz" wrap="square" lIns="61722" tIns="30861" rIns="61722" bIns="30861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617220">
                  <a:spcBef>
                    <a:spcPct val="20000"/>
                  </a:spcBef>
                  <a:defRPr/>
                </a:pPr>
                <a:endParaRPr lang="sl-SI" sz="2160" kern="0">
                  <a:solidFill>
                    <a:srgbClr val="3771B3"/>
                  </a:solidFill>
                </a:endParaRPr>
              </a:p>
            </p:txBody>
          </p:sp>
          <p:sp>
            <p:nvSpPr>
              <p:cNvPr id="23" name="Smiley Face 22"/>
              <p:cNvSpPr/>
              <p:nvPr/>
            </p:nvSpPr>
            <p:spPr bwMode="auto">
              <a:xfrm>
                <a:off x="1370201" y="3377054"/>
                <a:ext cx="550809" cy="578074"/>
              </a:xfrm>
              <a:prstGeom prst="smileyFace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2D2D8A"/>
                </a:solidFill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vert="horz" wrap="square" lIns="61722" tIns="30861" rIns="61722" bIns="30861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617220">
                  <a:spcBef>
                    <a:spcPct val="20000"/>
                  </a:spcBef>
                  <a:defRPr/>
                </a:pPr>
                <a:endParaRPr lang="sl-SI" sz="2160" kern="0">
                  <a:solidFill>
                    <a:srgbClr val="3771B3"/>
                  </a:solidFill>
                </a:endParaRPr>
              </a:p>
            </p:txBody>
          </p:sp>
          <p:sp>
            <p:nvSpPr>
              <p:cNvPr id="24" name="Smiley Face 23"/>
              <p:cNvSpPr/>
              <p:nvPr/>
            </p:nvSpPr>
            <p:spPr bwMode="auto">
              <a:xfrm>
                <a:off x="1738810" y="3172151"/>
                <a:ext cx="550809" cy="578074"/>
              </a:xfrm>
              <a:prstGeom prst="smileyFace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2D2D8A"/>
                </a:solidFill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vert="horz" wrap="square" lIns="61722" tIns="30861" rIns="61722" bIns="30861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617220">
                  <a:spcBef>
                    <a:spcPct val="20000"/>
                  </a:spcBef>
                  <a:defRPr/>
                </a:pPr>
                <a:endParaRPr lang="sl-SI" sz="2160" kern="0">
                  <a:solidFill>
                    <a:srgbClr val="3771B3"/>
                  </a:solidFill>
                </a:endParaRPr>
              </a:p>
            </p:txBody>
          </p:sp>
          <p:sp>
            <p:nvSpPr>
              <p:cNvPr id="25" name="Smiley Face 24"/>
              <p:cNvSpPr/>
              <p:nvPr/>
            </p:nvSpPr>
            <p:spPr bwMode="auto">
              <a:xfrm>
                <a:off x="2143405" y="3029938"/>
                <a:ext cx="550809" cy="578074"/>
              </a:xfrm>
              <a:prstGeom prst="smileyFace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2D2D8A"/>
                </a:solidFill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vert="horz" wrap="square" lIns="61722" tIns="30861" rIns="61722" bIns="30861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617220">
                  <a:spcBef>
                    <a:spcPct val="20000"/>
                  </a:spcBef>
                  <a:defRPr/>
                </a:pPr>
                <a:endParaRPr lang="sl-SI" sz="2160" kern="0">
                  <a:solidFill>
                    <a:srgbClr val="3771B3"/>
                  </a:solidFill>
                </a:endParaRPr>
              </a:p>
            </p:txBody>
          </p:sp>
          <p:sp>
            <p:nvSpPr>
              <p:cNvPr id="26" name="Smiley Face 25"/>
              <p:cNvSpPr/>
              <p:nvPr/>
            </p:nvSpPr>
            <p:spPr bwMode="auto">
              <a:xfrm>
                <a:off x="2433451" y="3377054"/>
                <a:ext cx="550809" cy="578074"/>
              </a:xfrm>
              <a:prstGeom prst="smileyFace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2D2D8A"/>
                </a:solidFill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vert="horz" wrap="square" lIns="61722" tIns="30861" rIns="61722" bIns="30861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617220">
                  <a:spcBef>
                    <a:spcPct val="20000"/>
                  </a:spcBef>
                  <a:defRPr/>
                </a:pPr>
                <a:endParaRPr lang="sl-SI" sz="2160" kern="0">
                  <a:solidFill>
                    <a:srgbClr val="3771B3"/>
                  </a:solidFill>
                </a:endParaRPr>
              </a:p>
            </p:txBody>
          </p:sp>
          <p:sp>
            <p:nvSpPr>
              <p:cNvPr id="27" name="Smiley Face 26"/>
              <p:cNvSpPr/>
              <p:nvPr/>
            </p:nvSpPr>
            <p:spPr bwMode="auto">
              <a:xfrm>
                <a:off x="410008" y="3386149"/>
                <a:ext cx="550809" cy="578074"/>
              </a:xfrm>
              <a:prstGeom prst="smileyFace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2D2D8A"/>
                </a:solidFill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vert="horz" wrap="square" lIns="61722" tIns="30861" rIns="61722" bIns="30861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617220">
                  <a:spcBef>
                    <a:spcPct val="20000"/>
                  </a:spcBef>
                  <a:defRPr/>
                </a:pPr>
                <a:endParaRPr lang="sl-SI" sz="2160" kern="0">
                  <a:solidFill>
                    <a:srgbClr val="3771B3"/>
                  </a:solidFill>
                </a:endParaRPr>
              </a:p>
            </p:txBody>
          </p:sp>
          <p:sp>
            <p:nvSpPr>
              <p:cNvPr id="28" name="Smiley Face 27"/>
              <p:cNvSpPr/>
              <p:nvPr/>
            </p:nvSpPr>
            <p:spPr bwMode="auto">
              <a:xfrm>
                <a:off x="838192" y="3697146"/>
                <a:ext cx="550809" cy="578074"/>
              </a:xfrm>
              <a:prstGeom prst="smileyFace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2D2D8A"/>
                </a:solidFill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vert="horz" wrap="square" lIns="61722" tIns="30861" rIns="61722" bIns="30861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617220">
                  <a:spcBef>
                    <a:spcPct val="20000"/>
                  </a:spcBef>
                  <a:defRPr/>
                </a:pPr>
                <a:endParaRPr lang="sl-SI" sz="2160" kern="0">
                  <a:solidFill>
                    <a:srgbClr val="3771B3"/>
                  </a:solidFill>
                </a:endParaRPr>
              </a:p>
            </p:txBody>
          </p:sp>
          <p:sp>
            <p:nvSpPr>
              <p:cNvPr id="29" name="Smiley Face 28"/>
              <p:cNvSpPr/>
              <p:nvPr/>
            </p:nvSpPr>
            <p:spPr bwMode="auto">
              <a:xfrm>
                <a:off x="434782" y="3848073"/>
                <a:ext cx="550809" cy="578074"/>
              </a:xfrm>
              <a:prstGeom prst="smileyFace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2D2D8A"/>
                </a:solidFill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vert="horz" wrap="square" lIns="61722" tIns="30861" rIns="61722" bIns="30861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617220">
                  <a:spcBef>
                    <a:spcPct val="20000"/>
                  </a:spcBef>
                  <a:defRPr/>
                </a:pPr>
                <a:endParaRPr lang="sl-SI" sz="2160" kern="0">
                  <a:solidFill>
                    <a:srgbClr val="3771B3"/>
                  </a:solidFill>
                </a:endParaRPr>
              </a:p>
            </p:txBody>
          </p:sp>
          <p:sp>
            <p:nvSpPr>
              <p:cNvPr id="30" name="Smiley Face 29"/>
              <p:cNvSpPr/>
              <p:nvPr/>
            </p:nvSpPr>
            <p:spPr bwMode="auto">
              <a:xfrm>
                <a:off x="1185931" y="3934073"/>
                <a:ext cx="550809" cy="578074"/>
              </a:xfrm>
              <a:prstGeom prst="smileyFace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2D2D8A"/>
                </a:solidFill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vert="horz" wrap="square" lIns="61722" tIns="30861" rIns="61722" bIns="30861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617220">
                  <a:spcBef>
                    <a:spcPct val="20000"/>
                  </a:spcBef>
                  <a:defRPr/>
                </a:pPr>
                <a:endParaRPr lang="sl-SI" sz="2160" kern="0">
                  <a:solidFill>
                    <a:srgbClr val="3771B3"/>
                  </a:solidFill>
                </a:endParaRPr>
              </a:p>
            </p:txBody>
          </p:sp>
          <p:sp>
            <p:nvSpPr>
              <p:cNvPr id="31" name="Smiley Face 30"/>
              <p:cNvSpPr/>
              <p:nvPr/>
            </p:nvSpPr>
            <p:spPr bwMode="auto">
              <a:xfrm>
                <a:off x="1554540" y="3729170"/>
                <a:ext cx="550809" cy="578074"/>
              </a:xfrm>
              <a:prstGeom prst="smileyFace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2D2D8A"/>
                </a:solidFill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vert="horz" wrap="square" lIns="61722" tIns="30861" rIns="61722" bIns="30861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617220">
                  <a:spcBef>
                    <a:spcPct val="20000"/>
                  </a:spcBef>
                  <a:defRPr/>
                </a:pPr>
                <a:endParaRPr lang="sl-SI" sz="2160" kern="0">
                  <a:solidFill>
                    <a:srgbClr val="3771B3"/>
                  </a:solidFill>
                </a:endParaRPr>
              </a:p>
            </p:txBody>
          </p:sp>
          <p:sp>
            <p:nvSpPr>
              <p:cNvPr id="32" name="Smiley Face 31"/>
              <p:cNvSpPr/>
              <p:nvPr/>
            </p:nvSpPr>
            <p:spPr bwMode="auto">
              <a:xfrm>
                <a:off x="1959135" y="3586957"/>
                <a:ext cx="550809" cy="578074"/>
              </a:xfrm>
              <a:prstGeom prst="smileyFace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2D2D8A"/>
                </a:solidFill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vert="horz" wrap="square" lIns="61722" tIns="30861" rIns="61722" bIns="30861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617220">
                  <a:spcBef>
                    <a:spcPct val="20000"/>
                  </a:spcBef>
                  <a:defRPr/>
                </a:pPr>
                <a:endParaRPr lang="sl-SI" sz="2160" kern="0">
                  <a:solidFill>
                    <a:srgbClr val="3771B3"/>
                  </a:solidFill>
                </a:endParaRPr>
              </a:p>
            </p:txBody>
          </p:sp>
          <p:sp>
            <p:nvSpPr>
              <p:cNvPr id="33" name="Smiley Face 32"/>
              <p:cNvSpPr/>
              <p:nvPr/>
            </p:nvSpPr>
            <p:spPr bwMode="auto">
              <a:xfrm>
                <a:off x="2249181" y="3934073"/>
                <a:ext cx="550809" cy="578074"/>
              </a:xfrm>
              <a:prstGeom prst="smileyFace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2D2D8A"/>
                </a:solidFill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vert="horz" wrap="square" lIns="61722" tIns="30861" rIns="61722" bIns="30861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617220">
                  <a:spcBef>
                    <a:spcPct val="20000"/>
                  </a:spcBef>
                  <a:defRPr/>
                </a:pPr>
                <a:endParaRPr lang="sl-SI" sz="2160" kern="0">
                  <a:solidFill>
                    <a:srgbClr val="3771B3"/>
                  </a:solidFill>
                </a:endParaRPr>
              </a:p>
            </p:txBody>
          </p:sp>
        </p:grpSp>
        <p:sp>
          <p:nvSpPr>
            <p:cNvPr id="34" name="Right Arrow 33"/>
            <p:cNvSpPr/>
            <p:nvPr/>
          </p:nvSpPr>
          <p:spPr>
            <a:xfrm rot="10800000">
              <a:off x="2568337" y="2812982"/>
              <a:ext cx="1507188" cy="28803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5" name="Right Arrow 34"/>
            <p:cNvSpPr/>
            <p:nvPr/>
          </p:nvSpPr>
          <p:spPr>
            <a:xfrm>
              <a:off x="2632397" y="3839176"/>
              <a:ext cx="1507188" cy="28803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777153" y="3591272"/>
              <a:ext cx="1056273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Learning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735584" y="2529002"/>
              <a:ext cx="1094745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Checking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3964498" y="4464810"/>
            <a:ext cx="1259857" cy="1434030"/>
            <a:chOff x="5281017" y="4469285"/>
            <a:chExt cx="1679809" cy="2201097"/>
          </a:xfrm>
        </p:grpSpPr>
        <p:sp>
          <p:nvSpPr>
            <p:cNvPr id="39" name="Smiley Face 38"/>
            <p:cNvSpPr/>
            <p:nvPr/>
          </p:nvSpPr>
          <p:spPr bwMode="auto">
            <a:xfrm>
              <a:off x="5750662" y="5784516"/>
              <a:ext cx="755511" cy="885866"/>
            </a:xfrm>
            <a:prstGeom prst="smileyFace">
              <a:avLst/>
            </a:prstGeom>
            <a:solidFill>
              <a:srgbClr val="FFFFFF"/>
            </a:solidFill>
            <a:ln w="25400" cap="flat" cmpd="sng" algn="ctr">
              <a:solidFill>
                <a:srgbClr val="2D2D8A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61722" tIns="30861" rIns="61722" bIns="30861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617220">
                <a:spcBef>
                  <a:spcPct val="20000"/>
                </a:spcBef>
                <a:defRPr/>
              </a:pPr>
              <a:endParaRPr lang="sl-SI" sz="2160" kern="0">
                <a:solidFill>
                  <a:srgbClr val="3771B3"/>
                </a:solidFill>
              </a:endParaRPr>
            </a:p>
          </p:txBody>
        </p:sp>
        <p:grpSp>
          <p:nvGrpSpPr>
            <p:cNvPr id="42" name="Group 41"/>
            <p:cNvGrpSpPr/>
            <p:nvPr/>
          </p:nvGrpSpPr>
          <p:grpSpPr>
            <a:xfrm rot="5400000">
              <a:off x="5931570" y="5014880"/>
              <a:ext cx="1507188" cy="551325"/>
              <a:chOff x="3105907" y="5493638"/>
              <a:chExt cx="1507188" cy="551325"/>
            </a:xfrm>
          </p:grpSpPr>
          <p:sp>
            <p:nvSpPr>
              <p:cNvPr id="40" name="Right Arrow 39"/>
              <p:cNvSpPr/>
              <p:nvPr/>
            </p:nvSpPr>
            <p:spPr>
              <a:xfrm>
                <a:off x="3105907" y="5756931"/>
                <a:ext cx="1507188" cy="288032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3183859" y="5493638"/>
                <a:ext cx="1215957" cy="400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dirty="0"/>
                  <a:t>Learning</a:t>
                </a:r>
              </a:p>
            </p:txBody>
          </p:sp>
        </p:grpSp>
        <p:grpSp>
          <p:nvGrpSpPr>
            <p:cNvPr id="45" name="Group 44"/>
            <p:cNvGrpSpPr/>
            <p:nvPr/>
          </p:nvGrpSpPr>
          <p:grpSpPr>
            <a:xfrm rot="16200000">
              <a:off x="4803086" y="4947216"/>
              <a:ext cx="1507188" cy="551325"/>
              <a:chOff x="3321931" y="5262970"/>
              <a:chExt cx="1507188" cy="551325"/>
            </a:xfrm>
          </p:grpSpPr>
          <p:sp>
            <p:nvSpPr>
              <p:cNvPr id="43" name="Right Arrow 42"/>
              <p:cNvSpPr/>
              <p:nvPr/>
            </p:nvSpPr>
            <p:spPr>
              <a:xfrm>
                <a:off x="3321931" y="5526263"/>
                <a:ext cx="1507188" cy="288032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3404865" y="5262970"/>
                <a:ext cx="1231704" cy="400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dirty="0"/>
                  <a:t>Teaching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66596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Z</a:t>
            </a:r>
            <a:r>
              <a:rPr lang="en-US" dirty="0" err="1" smtClean="0"/>
              <a:t>nanost</a:t>
            </a:r>
            <a:r>
              <a:rPr lang="en-US" dirty="0" smtClean="0"/>
              <a:t> in </a:t>
            </a:r>
            <a:r>
              <a:rPr lang="en-US" dirty="0" err="1" smtClean="0"/>
              <a:t>raziskave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400" dirty="0" smtClean="0"/>
              <a:t>(… UI </a:t>
            </a:r>
            <a:r>
              <a:rPr lang="en-US" sz="2400" dirty="0" err="1" smtClean="0"/>
              <a:t>spada</a:t>
            </a:r>
            <a:r>
              <a:rPr lang="en-US" sz="2400" dirty="0" smtClean="0"/>
              <a:t> v </a:t>
            </a:r>
            <a:r>
              <a:rPr lang="en-US" sz="2400" dirty="0" err="1" smtClean="0"/>
              <a:t>znanost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90689"/>
            <a:ext cx="6270822" cy="4351338"/>
          </a:xfrm>
        </p:spPr>
        <p:txBody>
          <a:bodyPr>
            <a:normAutofit/>
          </a:bodyPr>
          <a:lstStyle/>
          <a:p>
            <a:r>
              <a:rPr lang="en-US" sz="1800" dirty="0" err="1" smtClean="0"/>
              <a:t>Narav</a:t>
            </a:r>
            <a:r>
              <a:rPr lang="sl-SI" sz="1800" dirty="0" smtClean="0"/>
              <a:t>a</a:t>
            </a:r>
            <a:r>
              <a:rPr lang="en-US" sz="1800" dirty="0" smtClean="0"/>
              <a:t> je </a:t>
            </a:r>
            <a:r>
              <a:rPr lang="en-US" sz="1800" dirty="0" err="1" smtClean="0"/>
              <a:t>organizirana</a:t>
            </a:r>
            <a:r>
              <a:rPr lang="en-US" sz="1800" dirty="0" smtClean="0"/>
              <a:t> v </a:t>
            </a:r>
            <a:r>
              <a:rPr lang="sl-SI" sz="1800" dirty="0" smtClean="0"/>
              <a:t>strukture</a:t>
            </a:r>
            <a:r>
              <a:rPr lang="en-US" sz="1800" dirty="0" smtClean="0"/>
              <a:t>, </a:t>
            </a:r>
            <a:r>
              <a:rPr lang="en-US" sz="1800" dirty="0" err="1" smtClean="0"/>
              <a:t>ki</a:t>
            </a:r>
            <a:r>
              <a:rPr lang="en-US" sz="1800" dirty="0" smtClean="0"/>
              <a:t> so</a:t>
            </a:r>
            <a:r>
              <a:rPr lang="sl-SI" sz="1800" dirty="0" smtClean="0"/>
              <a:t> si</a:t>
            </a:r>
            <a:r>
              <a:rPr lang="en-US" sz="1800" dirty="0" smtClean="0"/>
              <a:t> </a:t>
            </a:r>
            <a:r>
              <a:rPr lang="en-US" sz="1800" dirty="0" err="1" smtClean="0"/>
              <a:t>ve</a:t>
            </a:r>
            <a:r>
              <a:rPr lang="sl-SI" sz="1800" dirty="0" smtClean="0"/>
              <a:t>č</a:t>
            </a:r>
            <a:r>
              <a:rPr lang="en-US" sz="1800" dirty="0" err="1" smtClean="0"/>
              <a:t>inoma</a:t>
            </a:r>
            <a:r>
              <a:rPr lang="en-US" sz="1800" dirty="0" smtClean="0"/>
              <a:t> </a:t>
            </a:r>
            <a:r>
              <a:rPr lang="sl-SI" sz="1800" dirty="0" smtClean="0"/>
              <a:t>medsebojno podobne</a:t>
            </a:r>
            <a:r>
              <a:rPr lang="en-US" sz="1800" dirty="0" smtClean="0"/>
              <a:t> </a:t>
            </a:r>
            <a:endParaRPr lang="sl-SI" sz="1800" dirty="0" smtClean="0"/>
          </a:p>
          <a:p>
            <a:pPr lvl="1"/>
            <a:r>
              <a:rPr lang="sl-SI" sz="1600" dirty="0" smtClean="0"/>
              <a:t>…strukture so kot kristali</a:t>
            </a:r>
            <a:endParaRPr lang="sl-SI" sz="1600" dirty="0"/>
          </a:p>
          <a:p>
            <a:r>
              <a:rPr lang="sl-SI" sz="1800" dirty="0" smtClean="0"/>
              <a:t>Znanost skuša odkrivati skrite strukture in zakonitosti v naravi </a:t>
            </a:r>
          </a:p>
          <a:p>
            <a:pPr lvl="1"/>
            <a:r>
              <a:rPr lang="sl-SI" sz="1600" dirty="0" smtClean="0"/>
              <a:t>… odkriva zakrite zakonitosti, nekaj, kar sicer že obstaja</a:t>
            </a:r>
            <a:endParaRPr lang="en-US" sz="1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137" y="1256762"/>
            <a:ext cx="2197864" cy="16483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884" y="4370548"/>
            <a:ext cx="2120691" cy="16224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860" y="3487315"/>
            <a:ext cx="712411" cy="7820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4559"/>
            <a:ext cx="2157984" cy="16184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6922" y="2950249"/>
            <a:ext cx="2207078" cy="13142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137" y="4354640"/>
            <a:ext cx="2197864" cy="16384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352" y="3482458"/>
            <a:ext cx="1174953" cy="78686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343" y="3482458"/>
            <a:ext cx="786862" cy="78686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188" y="3487315"/>
            <a:ext cx="1173008" cy="78200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8008"/>
            <a:ext cx="1389913" cy="7813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327" y="3487315"/>
            <a:ext cx="1391145" cy="78200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545" y="4370548"/>
            <a:ext cx="2530315" cy="1622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803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Internet </a:t>
            </a:r>
            <a:r>
              <a:rPr lang="sl-SI" dirty="0" smtClean="0"/>
              <a:t>izobaževanja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54245" y="4926502"/>
            <a:ext cx="3147413" cy="5313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Infrastruktura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854245" y="4302103"/>
            <a:ext cx="3147413" cy="5313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Content</a:t>
            </a:r>
          </a:p>
        </p:txBody>
      </p:sp>
      <p:sp>
        <p:nvSpPr>
          <p:cNvPr id="6" name="Rectangle 5"/>
          <p:cNvSpPr/>
          <p:nvPr/>
        </p:nvSpPr>
        <p:spPr>
          <a:xfrm>
            <a:off x="854241" y="3677704"/>
            <a:ext cx="3147413" cy="5313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Metode in storitve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54244" y="3053305"/>
            <a:ext cx="3147413" cy="5313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Programi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854243" y="2428906"/>
            <a:ext cx="3147413" cy="5313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Modeli dodane vrednosti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854242" y="1804507"/>
            <a:ext cx="3147413" cy="5313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Politike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197405" y="4948390"/>
            <a:ext cx="444131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IT, </a:t>
            </a:r>
            <a:r>
              <a:rPr lang="sl-SI" sz="1350" dirty="0" smtClean="0"/>
              <a:t>stavbe</a:t>
            </a:r>
            <a:r>
              <a:rPr lang="en-US" sz="1350" dirty="0" smtClean="0"/>
              <a:t>, </a:t>
            </a:r>
            <a:r>
              <a:rPr lang="sl-SI" sz="1350" dirty="0" smtClean="0"/>
              <a:t>institucije</a:t>
            </a:r>
            <a:r>
              <a:rPr lang="en-US" sz="1350" dirty="0" smtClean="0"/>
              <a:t>, </a:t>
            </a:r>
            <a:r>
              <a:rPr lang="sl-SI" sz="1350" dirty="0" smtClean="0"/>
              <a:t>učna okolja</a:t>
            </a:r>
            <a:r>
              <a:rPr lang="en-US" sz="1350" dirty="0" smtClean="0"/>
              <a:t>, </a:t>
            </a:r>
            <a:r>
              <a:rPr lang="sl-SI" sz="1350" dirty="0" smtClean="0"/>
              <a:t>naprave</a:t>
            </a:r>
            <a:r>
              <a:rPr lang="en-US" sz="1350" dirty="0" smtClean="0"/>
              <a:t>, </a:t>
            </a:r>
            <a:r>
              <a:rPr lang="sl-SI" sz="1350" dirty="0" smtClean="0"/>
              <a:t>laboratoriji</a:t>
            </a:r>
            <a:r>
              <a:rPr lang="en-US" sz="1350" dirty="0" smtClean="0"/>
              <a:t>, </a:t>
            </a:r>
            <a:r>
              <a:rPr lang="en-US" sz="1350" dirty="0"/>
              <a:t>…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197405" y="4429294"/>
            <a:ext cx="479419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350" dirty="0" smtClean="0"/>
              <a:t>E-vsebine</a:t>
            </a:r>
            <a:r>
              <a:rPr lang="en-US" sz="1350" dirty="0" smtClean="0"/>
              <a:t>, </a:t>
            </a:r>
            <a:r>
              <a:rPr lang="sl-SI" sz="1350" dirty="0" smtClean="0"/>
              <a:t>učbeniki</a:t>
            </a:r>
            <a:r>
              <a:rPr lang="en-US" sz="1350" dirty="0" smtClean="0"/>
              <a:t>, </a:t>
            </a:r>
            <a:r>
              <a:rPr lang="sl-SI" sz="1350" dirty="0" smtClean="0"/>
              <a:t>podatki</a:t>
            </a:r>
            <a:r>
              <a:rPr lang="en-US" sz="1350" dirty="0" smtClean="0"/>
              <a:t>, </a:t>
            </a:r>
            <a:r>
              <a:rPr lang="sl-SI" sz="1350" dirty="0" smtClean="0"/>
              <a:t>video predavanja</a:t>
            </a:r>
            <a:r>
              <a:rPr lang="en-US" sz="1350" dirty="0" smtClean="0"/>
              <a:t>, </a:t>
            </a:r>
            <a:r>
              <a:rPr lang="en-US" sz="1350" dirty="0"/>
              <a:t>audio books, articles, …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197405" y="3702449"/>
            <a:ext cx="5065658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350" dirty="0" smtClean="0"/>
              <a:t>Učni </a:t>
            </a:r>
            <a:r>
              <a:rPr lang="en-US" sz="1350" dirty="0" smtClean="0"/>
              <a:t>Learning </a:t>
            </a:r>
            <a:r>
              <a:rPr lang="en-US" sz="1350" dirty="0"/>
              <a:t>applications and services, collaboration and sharing services,  learning analytics, didactics, methodology, andragogy, pedagogy…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197405" y="3180496"/>
            <a:ext cx="297158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1350" dirty="0" smtClean="0"/>
              <a:t>Učni programi, kurikuli, akreditacije</a:t>
            </a:r>
            <a:r>
              <a:rPr lang="en-US" sz="1350" dirty="0" smtClean="0"/>
              <a:t>, </a:t>
            </a:r>
            <a:r>
              <a:rPr lang="en-US" sz="1350" dirty="0"/>
              <a:t>…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197405" y="2551664"/>
            <a:ext cx="314054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1350" dirty="0" smtClean="0"/>
              <a:t>Certificiranje</a:t>
            </a:r>
            <a:r>
              <a:rPr lang="en-US" sz="1350" dirty="0" smtClean="0"/>
              <a:t>, </a:t>
            </a:r>
            <a:r>
              <a:rPr lang="sl-SI" sz="1350" dirty="0" smtClean="0"/>
              <a:t>kvalifikacije</a:t>
            </a:r>
            <a:r>
              <a:rPr lang="en-US" sz="1350" dirty="0" smtClean="0"/>
              <a:t>, </a:t>
            </a:r>
            <a:r>
              <a:rPr lang="sl-SI" sz="1350" dirty="0" smtClean="0"/>
              <a:t>kompetence</a:t>
            </a:r>
            <a:r>
              <a:rPr lang="en-US" sz="1350" dirty="0" smtClean="0"/>
              <a:t>, </a:t>
            </a:r>
            <a:r>
              <a:rPr lang="en-US" sz="1350" dirty="0"/>
              <a:t>…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197405" y="1940425"/>
            <a:ext cx="314951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1350" dirty="0" smtClean="0"/>
              <a:t>Politike, pravila</a:t>
            </a:r>
            <a:r>
              <a:rPr lang="en-US" sz="1350" dirty="0" smtClean="0"/>
              <a:t>, </a:t>
            </a:r>
            <a:r>
              <a:rPr lang="sl-SI" sz="1350" dirty="0" smtClean="0"/>
              <a:t>zagotavljanje kakovosti</a:t>
            </a:r>
            <a:r>
              <a:rPr lang="en-US" sz="1350" dirty="0" smtClean="0"/>
              <a:t>, </a:t>
            </a:r>
            <a:r>
              <a:rPr lang="en-US" sz="135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94683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Infrastruktura</a:t>
            </a:r>
            <a:endParaRPr lang="en-US" dirty="0"/>
          </a:p>
        </p:txBody>
      </p:sp>
      <p:sp>
        <p:nvSpPr>
          <p:cNvPr id="819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lnSpc>
                <a:spcPct val="93000"/>
              </a:lnSpc>
              <a:spcAft>
                <a:spcPts val="97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304598" algn="l"/>
                <a:tab pos="610277" algn="l"/>
                <a:tab pos="915955" algn="l"/>
                <a:tab pos="1221633" algn="l"/>
                <a:tab pos="1527311" algn="l"/>
                <a:tab pos="1832990" algn="l"/>
                <a:tab pos="2138667" algn="l"/>
                <a:tab pos="2444346" algn="l"/>
                <a:tab pos="2750024" algn="l"/>
                <a:tab pos="3055703" algn="l"/>
                <a:tab pos="3361380" algn="l"/>
                <a:tab pos="3667059" algn="l"/>
                <a:tab pos="3972737" algn="l"/>
                <a:tab pos="4278415" algn="l"/>
                <a:tab pos="4584093" algn="l"/>
                <a:tab pos="4889771" algn="l"/>
                <a:tab pos="5195450" algn="l"/>
                <a:tab pos="5501128" algn="l"/>
                <a:tab pos="5806806" algn="l"/>
                <a:tab pos="6112484" algn="l"/>
              </a:tabLst>
              <a:defRPr sz="2177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577873" indent="-192264">
              <a:lnSpc>
                <a:spcPct val="93000"/>
              </a:lnSpc>
              <a:spcAft>
                <a:spcPts val="774"/>
              </a:spcAft>
              <a:buClr>
                <a:srgbClr val="000000"/>
              </a:buClr>
              <a:buSzPct val="75000"/>
              <a:buFont typeface="Symbol" panose="05050102010706020507" pitchFamily="18" charset="2"/>
              <a:buChar char=""/>
              <a:tabLst>
                <a:tab pos="0" algn="l"/>
                <a:tab pos="304598" algn="l"/>
                <a:tab pos="610277" algn="l"/>
                <a:tab pos="915955" algn="l"/>
                <a:tab pos="1221633" algn="l"/>
                <a:tab pos="1527311" algn="l"/>
                <a:tab pos="1832990" algn="l"/>
                <a:tab pos="2138667" algn="l"/>
                <a:tab pos="2444346" algn="l"/>
                <a:tab pos="2750024" algn="l"/>
                <a:tab pos="3055703" algn="l"/>
                <a:tab pos="3361380" algn="l"/>
                <a:tab pos="3667059" algn="l"/>
                <a:tab pos="3972737" algn="l"/>
                <a:tab pos="4278415" algn="l"/>
                <a:tab pos="4584093" algn="l"/>
                <a:tab pos="4889771" algn="l"/>
                <a:tab pos="5195450" algn="l"/>
                <a:tab pos="5501128" algn="l"/>
                <a:tab pos="5806806" algn="l"/>
                <a:tab pos="6112484" algn="l"/>
              </a:tabLst>
              <a:defRPr sz="1905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871670" indent="-144738">
              <a:lnSpc>
                <a:spcPct val="93000"/>
              </a:lnSpc>
              <a:spcAft>
                <a:spcPts val="57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304598" algn="l"/>
                <a:tab pos="610277" algn="l"/>
                <a:tab pos="915955" algn="l"/>
                <a:tab pos="1221633" algn="l"/>
                <a:tab pos="1527311" algn="l"/>
                <a:tab pos="1832990" algn="l"/>
                <a:tab pos="2138667" algn="l"/>
                <a:tab pos="2444346" algn="l"/>
                <a:tab pos="2750024" algn="l"/>
                <a:tab pos="3055703" algn="l"/>
                <a:tab pos="3361380" algn="l"/>
                <a:tab pos="3667059" algn="l"/>
                <a:tab pos="3972737" algn="l"/>
                <a:tab pos="4278415" algn="l"/>
                <a:tab pos="4584093" algn="l"/>
                <a:tab pos="4889771" algn="l"/>
                <a:tab pos="5195450" algn="l"/>
                <a:tab pos="5501128" algn="l"/>
                <a:tab pos="5806806" algn="l"/>
                <a:tab pos="6112484" algn="l"/>
              </a:tabLst>
              <a:defRPr sz="1633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165466" indent="-137177">
              <a:lnSpc>
                <a:spcPct val="93000"/>
              </a:lnSpc>
              <a:spcAft>
                <a:spcPts val="392"/>
              </a:spcAft>
              <a:buClr>
                <a:srgbClr val="000000"/>
              </a:buClr>
              <a:buSzPct val="75000"/>
              <a:buFont typeface="Symbol" panose="05050102010706020507" pitchFamily="18" charset="2"/>
              <a:buChar char=""/>
              <a:tabLst>
                <a:tab pos="0" algn="l"/>
                <a:tab pos="304598" algn="l"/>
                <a:tab pos="610277" algn="l"/>
                <a:tab pos="915955" algn="l"/>
                <a:tab pos="1221633" algn="l"/>
                <a:tab pos="1527311" algn="l"/>
                <a:tab pos="1832990" algn="l"/>
                <a:tab pos="2138667" algn="l"/>
                <a:tab pos="2444346" algn="l"/>
                <a:tab pos="2750024" algn="l"/>
                <a:tab pos="3055703" algn="l"/>
                <a:tab pos="3361380" algn="l"/>
                <a:tab pos="3667059" algn="l"/>
                <a:tab pos="3972737" algn="l"/>
                <a:tab pos="4278415" algn="l"/>
                <a:tab pos="4584093" algn="l"/>
                <a:tab pos="4889771" algn="l"/>
                <a:tab pos="5195450" algn="l"/>
                <a:tab pos="5501128" algn="l"/>
                <a:tab pos="5806806" algn="l"/>
                <a:tab pos="6112484" algn="l"/>
              </a:tabLst>
              <a:defRPr sz="1361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1459263" indent="-138257">
              <a:lnSpc>
                <a:spcPct val="93000"/>
              </a:lnSpc>
              <a:spcAft>
                <a:spcPts val="196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304598" algn="l"/>
                <a:tab pos="610277" algn="l"/>
                <a:tab pos="915955" algn="l"/>
                <a:tab pos="1221633" algn="l"/>
                <a:tab pos="1527311" algn="l"/>
                <a:tab pos="1832990" algn="l"/>
                <a:tab pos="2138667" algn="l"/>
                <a:tab pos="2444346" algn="l"/>
                <a:tab pos="2750024" algn="l"/>
                <a:tab pos="3055703" algn="l"/>
                <a:tab pos="3361380" algn="l"/>
                <a:tab pos="3667059" algn="l"/>
                <a:tab pos="3972737" algn="l"/>
                <a:tab pos="4278415" algn="l"/>
                <a:tab pos="4584093" algn="l"/>
                <a:tab pos="4889771" algn="l"/>
                <a:tab pos="5195450" algn="l"/>
                <a:tab pos="5501128" algn="l"/>
                <a:tab pos="5806806" algn="l"/>
                <a:tab pos="6112484" algn="l"/>
              </a:tabLst>
              <a:defRPr sz="1361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1770341" indent="-138257" defTabSz="305678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96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304598" algn="l"/>
                <a:tab pos="610277" algn="l"/>
                <a:tab pos="915955" algn="l"/>
                <a:tab pos="1221633" algn="l"/>
                <a:tab pos="1527311" algn="l"/>
                <a:tab pos="1832990" algn="l"/>
                <a:tab pos="2138667" algn="l"/>
                <a:tab pos="2444346" algn="l"/>
                <a:tab pos="2750024" algn="l"/>
                <a:tab pos="3055703" algn="l"/>
                <a:tab pos="3361380" algn="l"/>
                <a:tab pos="3667059" algn="l"/>
                <a:tab pos="3972737" algn="l"/>
                <a:tab pos="4278415" algn="l"/>
                <a:tab pos="4584093" algn="l"/>
                <a:tab pos="4889771" algn="l"/>
                <a:tab pos="5195450" algn="l"/>
                <a:tab pos="5501128" algn="l"/>
                <a:tab pos="5806806" algn="l"/>
                <a:tab pos="6112484" algn="l"/>
              </a:tabLst>
              <a:defRPr sz="1361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081420" indent="-138257" defTabSz="305678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96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304598" algn="l"/>
                <a:tab pos="610277" algn="l"/>
                <a:tab pos="915955" algn="l"/>
                <a:tab pos="1221633" algn="l"/>
                <a:tab pos="1527311" algn="l"/>
                <a:tab pos="1832990" algn="l"/>
                <a:tab pos="2138667" algn="l"/>
                <a:tab pos="2444346" algn="l"/>
                <a:tab pos="2750024" algn="l"/>
                <a:tab pos="3055703" algn="l"/>
                <a:tab pos="3361380" algn="l"/>
                <a:tab pos="3667059" algn="l"/>
                <a:tab pos="3972737" algn="l"/>
                <a:tab pos="4278415" algn="l"/>
                <a:tab pos="4584093" algn="l"/>
                <a:tab pos="4889771" algn="l"/>
                <a:tab pos="5195450" algn="l"/>
                <a:tab pos="5501128" algn="l"/>
                <a:tab pos="5806806" algn="l"/>
                <a:tab pos="6112484" algn="l"/>
              </a:tabLst>
              <a:defRPr sz="1361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2392499" indent="-138257" defTabSz="305678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96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304598" algn="l"/>
                <a:tab pos="610277" algn="l"/>
                <a:tab pos="915955" algn="l"/>
                <a:tab pos="1221633" algn="l"/>
                <a:tab pos="1527311" algn="l"/>
                <a:tab pos="1832990" algn="l"/>
                <a:tab pos="2138667" algn="l"/>
                <a:tab pos="2444346" algn="l"/>
                <a:tab pos="2750024" algn="l"/>
                <a:tab pos="3055703" algn="l"/>
                <a:tab pos="3361380" algn="l"/>
                <a:tab pos="3667059" algn="l"/>
                <a:tab pos="3972737" algn="l"/>
                <a:tab pos="4278415" algn="l"/>
                <a:tab pos="4584093" algn="l"/>
                <a:tab pos="4889771" algn="l"/>
                <a:tab pos="5195450" algn="l"/>
                <a:tab pos="5501128" algn="l"/>
                <a:tab pos="5806806" algn="l"/>
                <a:tab pos="6112484" algn="l"/>
              </a:tabLst>
              <a:defRPr sz="1361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2703578" indent="-138257" defTabSz="305678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96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304598" algn="l"/>
                <a:tab pos="610277" algn="l"/>
                <a:tab pos="915955" algn="l"/>
                <a:tab pos="1221633" algn="l"/>
                <a:tab pos="1527311" algn="l"/>
                <a:tab pos="1832990" algn="l"/>
                <a:tab pos="2138667" algn="l"/>
                <a:tab pos="2444346" algn="l"/>
                <a:tab pos="2750024" algn="l"/>
                <a:tab pos="3055703" algn="l"/>
                <a:tab pos="3361380" algn="l"/>
                <a:tab pos="3667059" algn="l"/>
                <a:tab pos="3972737" algn="l"/>
                <a:tab pos="4278415" algn="l"/>
                <a:tab pos="4584093" algn="l"/>
                <a:tab pos="4889771" algn="l"/>
                <a:tab pos="5195450" algn="l"/>
                <a:tab pos="5501128" algn="l"/>
                <a:tab pos="5806806" algn="l"/>
                <a:tab pos="6112484" algn="l"/>
              </a:tabLst>
              <a:defRPr sz="1361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>
              <a:lnSpc>
                <a:spcPct val="95000"/>
              </a:lnSpc>
              <a:spcAft>
                <a:spcPct val="0"/>
              </a:spcAft>
              <a:buFont typeface="Wingdings" panose="05000000000000000000" pitchFamily="2" charset="2"/>
              <a:buNone/>
            </a:pPr>
            <a:fld id="{49D36E85-67D3-48DA-AC2C-4F2B4B69D448}" type="slidenum">
              <a:rPr lang="sl-SI" altLang="sl-SI" sz="953">
                <a:latin typeface="Times New Roman" panose="02020603050405020304" pitchFamily="18" charset="0"/>
                <a:ea typeface="Arial Unicode MS" charset="-128"/>
              </a:rPr>
              <a:pPr>
                <a:lnSpc>
                  <a:spcPct val="95000"/>
                </a:lnSpc>
                <a:spcAft>
                  <a:spcPct val="0"/>
                </a:spcAft>
                <a:buFont typeface="Wingdings" panose="05000000000000000000" pitchFamily="2" charset="2"/>
                <a:buNone/>
              </a:pPr>
              <a:t>21</a:t>
            </a:fld>
            <a:endParaRPr lang="sl-SI" altLang="sl-SI" sz="953">
              <a:latin typeface="Times New Roman" panose="02020603050405020304" pitchFamily="18" charset="0"/>
              <a:ea typeface="Arial Unicode MS" charset="-128"/>
            </a:endParaRPr>
          </a:p>
        </p:txBody>
      </p:sp>
      <p:sp>
        <p:nvSpPr>
          <p:cNvPr id="8197" name="Text Box 3"/>
          <p:cNvSpPr txBox="1">
            <a:spLocks noChangeArrowheads="1"/>
          </p:cNvSpPr>
          <p:nvPr/>
        </p:nvSpPr>
        <p:spPr bwMode="auto">
          <a:xfrm>
            <a:off x="628650" y="1762666"/>
            <a:ext cx="4803962" cy="358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1235" tIns="30617" rIns="61235" bIns="30617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849313" indent="-282575"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75000"/>
              <a:buFont typeface="Symbol" panose="05050102010706020507" pitchFamily="18" charset="2"/>
              <a:buChar char="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281113" indent="-212725"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712913" indent="-201613"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75000"/>
              <a:buFont typeface="Symbol" panose="05050102010706020507" pitchFamily="18" charset="2"/>
              <a:buChar char="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144713" indent="-203200"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601913" indent="-2032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3059113" indent="-2032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516313" indent="-2032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973513" indent="-2032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>
              <a:lnSpc>
                <a:spcPct val="140000"/>
              </a:lnSpc>
              <a:spcAft>
                <a:spcPct val="0"/>
              </a:spcAft>
              <a:buFont typeface="Wingdings" panose="05000000000000000000" pitchFamily="2" charset="2"/>
              <a:buNone/>
            </a:pPr>
            <a:r>
              <a:rPr lang="en-US" altLang="sl-SI" sz="1050" dirty="0">
                <a:solidFill>
                  <a:srgbClr val="4C4C4C"/>
                </a:solidFill>
              </a:rPr>
              <a:t>Number of schools in the world: </a:t>
            </a:r>
            <a:r>
              <a:rPr lang="en-US" altLang="sl-SI" sz="1050" dirty="0" err="1">
                <a:solidFill>
                  <a:srgbClr val="4C4C4C"/>
                </a:solidFill>
              </a:rPr>
              <a:t>est</a:t>
            </a:r>
            <a:r>
              <a:rPr lang="en-US" altLang="sl-SI" sz="1050" dirty="0">
                <a:solidFill>
                  <a:srgbClr val="4C4C4C"/>
                </a:solidFill>
              </a:rPr>
              <a:t> 1.2 million</a:t>
            </a:r>
          </a:p>
          <a:p>
            <a:pPr eaLnBrk="1">
              <a:lnSpc>
                <a:spcPct val="140000"/>
              </a:lnSpc>
              <a:spcAft>
                <a:spcPct val="0"/>
              </a:spcAft>
              <a:buFont typeface="Wingdings" panose="05000000000000000000" pitchFamily="2" charset="2"/>
              <a:buNone/>
            </a:pPr>
            <a:r>
              <a:rPr lang="en-US" altLang="sl-SI" sz="1050" dirty="0">
                <a:solidFill>
                  <a:srgbClr val="4C4C4C"/>
                </a:solidFill>
              </a:rPr>
              <a:t>Number of higher </a:t>
            </a:r>
            <a:r>
              <a:rPr lang="en-US" altLang="sl-SI" sz="1050" dirty="0" err="1">
                <a:solidFill>
                  <a:srgbClr val="4C4C4C"/>
                </a:solidFill>
              </a:rPr>
              <a:t>ed</a:t>
            </a:r>
            <a:r>
              <a:rPr lang="en-US" altLang="sl-SI" sz="1050" dirty="0">
                <a:solidFill>
                  <a:srgbClr val="4C4C4C"/>
                </a:solidFill>
              </a:rPr>
              <a:t>: &gt;20.000</a:t>
            </a:r>
          </a:p>
          <a:p>
            <a:pPr eaLnBrk="1">
              <a:lnSpc>
                <a:spcPct val="140000"/>
              </a:lnSpc>
              <a:spcAft>
                <a:spcPct val="0"/>
              </a:spcAft>
              <a:buFont typeface="Wingdings" panose="05000000000000000000" pitchFamily="2" charset="2"/>
              <a:buNone/>
            </a:pPr>
            <a:r>
              <a:rPr lang="en-US" altLang="sl-SI" sz="1050" dirty="0">
                <a:solidFill>
                  <a:srgbClr val="4C4C4C"/>
                </a:solidFill>
              </a:rPr>
              <a:t>Number of teachers: &gt;80 million</a:t>
            </a:r>
          </a:p>
          <a:p>
            <a:pPr eaLnBrk="1">
              <a:lnSpc>
                <a:spcPct val="140000"/>
              </a:lnSpc>
              <a:spcAft>
                <a:spcPct val="0"/>
              </a:spcAft>
              <a:buFont typeface="Wingdings" panose="05000000000000000000" pitchFamily="2" charset="2"/>
              <a:buNone/>
            </a:pPr>
            <a:r>
              <a:rPr lang="en-US" altLang="sl-SI" sz="1050" dirty="0">
                <a:solidFill>
                  <a:srgbClr val="4C4C4C"/>
                </a:solidFill>
              </a:rPr>
              <a:t>Number of commercial DL environments: &gt;700</a:t>
            </a:r>
          </a:p>
          <a:p>
            <a:pPr eaLnBrk="1">
              <a:lnSpc>
                <a:spcPct val="140000"/>
              </a:lnSpc>
              <a:spcAft>
                <a:spcPct val="0"/>
              </a:spcAft>
              <a:buFont typeface="Wingdings" panose="05000000000000000000" pitchFamily="2" charset="2"/>
              <a:buNone/>
            </a:pPr>
            <a:r>
              <a:rPr lang="en-US" altLang="sl-SI" sz="1050" dirty="0">
                <a:solidFill>
                  <a:srgbClr val="4C4C4C"/>
                </a:solidFill>
              </a:rPr>
              <a:t>Number of virtual laboratories: &gt;1500</a:t>
            </a:r>
          </a:p>
          <a:p>
            <a:pPr eaLnBrk="1">
              <a:lnSpc>
                <a:spcPct val="140000"/>
              </a:lnSpc>
              <a:spcAft>
                <a:spcPct val="0"/>
              </a:spcAft>
              <a:buFont typeface="Wingdings" panose="05000000000000000000" pitchFamily="2" charset="2"/>
              <a:buNone/>
            </a:pPr>
            <a:r>
              <a:rPr lang="en-US" altLang="sl-SI" sz="1050" dirty="0">
                <a:solidFill>
                  <a:srgbClr val="4C4C4C"/>
                </a:solidFill>
              </a:rPr>
              <a:t>Number of libraries: &gt;400.000</a:t>
            </a:r>
          </a:p>
          <a:p>
            <a:pPr eaLnBrk="1">
              <a:lnSpc>
                <a:spcPct val="140000"/>
              </a:lnSpc>
              <a:spcAft>
                <a:spcPct val="0"/>
              </a:spcAft>
              <a:buFont typeface="Wingdings" panose="05000000000000000000" pitchFamily="2" charset="2"/>
              <a:buNone/>
            </a:pPr>
            <a:r>
              <a:rPr lang="en-US" altLang="sl-SI" sz="1050" dirty="0">
                <a:solidFill>
                  <a:srgbClr val="4C4C4C"/>
                </a:solidFill>
              </a:rPr>
              <a:t>Number of books published: </a:t>
            </a:r>
            <a:r>
              <a:rPr lang="en-US" altLang="sl-SI" sz="1050" dirty="0" err="1">
                <a:solidFill>
                  <a:srgbClr val="4C4C4C"/>
                </a:solidFill>
              </a:rPr>
              <a:t>est</a:t>
            </a:r>
            <a:r>
              <a:rPr lang="en-US" altLang="sl-SI" sz="1050" dirty="0">
                <a:solidFill>
                  <a:srgbClr val="4C4C4C"/>
                </a:solidFill>
              </a:rPr>
              <a:t> 130 million / 1.5 million textbooks</a:t>
            </a:r>
          </a:p>
          <a:p>
            <a:pPr eaLnBrk="1">
              <a:lnSpc>
                <a:spcPct val="140000"/>
              </a:lnSpc>
              <a:spcAft>
                <a:spcPct val="0"/>
              </a:spcAft>
              <a:buFont typeface="Wingdings" panose="05000000000000000000" pitchFamily="2" charset="2"/>
              <a:buNone/>
            </a:pPr>
            <a:r>
              <a:rPr lang="en-US" altLang="sl-SI" sz="1050" dirty="0">
                <a:solidFill>
                  <a:srgbClr val="4C4C4C"/>
                </a:solidFill>
              </a:rPr>
              <a:t>Number of OER content: &gt;2 billion</a:t>
            </a:r>
          </a:p>
          <a:p>
            <a:pPr eaLnBrk="1">
              <a:lnSpc>
                <a:spcPct val="140000"/>
              </a:lnSpc>
              <a:spcAft>
                <a:spcPct val="0"/>
              </a:spcAft>
              <a:buFont typeface="Wingdings" panose="05000000000000000000" pitchFamily="2" charset="2"/>
              <a:buNone/>
            </a:pPr>
            <a:r>
              <a:rPr lang="en-US" altLang="sl-SI" sz="1050" dirty="0">
                <a:solidFill>
                  <a:srgbClr val="4C4C4C"/>
                </a:solidFill>
              </a:rPr>
              <a:t>Number of Wikipedia articles: &gt;5.7 million</a:t>
            </a:r>
          </a:p>
          <a:p>
            <a:pPr eaLnBrk="1">
              <a:lnSpc>
                <a:spcPct val="140000"/>
              </a:lnSpc>
              <a:spcAft>
                <a:spcPct val="0"/>
              </a:spcAft>
              <a:buFont typeface="Wingdings" panose="05000000000000000000" pitchFamily="2" charset="2"/>
              <a:buNone/>
            </a:pPr>
            <a:r>
              <a:rPr lang="en-US" altLang="sl-SI" sz="1050" dirty="0">
                <a:solidFill>
                  <a:srgbClr val="4C4C4C"/>
                </a:solidFill>
              </a:rPr>
              <a:t>Number of </a:t>
            </a:r>
            <a:r>
              <a:rPr lang="en-US" altLang="sl-SI" sz="1050" dirty="0" err="1">
                <a:solidFill>
                  <a:srgbClr val="4C4C4C"/>
                </a:solidFill>
              </a:rPr>
              <a:t>DBpedia</a:t>
            </a:r>
            <a:r>
              <a:rPr lang="en-US" altLang="sl-SI" sz="1050" dirty="0">
                <a:solidFill>
                  <a:srgbClr val="4C4C4C"/>
                </a:solidFill>
              </a:rPr>
              <a:t> things: &gt;4.5 million, &gt;4.2 million in ontology, &gt;5 billion RDF </a:t>
            </a:r>
          </a:p>
          <a:p>
            <a:pPr eaLnBrk="1">
              <a:lnSpc>
                <a:spcPct val="140000"/>
              </a:lnSpc>
              <a:spcAft>
                <a:spcPct val="0"/>
              </a:spcAft>
              <a:buFont typeface="Wingdings" panose="05000000000000000000" pitchFamily="2" charset="2"/>
              <a:buNone/>
            </a:pPr>
            <a:r>
              <a:rPr lang="en-US" altLang="sl-SI" sz="1050" dirty="0">
                <a:solidFill>
                  <a:srgbClr val="4C4C4C"/>
                </a:solidFill>
              </a:rPr>
              <a:t>Number of concepts in </a:t>
            </a:r>
            <a:r>
              <a:rPr lang="en-US" altLang="sl-SI" sz="1050" dirty="0" err="1">
                <a:solidFill>
                  <a:srgbClr val="4C4C4C"/>
                </a:solidFill>
              </a:rPr>
              <a:t>Cyc</a:t>
            </a:r>
            <a:r>
              <a:rPr lang="en-US" altLang="sl-SI" sz="1050" dirty="0">
                <a:solidFill>
                  <a:srgbClr val="4C4C4C"/>
                </a:solidFill>
              </a:rPr>
              <a:t>: 450.000</a:t>
            </a:r>
          </a:p>
          <a:p>
            <a:pPr eaLnBrk="1">
              <a:lnSpc>
                <a:spcPct val="140000"/>
              </a:lnSpc>
              <a:spcAft>
                <a:spcPct val="0"/>
              </a:spcAft>
              <a:buFont typeface="Wingdings" panose="05000000000000000000" pitchFamily="2" charset="2"/>
              <a:buNone/>
            </a:pPr>
            <a:r>
              <a:rPr lang="en-US" altLang="sl-SI" sz="1050" dirty="0">
                <a:solidFill>
                  <a:srgbClr val="4C4C4C"/>
                </a:solidFill>
              </a:rPr>
              <a:t>Number of scientific papers per year: &gt;2.5 million</a:t>
            </a:r>
          </a:p>
          <a:p>
            <a:pPr eaLnBrk="1">
              <a:lnSpc>
                <a:spcPct val="140000"/>
              </a:lnSpc>
              <a:spcAft>
                <a:spcPct val="0"/>
              </a:spcAft>
              <a:buFont typeface="Wingdings" panose="05000000000000000000" pitchFamily="2" charset="2"/>
              <a:buNone/>
            </a:pPr>
            <a:r>
              <a:rPr lang="en-US" altLang="sl-SI" sz="1050" dirty="0">
                <a:solidFill>
                  <a:srgbClr val="4C4C4C"/>
                </a:solidFill>
              </a:rPr>
              <a:t>Number of news articles per day: &gt;2 million</a:t>
            </a:r>
          </a:p>
          <a:p>
            <a:pPr eaLnBrk="1">
              <a:lnSpc>
                <a:spcPct val="140000"/>
              </a:lnSpc>
              <a:spcAft>
                <a:spcPct val="0"/>
              </a:spcAft>
              <a:buFont typeface="Wingdings" panose="05000000000000000000" pitchFamily="2" charset="2"/>
              <a:buNone/>
            </a:pPr>
            <a:r>
              <a:rPr lang="en-US" altLang="sl-SI" sz="1050" dirty="0">
                <a:solidFill>
                  <a:srgbClr val="4C4C4C"/>
                </a:solidFill>
              </a:rPr>
              <a:t>Number of online learning repositories: &gt; 8.000</a:t>
            </a:r>
          </a:p>
          <a:p>
            <a:pPr eaLnBrk="1">
              <a:lnSpc>
                <a:spcPct val="140000"/>
              </a:lnSpc>
              <a:spcAft>
                <a:spcPct val="0"/>
              </a:spcAft>
              <a:buFont typeface="Wingdings" panose="05000000000000000000" pitchFamily="2" charset="2"/>
              <a:buNone/>
            </a:pPr>
            <a:r>
              <a:rPr lang="en-US" altLang="sl-SI" sz="1050" dirty="0">
                <a:solidFill>
                  <a:srgbClr val="4C4C4C"/>
                </a:solidFill>
              </a:rPr>
              <a:t>Number of TV channels: &gt; 27.000</a:t>
            </a:r>
          </a:p>
          <a:p>
            <a:pPr eaLnBrk="1">
              <a:lnSpc>
                <a:spcPct val="140000"/>
              </a:lnSpc>
              <a:spcAft>
                <a:spcPct val="0"/>
              </a:spcAft>
              <a:buFont typeface="Wingdings" panose="05000000000000000000" pitchFamily="2" charset="2"/>
              <a:buNone/>
            </a:pPr>
            <a:r>
              <a:rPr lang="en-US" altLang="sl-SI" sz="1050" dirty="0">
                <a:solidFill>
                  <a:srgbClr val="4C4C4C"/>
                </a:solidFill>
              </a:rPr>
              <a:t>Number of websites: &gt;1.8 billion</a:t>
            </a:r>
            <a:endParaRPr lang="sl-SI" altLang="sl-SI" sz="1050" dirty="0">
              <a:solidFill>
                <a:srgbClr val="4C4C4C"/>
              </a:solidFill>
            </a:endParaRPr>
          </a:p>
          <a:p>
            <a:pPr eaLnBrk="1">
              <a:lnSpc>
                <a:spcPct val="140000"/>
              </a:lnSpc>
              <a:spcAft>
                <a:spcPct val="0"/>
              </a:spcAft>
              <a:buFont typeface="Wingdings" panose="05000000000000000000" pitchFamily="2" charset="2"/>
              <a:buNone/>
            </a:pPr>
            <a:r>
              <a:rPr lang="sl-SI" altLang="sl-SI" sz="1050" dirty="0">
                <a:solidFill>
                  <a:srgbClr val="4C4C4C"/>
                </a:solidFill>
              </a:rPr>
              <a:t>Number of.....</a:t>
            </a:r>
            <a:endParaRPr lang="en-US" altLang="sl-SI" sz="1050" dirty="0">
              <a:solidFill>
                <a:srgbClr val="4C4C4C"/>
              </a:solidFill>
            </a:endParaRPr>
          </a:p>
          <a:p>
            <a:pPr eaLnBrk="1">
              <a:lnSpc>
                <a:spcPct val="140000"/>
              </a:lnSpc>
              <a:spcAft>
                <a:spcPct val="0"/>
              </a:spcAft>
              <a:buFont typeface="Wingdings" panose="05000000000000000000" pitchFamily="2" charset="2"/>
              <a:buNone/>
            </a:pPr>
            <a:endParaRPr lang="en-GB" altLang="sl-SI" sz="1050" dirty="0">
              <a:solidFill>
                <a:srgbClr val="4C4C4C"/>
              </a:solidFill>
            </a:endParaRPr>
          </a:p>
        </p:txBody>
      </p:sp>
      <p:graphicFrame>
        <p:nvGraphicFramePr>
          <p:cNvPr id="6" name="Content Placeholder 4"/>
          <p:cNvGraphicFramePr>
            <a:graphicFrameLocks/>
          </p:cNvGraphicFramePr>
          <p:nvPr>
            <p:extLst/>
          </p:nvPr>
        </p:nvGraphicFramePr>
        <p:xfrm>
          <a:off x="5636185" y="1821963"/>
          <a:ext cx="2039254" cy="3158253"/>
        </p:xfrm>
        <a:graphic>
          <a:graphicData uri="http://schemas.openxmlformats.org/drawingml/2006/table">
            <a:tbl>
              <a:tblPr>
                <a:tableStyleId>{74C1A8A3-306A-4EB7-A6B1-4F7E0EB9C5D6}</a:tableStyleId>
              </a:tblPr>
              <a:tblGrid>
                <a:gridCol w="1019627">
                  <a:extLst>
                    <a:ext uri="{9D8B030D-6E8A-4147-A177-3AD203B41FA5}">
                      <a16:colId xmlns:a16="http://schemas.microsoft.com/office/drawing/2014/main" val="3746184861"/>
                    </a:ext>
                  </a:extLst>
                </a:gridCol>
                <a:gridCol w="1019627">
                  <a:extLst>
                    <a:ext uri="{9D8B030D-6E8A-4147-A177-3AD203B41FA5}">
                      <a16:colId xmlns:a16="http://schemas.microsoft.com/office/drawing/2014/main" val="3940966152"/>
                    </a:ext>
                  </a:extLst>
                </a:gridCol>
              </a:tblGrid>
              <a:tr h="374708">
                <a:tc>
                  <a:txBody>
                    <a:bodyPr/>
                    <a:lstStyle/>
                    <a:p>
                      <a:pPr algn="l"/>
                      <a:r>
                        <a:rPr lang="en-US" sz="1100" dirty="0">
                          <a:effectLst/>
                        </a:rPr>
                        <a:t>Registered sites</a:t>
                      </a:r>
                    </a:p>
                  </a:txBody>
                  <a:tcPr marL="53530" marR="53530" marT="26765" marB="26765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effectLst/>
                        </a:rPr>
                        <a:t>101,943</a:t>
                      </a:r>
                    </a:p>
                  </a:txBody>
                  <a:tcPr marL="53530" marR="53530" marT="26765" marB="26765" anchor="ctr"/>
                </a:tc>
                <a:extLst>
                  <a:ext uri="{0D108BD9-81ED-4DB2-BD59-A6C34878D82A}">
                    <a16:rowId xmlns:a16="http://schemas.microsoft.com/office/drawing/2014/main" val="3028655644"/>
                  </a:ext>
                </a:extLst>
              </a:tr>
              <a:tr h="374708">
                <a:tc>
                  <a:txBody>
                    <a:bodyPr/>
                    <a:lstStyle/>
                    <a:p>
                      <a:pPr algn="l"/>
                      <a:r>
                        <a:rPr lang="en-US" sz="1100" dirty="0">
                          <a:effectLst/>
                        </a:rPr>
                        <a:t>Countries</a:t>
                      </a:r>
                    </a:p>
                  </a:txBody>
                  <a:tcPr marL="53530" marR="53530" marT="26765" marB="26765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effectLst/>
                        </a:rPr>
                        <a:t>229</a:t>
                      </a:r>
                    </a:p>
                  </a:txBody>
                  <a:tcPr marL="53530" marR="53530" marT="26765" marB="26765" anchor="ctr"/>
                </a:tc>
                <a:extLst>
                  <a:ext uri="{0D108BD9-81ED-4DB2-BD59-A6C34878D82A}">
                    <a16:rowId xmlns:a16="http://schemas.microsoft.com/office/drawing/2014/main" val="892343091"/>
                  </a:ext>
                </a:extLst>
              </a:tr>
              <a:tr h="374708">
                <a:tc>
                  <a:txBody>
                    <a:bodyPr/>
                    <a:lstStyle/>
                    <a:p>
                      <a:pPr algn="l"/>
                      <a:r>
                        <a:rPr lang="en-US" sz="1100" dirty="0">
                          <a:effectLst/>
                        </a:rPr>
                        <a:t>Courses</a:t>
                      </a:r>
                    </a:p>
                  </a:txBody>
                  <a:tcPr marL="53530" marR="53530" marT="26765" marB="26765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>
                          <a:effectLst/>
                        </a:rPr>
                        <a:t>16,046,801</a:t>
                      </a:r>
                    </a:p>
                  </a:txBody>
                  <a:tcPr marL="53530" marR="53530" marT="26765" marB="26765" anchor="ctr"/>
                </a:tc>
                <a:extLst>
                  <a:ext uri="{0D108BD9-81ED-4DB2-BD59-A6C34878D82A}">
                    <a16:rowId xmlns:a16="http://schemas.microsoft.com/office/drawing/2014/main" val="52727549"/>
                  </a:ext>
                </a:extLst>
              </a:tr>
              <a:tr h="374708">
                <a:tc>
                  <a:txBody>
                    <a:bodyPr/>
                    <a:lstStyle/>
                    <a:p>
                      <a:pPr algn="l"/>
                      <a:r>
                        <a:rPr lang="en-US" sz="1100">
                          <a:effectLst/>
                        </a:rPr>
                        <a:t>Users</a:t>
                      </a:r>
                    </a:p>
                  </a:txBody>
                  <a:tcPr marL="53530" marR="53530" marT="26765" marB="26765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>
                          <a:effectLst/>
                        </a:rPr>
                        <a:t>138,286,280</a:t>
                      </a:r>
                    </a:p>
                  </a:txBody>
                  <a:tcPr marL="53530" marR="53530" marT="26765" marB="26765" anchor="ctr"/>
                </a:tc>
                <a:extLst>
                  <a:ext uri="{0D108BD9-81ED-4DB2-BD59-A6C34878D82A}">
                    <a16:rowId xmlns:a16="http://schemas.microsoft.com/office/drawing/2014/main" val="3785413999"/>
                  </a:ext>
                </a:extLst>
              </a:tr>
              <a:tr h="374708">
                <a:tc>
                  <a:txBody>
                    <a:bodyPr/>
                    <a:lstStyle/>
                    <a:p>
                      <a:pPr algn="l"/>
                      <a:r>
                        <a:rPr lang="en-US" sz="1100" dirty="0">
                          <a:effectLst/>
                        </a:rPr>
                        <a:t>Enrolments</a:t>
                      </a:r>
                    </a:p>
                  </a:txBody>
                  <a:tcPr marL="53530" marR="53530" marT="26765" marB="26765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effectLst/>
                        </a:rPr>
                        <a:t>620,032,477</a:t>
                      </a:r>
                    </a:p>
                  </a:txBody>
                  <a:tcPr marL="53530" marR="53530" marT="26765" marB="26765" anchor="ctr"/>
                </a:tc>
                <a:extLst>
                  <a:ext uri="{0D108BD9-81ED-4DB2-BD59-A6C34878D82A}">
                    <a16:rowId xmlns:a16="http://schemas.microsoft.com/office/drawing/2014/main" val="1189064506"/>
                  </a:ext>
                </a:extLst>
              </a:tr>
              <a:tr h="374708">
                <a:tc>
                  <a:txBody>
                    <a:bodyPr/>
                    <a:lstStyle/>
                    <a:p>
                      <a:pPr algn="l"/>
                      <a:r>
                        <a:rPr lang="en-US" sz="1100">
                          <a:effectLst/>
                        </a:rPr>
                        <a:t>Forum posts</a:t>
                      </a:r>
                    </a:p>
                  </a:txBody>
                  <a:tcPr marL="53530" marR="53530" marT="26765" marB="26765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>
                          <a:effectLst/>
                        </a:rPr>
                        <a:t>291,154,649</a:t>
                      </a:r>
                    </a:p>
                  </a:txBody>
                  <a:tcPr marL="53530" marR="53530" marT="26765" marB="26765" anchor="ctr"/>
                </a:tc>
                <a:extLst>
                  <a:ext uri="{0D108BD9-81ED-4DB2-BD59-A6C34878D82A}">
                    <a16:rowId xmlns:a16="http://schemas.microsoft.com/office/drawing/2014/main" val="846164837"/>
                  </a:ext>
                </a:extLst>
              </a:tr>
              <a:tr h="374708">
                <a:tc>
                  <a:txBody>
                    <a:bodyPr/>
                    <a:lstStyle/>
                    <a:p>
                      <a:pPr algn="l"/>
                      <a:r>
                        <a:rPr lang="en-US" sz="1100">
                          <a:effectLst/>
                        </a:rPr>
                        <a:t>Resources</a:t>
                      </a:r>
                    </a:p>
                  </a:txBody>
                  <a:tcPr marL="53530" marR="53530" marT="26765" marB="26765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>
                          <a:effectLst/>
                        </a:rPr>
                        <a:t>141,972,412</a:t>
                      </a:r>
                    </a:p>
                  </a:txBody>
                  <a:tcPr marL="53530" marR="53530" marT="26765" marB="26765" anchor="ctr"/>
                </a:tc>
                <a:extLst>
                  <a:ext uri="{0D108BD9-81ED-4DB2-BD59-A6C34878D82A}">
                    <a16:rowId xmlns:a16="http://schemas.microsoft.com/office/drawing/2014/main" val="3937656497"/>
                  </a:ext>
                </a:extLst>
              </a:tr>
              <a:tr h="535297">
                <a:tc>
                  <a:txBody>
                    <a:bodyPr/>
                    <a:lstStyle/>
                    <a:p>
                      <a:pPr algn="l"/>
                      <a:r>
                        <a:rPr lang="en-US" sz="1100">
                          <a:effectLst/>
                        </a:rPr>
                        <a:t>Quiz questions</a:t>
                      </a:r>
                    </a:p>
                  </a:txBody>
                  <a:tcPr marL="53530" marR="53530" marT="26765" marB="26765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effectLst/>
                        </a:rPr>
                        <a:t>983,250,787</a:t>
                      </a:r>
                    </a:p>
                  </a:txBody>
                  <a:tcPr marL="53530" marR="53530" marT="26765" marB="26765" anchor="ctr"/>
                </a:tc>
                <a:extLst>
                  <a:ext uri="{0D108BD9-81ED-4DB2-BD59-A6C34878D82A}">
                    <a16:rowId xmlns:a16="http://schemas.microsoft.com/office/drawing/2014/main" val="3046911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50986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Kids Preschool Puzzl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101" y="2155547"/>
            <a:ext cx="983984" cy="983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Kids Learn to Rea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7137" y="2909466"/>
            <a:ext cx="983983" cy="983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Kids ABC Letter Railroa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337" y="2888944"/>
            <a:ext cx="983983" cy="983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Barnyard Games For Kid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469" y="2422335"/>
            <a:ext cx="985064" cy="983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Dr. Panda's Bus Dri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927" y="3530531"/>
            <a:ext cx="983984" cy="985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Dr. Panda's Restaurant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3753" y="3828643"/>
            <a:ext cx="985064" cy="985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Dr. Panda's Airpor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6164" y="4425946"/>
            <a:ext cx="983983" cy="983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 descr="Dr. Panda's Hom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879" y="3907491"/>
            <a:ext cx="983983" cy="983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 descr="Kids ABC Letter Sounds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9641" y="4748900"/>
            <a:ext cx="983983" cy="983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1" descr="Wild Kratts World Adventure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7743" y="1948165"/>
            <a:ext cx="983984" cy="983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2" descr="Kids Numbers and Math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8972" y="4857991"/>
            <a:ext cx="983984" cy="983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3" descr="Kids ABC Letters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4759" y="2338086"/>
            <a:ext cx="983983" cy="983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4" descr="Kids Reading Sight Words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2391" y="4429186"/>
            <a:ext cx="983984" cy="985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5" descr="Zoo Train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3157" y="3257262"/>
            <a:ext cx="983983" cy="985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7" descr="Second Grade Learning Games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75" y="1807750"/>
            <a:ext cx="983984" cy="983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8" descr="Kids Connect the Dots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833" y="1380025"/>
            <a:ext cx="983983" cy="983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9" descr="Super Why Phonics Fair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749" y="1529081"/>
            <a:ext cx="983984" cy="983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0" descr="Kids Animals Game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891" y="1979488"/>
            <a:ext cx="983984" cy="985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1" descr="Baby Explorer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9270" y="1536642"/>
            <a:ext cx="983983" cy="985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2" descr="Frontier Heroes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771" y="1736462"/>
            <a:ext cx="983984" cy="985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3" descr="Kids Food Game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515" y="1736462"/>
            <a:ext cx="983984" cy="985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4" descr="Peekaboo Sesame Street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821" y="1737543"/>
            <a:ext cx="983984" cy="983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5" descr="Logic for kids 3 7 years old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302" y="2951591"/>
            <a:ext cx="983984" cy="983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6" descr="Alphabet Toddler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8075" y="3936654"/>
            <a:ext cx="983984" cy="983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7" descr="LetterSchool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916" y="4748900"/>
            <a:ext cx="983984" cy="983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8" descr="Kids Peg Puzzle Pro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823" y="4503713"/>
            <a:ext cx="983984" cy="983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9" descr="Hedgehog's Adventures for kids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451" y="3773557"/>
            <a:ext cx="985064" cy="985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30" descr="Hooked on Phonics Classroom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8016" y="4781303"/>
            <a:ext cx="983984" cy="983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31" descr="Kids Logic Land Adventure 5-8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3397" y="4766181"/>
            <a:ext cx="983984" cy="985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2" descr="Toddler Shapes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648" y="4866631"/>
            <a:ext cx="983984" cy="983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4" descr="Learn sight read music notes 1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476" y="2671840"/>
            <a:ext cx="983984" cy="985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5" descr="Lola's Math Train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359" y="3728192"/>
            <a:ext cx="983984" cy="983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6" descr="Eggy Times Tables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4167" y="3784358"/>
            <a:ext cx="985064" cy="983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7" descr="Dino Digger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849" y="3728192"/>
            <a:ext cx="985064" cy="983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8" descr="Trucks by Duck Duck Moose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236" y="2901906"/>
            <a:ext cx="985064" cy="983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9" descr="Explorium: Ocean For Kids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983" y="2753929"/>
            <a:ext cx="983984" cy="985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40" descr="Pango Playground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2305" y="4600923"/>
            <a:ext cx="983984" cy="985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41" descr="Bobbopp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8822" y="2991555"/>
            <a:ext cx="983983" cy="983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42" descr="Empire Run"/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316" y="2704244"/>
            <a:ext cx="983983" cy="985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3" descr="Tap and Color"/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0288" y="3602899"/>
            <a:ext cx="985064" cy="983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2" descr="Duolingo: Learn Languages Free"/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6955" y="1557164"/>
            <a:ext cx="983984" cy="983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3" descr="eUrnik"/>
          <p:cNvPicPr>
            <a:picLocks noChangeAspect="1" noChangeArrowheads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863" y="2537907"/>
            <a:ext cx="983983" cy="983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4" descr="Lumosity"/>
          <p:cNvPicPr>
            <a:picLocks noChangeAspect="1" noChangeArrowheads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4430" y="2144746"/>
            <a:ext cx="983983" cy="983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5" descr="Namazi - Shqip"/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404" y="1354103"/>
            <a:ext cx="983983" cy="983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6" descr="Learn German 6000 Words"/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2421" y="2864101"/>
            <a:ext cx="985064" cy="983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7" descr="Learn English 6000 Words"/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4136" y="3239981"/>
            <a:ext cx="985064" cy="983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8" descr="Elevate - Brain Training"/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646" y="1948165"/>
            <a:ext cx="983984" cy="983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9" descr="Student"/>
          <p:cNvPicPr>
            <a:picLocks noChangeAspect="1" noChangeArrowheads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079" y="1326019"/>
            <a:ext cx="983983" cy="985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10" descr="TF: Warning Lights"/>
          <p:cNvPicPr>
            <a:picLocks noChangeAspect="1" noChangeArrowheads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456" y="2563830"/>
            <a:ext cx="985064" cy="983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11" descr="Toca Kitchen"/>
          <p:cNvPicPr>
            <a:picLocks noChangeAspect="1" noChangeArrowheads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4876" y="3333951"/>
            <a:ext cx="983983" cy="983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13" descr="Math Tricks"/>
          <p:cNvPicPr>
            <a:picLocks noChangeAspect="1" noChangeArrowheads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423" y="3413880"/>
            <a:ext cx="983984" cy="983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14" descr="mNovis MFDPŠ"/>
          <p:cNvPicPr>
            <a:picLocks noChangeAspect="1" noChangeArrowheads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442" y="1834754"/>
            <a:ext cx="983983" cy="983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15" descr="Shenjat e Trafikut"/>
          <p:cNvPicPr>
            <a:picLocks noChangeAspect="1" noChangeArrowheads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404" y="3780037"/>
            <a:ext cx="985064" cy="985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16" descr="Hiq Lockscreen"/>
          <p:cNvPicPr>
            <a:picLocks noChangeAspect="1" noChangeArrowheads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734" y="4122433"/>
            <a:ext cx="983984" cy="985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17" descr="Fjalor Anglisht Shqip"/>
          <p:cNvPicPr>
            <a:picLocks noChangeAspect="1" noChangeArrowheads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1530" y="2704245"/>
            <a:ext cx="983983" cy="983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18" descr="Timetable"/>
          <p:cNvPicPr>
            <a:picLocks noChangeAspect="1" noChangeArrowheads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0242" y="3908571"/>
            <a:ext cx="983983" cy="985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19" descr="Brushing Teeth"/>
          <p:cNvPicPr>
            <a:picLocks noChangeAspect="1" noChangeArrowheads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183" y="3912892"/>
            <a:ext cx="983984" cy="983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20" descr="TED"/>
          <p:cNvPicPr>
            <a:picLocks noChangeAspect="1" noChangeArrowheads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141" y="4369780"/>
            <a:ext cx="983984" cy="983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21" descr="Pons slovar"/>
          <p:cNvPicPr>
            <a:picLocks noChangeAspect="1" noChangeArrowheads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1242" y="4789944"/>
            <a:ext cx="983983" cy="983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22" descr="Coursera"/>
          <p:cNvPicPr>
            <a:picLocks noChangeAspect="1" noChangeArrowheads="1"/>
          </p:cNvPicPr>
          <p:nvPr/>
        </p:nvPicPr>
        <p:blipFill>
          <a:blip r:embed="rId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5829" y="1992450"/>
            <a:ext cx="985064" cy="983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Picture 23" descr="Neuron Gym : Brain Trainer"/>
          <p:cNvPicPr>
            <a:picLocks noChangeAspect="1" noChangeArrowheads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351" y="3063922"/>
            <a:ext cx="983983" cy="985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24" descr="Fjalor Shqip Gjermanisht"/>
          <p:cNvPicPr>
            <a:picLocks noChangeAspect="1" noChangeArrowheads="1"/>
          </p:cNvPicPr>
          <p:nvPr/>
        </p:nvPicPr>
        <p:blipFill>
          <a:blip r:embed="rId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810" y="4058707"/>
            <a:ext cx="983983" cy="983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Picture 25" descr="Learn German with Fabulo"/>
          <p:cNvPicPr>
            <a:picLocks noChangeAspect="1" noChangeArrowheads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8952" y="4594443"/>
            <a:ext cx="983983" cy="983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26" descr="How to Draw - Art Lessons"/>
          <p:cNvPicPr>
            <a:picLocks noChangeAspect="1" noChangeArrowheads="1"/>
          </p:cNvPicPr>
          <p:nvPr/>
        </p:nvPicPr>
        <p:blipFill>
          <a:blip r:embed="rId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3385" y="3103886"/>
            <a:ext cx="983983" cy="983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Picture 27" descr="Mathematics"/>
          <p:cNvPicPr>
            <a:picLocks noChangeAspect="1" noChangeArrowheads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744" y="4364379"/>
            <a:ext cx="983984" cy="983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Picture 28" descr="Learn German"/>
          <p:cNvPicPr>
            <a:picLocks noChangeAspect="1" noChangeArrowheads="1"/>
          </p:cNvPicPr>
          <p:nvPr/>
        </p:nvPicPr>
        <p:blipFill>
          <a:blip r:embed="rId6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120" y="3571576"/>
            <a:ext cx="983984" cy="983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Picture 29" descr="Animal sound - Kids game"/>
          <p:cNvPicPr>
            <a:picLocks noChangeAspect="1" noChangeArrowheads="1"/>
          </p:cNvPicPr>
          <p:nvPr/>
        </p:nvPicPr>
        <p:blipFill>
          <a:blip r:embed="rId6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5967" y="1380025"/>
            <a:ext cx="985064" cy="983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Picture 30" descr="Alfabeti Shqip - Abetare"/>
          <p:cNvPicPr>
            <a:picLocks noChangeAspect="1" noChangeArrowheads="1"/>
          </p:cNvPicPr>
          <p:nvPr/>
        </p:nvPicPr>
        <p:blipFill>
          <a:blip r:embed="rId6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9695" y="4619286"/>
            <a:ext cx="983983" cy="983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" name="Picture 31" descr="IQ Test Preparation"/>
          <p:cNvPicPr>
            <a:picLocks noChangeAspect="1" noChangeArrowheads="1"/>
          </p:cNvPicPr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1337" y="1477236"/>
            <a:ext cx="983984" cy="983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" name="Picture 32" descr="iRokusPlus"/>
          <p:cNvPicPr>
            <a:picLocks noChangeAspect="1" noChangeArrowheads="1"/>
          </p:cNvPicPr>
          <p:nvPr/>
        </p:nvPicPr>
        <p:blipFill>
          <a:blip r:embed="rId7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515" y="1418909"/>
            <a:ext cx="983984" cy="985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" name="Picture 33" descr="myHomework Student Planner"/>
          <p:cNvPicPr>
            <a:picLocks noChangeAspect="1" noChangeArrowheads="1"/>
          </p:cNvPicPr>
          <p:nvPr/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693" y="1837993"/>
            <a:ext cx="985064" cy="985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" name="Picture 34" descr="CppDroid - C/C++ IDE"/>
          <p:cNvPicPr>
            <a:picLocks noChangeAspect="1" noChangeArrowheads="1"/>
          </p:cNvPicPr>
          <p:nvPr/>
        </p:nvPicPr>
        <p:blipFill>
          <a:blip r:embed="rId7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831" y="1470754"/>
            <a:ext cx="983984" cy="985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" name="Picture 37" descr="NASA App"/>
          <p:cNvPicPr>
            <a:picLocks noChangeAspect="1" noChangeArrowheads="1"/>
          </p:cNvPicPr>
          <p:nvPr/>
        </p:nvPicPr>
        <p:blipFill>
          <a:blip r:embed="rId7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596" y="4533956"/>
            <a:ext cx="983984" cy="985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" name="Picture 38" descr="Animal Sounds for Baby"/>
          <p:cNvPicPr>
            <a:picLocks noChangeAspect="1" noChangeArrowheads="1"/>
          </p:cNvPicPr>
          <p:nvPr/>
        </p:nvPicPr>
        <p:blipFill>
          <a:blip r:embed="rId7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312" y="3612621"/>
            <a:ext cx="983984" cy="983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" name="Picture 41" descr="Lekcionar"/>
          <p:cNvPicPr>
            <a:picLocks noChangeAspect="1" noChangeArrowheads="1"/>
          </p:cNvPicPr>
          <p:nvPr/>
        </p:nvPicPr>
        <p:blipFill>
          <a:blip r:embed="rId7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602" y="2486062"/>
            <a:ext cx="983983" cy="983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Picture 42" descr="Namazi PRO"/>
          <p:cNvPicPr>
            <a:picLocks noChangeAspect="1" noChangeArrowheads="1"/>
          </p:cNvPicPr>
          <p:nvPr/>
        </p:nvPicPr>
        <p:blipFill>
          <a:blip r:embed="rId7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9832" y="4879593"/>
            <a:ext cx="985064" cy="983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Picture 43" descr="Takvimi Kosove"/>
          <p:cNvPicPr>
            <a:picLocks noChangeAspect="1" noChangeArrowheads="1"/>
          </p:cNvPicPr>
          <p:nvPr/>
        </p:nvPicPr>
        <p:blipFill>
          <a:blip r:embed="rId7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720" y="3800560"/>
            <a:ext cx="983984" cy="983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" name="Picture 44" descr="Thenie te Mencura Shqip"/>
          <p:cNvPicPr>
            <a:picLocks noChangeAspect="1" noChangeArrowheads="1"/>
          </p:cNvPicPr>
          <p:nvPr/>
        </p:nvPicPr>
        <p:blipFill>
          <a:blip r:embed="rId7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550" y="4204523"/>
            <a:ext cx="983983" cy="983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" name="Picture 45" descr="Learn Italian 6000 Words"/>
          <p:cNvPicPr>
            <a:picLocks noChangeAspect="1" noChangeArrowheads="1"/>
          </p:cNvPicPr>
          <p:nvPr/>
        </p:nvPicPr>
        <p:blipFill>
          <a:blip r:embed="rId8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647" y="2199832"/>
            <a:ext cx="985064" cy="983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" name="Picture 46" descr="English Conversation Practice"/>
          <p:cNvPicPr>
            <a:picLocks noChangeAspect="1" noChangeArrowheads="1"/>
          </p:cNvPicPr>
          <p:nvPr/>
        </p:nvPicPr>
        <p:blipFill>
          <a:blip r:embed="rId8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879" y="2459059"/>
            <a:ext cx="983984" cy="985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" name="Picture 47" descr="Learn German with Babbel"/>
          <p:cNvPicPr>
            <a:picLocks noChangeAspect="1" noChangeArrowheads="1"/>
          </p:cNvPicPr>
          <p:nvPr/>
        </p:nvPicPr>
        <p:blipFill>
          <a:blip r:embed="rId8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92" y="3203257"/>
            <a:ext cx="985064" cy="985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" name="Picture 49" descr="SCV aplikacija"/>
          <p:cNvPicPr>
            <a:picLocks noChangeAspect="1" noChangeArrowheads="1"/>
          </p:cNvPicPr>
          <p:nvPr/>
        </p:nvPicPr>
        <p:blipFill>
          <a:blip r:embed="rId8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200" y="4788863"/>
            <a:ext cx="983984" cy="983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" name="Picture 50" descr="Learn Languages: Rosetta Stone"/>
          <p:cNvPicPr>
            <a:picLocks noChangeAspect="1" noChangeArrowheads="1"/>
          </p:cNvPicPr>
          <p:nvPr/>
        </p:nvPicPr>
        <p:blipFill>
          <a:blip r:embed="rId8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2596233"/>
            <a:ext cx="983983" cy="983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" name="Picture 51" descr="Piano Melody Free"/>
          <p:cNvPicPr>
            <a:picLocks noChangeAspect="1" noChangeArrowheads="1"/>
          </p:cNvPicPr>
          <p:nvPr/>
        </p:nvPicPr>
        <p:blipFill>
          <a:blip r:embed="rId8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871" y="4163478"/>
            <a:ext cx="983984" cy="983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" name="Picture 52" descr="Star Chart"/>
          <p:cNvPicPr>
            <a:picLocks noChangeAspect="1" noChangeArrowheads="1"/>
          </p:cNvPicPr>
          <p:nvPr/>
        </p:nvPicPr>
        <p:blipFill>
          <a:blip r:embed="rId8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3332" y="3435481"/>
            <a:ext cx="983983" cy="985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" name="Picture 53" descr="School Timetable Deluxe"/>
          <p:cNvPicPr>
            <a:picLocks noChangeAspect="1" noChangeArrowheads="1"/>
          </p:cNvPicPr>
          <p:nvPr/>
        </p:nvPicPr>
        <p:blipFill>
          <a:blip r:embed="rId8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1608" y="2435297"/>
            <a:ext cx="983984" cy="983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" name="Picture 54" descr="Graphing Calculator by Mathlab"/>
          <p:cNvPicPr>
            <a:picLocks noChangeAspect="1" noChangeArrowheads="1"/>
          </p:cNvPicPr>
          <p:nvPr/>
        </p:nvPicPr>
        <p:blipFill>
          <a:blip r:embed="rId8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4985" y="4093270"/>
            <a:ext cx="983984" cy="983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" name="Picture 55" descr="ABC PreSchool Playground Free"/>
          <p:cNvPicPr>
            <a:picLocks noChangeAspect="1" noChangeArrowheads="1"/>
          </p:cNvPicPr>
          <p:nvPr/>
        </p:nvPicPr>
        <p:blipFill>
          <a:blip r:embed="rId8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779" y="3192456"/>
            <a:ext cx="983984" cy="983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" name="Picture 56" descr="math for kids"/>
          <p:cNvPicPr>
            <a:picLocks noChangeAspect="1" noChangeArrowheads="1"/>
          </p:cNvPicPr>
          <p:nvPr/>
        </p:nvPicPr>
        <p:blipFill>
          <a:blip r:embed="rId9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7610" y="4856911"/>
            <a:ext cx="983983" cy="983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" name="Picture 57" descr="Pravopis"/>
          <p:cNvPicPr>
            <a:picLocks noChangeAspect="1" noChangeArrowheads="1"/>
          </p:cNvPicPr>
          <p:nvPr/>
        </p:nvPicPr>
        <p:blipFill>
          <a:blip r:embed="rId9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302" y="2329446"/>
            <a:ext cx="983984" cy="983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" name="Picture 59" descr="Udacity - Learn Programming"/>
          <p:cNvPicPr>
            <a:picLocks noChangeAspect="1" noChangeArrowheads="1"/>
          </p:cNvPicPr>
          <p:nvPr/>
        </p:nvPicPr>
        <p:blipFill>
          <a:blip r:embed="rId9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062" y="3574816"/>
            <a:ext cx="985064" cy="983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" name="Picture 60" descr="German Dictionary"/>
          <p:cNvPicPr>
            <a:picLocks noChangeAspect="1" noChangeArrowheads="1"/>
          </p:cNvPicPr>
          <p:nvPr/>
        </p:nvPicPr>
        <p:blipFill>
          <a:blip r:embed="rId9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5444" y="4842868"/>
            <a:ext cx="983984" cy="985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" name="Picture 61" descr="Learn Spanish 6000 Words"/>
          <p:cNvPicPr>
            <a:picLocks noChangeAspect="1" noChangeArrowheads="1"/>
          </p:cNvPicPr>
          <p:nvPr/>
        </p:nvPicPr>
        <p:blipFill>
          <a:blip r:embed="rId9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944" y="3531611"/>
            <a:ext cx="983983" cy="983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" name="Rectangle 98"/>
          <p:cNvSpPr/>
          <p:nvPr/>
        </p:nvSpPr>
        <p:spPr>
          <a:xfrm>
            <a:off x="2159890" y="2594335"/>
            <a:ext cx="4751636" cy="216982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marL="192900" indent="-19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350" dirty="0">
                <a:solidFill>
                  <a:schemeClr val="bg1"/>
                </a:solidFill>
              </a:rPr>
              <a:t>3 </a:t>
            </a:r>
            <a:r>
              <a:rPr lang="en-US" sz="1350" dirty="0" err="1">
                <a:solidFill>
                  <a:schemeClr val="bg1"/>
                </a:solidFill>
              </a:rPr>
              <a:t>miliard</a:t>
            </a:r>
            <a:r>
              <a:rPr lang="sl-SI" sz="1350" dirty="0">
                <a:solidFill>
                  <a:schemeClr val="bg1"/>
                </a:solidFill>
              </a:rPr>
              <a:t>e</a:t>
            </a:r>
            <a:r>
              <a:rPr lang="en-US" sz="1350" dirty="0">
                <a:solidFill>
                  <a:schemeClr val="bg1"/>
                </a:solidFill>
              </a:rPr>
              <a:t> OER (</a:t>
            </a:r>
            <a:r>
              <a:rPr lang="en-US" sz="1350" dirty="0" err="1">
                <a:solidFill>
                  <a:schemeClr val="bg1"/>
                </a:solidFill>
              </a:rPr>
              <a:t>Odprtih</a:t>
            </a:r>
            <a:r>
              <a:rPr lang="en-US" sz="1350" dirty="0">
                <a:solidFill>
                  <a:schemeClr val="bg1"/>
                </a:solidFill>
              </a:rPr>
              <a:t> </a:t>
            </a:r>
            <a:r>
              <a:rPr lang="en-US" sz="1350" dirty="0" err="1">
                <a:solidFill>
                  <a:schemeClr val="bg1"/>
                </a:solidFill>
              </a:rPr>
              <a:t>izobra</a:t>
            </a:r>
            <a:r>
              <a:rPr lang="sl-SI" sz="1350" dirty="0">
                <a:solidFill>
                  <a:schemeClr val="bg1"/>
                </a:solidFill>
              </a:rPr>
              <a:t>ževalnih virov)</a:t>
            </a:r>
          </a:p>
          <a:p>
            <a:pPr marL="192900" indent="-19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sl-SI" sz="1350" dirty="0">
                <a:solidFill>
                  <a:schemeClr val="bg1"/>
                </a:solidFill>
              </a:rPr>
              <a:t>Vrsta orodij in applikacij (</a:t>
            </a:r>
            <a:r>
              <a:rPr lang="en-US" sz="1350" dirty="0">
                <a:solidFill>
                  <a:schemeClr val="bg1"/>
                </a:solidFill>
              </a:rPr>
              <a:t>&gt;800 app, &gt;150 OI </a:t>
            </a:r>
            <a:r>
              <a:rPr lang="en-US" sz="1350" dirty="0" err="1">
                <a:solidFill>
                  <a:schemeClr val="bg1"/>
                </a:solidFill>
              </a:rPr>
              <a:t>okolij</a:t>
            </a:r>
            <a:r>
              <a:rPr lang="en-US" sz="1350" dirty="0">
                <a:solidFill>
                  <a:schemeClr val="bg1"/>
                </a:solidFill>
              </a:rPr>
              <a:t>,…)</a:t>
            </a:r>
          </a:p>
          <a:p>
            <a:pPr marL="192900" indent="-19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350" dirty="0" err="1">
                <a:solidFill>
                  <a:schemeClr val="bg1"/>
                </a:solidFill>
              </a:rPr>
              <a:t>Certificiranje</a:t>
            </a:r>
            <a:r>
              <a:rPr lang="en-US" sz="1350" dirty="0">
                <a:solidFill>
                  <a:schemeClr val="bg1"/>
                </a:solidFill>
              </a:rPr>
              <a:t> in </a:t>
            </a:r>
            <a:r>
              <a:rPr lang="en-US" sz="1350" dirty="0" err="1">
                <a:solidFill>
                  <a:schemeClr val="bg1"/>
                </a:solidFill>
              </a:rPr>
              <a:t>mikro</a:t>
            </a:r>
            <a:r>
              <a:rPr lang="en-US" sz="1350" dirty="0">
                <a:solidFill>
                  <a:schemeClr val="bg1"/>
                </a:solidFill>
              </a:rPr>
              <a:t> </a:t>
            </a:r>
            <a:r>
              <a:rPr lang="en-US" sz="1350" dirty="0" err="1">
                <a:solidFill>
                  <a:schemeClr val="bg1"/>
                </a:solidFill>
              </a:rPr>
              <a:t>magisteriji</a:t>
            </a:r>
            <a:endParaRPr lang="sl-SI" sz="1350" dirty="0">
              <a:solidFill>
                <a:schemeClr val="bg1"/>
              </a:solidFill>
            </a:endParaRPr>
          </a:p>
          <a:p>
            <a:pPr marL="192900" indent="-192900">
              <a:buFont typeface="Arial" panose="020B0604020202020204" pitchFamily="34" charset="0"/>
              <a:buChar char="•"/>
              <a:defRPr/>
            </a:pPr>
            <a:r>
              <a:rPr lang="sl-SI" sz="1350" dirty="0">
                <a:solidFill>
                  <a:schemeClr val="bg1"/>
                </a:solidFill>
              </a:rPr>
              <a:t>Večina univerz in visokošolskih inštitucij sprejela strategije odprtega izobraževanja</a:t>
            </a:r>
          </a:p>
          <a:p>
            <a:pPr marL="192900" indent="-192900">
              <a:buFont typeface="Arial" panose="020B0604020202020204" pitchFamily="34" charset="0"/>
              <a:buChar char="•"/>
              <a:defRPr/>
            </a:pPr>
            <a:r>
              <a:rPr lang="sl-SI" sz="1350" dirty="0">
                <a:solidFill>
                  <a:schemeClr val="bg1"/>
                </a:solidFill>
              </a:rPr>
              <a:t>Strategije in modeli odprte znanosti, raziskovanja in odprtega inoviranja</a:t>
            </a:r>
            <a:endParaRPr lang="en-US" sz="1350" dirty="0">
              <a:solidFill>
                <a:schemeClr val="bg1"/>
              </a:solidFill>
            </a:endParaRPr>
          </a:p>
          <a:p>
            <a:pPr marL="192900" indent="-19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350" dirty="0" err="1">
                <a:solidFill>
                  <a:schemeClr val="bg1"/>
                </a:solidFill>
              </a:rPr>
              <a:t>Dr</a:t>
            </a:r>
            <a:r>
              <a:rPr lang="sl-SI" sz="1350" dirty="0">
                <a:solidFill>
                  <a:schemeClr val="bg1"/>
                </a:solidFill>
              </a:rPr>
              <a:t>žave sveta spreminjajo zakonodajo </a:t>
            </a:r>
            <a:endParaRPr lang="en-US" sz="13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689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7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9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3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4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6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19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220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23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240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2600"/>
                            </p:stCondLst>
                            <p:childTnLst>
                              <p:par>
                                <p:cTn id="8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270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280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900"/>
                            </p:stCondLst>
                            <p:childTnLst>
                              <p:par>
                                <p:cTn id="92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5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31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3200"/>
                            </p:stCondLst>
                            <p:childTnLst>
                              <p:par>
                                <p:cTn id="101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3300"/>
                            </p:stCondLst>
                            <p:childTnLst>
                              <p:par>
                                <p:cTn id="104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3400"/>
                            </p:stCondLst>
                            <p:childTnLst>
                              <p:par>
                                <p:cTn id="107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10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3600"/>
                            </p:stCondLst>
                            <p:childTnLst>
                              <p:par>
                                <p:cTn id="11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3700"/>
                            </p:stCondLst>
                            <p:childTnLst>
                              <p:par>
                                <p:cTn id="116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3800"/>
                            </p:stCondLst>
                            <p:childTnLst>
                              <p:par>
                                <p:cTn id="119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3900"/>
                            </p:stCondLst>
                            <p:childTnLst>
                              <p:par>
                                <p:cTn id="122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25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4100"/>
                            </p:stCondLst>
                            <p:childTnLst>
                              <p:par>
                                <p:cTn id="12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4200"/>
                            </p:stCondLst>
                            <p:childTnLst>
                              <p:par>
                                <p:cTn id="131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4300"/>
                            </p:stCondLst>
                            <p:childTnLst>
                              <p:par>
                                <p:cTn id="134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4400"/>
                            </p:stCondLst>
                            <p:childTnLst>
                              <p:par>
                                <p:cTn id="137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40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4600"/>
                            </p:stCondLst>
                            <p:childTnLst>
                              <p:par>
                                <p:cTn id="14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4700"/>
                            </p:stCondLst>
                            <p:childTnLst>
                              <p:par>
                                <p:cTn id="146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4800"/>
                            </p:stCondLst>
                            <p:childTnLst>
                              <p:par>
                                <p:cTn id="149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4900"/>
                            </p:stCondLst>
                            <p:childTnLst>
                              <p:par>
                                <p:cTn id="152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55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5100"/>
                            </p:stCondLst>
                            <p:childTnLst>
                              <p:par>
                                <p:cTn id="15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5200"/>
                            </p:stCondLst>
                            <p:childTnLst>
                              <p:par>
                                <p:cTn id="161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 nodeType="afterGroup">
                            <p:stCondLst>
                              <p:cond delay="5300"/>
                            </p:stCondLst>
                            <p:childTnLst>
                              <p:par>
                                <p:cTn id="164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 nodeType="afterGroup">
                            <p:stCondLst>
                              <p:cond delay="5400"/>
                            </p:stCondLst>
                            <p:childTnLst>
                              <p:par>
                                <p:cTn id="167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70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 nodeType="afterGroup">
                            <p:stCondLst>
                              <p:cond delay="5600"/>
                            </p:stCondLst>
                            <p:childTnLst>
                              <p:par>
                                <p:cTn id="17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 nodeType="afterGroup">
                            <p:stCondLst>
                              <p:cond delay="5700"/>
                            </p:stCondLst>
                            <p:childTnLst>
                              <p:par>
                                <p:cTn id="176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 nodeType="afterGroup">
                            <p:stCondLst>
                              <p:cond delay="5800"/>
                            </p:stCondLst>
                            <p:childTnLst>
                              <p:par>
                                <p:cTn id="179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 nodeType="afterGroup">
                            <p:stCondLst>
                              <p:cond delay="5900"/>
                            </p:stCondLst>
                            <p:childTnLst>
                              <p:par>
                                <p:cTn id="182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85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 nodeType="afterGroup">
                            <p:stCondLst>
                              <p:cond delay="6100"/>
                            </p:stCondLst>
                            <p:childTnLst>
                              <p:par>
                                <p:cTn id="18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 nodeType="afterGroup">
                            <p:stCondLst>
                              <p:cond delay="6200"/>
                            </p:stCondLst>
                            <p:childTnLst>
                              <p:par>
                                <p:cTn id="191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 nodeType="afterGroup">
                            <p:stCondLst>
                              <p:cond delay="6300"/>
                            </p:stCondLst>
                            <p:childTnLst>
                              <p:par>
                                <p:cTn id="194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 nodeType="afterGroup">
                            <p:stCondLst>
                              <p:cond delay="6400"/>
                            </p:stCondLst>
                            <p:childTnLst>
                              <p:par>
                                <p:cTn id="197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00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 nodeType="afterGroup">
                            <p:stCondLst>
                              <p:cond delay="6600"/>
                            </p:stCondLst>
                            <p:childTnLst>
                              <p:par>
                                <p:cTn id="20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 nodeType="afterGroup">
                            <p:stCondLst>
                              <p:cond delay="6700"/>
                            </p:stCondLst>
                            <p:childTnLst>
                              <p:par>
                                <p:cTn id="206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 nodeType="afterGroup">
                            <p:stCondLst>
                              <p:cond delay="6800"/>
                            </p:stCondLst>
                            <p:childTnLst>
                              <p:par>
                                <p:cTn id="209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 nodeType="afterGroup">
                            <p:stCondLst>
                              <p:cond delay="6900"/>
                            </p:stCondLst>
                            <p:childTnLst>
                              <p:par>
                                <p:cTn id="212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15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 nodeType="afterGroup">
                            <p:stCondLst>
                              <p:cond delay="7100"/>
                            </p:stCondLst>
                            <p:childTnLst>
                              <p:par>
                                <p:cTn id="21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 nodeType="afterGroup">
                            <p:stCondLst>
                              <p:cond delay="7200"/>
                            </p:stCondLst>
                            <p:childTnLst>
                              <p:par>
                                <p:cTn id="221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 nodeType="afterGroup">
                            <p:stCondLst>
                              <p:cond delay="7300"/>
                            </p:stCondLst>
                            <p:childTnLst>
                              <p:par>
                                <p:cTn id="224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 nodeType="afterGroup">
                            <p:stCondLst>
                              <p:cond delay="7400"/>
                            </p:stCondLst>
                            <p:childTnLst>
                              <p:par>
                                <p:cTn id="227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30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 nodeType="afterGroup">
                            <p:stCondLst>
                              <p:cond delay="7600"/>
                            </p:stCondLst>
                            <p:childTnLst>
                              <p:par>
                                <p:cTn id="23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 nodeType="afterGroup">
                            <p:stCondLst>
                              <p:cond delay="7700"/>
                            </p:stCondLst>
                            <p:childTnLst>
                              <p:par>
                                <p:cTn id="236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 nodeType="afterGroup">
                            <p:stCondLst>
                              <p:cond delay="7800"/>
                            </p:stCondLst>
                            <p:childTnLst>
                              <p:par>
                                <p:cTn id="239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 nodeType="afterGroup">
                            <p:stCondLst>
                              <p:cond delay="7900"/>
                            </p:stCondLst>
                            <p:childTnLst>
                              <p:par>
                                <p:cTn id="242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45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 nodeType="afterGroup">
                            <p:stCondLst>
                              <p:cond delay="8100"/>
                            </p:stCondLst>
                            <p:childTnLst>
                              <p:par>
                                <p:cTn id="24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 nodeType="afterGroup">
                            <p:stCondLst>
                              <p:cond delay="8200"/>
                            </p:stCondLst>
                            <p:childTnLst>
                              <p:par>
                                <p:cTn id="251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 nodeType="afterGroup">
                            <p:stCondLst>
                              <p:cond delay="8300"/>
                            </p:stCondLst>
                            <p:childTnLst>
                              <p:par>
                                <p:cTn id="254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 nodeType="afterGroup">
                            <p:stCondLst>
                              <p:cond delay="8400"/>
                            </p:stCondLst>
                            <p:childTnLst>
                              <p:par>
                                <p:cTn id="257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260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 nodeType="afterGroup">
                            <p:stCondLst>
                              <p:cond delay="8600"/>
                            </p:stCondLst>
                            <p:childTnLst>
                              <p:par>
                                <p:cTn id="26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 nodeType="afterGroup">
                            <p:stCondLst>
                              <p:cond delay="8700"/>
                            </p:stCondLst>
                            <p:childTnLst>
                              <p:par>
                                <p:cTn id="266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 nodeType="afterGroup">
                            <p:stCondLst>
                              <p:cond delay="8800"/>
                            </p:stCondLst>
                            <p:childTnLst>
                              <p:par>
                                <p:cTn id="269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 nodeType="afterGroup">
                            <p:stCondLst>
                              <p:cond delay="8900"/>
                            </p:stCondLst>
                            <p:childTnLst>
                              <p:par>
                                <p:cTn id="272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275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 nodeType="afterGroup">
                            <p:stCondLst>
                              <p:cond delay="9100"/>
                            </p:stCondLst>
                            <p:childTnLst>
                              <p:par>
                                <p:cTn id="27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 nodeType="afterGroup">
                            <p:stCondLst>
                              <p:cond delay="9200"/>
                            </p:stCondLst>
                            <p:childTnLst>
                              <p:par>
                                <p:cTn id="281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 nodeType="clickPar">
                      <p:stCondLst>
                        <p:cond delay="indefinite"/>
                      </p:stCondLst>
                      <p:childTnLst>
                        <p:par>
                          <p:cTn id="2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Kaj pa če....?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73374" y="1821963"/>
            <a:ext cx="2202688" cy="3667961"/>
            <a:chOff x="329020" y="1419426"/>
            <a:chExt cx="3405853" cy="531329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8690" y="1419426"/>
              <a:ext cx="2952750" cy="4276725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329020" y="5696151"/>
              <a:ext cx="3405853" cy="10365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Automatic ingestion, cleaning, fusion , structuring, preprocessing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408428" y="1927936"/>
            <a:ext cx="2134034" cy="3695190"/>
            <a:chOff x="3211236" y="1427582"/>
            <a:chExt cx="2845379" cy="4926919"/>
          </a:xfrm>
        </p:grpSpPr>
        <p:grpSp>
          <p:nvGrpSpPr>
            <p:cNvPr id="8" name="Group 7"/>
            <p:cNvGrpSpPr/>
            <p:nvPr/>
          </p:nvGrpSpPr>
          <p:grpSpPr>
            <a:xfrm>
              <a:off x="3211237" y="3432313"/>
              <a:ext cx="2845378" cy="2922188"/>
              <a:chOff x="3454953" y="2324404"/>
              <a:chExt cx="3356468" cy="3026412"/>
            </a:xfrm>
          </p:grpSpPr>
          <p:pic>
            <p:nvPicPr>
              <p:cNvPr id="3074" name="Picture 2" descr="Afficher l'image d'origine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31440" y="2324404"/>
                <a:ext cx="3179981" cy="18765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3454953" y="4362679"/>
                <a:ext cx="3153097" cy="9881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/>
                  <a:t>User modelling and understanding, </a:t>
                </a:r>
              </a:p>
              <a:p>
                <a:r>
                  <a:rPr lang="en-US" sz="1350" dirty="0"/>
                  <a:t>social network modelling</a:t>
                </a:r>
              </a:p>
            </p:txBody>
          </p:sp>
        </p:grpSp>
        <p:pic>
          <p:nvPicPr>
            <p:cNvPr id="9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1236" y="1427582"/>
              <a:ext cx="2672974" cy="2004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4536346" y="1939354"/>
            <a:ext cx="2339827" cy="3268274"/>
            <a:chOff x="6048461" y="1442805"/>
            <a:chExt cx="3119769" cy="4357699"/>
          </a:xfrm>
        </p:grpSpPr>
        <p:pic>
          <p:nvPicPr>
            <p:cNvPr id="3076" name="Picture 4" descr="Afficher l'image d'origine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06229" y="3432313"/>
              <a:ext cx="2560823" cy="19230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6495256" y="5400395"/>
              <a:ext cx="2672974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Career path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48461" y="1442805"/>
              <a:ext cx="2894952" cy="1977150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6924363" y="2502606"/>
            <a:ext cx="2029537" cy="1724297"/>
            <a:chOff x="2266682" y="814230"/>
            <a:chExt cx="8181389" cy="6043770"/>
          </a:xfrm>
        </p:grpSpPr>
        <p:pic>
          <p:nvPicPr>
            <p:cNvPr id="17" name="Picture 4" descr="http://kidaptive.com/wp-content/uploads/2014/07/alp-pic1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6682" y="814230"/>
              <a:ext cx="8181389" cy="60437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http://clipartion.com/wp-content/uploads/2016/03/free-baby-shower-borders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3787" y="2976246"/>
              <a:ext cx="1614715" cy="1719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TextBox 18"/>
          <p:cNvSpPr txBox="1"/>
          <p:nvPr/>
        </p:nvSpPr>
        <p:spPr>
          <a:xfrm>
            <a:off x="6855838" y="4881178"/>
            <a:ext cx="2004731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Adaptive learning, education and social environment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87838" y="2643010"/>
            <a:ext cx="1129027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Exploredu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529590" y="3153935"/>
            <a:ext cx="1409617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Eventregistry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181254" y="3764702"/>
            <a:ext cx="1306063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Searchpoint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854242" y="4237129"/>
            <a:ext cx="1475276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Videolectures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2770704" y="2296761"/>
            <a:ext cx="1330301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Scienceatlas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2499624" y="3075968"/>
            <a:ext cx="1831207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LearningAnalitycs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2803925" y="3906284"/>
            <a:ext cx="1622624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DocumentAtlas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7151945" y="2637894"/>
            <a:ext cx="1285416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CurriousCat</a:t>
            </a: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4827794" y="3085236"/>
            <a:ext cx="1254959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JobAnalysis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5073726" y="3818632"/>
            <a:ext cx="1227772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CareerPath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7277752" y="3364754"/>
            <a:ext cx="507127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Cyc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3333717" y="4453438"/>
            <a:ext cx="907621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QMiner</a:t>
            </a:r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776448" y="2066363"/>
            <a:ext cx="1257908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TextGarden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225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Stanje </a:t>
            </a:r>
            <a:r>
              <a:rPr lang="sl-SI" dirty="0" smtClean="0"/>
              <a:t>na podorčju UI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l-SI" sz="2400" dirty="0"/>
              <a:t>Skoraj vsakdo ima neko mnenje </a:t>
            </a:r>
            <a:endParaRPr lang="en-US" sz="2400" dirty="0"/>
          </a:p>
          <a:p>
            <a:pPr lvl="1"/>
            <a:r>
              <a:rPr lang="sl-SI" sz="1800" dirty="0"/>
              <a:t>... </a:t>
            </a:r>
            <a:r>
              <a:rPr lang="sl-SI" sz="1800" dirty="0"/>
              <a:t>i</a:t>
            </a:r>
            <a:r>
              <a:rPr lang="sl-SI" sz="1800" dirty="0"/>
              <a:t>n večina ne ve, o čem govori</a:t>
            </a:r>
            <a:endParaRPr lang="en-US" sz="1800" dirty="0"/>
          </a:p>
          <a:p>
            <a:r>
              <a:rPr lang="sl-SI" sz="2400" dirty="0"/>
              <a:t>Večina pričakuje preveč</a:t>
            </a:r>
            <a:endParaRPr lang="en-US" sz="2400" dirty="0"/>
          </a:p>
          <a:p>
            <a:pPr lvl="1"/>
            <a:r>
              <a:rPr lang="sl-SI" sz="1800" dirty="0"/>
              <a:t>... tretja AI renesansa</a:t>
            </a:r>
            <a:endParaRPr lang="en-US" sz="1800" dirty="0"/>
          </a:p>
          <a:p>
            <a:r>
              <a:rPr lang="sl-SI" sz="2400" dirty="0"/>
              <a:t>Vsakdo lahko uporabi UI </a:t>
            </a:r>
            <a:endParaRPr lang="en-US" sz="2400" dirty="0"/>
          </a:p>
          <a:p>
            <a:pPr lvl="1"/>
            <a:r>
              <a:rPr lang="sl-SI" sz="1800" dirty="0"/>
              <a:t>... </a:t>
            </a:r>
            <a:r>
              <a:rPr lang="sl-SI" sz="1800" dirty="0"/>
              <a:t>n</a:t>
            </a:r>
            <a:r>
              <a:rPr lang="sl-SI" sz="1800" dirty="0"/>
              <a:t>aloži program, podatke in dobi impresivne rezultate </a:t>
            </a:r>
          </a:p>
          <a:p>
            <a:r>
              <a:rPr lang="sl-SI" sz="2400" dirty="0"/>
              <a:t>In skoraj vsi smo prestrašeni</a:t>
            </a:r>
            <a:endParaRPr lang="en-US" sz="2400" dirty="0"/>
          </a:p>
          <a:p>
            <a:pPr lvl="1"/>
            <a:r>
              <a:rPr lang="sl-SI" sz="1800" dirty="0"/>
              <a:t>Črna škatla</a:t>
            </a:r>
            <a:r>
              <a:rPr lang="en-US" sz="1800" dirty="0"/>
              <a:t>: </a:t>
            </a:r>
            <a:r>
              <a:rPr lang="sl-SI" sz="1800" dirty="0"/>
              <a:t>rešitve za dobro definirane probleme brez pojasnil in validacije </a:t>
            </a:r>
          </a:p>
          <a:p>
            <a:pPr lvl="1"/>
            <a:r>
              <a:rPr lang="sl-SI" sz="1800" dirty="0"/>
              <a:t>Tehnologija, ki želi imitirati človeka</a:t>
            </a:r>
            <a:endParaRPr lang="en-US" sz="1800" dirty="0"/>
          </a:p>
          <a:p>
            <a:r>
              <a:rPr lang="sl-SI" sz="2400" dirty="0"/>
              <a:t>Skoraj vsi mislimo, da bodo politike in omejitve problem rešile</a:t>
            </a:r>
            <a:endParaRPr lang="en-US" sz="1800" dirty="0"/>
          </a:p>
          <a:p>
            <a:endParaRPr lang="en-US" sz="2400" dirty="0"/>
          </a:p>
          <a:p>
            <a:endParaRPr lang="en-US" sz="2400" dirty="0"/>
          </a:p>
          <a:p>
            <a:pPr lvl="1"/>
            <a:endParaRPr lang="en-US" sz="1800" dirty="0"/>
          </a:p>
          <a:p>
            <a:pPr marL="342900" lvl="1" indent="0"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147354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Dodatne informacije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85950"/>
            <a:ext cx="8305800" cy="3874259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>
                <a:hlinkClick r:id="rId2"/>
              </a:rPr>
              <a:t>http://ailab.ijs.si</a:t>
            </a:r>
            <a:r>
              <a:rPr lang="en-US" dirty="0"/>
              <a:t>, </a:t>
            </a:r>
            <a:r>
              <a:rPr lang="en-US" dirty="0" smtClean="0">
                <a:hlinkClick r:id="rId2"/>
              </a:rPr>
              <a:t>http</a:t>
            </a:r>
            <a:r>
              <a:rPr lang="en-US" dirty="0">
                <a:hlinkClick r:id="rId2"/>
              </a:rPr>
              <a:t>://www.ijs.si, http://ct3.ijs.si, </a:t>
            </a:r>
            <a:r>
              <a:rPr lang="en-US" dirty="0" smtClean="0">
                <a:hlinkClick r:id="rId3"/>
              </a:rPr>
              <a:t>http</a:t>
            </a:r>
            <a:r>
              <a:rPr lang="en-US" dirty="0">
                <a:hlinkClick r:id="rId3"/>
              </a:rPr>
              <a:t>://sensorlab.ijs.si/</a:t>
            </a:r>
            <a:endParaRPr lang="en-US" dirty="0"/>
          </a:p>
          <a:p>
            <a:pPr>
              <a:lnSpc>
                <a:spcPct val="120000"/>
              </a:lnSpc>
            </a:pPr>
            <a:r>
              <a:rPr lang="en-US" dirty="0" smtClean="0">
                <a:hlinkClick r:id="rId4"/>
              </a:rPr>
              <a:t>http</a:t>
            </a:r>
            <a:r>
              <a:rPr lang="en-US" dirty="0">
                <a:hlinkClick r:id="rId4"/>
              </a:rPr>
              <a:t>://</a:t>
            </a:r>
            <a:r>
              <a:rPr lang="en-US" dirty="0" smtClean="0">
                <a:hlinkClick r:id="rId4"/>
              </a:rPr>
              <a:t>www.ouslovenia.net</a:t>
            </a:r>
            <a:r>
              <a:rPr lang="en-US" dirty="0" smtClean="0"/>
              <a:t> </a:t>
            </a:r>
            <a:endParaRPr lang="sl-SI" dirty="0" smtClean="0"/>
          </a:p>
          <a:p>
            <a:pPr>
              <a:lnSpc>
                <a:spcPct val="120000"/>
              </a:lnSpc>
            </a:pPr>
            <a:endParaRPr lang="en-US" dirty="0" smtClean="0">
              <a:hlinkClick r:id=""/>
            </a:endParaRPr>
          </a:p>
          <a:p>
            <a:pPr>
              <a:lnSpc>
                <a:spcPct val="120000"/>
              </a:lnSpc>
            </a:pPr>
            <a:r>
              <a:rPr lang="en-US" dirty="0" smtClean="0">
                <a:hlinkClick r:id=""/>
              </a:rPr>
              <a:t>http</a:t>
            </a:r>
            <a:r>
              <a:rPr lang="en-US" dirty="0">
                <a:hlinkClick r:id="rId5"/>
              </a:rPr>
              <a:t>://</a:t>
            </a:r>
            <a:r>
              <a:rPr lang="en-US" dirty="0" smtClean="0">
                <a:hlinkClick r:id="rId5"/>
              </a:rPr>
              <a:t>videolectures.net</a:t>
            </a:r>
            <a:r>
              <a:rPr lang="en-US" dirty="0" smtClean="0"/>
              <a:t>, </a:t>
            </a:r>
            <a:r>
              <a:rPr lang="sl-SI" dirty="0" smtClean="0">
                <a:hlinkClick r:id="rId6"/>
              </a:rPr>
              <a:t>http://x5gon.org</a:t>
            </a:r>
            <a:r>
              <a:rPr lang="sl-SI" dirty="0" smtClean="0"/>
              <a:t>, </a:t>
            </a:r>
            <a:r>
              <a:rPr lang="en-US" dirty="0" smtClean="0">
                <a:hlinkClick r:id="rId7"/>
              </a:rPr>
              <a:t>http</a:t>
            </a:r>
            <a:r>
              <a:rPr lang="en-US" dirty="0">
                <a:hlinkClick r:id="rId7"/>
              </a:rPr>
              <a:t>://opencast.org/matterhorn</a:t>
            </a:r>
            <a:r>
              <a:rPr lang="en-US" dirty="0" smtClean="0">
                <a:hlinkClick r:id="rId7"/>
              </a:rPr>
              <a:t>/</a:t>
            </a:r>
            <a:r>
              <a:rPr lang="en-US" dirty="0" smtClean="0"/>
              <a:t> </a:t>
            </a:r>
          </a:p>
          <a:p>
            <a:pPr>
              <a:lnSpc>
                <a:spcPct val="120000"/>
              </a:lnSpc>
            </a:pPr>
            <a:r>
              <a:rPr lang="en-US" dirty="0">
                <a:hlinkClick r:id=""/>
              </a:rPr>
              <a:t>http://searchpoint.ijs.si, </a:t>
            </a:r>
            <a:r>
              <a:rPr lang="en-US" dirty="0" smtClean="0">
                <a:hlinkClick r:id="rId8"/>
              </a:rPr>
              <a:t>http</a:t>
            </a:r>
            <a:r>
              <a:rPr lang="en-US" dirty="0">
                <a:hlinkClick r:id="rId8"/>
              </a:rPr>
              <a:t>://</a:t>
            </a:r>
            <a:r>
              <a:rPr lang="en-US" dirty="0" smtClean="0">
                <a:hlinkClick r:id="rId8"/>
              </a:rPr>
              <a:t>scienceatlas.ijs.si</a:t>
            </a:r>
            <a:r>
              <a:rPr lang="en-US" dirty="0" smtClean="0"/>
              <a:t> </a:t>
            </a:r>
            <a:endParaRPr lang="en-US" dirty="0"/>
          </a:p>
          <a:p>
            <a:pPr>
              <a:lnSpc>
                <a:spcPct val="120000"/>
              </a:lnSpc>
            </a:pPr>
            <a:r>
              <a:rPr lang="en-US" dirty="0">
                <a:hlinkClick r:id="rId9"/>
              </a:rPr>
              <a:t>http://eventregistry.org, </a:t>
            </a:r>
            <a:r>
              <a:rPr lang="en-US" dirty="0">
                <a:hlinkClick r:id="rId10"/>
              </a:rPr>
              <a:t>http://</a:t>
            </a:r>
            <a:r>
              <a:rPr lang="en-US" dirty="0" smtClean="0">
                <a:hlinkClick r:id="rId10"/>
              </a:rPr>
              <a:t>newsfeed.ijs.si</a:t>
            </a:r>
            <a:r>
              <a:rPr lang="sl-SI" dirty="0" smtClean="0"/>
              <a:t> </a:t>
            </a:r>
            <a:endParaRPr lang="sl-SI" dirty="0" smtClean="0">
              <a:hlinkClick r:id="rId11"/>
            </a:endParaRPr>
          </a:p>
          <a:p>
            <a:pPr>
              <a:lnSpc>
                <a:spcPct val="120000"/>
              </a:lnSpc>
            </a:pPr>
            <a:r>
              <a:rPr lang="en-US" dirty="0" smtClean="0">
                <a:hlinkClick r:id="rId11"/>
              </a:rPr>
              <a:t>http</a:t>
            </a:r>
            <a:r>
              <a:rPr lang="en-US" dirty="0">
                <a:hlinkClick r:id="rId11"/>
              </a:rPr>
              <a:t>://qminer.ijs.si</a:t>
            </a:r>
            <a:endParaRPr lang="en-US" dirty="0"/>
          </a:p>
          <a:p>
            <a:pPr marL="0" indent="0">
              <a:lnSpc>
                <a:spcPct val="120000"/>
              </a:lnSpc>
              <a:buNone/>
            </a:pPr>
            <a:endParaRPr lang="en-US" dirty="0"/>
          </a:p>
          <a:p>
            <a:pPr>
              <a:lnSpc>
                <a:spcPct val="120000"/>
              </a:lnSpc>
            </a:pPr>
            <a:r>
              <a:rPr lang="en-US" dirty="0" smtClean="0">
                <a:hlinkClick r:id="rId12"/>
              </a:rPr>
              <a:t>mitja.jermol@ijs.si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2324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31661"/>
            <a:ext cx="7886700" cy="1325563"/>
          </a:xfrm>
        </p:spPr>
        <p:txBody>
          <a:bodyPr/>
          <a:lstStyle/>
          <a:p>
            <a:r>
              <a:rPr lang="sl-SI" dirty="0" smtClean="0"/>
              <a:t>Kako znanost opisuje naravo?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14" y="1237796"/>
            <a:ext cx="5701285" cy="4351338"/>
          </a:xfrm>
        </p:spPr>
        <p:txBody>
          <a:bodyPr>
            <a:normAutofit/>
          </a:bodyPr>
          <a:lstStyle/>
          <a:p>
            <a:r>
              <a:rPr lang="sl-SI" sz="2400" dirty="0" smtClean="0"/>
              <a:t>Znanost razvija formalizme (jezik), ki so sposobni opisati strukture v naravi: </a:t>
            </a:r>
          </a:p>
          <a:p>
            <a:pPr lvl="1"/>
            <a:r>
              <a:rPr lang="sl-SI" sz="1800" dirty="0" smtClean="0"/>
              <a:t>…največkrat so to matematične formule in modeli </a:t>
            </a:r>
          </a:p>
          <a:p>
            <a:pPr lvl="1"/>
            <a:r>
              <a:rPr lang="sl-SI" sz="1800" dirty="0" smtClean="0"/>
              <a:t>…če te formule prikažemo grafično, dobimo strukture, ki so podobne naravi  </a:t>
            </a:r>
          </a:p>
          <a:p>
            <a:pPr lvl="1"/>
            <a:r>
              <a:rPr lang="sl-SI" sz="1800" dirty="0" smtClean="0"/>
              <a:t>...med najbolj popularne formalizme sodita algebra in logika, ki opisujeta osnovne gradnike narave</a:t>
            </a:r>
            <a:endParaRPr lang="sl-SI" sz="1800" dirty="0"/>
          </a:p>
          <a:p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1701" y="1032593"/>
            <a:ext cx="1221296" cy="12552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8242" y="4541063"/>
            <a:ext cx="1495758" cy="14957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229" y="1010129"/>
            <a:ext cx="1427178" cy="14271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4129629"/>
            <a:ext cx="3202686" cy="187112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822" y="4129630"/>
            <a:ext cx="1949084" cy="18711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87806" y="4129630"/>
            <a:ext cx="1440195" cy="186025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73953" y="2558642"/>
            <a:ext cx="2639045" cy="1861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987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Kaj je umetna inteligenca?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20117" y="1825625"/>
            <a:ext cx="6703766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041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en-US" dirty="0" smtClean="0"/>
              <a:t>Algoritmi UI</a:t>
            </a:r>
            <a:endParaRPr lang="en-US" altLang="en-US" dirty="0" smtClean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Isosceles Triangle 3"/>
          <p:cNvSpPr/>
          <p:nvPr/>
        </p:nvSpPr>
        <p:spPr>
          <a:xfrm>
            <a:off x="2107407" y="2159385"/>
            <a:ext cx="4607719" cy="1982390"/>
          </a:xfrm>
          <a:prstGeom prst="triangle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/>
          <a:lstStyle/>
          <a:p>
            <a:pPr algn="ctr">
              <a:defRPr/>
            </a:pPr>
            <a:endParaRPr lang="en-US" sz="1500" dirty="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074014" y="3226594"/>
            <a:ext cx="2842381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100" dirty="0">
                <a:solidFill>
                  <a:srgbClr val="002060"/>
                </a:solidFill>
                <a:latin typeface="Verdana" pitchFamily="34" charset="0"/>
              </a:rPr>
              <a:t>Top-down approach</a:t>
            </a:r>
          </a:p>
        </p:txBody>
      </p:sp>
      <p:sp>
        <p:nvSpPr>
          <p:cNvPr id="8" name="Freeform 7"/>
          <p:cNvSpPr/>
          <p:nvPr/>
        </p:nvSpPr>
        <p:spPr>
          <a:xfrm>
            <a:off x="6049566" y="3226595"/>
            <a:ext cx="1047750" cy="1159669"/>
          </a:xfrm>
          <a:custGeom>
            <a:avLst/>
            <a:gdLst>
              <a:gd name="connsiteX0" fmla="*/ 70338 w 1398395"/>
              <a:gd name="connsiteY0" fmla="*/ 1547446 h 1547446"/>
              <a:gd name="connsiteX1" fmla="*/ 1386672 w 1398395"/>
              <a:gd name="connsiteY1" fmla="*/ 773723 h 1547446"/>
              <a:gd name="connsiteX2" fmla="*/ 0 w 1398395"/>
              <a:gd name="connsiteY2" fmla="*/ 0 h 1547446"/>
              <a:gd name="connsiteX3" fmla="*/ 0 w 1398395"/>
              <a:gd name="connsiteY3" fmla="*/ 0 h 1547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8395" h="1547446">
                <a:moveTo>
                  <a:pt x="70338" y="1547446"/>
                </a:moveTo>
                <a:cubicBezTo>
                  <a:pt x="734366" y="1289538"/>
                  <a:pt x="1398395" y="1031631"/>
                  <a:pt x="1386672" y="773723"/>
                </a:cubicBezTo>
                <a:cubicBezTo>
                  <a:pt x="1374949" y="515815"/>
                  <a:pt x="0" y="0"/>
                  <a:pt x="0" y="0"/>
                </a:cubicBezTo>
                <a:lnTo>
                  <a:pt x="0" y="0"/>
                </a:lnTo>
              </a:path>
            </a:pathLst>
          </a:custGeom>
          <a:ln w="158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sz="2100"/>
          </a:p>
        </p:txBody>
      </p:sp>
      <p:sp>
        <p:nvSpPr>
          <p:cNvPr id="9" name="Freeform 8"/>
          <p:cNvSpPr/>
          <p:nvPr/>
        </p:nvSpPr>
        <p:spPr>
          <a:xfrm rot="10800000">
            <a:off x="1839517" y="3231357"/>
            <a:ext cx="1048940" cy="1160860"/>
          </a:xfrm>
          <a:custGeom>
            <a:avLst/>
            <a:gdLst>
              <a:gd name="connsiteX0" fmla="*/ 70338 w 1398395"/>
              <a:gd name="connsiteY0" fmla="*/ 1547446 h 1547446"/>
              <a:gd name="connsiteX1" fmla="*/ 1386672 w 1398395"/>
              <a:gd name="connsiteY1" fmla="*/ 773723 h 1547446"/>
              <a:gd name="connsiteX2" fmla="*/ 0 w 1398395"/>
              <a:gd name="connsiteY2" fmla="*/ 0 h 1547446"/>
              <a:gd name="connsiteX3" fmla="*/ 0 w 1398395"/>
              <a:gd name="connsiteY3" fmla="*/ 0 h 1547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8395" h="1547446">
                <a:moveTo>
                  <a:pt x="70338" y="1547446"/>
                </a:moveTo>
                <a:cubicBezTo>
                  <a:pt x="734366" y="1289538"/>
                  <a:pt x="1398395" y="1031631"/>
                  <a:pt x="1386672" y="773723"/>
                </a:cubicBezTo>
                <a:cubicBezTo>
                  <a:pt x="1374949" y="515815"/>
                  <a:pt x="0" y="0"/>
                  <a:pt x="0" y="0"/>
                </a:cubicBezTo>
                <a:lnTo>
                  <a:pt x="0" y="0"/>
                </a:lnTo>
              </a:path>
            </a:pathLst>
          </a:custGeom>
          <a:ln w="158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sz="2100"/>
          </a:p>
        </p:txBody>
      </p:sp>
      <p:sp>
        <p:nvSpPr>
          <p:cNvPr id="10" name="Rectangle 12"/>
          <p:cNvSpPr>
            <a:spLocks noChangeArrowheads="1"/>
          </p:cNvSpPr>
          <p:nvPr/>
        </p:nvSpPr>
        <p:spPr bwMode="auto">
          <a:xfrm>
            <a:off x="6216141" y="4331494"/>
            <a:ext cx="1221809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 b="1">
                <a:solidFill>
                  <a:srgbClr val="000000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600" b="1">
                <a:solidFill>
                  <a:srgbClr val="000000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600" b="1">
                <a:solidFill>
                  <a:srgbClr val="000000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600" b="1">
                <a:solidFill>
                  <a:srgbClr val="000000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600" b="1">
                <a:solidFill>
                  <a:srgbClr val="000000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sl-SI" altLang="en-US" sz="2100" dirty="0">
                <a:latin typeface="Verdana" panose="020B0604030504040204" pitchFamily="34" charset="0"/>
              </a:rPr>
              <a:t>Učenje</a:t>
            </a:r>
            <a:endParaRPr lang="en-US" altLang="en-US" sz="2100" dirty="0">
              <a:latin typeface="Verdana" panose="020B0604030504040204" pitchFamily="34" charset="0"/>
            </a:endParaRPr>
          </a:p>
        </p:txBody>
      </p:sp>
      <p:sp>
        <p:nvSpPr>
          <p:cNvPr id="11" name="Rectangle 13"/>
          <p:cNvSpPr>
            <a:spLocks noChangeArrowheads="1"/>
          </p:cNvSpPr>
          <p:nvPr/>
        </p:nvSpPr>
        <p:spPr bwMode="auto">
          <a:xfrm>
            <a:off x="1378494" y="4388644"/>
            <a:ext cx="153760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 b="1">
                <a:solidFill>
                  <a:srgbClr val="000000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600" b="1">
                <a:solidFill>
                  <a:srgbClr val="000000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600" b="1">
                <a:solidFill>
                  <a:srgbClr val="000000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600" b="1">
                <a:solidFill>
                  <a:srgbClr val="000000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600" b="1">
                <a:solidFill>
                  <a:srgbClr val="000000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sl-SI" altLang="en-US" sz="2100" dirty="0">
                <a:latin typeface="Verdana" panose="020B0604030504040204" pitchFamily="34" charset="0"/>
              </a:rPr>
              <a:t>Kontekst</a:t>
            </a:r>
            <a:endParaRPr lang="en-US" altLang="en-US" sz="2100" dirty="0">
              <a:latin typeface="Verdana" panose="020B0604030504040204" pitchFamily="34" charset="0"/>
            </a:endParaRPr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5116339" y="2320528"/>
            <a:ext cx="1316386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 b="1">
                <a:solidFill>
                  <a:srgbClr val="000000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600" b="1">
                <a:solidFill>
                  <a:srgbClr val="000000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600" b="1">
                <a:solidFill>
                  <a:srgbClr val="000000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600" b="1">
                <a:solidFill>
                  <a:srgbClr val="000000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600" b="1">
                <a:solidFill>
                  <a:srgbClr val="000000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sl-SI" altLang="en-US" sz="2100" dirty="0">
                <a:latin typeface="Verdana" panose="020B0604030504040204" pitchFamily="34" charset="0"/>
              </a:rPr>
              <a:t>Spomin</a:t>
            </a:r>
            <a:endParaRPr lang="en-US" altLang="en-US" sz="2100" dirty="0">
              <a:latin typeface="Verdana" panose="020B0604030504040204" pitchFamily="34" charset="0"/>
            </a:endParaRPr>
          </a:p>
        </p:txBody>
      </p:sp>
      <p:sp>
        <p:nvSpPr>
          <p:cNvPr id="13" name="Rectangle 15"/>
          <p:cNvSpPr>
            <a:spLocks noChangeArrowheads="1"/>
          </p:cNvSpPr>
          <p:nvPr/>
        </p:nvSpPr>
        <p:spPr bwMode="auto">
          <a:xfrm>
            <a:off x="2098354" y="2320528"/>
            <a:ext cx="167546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 b="1">
                <a:solidFill>
                  <a:srgbClr val="000000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600" b="1">
                <a:solidFill>
                  <a:srgbClr val="000000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600" b="1">
                <a:solidFill>
                  <a:srgbClr val="000000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600" b="1">
                <a:solidFill>
                  <a:srgbClr val="000000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600" b="1">
                <a:solidFill>
                  <a:srgbClr val="000000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sl-SI" altLang="en-US" sz="2100" dirty="0">
                <a:latin typeface="Verdana" panose="020B0604030504040204" pitchFamily="34" charset="0"/>
              </a:rPr>
              <a:t>Sklepanje</a:t>
            </a:r>
            <a:endParaRPr lang="en-US" altLang="en-US" sz="2100" dirty="0">
              <a:latin typeface="Verdana" panose="020B0604030504040204" pitchFamily="34" charset="0"/>
            </a:endParaRPr>
          </a:p>
        </p:txBody>
      </p:sp>
      <p:sp>
        <p:nvSpPr>
          <p:cNvPr id="14" name="Rectangle 12"/>
          <p:cNvSpPr>
            <a:spLocks noChangeArrowheads="1"/>
          </p:cNvSpPr>
          <p:nvPr/>
        </p:nvSpPr>
        <p:spPr bwMode="auto">
          <a:xfrm>
            <a:off x="5566597" y="5156598"/>
            <a:ext cx="201369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 b="1">
                <a:solidFill>
                  <a:srgbClr val="000000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600" b="1">
                <a:solidFill>
                  <a:srgbClr val="000000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600" b="1">
                <a:solidFill>
                  <a:srgbClr val="000000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600" b="1">
                <a:solidFill>
                  <a:srgbClr val="000000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600" b="1">
                <a:solidFill>
                  <a:srgbClr val="000000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100" dirty="0">
                <a:latin typeface="Verdana" panose="020B0604030504040204" pitchFamily="34" charset="0"/>
              </a:rPr>
              <a:t>(</a:t>
            </a:r>
            <a:r>
              <a:rPr lang="sl-SI" altLang="en-US" sz="2100" dirty="0">
                <a:latin typeface="Verdana" panose="020B0604030504040204" pitchFamily="34" charset="0"/>
              </a:rPr>
              <a:t>Kognitivni</a:t>
            </a:r>
            <a:r>
              <a:rPr lang="en-US" altLang="en-US" sz="2100" dirty="0">
                <a:latin typeface="Verdana" panose="020B0604030504040204" pitchFamily="34" charset="0"/>
              </a:rPr>
              <a:t>)</a:t>
            </a:r>
          </a:p>
        </p:txBody>
      </p:sp>
      <p:sp>
        <p:nvSpPr>
          <p:cNvPr id="100370" name="Rectangle 12"/>
          <p:cNvSpPr>
            <a:spLocks noChangeArrowheads="1"/>
          </p:cNvSpPr>
          <p:nvPr/>
        </p:nvSpPr>
        <p:spPr bwMode="auto">
          <a:xfrm>
            <a:off x="6071000" y="2758679"/>
            <a:ext cx="1813318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 b="1">
                <a:solidFill>
                  <a:srgbClr val="000000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600" b="1">
                <a:solidFill>
                  <a:srgbClr val="000000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600" b="1">
                <a:solidFill>
                  <a:srgbClr val="000000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600" b="1">
                <a:solidFill>
                  <a:srgbClr val="000000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600" b="1">
                <a:solidFill>
                  <a:srgbClr val="000000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100" dirty="0">
                <a:latin typeface="Verdana" panose="020B0604030504040204" pitchFamily="34" charset="0"/>
              </a:rPr>
              <a:t>(</a:t>
            </a:r>
            <a:r>
              <a:rPr lang="sl-SI" altLang="en-US" sz="2100" dirty="0">
                <a:latin typeface="Verdana" panose="020B0604030504040204" pitchFamily="34" charset="0"/>
              </a:rPr>
              <a:t>Pameten</a:t>
            </a:r>
            <a:r>
              <a:rPr lang="en-US" altLang="en-US" sz="2100" dirty="0">
                <a:latin typeface="Verdana" panose="020B0604030504040204" pitchFamily="34" charset="0"/>
              </a:rPr>
              <a:t>)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505302" y="3659572"/>
            <a:ext cx="5209824" cy="1920857"/>
            <a:chOff x="2007070" y="3736429"/>
            <a:chExt cx="6946431" cy="2561143"/>
          </a:xfrm>
        </p:grpSpPr>
        <p:grpSp>
          <p:nvGrpSpPr>
            <p:cNvPr id="3" name="Group 2"/>
            <p:cNvGrpSpPr/>
            <p:nvPr/>
          </p:nvGrpSpPr>
          <p:grpSpPr>
            <a:xfrm>
              <a:off x="2007070" y="3736429"/>
              <a:ext cx="6946431" cy="2561143"/>
              <a:chOff x="2007070" y="3736429"/>
              <a:chExt cx="6946431" cy="2561143"/>
            </a:xfrm>
          </p:grpSpPr>
          <p:sp>
            <p:nvSpPr>
              <p:cNvPr id="5" name="Isosceles Triangle 4"/>
              <p:cNvSpPr/>
              <p:nvPr/>
            </p:nvSpPr>
            <p:spPr>
              <a:xfrm rot="10800000">
                <a:off x="2809876" y="3736429"/>
                <a:ext cx="6143625" cy="2428875"/>
              </a:xfrm>
              <a:prstGeom prst="triangle">
                <a:avLst/>
              </a:prstGeom>
              <a:gradFill flip="none" rotWithShape="1">
                <a:gsLst>
                  <a:gs pos="0">
                    <a:srgbClr val="0070C0">
                      <a:tint val="66000"/>
                      <a:satMod val="160000"/>
                      <a:alpha val="58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/>
              <a:lstStyle/>
              <a:p>
                <a:pPr algn="ctr">
                  <a:defRPr/>
                </a:pPr>
                <a:endParaRPr lang="en-US" sz="1500"/>
              </a:p>
            </p:txBody>
          </p:sp>
          <p:sp>
            <p:nvSpPr>
              <p:cNvPr id="16" name="Rectangle 12"/>
              <p:cNvSpPr>
                <a:spLocks noChangeArrowheads="1"/>
              </p:cNvSpPr>
              <p:nvPr/>
            </p:nvSpPr>
            <p:spPr bwMode="auto">
              <a:xfrm>
                <a:off x="2007070" y="5743575"/>
                <a:ext cx="3142313" cy="553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3600" b="1">
                    <a:solidFill>
                      <a:srgbClr val="000000"/>
                    </a:solidFill>
                    <a:latin typeface="Arial Narrow" panose="020B0606020202030204" pitchFamily="34" charset="0"/>
                    <a:ea typeface="MS PGothic" panose="020B0600070205080204" pitchFamily="34" charset="-128"/>
                  </a:defRPr>
                </a:lvl1pPr>
                <a:lvl2pPr marL="742950" indent="-285750" eaLnBrk="0" hangingPunct="0">
                  <a:defRPr sz="3600" b="1">
                    <a:solidFill>
                      <a:srgbClr val="000000"/>
                    </a:solidFill>
                    <a:latin typeface="Arial Narrow" panose="020B0606020202030204" pitchFamily="34" charset="0"/>
                    <a:ea typeface="MS PGothic" panose="020B0600070205080204" pitchFamily="34" charset="-128"/>
                  </a:defRPr>
                </a:lvl2pPr>
                <a:lvl3pPr marL="1143000" indent="-228600" eaLnBrk="0" hangingPunct="0">
                  <a:defRPr sz="3600" b="1">
                    <a:solidFill>
                      <a:srgbClr val="000000"/>
                    </a:solidFill>
                    <a:latin typeface="Arial Narrow" panose="020B0606020202030204" pitchFamily="34" charset="0"/>
                    <a:ea typeface="MS PGothic" panose="020B0600070205080204" pitchFamily="34" charset="-128"/>
                  </a:defRPr>
                </a:lvl3pPr>
                <a:lvl4pPr marL="1600200" indent="-228600" eaLnBrk="0" hangingPunct="0">
                  <a:defRPr sz="3600" b="1">
                    <a:solidFill>
                      <a:srgbClr val="000000"/>
                    </a:solidFill>
                    <a:latin typeface="Arial Narrow" panose="020B0606020202030204" pitchFamily="34" charset="0"/>
                    <a:ea typeface="MS PGothic" panose="020B0600070205080204" pitchFamily="34" charset="-128"/>
                  </a:defRPr>
                </a:lvl4pPr>
                <a:lvl5pPr marL="2057400" indent="-228600" eaLnBrk="0" hangingPunct="0">
                  <a:defRPr sz="3600" b="1">
                    <a:solidFill>
                      <a:srgbClr val="000000"/>
                    </a:solidFill>
                    <a:latin typeface="Arial Narrow" panose="020B060602020203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rgbClr val="000000"/>
                    </a:solidFill>
                    <a:latin typeface="Arial Narrow" panose="020B060602020203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rgbClr val="000000"/>
                    </a:solidFill>
                    <a:latin typeface="Arial Narrow" panose="020B060602020203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rgbClr val="000000"/>
                    </a:solidFill>
                    <a:latin typeface="Arial Narrow" panose="020B060602020203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rgbClr val="000000"/>
                    </a:solidFill>
                    <a:latin typeface="Arial Narrow" panose="020B060602020203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eaLnBrk="1" hangingPunct="1"/>
                <a:r>
                  <a:rPr lang="en-US" altLang="en-US" sz="2100" dirty="0">
                    <a:latin typeface="Verdana" panose="020B0604030504040204" pitchFamily="34" charset="0"/>
                  </a:rPr>
                  <a:t>(</a:t>
                </a:r>
                <a:r>
                  <a:rPr lang="sl-SI" altLang="en-US" sz="2100" dirty="0">
                    <a:latin typeface="Verdana" panose="020B0604030504040204" pitchFamily="34" charset="0"/>
                  </a:rPr>
                  <a:t>Inteligenten</a:t>
                </a:r>
                <a:r>
                  <a:rPr lang="en-US" altLang="en-US" sz="2100" dirty="0">
                    <a:latin typeface="Verdana" panose="020B0604030504040204" pitchFamily="34" charset="0"/>
                  </a:rPr>
                  <a:t>)</a:t>
                </a:r>
              </a:p>
            </p:txBody>
          </p:sp>
        </p:grpSp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4011014" y="4308474"/>
              <a:ext cx="3965189" cy="553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100" dirty="0">
                  <a:solidFill>
                    <a:srgbClr val="002060"/>
                  </a:solidFill>
                  <a:latin typeface="Verdana" pitchFamily="34" charset="0"/>
                </a:rPr>
                <a:t>Bottom-up approach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76140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Mehanistični (Taylorjev)</a:t>
            </a:r>
            <a:r>
              <a:rPr lang="en-US" dirty="0" smtClean="0"/>
              <a:t> s</a:t>
            </a:r>
            <a:r>
              <a:rPr lang="sl-SI" dirty="0" smtClean="0"/>
              <a:t>i</a:t>
            </a:r>
            <a:r>
              <a:rPr lang="en-US" dirty="0" smtClean="0"/>
              <a:t>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https://suifaijohnmak.files.wordpress.com/2012/07/383777_259415657451107_100001480241006_693464_932476813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691" y="1864582"/>
            <a:ext cx="5456618" cy="376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jc-depraetere.com/wp-content/uploads/2015/07/JC_Depraetere_DMJ_Consultants_Collaboration_Taylorisme_les-temps-modern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692" y="1538951"/>
            <a:ext cx="6105190" cy="4094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367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Vrtinec....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/>
              <a:t>Vlade</a:t>
            </a:r>
            <a:r>
              <a:rPr lang="en-US" dirty="0"/>
              <a:t> so </a:t>
            </a:r>
            <a:r>
              <a:rPr lang="en-US" dirty="0" err="1"/>
              <a:t>zelo</a:t>
            </a:r>
            <a:r>
              <a:rPr lang="en-US" dirty="0"/>
              <a:t> </a:t>
            </a:r>
            <a:r>
              <a:rPr lang="en-US" dirty="0" err="1"/>
              <a:t>počasne</a:t>
            </a:r>
            <a:r>
              <a:rPr lang="en-US" dirty="0"/>
              <a:t> </a:t>
            </a:r>
            <a:r>
              <a:rPr lang="en-US" dirty="0" err="1"/>
              <a:t>pri</a:t>
            </a:r>
            <a:r>
              <a:rPr lang="en-US" dirty="0"/>
              <a:t> </a:t>
            </a:r>
            <a:r>
              <a:rPr lang="sl-SI" dirty="0" smtClean="0"/>
              <a:t>spremembah,</a:t>
            </a:r>
            <a:r>
              <a:rPr lang="en-US" dirty="0" smtClean="0"/>
              <a:t> </a:t>
            </a:r>
            <a:r>
              <a:rPr lang="sl-SI" dirty="0" smtClean="0"/>
              <a:t>vendar</a:t>
            </a:r>
            <a:r>
              <a:rPr lang="en-US" dirty="0" smtClean="0"/>
              <a:t> </a:t>
            </a:r>
            <a:r>
              <a:rPr lang="en-US" dirty="0"/>
              <a:t>...</a:t>
            </a:r>
          </a:p>
          <a:p>
            <a:pPr lvl="1"/>
            <a:r>
              <a:rPr lang="en-US" dirty="0" smtClean="0"/>
              <a:t>… </a:t>
            </a:r>
            <a:r>
              <a:rPr lang="en-US" dirty="0"/>
              <a:t>so </a:t>
            </a:r>
            <a:r>
              <a:rPr lang="en-US" dirty="0" err="1"/>
              <a:t>glavni</a:t>
            </a:r>
            <a:r>
              <a:rPr lang="en-US" dirty="0"/>
              <a:t> </a:t>
            </a:r>
            <a:r>
              <a:rPr lang="en-US" dirty="0" err="1"/>
              <a:t>financerji</a:t>
            </a:r>
            <a:endParaRPr lang="en-US" dirty="0"/>
          </a:p>
          <a:p>
            <a:r>
              <a:rPr lang="sl-SI" dirty="0" smtClean="0"/>
              <a:t>Ohranjajmo </a:t>
            </a:r>
            <a:r>
              <a:rPr lang="sl-SI" dirty="0"/>
              <a:t>n</a:t>
            </a:r>
            <a:r>
              <a:rPr lang="en-US" dirty="0" err="1" smtClean="0"/>
              <a:t>acionaln</a:t>
            </a:r>
            <a:r>
              <a:rPr lang="sl-SI" dirty="0" smtClean="0"/>
              <a:t>o</a:t>
            </a:r>
            <a:r>
              <a:rPr lang="en-US" dirty="0" smtClean="0"/>
              <a:t> </a:t>
            </a:r>
            <a:r>
              <a:rPr lang="en-US" dirty="0"/>
              <a:t>in </a:t>
            </a:r>
            <a:r>
              <a:rPr lang="en-US" dirty="0" err="1" smtClean="0"/>
              <a:t>lokaln</a:t>
            </a:r>
            <a:r>
              <a:rPr lang="sl-SI" dirty="0" smtClean="0"/>
              <a:t>o, vendar</a:t>
            </a:r>
            <a:r>
              <a:rPr lang="en-US" dirty="0" smtClean="0"/>
              <a:t>…</a:t>
            </a:r>
            <a:endParaRPr lang="en-US" dirty="0"/>
          </a:p>
          <a:p>
            <a:pPr lvl="1"/>
            <a:r>
              <a:rPr lang="en-US" dirty="0"/>
              <a:t>… </a:t>
            </a:r>
            <a:r>
              <a:rPr lang="sl-SI" dirty="0" smtClean="0"/>
              <a:t>to vzpodbuja zaprtost in omejevanje</a:t>
            </a:r>
            <a:endParaRPr lang="en-US" dirty="0"/>
          </a:p>
          <a:p>
            <a:r>
              <a:rPr lang="en-US" dirty="0" err="1"/>
              <a:t>Starši</a:t>
            </a:r>
            <a:r>
              <a:rPr lang="en-US" dirty="0"/>
              <a:t> </a:t>
            </a:r>
            <a:r>
              <a:rPr lang="sl-SI" dirty="0" smtClean="0"/>
              <a:t>imajo</a:t>
            </a:r>
            <a:r>
              <a:rPr lang="en-US" dirty="0" smtClean="0"/>
              <a:t> </a:t>
            </a:r>
            <a:r>
              <a:rPr lang="en-US" dirty="0" err="1"/>
              <a:t>vedno</a:t>
            </a:r>
            <a:r>
              <a:rPr lang="en-US" dirty="0"/>
              <a:t> </a:t>
            </a:r>
            <a:r>
              <a:rPr lang="en-US" dirty="0" err="1" smtClean="0"/>
              <a:t>prav</a:t>
            </a:r>
            <a:r>
              <a:rPr lang="sl-SI" dirty="0" smtClean="0"/>
              <a:t>,</a:t>
            </a:r>
            <a:r>
              <a:rPr lang="en-US" dirty="0" smtClean="0"/>
              <a:t> </a:t>
            </a:r>
            <a:r>
              <a:rPr lang="sl-SI" dirty="0" smtClean="0"/>
              <a:t>vendar</a:t>
            </a:r>
            <a:r>
              <a:rPr lang="en-US" dirty="0" smtClean="0"/>
              <a:t> </a:t>
            </a:r>
            <a:r>
              <a:rPr lang="en-US" dirty="0"/>
              <a:t>...</a:t>
            </a:r>
          </a:p>
          <a:p>
            <a:pPr lvl="1"/>
            <a:r>
              <a:rPr lang="en-US" dirty="0"/>
              <a:t>... </a:t>
            </a:r>
            <a:r>
              <a:rPr lang="en-US" dirty="0" err="1"/>
              <a:t>otroci</a:t>
            </a:r>
            <a:r>
              <a:rPr lang="en-US" dirty="0"/>
              <a:t> </a:t>
            </a:r>
            <a:r>
              <a:rPr lang="en-US" dirty="0" err="1"/>
              <a:t>naj</a:t>
            </a:r>
            <a:r>
              <a:rPr lang="en-US" dirty="0"/>
              <a:t> </a:t>
            </a:r>
            <a:r>
              <a:rPr lang="en-US" dirty="0" err="1"/>
              <a:t>sledijo</a:t>
            </a:r>
            <a:r>
              <a:rPr lang="en-US" dirty="0"/>
              <a:t> </a:t>
            </a:r>
            <a:r>
              <a:rPr lang="en-US" dirty="0" err="1"/>
              <a:t>našim</a:t>
            </a:r>
            <a:r>
              <a:rPr lang="en-US" dirty="0"/>
              <a:t> </a:t>
            </a:r>
            <a:r>
              <a:rPr lang="en-US" dirty="0" err="1"/>
              <a:t>korakom</a:t>
            </a:r>
            <a:endParaRPr lang="en-US" dirty="0"/>
          </a:p>
          <a:p>
            <a:r>
              <a:rPr lang="en-US" dirty="0" err="1"/>
              <a:t>Učitelji</a:t>
            </a:r>
            <a:r>
              <a:rPr lang="en-US" dirty="0"/>
              <a:t> so </a:t>
            </a:r>
            <a:r>
              <a:rPr lang="en-US" dirty="0" err="1" smtClean="0"/>
              <a:t>avtoriteta</a:t>
            </a:r>
            <a:r>
              <a:rPr lang="sl-SI" dirty="0" smtClean="0"/>
              <a:t>,</a:t>
            </a:r>
            <a:r>
              <a:rPr lang="en-US" dirty="0" smtClean="0"/>
              <a:t> </a:t>
            </a:r>
            <a:r>
              <a:rPr lang="sl-SI" dirty="0" smtClean="0"/>
              <a:t>vendar</a:t>
            </a:r>
            <a:r>
              <a:rPr lang="en-US" dirty="0" smtClean="0"/>
              <a:t>…</a:t>
            </a:r>
            <a:endParaRPr lang="en-US" dirty="0"/>
          </a:p>
          <a:p>
            <a:pPr lvl="1"/>
            <a:r>
              <a:rPr lang="en-US" dirty="0"/>
              <a:t>… </a:t>
            </a:r>
            <a:r>
              <a:rPr lang="sl-SI" dirty="0" smtClean="0"/>
              <a:t>n</a:t>
            </a:r>
            <a:r>
              <a:rPr lang="en-US" dirty="0" smtClean="0"/>
              <a:t>e </a:t>
            </a:r>
            <a:r>
              <a:rPr lang="en-US" dirty="0" err="1"/>
              <a:t>smejo</a:t>
            </a:r>
            <a:r>
              <a:rPr lang="en-US" dirty="0"/>
              <a:t> </a:t>
            </a:r>
            <a:r>
              <a:rPr lang="en-US" dirty="0" err="1"/>
              <a:t>ničesar</a:t>
            </a:r>
            <a:r>
              <a:rPr lang="en-US" dirty="0"/>
              <a:t> </a:t>
            </a:r>
            <a:r>
              <a:rPr lang="en-US" dirty="0" err="1"/>
              <a:t>spremeniti</a:t>
            </a:r>
            <a:endParaRPr lang="en-US" dirty="0"/>
          </a:p>
          <a:p>
            <a:r>
              <a:rPr lang="en-US" dirty="0" err="1"/>
              <a:t>Obstaja</a:t>
            </a:r>
            <a:r>
              <a:rPr lang="en-US" dirty="0"/>
              <a:t> </a:t>
            </a:r>
            <a:r>
              <a:rPr lang="en-US" dirty="0" err="1"/>
              <a:t>samo</a:t>
            </a:r>
            <a:r>
              <a:rPr lang="en-US" dirty="0"/>
              <a:t> »</a:t>
            </a:r>
            <a:r>
              <a:rPr lang="en-US" dirty="0" err="1"/>
              <a:t>ena</a:t>
            </a:r>
            <a:r>
              <a:rPr lang="en-US" dirty="0"/>
              <a:t> </a:t>
            </a:r>
            <a:r>
              <a:rPr lang="en-US" dirty="0" err="1"/>
              <a:t>resnica</a:t>
            </a:r>
            <a:r>
              <a:rPr lang="en-US" dirty="0"/>
              <a:t>« in…</a:t>
            </a:r>
          </a:p>
          <a:p>
            <a:pPr lvl="1"/>
            <a:r>
              <a:rPr lang="en-US" dirty="0"/>
              <a:t>… </a:t>
            </a:r>
            <a:r>
              <a:rPr lang="sl-SI" dirty="0" smtClean="0"/>
              <a:t>o</a:t>
            </a:r>
            <a:r>
              <a:rPr lang="en-US" dirty="0" smtClean="0"/>
              <a:t> </a:t>
            </a:r>
            <a:r>
              <a:rPr lang="en-US" dirty="0"/>
              <a:t>tem </a:t>
            </a:r>
            <a:r>
              <a:rPr lang="sl-SI" dirty="0" smtClean="0"/>
              <a:t>se ne dvomi in vprašuje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678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images.all-free-download.com/images/wallpapers_large/spring_daisies_wallpaper_flowers_nature_wallpaper_14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7105" y="1658959"/>
            <a:ext cx="4647330" cy="4163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www.lovelanducc.org/wp-content/uploads/2014/09/mechanisti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77" y="1658960"/>
            <a:ext cx="4343400" cy="416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Freeform 13"/>
          <p:cNvSpPr/>
          <p:nvPr/>
        </p:nvSpPr>
        <p:spPr>
          <a:xfrm>
            <a:off x="3916720" y="1440117"/>
            <a:ext cx="854768" cy="1144008"/>
          </a:xfrm>
          <a:custGeom>
            <a:avLst/>
            <a:gdLst>
              <a:gd name="connsiteX0" fmla="*/ 373487 w 1262130"/>
              <a:gd name="connsiteY0" fmla="*/ 0 h 2266682"/>
              <a:gd name="connsiteX1" fmla="*/ 0 w 1262130"/>
              <a:gd name="connsiteY1" fmla="*/ 2253803 h 2266682"/>
              <a:gd name="connsiteX2" fmla="*/ 1262130 w 1262130"/>
              <a:gd name="connsiteY2" fmla="*/ 2266682 h 2266682"/>
              <a:gd name="connsiteX3" fmla="*/ 811369 w 1262130"/>
              <a:gd name="connsiteY3" fmla="*/ 25758 h 2266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62130" h="2266682">
                <a:moveTo>
                  <a:pt x="373487" y="0"/>
                </a:moveTo>
                <a:lnTo>
                  <a:pt x="0" y="2253803"/>
                </a:lnTo>
                <a:lnTo>
                  <a:pt x="1262130" y="2266682"/>
                </a:lnTo>
                <a:lnTo>
                  <a:pt x="811369" y="25758"/>
                </a:lnTo>
              </a:path>
            </a:pathLst>
          </a:custGeom>
          <a:gradFill flip="none" rotWithShape="1">
            <a:gsLst>
              <a:gs pos="0">
                <a:srgbClr val="0033CC">
                  <a:tint val="66000"/>
                  <a:satMod val="160000"/>
                </a:srgbClr>
              </a:gs>
              <a:gs pos="50000">
                <a:srgbClr val="0033CC">
                  <a:tint val="44500"/>
                  <a:satMod val="160000"/>
                </a:srgbClr>
              </a:gs>
              <a:gs pos="100000">
                <a:srgbClr val="0033CC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350" dirty="0">
                <a:solidFill>
                  <a:schemeClr val="tx1"/>
                </a:solidFill>
              </a:rPr>
              <a:t>AC</a:t>
            </a: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3863662" y="2451011"/>
            <a:ext cx="956257" cy="1207394"/>
          </a:xfrm>
          <a:custGeom>
            <a:avLst/>
            <a:gdLst>
              <a:gd name="connsiteX0" fmla="*/ 0 w 1275009"/>
              <a:gd name="connsiteY0" fmla="*/ 0 h 1609859"/>
              <a:gd name="connsiteX1" fmla="*/ 180305 w 1275009"/>
              <a:gd name="connsiteY1" fmla="*/ 1609859 h 1609859"/>
              <a:gd name="connsiteX2" fmla="*/ 1146220 w 1275009"/>
              <a:gd name="connsiteY2" fmla="*/ 1609859 h 1609859"/>
              <a:gd name="connsiteX3" fmla="*/ 1275009 w 1275009"/>
              <a:gd name="connsiteY3" fmla="*/ 12879 h 1609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75009" h="1609859">
                <a:moveTo>
                  <a:pt x="0" y="0"/>
                </a:moveTo>
                <a:lnTo>
                  <a:pt x="180305" y="1609859"/>
                </a:lnTo>
                <a:lnTo>
                  <a:pt x="1146220" y="1609859"/>
                </a:lnTo>
                <a:lnTo>
                  <a:pt x="1275009" y="12879"/>
                </a:lnTo>
              </a:path>
            </a:pathLst>
          </a:custGeom>
          <a:gradFill flip="none" rotWithShape="1">
            <a:gsLst>
              <a:gs pos="0">
                <a:srgbClr val="0033CC">
                  <a:tint val="66000"/>
                  <a:satMod val="160000"/>
                </a:srgbClr>
              </a:gs>
              <a:gs pos="50000">
                <a:srgbClr val="0033CC">
                  <a:tint val="44500"/>
                  <a:satMod val="160000"/>
                </a:srgbClr>
              </a:gs>
              <a:gs pos="100000">
                <a:srgbClr val="0033CC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SS</a:t>
            </a:r>
          </a:p>
        </p:txBody>
      </p:sp>
      <p:sp>
        <p:nvSpPr>
          <p:cNvPr id="12" name="Freeform 11"/>
          <p:cNvSpPr/>
          <p:nvPr/>
        </p:nvSpPr>
        <p:spPr>
          <a:xfrm>
            <a:off x="3612525" y="3476948"/>
            <a:ext cx="1429555" cy="1284668"/>
          </a:xfrm>
          <a:custGeom>
            <a:avLst/>
            <a:gdLst>
              <a:gd name="connsiteX0" fmla="*/ 0 w 1906073"/>
              <a:gd name="connsiteY0" fmla="*/ 0 h 2099256"/>
              <a:gd name="connsiteX1" fmla="*/ 643943 w 1906073"/>
              <a:gd name="connsiteY1" fmla="*/ 2099256 h 2099256"/>
              <a:gd name="connsiteX2" fmla="*/ 1326524 w 1906073"/>
              <a:gd name="connsiteY2" fmla="*/ 2099256 h 2099256"/>
              <a:gd name="connsiteX3" fmla="*/ 1906073 w 1906073"/>
              <a:gd name="connsiteY3" fmla="*/ 25758 h 2099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6073" h="2099256">
                <a:moveTo>
                  <a:pt x="0" y="0"/>
                </a:moveTo>
                <a:lnTo>
                  <a:pt x="643943" y="2099256"/>
                </a:lnTo>
                <a:lnTo>
                  <a:pt x="1326524" y="2099256"/>
                </a:lnTo>
                <a:lnTo>
                  <a:pt x="1906073" y="25758"/>
                </a:lnTo>
              </a:path>
            </a:pathLst>
          </a:custGeom>
          <a:gradFill flip="none" rotWithShape="1">
            <a:gsLst>
              <a:gs pos="0">
                <a:srgbClr val="0033CC">
                  <a:tint val="66000"/>
                  <a:satMod val="160000"/>
                </a:srgbClr>
              </a:gs>
              <a:gs pos="50000">
                <a:srgbClr val="0033CC">
                  <a:tint val="44500"/>
                  <a:satMod val="160000"/>
                </a:srgbClr>
              </a:gs>
              <a:gs pos="100000">
                <a:srgbClr val="0033CC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err="1">
                <a:solidFill>
                  <a:schemeClr val="tx1"/>
                </a:solidFill>
              </a:rPr>
              <a:t>PrS</a:t>
            </a: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2849451" y="4460115"/>
            <a:ext cx="3052293" cy="878983"/>
          </a:xfrm>
          <a:custGeom>
            <a:avLst/>
            <a:gdLst>
              <a:gd name="connsiteX0" fmla="*/ 0 w 4069724"/>
              <a:gd name="connsiteY0" fmla="*/ 0 h 1352282"/>
              <a:gd name="connsiteX1" fmla="*/ 1661374 w 4069724"/>
              <a:gd name="connsiteY1" fmla="*/ 1326524 h 1352282"/>
              <a:gd name="connsiteX2" fmla="*/ 2356833 w 4069724"/>
              <a:gd name="connsiteY2" fmla="*/ 1352282 h 1352282"/>
              <a:gd name="connsiteX3" fmla="*/ 4069724 w 4069724"/>
              <a:gd name="connsiteY3" fmla="*/ 12879 h 1352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9724" h="1352282">
                <a:moveTo>
                  <a:pt x="0" y="0"/>
                </a:moveTo>
                <a:lnTo>
                  <a:pt x="1661374" y="1326524"/>
                </a:lnTo>
                <a:lnTo>
                  <a:pt x="2356833" y="1352282"/>
                </a:lnTo>
                <a:lnTo>
                  <a:pt x="4069724" y="12879"/>
                </a:lnTo>
              </a:path>
            </a:pathLst>
          </a:custGeom>
          <a:gradFill flip="none" rotWithShape="1">
            <a:gsLst>
              <a:gs pos="0">
                <a:srgbClr val="0033CC">
                  <a:tint val="66000"/>
                  <a:satMod val="160000"/>
                </a:srgbClr>
              </a:gs>
              <a:gs pos="50000">
                <a:srgbClr val="0033CC">
                  <a:tint val="44500"/>
                  <a:satMod val="160000"/>
                </a:srgbClr>
              </a:gs>
              <a:gs pos="100000">
                <a:srgbClr val="0033CC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PS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Kaj pa če ….</a:t>
            </a:r>
            <a:endParaRPr lang="en-US" dirty="0"/>
          </a:p>
        </p:txBody>
      </p:sp>
      <p:pic>
        <p:nvPicPr>
          <p:cNvPr id="4" name="Picture 2" descr="http://clipartion.com/wp-content/uploads/2016/03/free-baby-shower-border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9913" y="5063117"/>
            <a:ext cx="801575" cy="85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839722" y="3034949"/>
            <a:ext cx="2381538" cy="133882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sl-SI" sz="2700" dirty="0">
                <a:solidFill>
                  <a:schemeClr val="bg1"/>
                </a:solidFill>
              </a:rPr>
              <a:t>Sistem:</a:t>
            </a:r>
          </a:p>
          <a:p>
            <a:r>
              <a:rPr lang="sl-SI" sz="2700" dirty="0">
                <a:solidFill>
                  <a:schemeClr val="bg1"/>
                </a:solidFill>
              </a:rPr>
              <a:t>profiliranje,</a:t>
            </a:r>
          </a:p>
          <a:p>
            <a:r>
              <a:rPr lang="sl-SI" sz="2700" dirty="0">
                <a:solidFill>
                  <a:schemeClr val="bg1"/>
                </a:solidFill>
              </a:rPr>
              <a:t>specializacija</a:t>
            </a:r>
            <a:endParaRPr lang="en-US" sz="27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13288" y="3290383"/>
            <a:ext cx="2245679" cy="923330"/>
          </a:xfrm>
          <a:prstGeom prst="rect">
            <a:avLst/>
          </a:prstGeom>
          <a:solidFill>
            <a:srgbClr val="0099FF"/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3600"/>
            </a:lvl1pPr>
          </a:lstStyle>
          <a:p>
            <a:r>
              <a:rPr lang="sl-SI" sz="2700" dirty="0">
                <a:solidFill>
                  <a:schemeClr val="bg1"/>
                </a:solidFill>
              </a:rPr>
              <a:t>Oseba:</a:t>
            </a:r>
          </a:p>
          <a:p>
            <a:r>
              <a:rPr lang="sl-SI" sz="2700" dirty="0">
                <a:solidFill>
                  <a:schemeClr val="bg1"/>
                </a:solidFill>
              </a:rPr>
              <a:t>personalizacija</a:t>
            </a:r>
            <a:endParaRPr lang="en-US" sz="27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32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2" grpId="0" animBg="1"/>
      <p:bldP spid="11" grpId="0" animBg="1"/>
      <p:bldP spid="15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kidaptive.com/wp-content/uploads/2014/07/alp-pic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012" y="1467922"/>
            <a:ext cx="6136042" cy="4532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Adaptivno (socialno) učno okolje</a:t>
            </a:r>
            <a:endParaRPr lang="en-US" dirty="0"/>
          </a:p>
        </p:txBody>
      </p:sp>
      <p:pic>
        <p:nvPicPr>
          <p:cNvPr id="1026" name="Picture 2" descr="http://clipartion.com/wp-content/uploads/2016/03/free-baby-shower-border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841" y="3089435"/>
            <a:ext cx="1211036" cy="1289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7510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ova tema">
  <a:themeElements>
    <a:clrScheme name="Officeova 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ova 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ova 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773</TotalTime>
  <Words>901</Words>
  <Application>Microsoft Office PowerPoint</Application>
  <PresentationFormat>On-screen Show (4:3)</PresentationFormat>
  <Paragraphs>211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MS Gothic</vt:lpstr>
      <vt:lpstr>MS PGothic</vt:lpstr>
      <vt:lpstr>Arial</vt:lpstr>
      <vt:lpstr>Arial Unicode MS</vt:lpstr>
      <vt:lpstr>Calibri</vt:lpstr>
      <vt:lpstr>Calibri Light</vt:lpstr>
      <vt:lpstr>Times New Roman</vt:lpstr>
      <vt:lpstr>Verdana</vt:lpstr>
      <vt:lpstr>Wingdings</vt:lpstr>
      <vt:lpstr>Officeova tema</vt:lpstr>
      <vt:lpstr>Umetna inteligenca in izobraževanje</vt:lpstr>
      <vt:lpstr>Znanost in raziskave (… UI spada v znanost)</vt:lpstr>
      <vt:lpstr>Kako znanost opisuje naravo?</vt:lpstr>
      <vt:lpstr>Kaj je umetna inteligenca?</vt:lpstr>
      <vt:lpstr>Algoritmi UI</vt:lpstr>
      <vt:lpstr>Mehanistični (Taylorjev) sistem</vt:lpstr>
      <vt:lpstr>Vrtinec....</vt:lpstr>
      <vt:lpstr>Kaj pa če ….</vt:lpstr>
      <vt:lpstr>Adaptivno (socialno) učno okolje</vt:lpstr>
      <vt:lpstr>UI na pomoč...</vt:lpstr>
      <vt:lpstr>PowerPoint Presentation</vt:lpstr>
      <vt:lpstr>Viri</vt:lpstr>
      <vt:lpstr>PowerPoint Presentation</vt:lpstr>
      <vt:lpstr>Razumevanje uporabnika  (učenca, učitelja)</vt:lpstr>
      <vt:lpstr>Modeliranje posameznikov</vt:lpstr>
      <vt:lpstr>Izračunavanje kompetenc</vt:lpstr>
      <vt:lpstr>Mikro poverilnice in kvalifikacije</vt:lpstr>
      <vt:lpstr>Učne poti</vt:lpstr>
      <vt:lpstr>UI asistent</vt:lpstr>
      <vt:lpstr>Internet izobaževanja</vt:lpstr>
      <vt:lpstr>Infrastruktura</vt:lpstr>
      <vt:lpstr>PowerPoint Presentation</vt:lpstr>
      <vt:lpstr>Kaj pa če....?</vt:lpstr>
      <vt:lpstr>Stanje na podorčju UI</vt:lpstr>
      <vt:lpstr>Dodatne informacije</vt:lpstr>
    </vt:vector>
  </TitlesOfParts>
  <Company>Zavod RS za šolstvo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Arial 26 pt, bold</dc:title>
  <dc:creator>Zvonka Kos</dc:creator>
  <cp:lastModifiedBy>Mitja Jermol</cp:lastModifiedBy>
  <cp:revision>31</cp:revision>
  <dcterms:created xsi:type="dcterms:W3CDTF">2017-08-16T10:43:35Z</dcterms:created>
  <dcterms:modified xsi:type="dcterms:W3CDTF">2019-10-22T18:23:20Z</dcterms:modified>
</cp:coreProperties>
</file>