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2" r:id="rId3"/>
    <p:sldId id="278" r:id="rId4"/>
    <p:sldId id="281" r:id="rId5"/>
    <p:sldId id="263" r:id="rId6"/>
    <p:sldId id="268" r:id="rId7"/>
    <p:sldId id="271" r:id="rId8"/>
    <p:sldId id="275" r:id="rId9"/>
    <p:sldId id="282" r:id="rId10"/>
    <p:sldId id="276" r:id="rId11"/>
    <p:sldId id="277" r:id="rId12"/>
    <p:sldId id="272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969"/>
    <a:srgbClr val="71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4672" autoAdjust="0"/>
  </p:normalViewPr>
  <p:slideViewPr>
    <p:cSldViewPr snapToGrid="0">
      <p:cViewPr>
        <p:scale>
          <a:sx n="90" d="100"/>
          <a:sy n="90" d="100"/>
        </p:scale>
        <p:origin x="75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9D39B-27C7-406A-8484-71BD73AE0AE5}" type="datetimeFigureOut">
              <a:rPr lang="sl-SI" smtClean="0"/>
              <a:t>22. 10. 2019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474E2-F58C-4929-9332-4DF6B88479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5030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fluenza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Observable_universe" TargetMode="External"/><Relationship Id="rId4" Type="http://schemas.openxmlformats.org/officeDocument/2006/relationships/hyperlink" Target="https://en.wikipedia.org/wiki/Oscillococcinum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Ljudje so strokovnjaki</a:t>
            </a:r>
            <a:r>
              <a:rPr lang="sl-SI" baseline="0" dirty="0" smtClean="0"/>
              <a:t> v nečem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474E2-F58C-4929-9332-4DF6B884797E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365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popular homeopathic treatment for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Influenza"/>
              </a:rPr>
              <a:t>flu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200C dilution of duck liver, marketed under the name </a:t>
            </a:r>
            <a:r>
              <a:rPr lang="en-US" sz="1200" b="0" i="1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scillococcinum"/>
              </a:rPr>
              <a:t>Oscillococcinum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As there are only about 10</a:t>
            </a:r>
            <a:r>
              <a:rPr lang="en-US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atoms in the entire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Observable universe"/>
              </a:rPr>
              <a:t>observable universe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dilution of one molecule in the observable universe would be about 40C.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Oscillococcinum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would thus require 10</a:t>
            </a:r>
            <a:r>
              <a:rPr lang="en-US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320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times more atoms to simply have one molecule in the final substance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474E2-F58C-4929-9332-4DF6B884797E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0735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V znanosti se novo znanje uporabi za oblikovanje novih hipotez, razvoj novih teorij in s tem ustvarjanje novih znanj.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474E2-F58C-4929-9332-4DF6B884797E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4900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Pristranskost, dr. alternativne medicine na </a:t>
            </a:r>
            <a:r>
              <a:rPr lang="sl-SI" dirty="0" err="1" smtClean="0"/>
              <a:t>neakreditirani</a:t>
            </a:r>
            <a:r>
              <a:rPr lang="sl-SI" dirty="0" smtClean="0"/>
              <a:t> ustanovi, pisatelj, zavračanje znanosti kot omejitev,</a:t>
            </a:r>
            <a:r>
              <a:rPr lang="sl-SI" baseline="0" dirty="0" smtClean="0"/>
              <a:t> nekontrolirani pogoji…</a:t>
            </a:r>
          </a:p>
          <a:p>
            <a:r>
              <a:rPr lang="sl-SI" baseline="0" dirty="0" smtClean="0"/>
              <a:t>Razvoj vedenja, …</a:t>
            </a:r>
            <a:r>
              <a:rPr lang="sl-SI" baseline="0" dirty="0" err="1" smtClean="0"/>
              <a:t>keppler</a:t>
            </a:r>
            <a:endParaRPr lang="sl-SI" baseline="0" dirty="0" smtClean="0"/>
          </a:p>
          <a:p>
            <a:r>
              <a:rPr lang="sl-SI" baseline="0" dirty="0" smtClean="0"/>
              <a:t>Ni dokončno</a:t>
            </a:r>
          </a:p>
          <a:p>
            <a:r>
              <a:rPr lang="sl-SI" dirty="0" smtClean="0"/>
              <a:t>pristranskost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474E2-F58C-4929-9332-4DF6B884797E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991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Na lastnosti N žarkov sklepali prek šibkih spektralnih črt,</a:t>
            </a:r>
            <a:r>
              <a:rPr lang="sl-SI" baseline="0" dirty="0" smtClean="0"/>
              <a:t> ki so jih opazovali v temi na belem papirju</a:t>
            </a:r>
          </a:p>
          <a:p>
            <a:r>
              <a:rPr lang="sl-SI" dirty="0" smtClean="0"/>
              <a:t>Pristranskost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Žarke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zaznala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nit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kalcijevega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sulfida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rahlo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žarela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žarki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lomili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skozi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aluminijasto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60-stopinjsko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prizmo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sl-SI" dirty="0" smtClean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474E2-F58C-4929-9332-4DF6B884797E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1968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Kvantno zdravljenje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474E2-F58C-4929-9332-4DF6B884797E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658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57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5970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068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52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379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22. 10. 2019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982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22. 10. 2019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196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22. 10. 2019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602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22. 10. 2019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690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22. 10. 2019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051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D60DA-3ED7-41E7-909B-8719ABC0F517}" type="datetimeFigureOut">
              <a:rPr lang="sl-SI" smtClean="0"/>
              <a:t>22. 10. 2019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529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D60DA-3ED7-41E7-909B-8719ABC0F517}" type="datetimeFigureOut">
              <a:rPr lang="sl-SI" smtClean="0"/>
              <a:t>22. 10. 2019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EB44F-43D6-483F-81B6-0E5BA2EB64A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475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ifestyle.enaa.com/horoskop/Kristali-in-njihova-energija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hyperlink" Target="https://www.aura.si/orbi-cudovite-svetlobne-krogle/" TargetMode="External"/><Relationship Id="rId4" Type="http://schemas.openxmlformats.org/officeDocument/2006/relationships/hyperlink" Target="https://www.academia.edu/6393631/_Orbs_At_last_some_definitive_evidence_that_they_are_not_paranormal_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ichard_Feynman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troskeprireditve.si/mali-princ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.stack.imgur.com/uL42M.jpg" TargetMode="External"/><Relationship Id="rId5" Type="http://schemas.openxmlformats.org/officeDocument/2006/relationships/hyperlink" Target="https://www.smithsonianmag.com/smart-news/hubble-space-telescope-gets-another-five-years-life-180959583/" TargetMode="External"/><Relationship Id="rId4" Type="http://schemas.openxmlformats.org/officeDocument/2006/relationships/hyperlink" Target="https://www.sciencedirect.com/science/article/pii/S188842960970018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k.fdv.uni-lj.si/diplomska/pdfs/Prislan-Zalika.PDF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www.presek.si/15/902-Strnad.pdf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ll-flourish.blogspot.com/2008/11/i-believe-many-of-you-have-heard-about.html" TargetMode="External"/><Relationship Id="rId5" Type="http://schemas.openxmlformats.org/officeDocument/2006/relationships/hyperlink" Target="https://kvarkadabra.net/2001/02/naj-snezi/" TargetMode="External"/><Relationship Id="rId4" Type="http://schemas.openxmlformats.org/officeDocument/2006/relationships/hyperlink" Target="https://phys.org/news/2011-12-snowflake-science-physicist-snowflakes-thin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arxiv.org/pdf/physics/0508199.pdf" TargetMode="Externa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0" y="2794955"/>
            <a:ext cx="9144000" cy="785007"/>
          </a:xfrm>
        </p:spPr>
        <p:txBody>
          <a:bodyPr>
            <a:noAutofit/>
          </a:bodyPr>
          <a:lstStyle/>
          <a:p>
            <a:pPr fontAlgn="base"/>
            <a:r>
              <a:rPr lang="sl-SI" sz="2600" b="1" dirty="0">
                <a:latin typeface="Arial" panose="020B0604020202020204" pitchFamily="34" charset="0"/>
                <a:cs typeface="Arial" panose="020B0604020202020204" pitchFamily="34" charset="0"/>
              </a:rPr>
              <a:t>KRITERIJI ZNANSTVENE IN NEZNANSTVENE RAZLAGE NARAVOSLOVNEGA POJAVA</a:t>
            </a:r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>
          <a:xfrm>
            <a:off x="1483743" y="4183810"/>
            <a:ext cx="6858000" cy="905775"/>
          </a:xfrm>
        </p:spPr>
        <p:txBody>
          <a:bodyPr>
            <a:normAutofit/>
          </a:bodyPr>
          <a:lstStyle/>
          <a:p>
            <a:pPr algn="l"/>
            <a:r>
              <a:rPr lang="sl-SI" sz="1800" smtClean="0"/>
              <a:t>Jaka </a:t>
            </a:r>
            <a:r>
              <a:rPr lang="sl-SI" sz="1800" dirty="0" smtClean="0"/>
              <a:t>Banko</a:t>
            </a:r>
          </a:p>
          <a:p>
            <a:pPr algn="l"/>
            <a:r>
              <a:rPr lang="sl-SI" sz="1800" dirty="0" smtClean="0"/>
              <a:t>ZRSŠ, SŠFKZ, KGBL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41154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380373"/>
              </p:ext>
            </p:extLst>
          </p:nvPr>
        </p:nvGraphicFramePr>
        <p:xfrm>
          <a:off x="126179" y="619661"/>
          <a:ext cx="8889484" cy="1682496"/>
        </p:xfrm>
        <a:graphic>
          <a:graphicData uri="http://schemas.openxmlformats.org/drawingml/2006/table">
            <a:tbl>
              <a:tblPr firstRow="1" firstCol="1" bandRow="1"/>
              <a:tblGrid>
                <a:gridCol w="4542616">
                  <a:extLst>
                    <a:ext uri="{9D8B030D-6E8A-4147-A177-3AD203B41FA5}">
                      <a16:colId xmlns:a16="http://schemas.microsoft.com/office/drawing/2014/main" val="3950574693"/>
                    </a:ext>
                  </a:extLst>
                </a:gridCol>
                <a:gridCol w="4346868">
                  <a:extLst>
                    <a:ext uri="{9D8B030D-6E8A-4147-A177-3AD203B41FA5}">
                      <a16:colId xmlns:a16="http://schemas.microsoft.com/office/drawing/2014/main" val="3092836235"/>
                    </a:ext>
                  </a:extLst>
                </a:gridCol>
              </a:tblGrid>
              <a:tr h="1640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400" dirty="0">
                          <a:effectLst/>
                        </a:rPr>
                        <a:t>Znanstveno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400" dirty="0">
                          <a:effectLst/>
                        </a:rPr>
                        <a:t>Neznanstveno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891597"/>
                  </a:ext>
                </a:extLst>
              </a:tr>
              <a:tr h="3280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400" dirty="0">
                          <a:effectLst/>
                        </a:rPr>
                        <a:t>Za razlago pojava je dosledno uporabljeno strokovno besedišče. 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400" dirty="0">
                          <a:effectLst/>
                        </a:rPr>
                        <a:t>Za razlago pojava ni uporabljeno strokovno besedišče oziroma le to ni uporabljeno dosledno.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/>
                </a:tc>
                <a:extLst>
                  <a:ext uri="{0D108BD9-81ED-4DB2-BD59-A6C34878D82A}">
                    <a16:rowId xmlns:a16="http://schemas.microsoft.com/office/drawing/2014/main" val="1385511241"/>
                  </a:ext>
                </a:extLst>
              </a:tr>
            </a:tbl>
          </a:graphicData>
        </a:graphic>
      </p:graphicFrame>
      <p:sp>
        <p:nvSpPr>
          <p:cNvPr id="7" name="Pravokotnik 6"/>
          <p:cNvSpPr/>
          <p:nvPr/>
        </p:nvSpPr>
        <p:spPr>
          <a:xfrm>
            <a:off x="0" y="0"/>
            <a:ext cx="751350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2800" dirty="0" smtClean="0"/>
              <a:t>Kriterij</a:t>
            </a:r>
            <a:r>
              <a:rPr lang="sl-SI" dirty="0" smtClean="0"/>
              <a:t> – </a:t>
            </a:r>
            <a:r>
              <a:rPr lang="sl-SI" sz="2800" dirty="0" smtClean="0"/>
              <a:t>strokovno besedišče in zaznava pojava</a:t>
            </a:r>
            <a:endParaRPr lang="sl-S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281521"/>
              </p:ext>
            </p:extLst>
          </p:nvPr>
        </p:nvGraphicFramePr>
        <p:xfrm>
          <a:off x="126178" y="2299375"/>
          <a:ext cx="8889484" cy="841248"/>
        </p:xfrm>
        <a:graphic>
          <a:graphicData uri="http://schemas.openxmlformats.org/drawingml/2006/table">
            <a:tbl>
              <a:tblPr firstRow="1" firstCol="1" bandRow="1"/>
              <a:tblGrid>
                <a:gridCol w="4542616">
                  <a:extLst>
                    <a:ext uri="{9D8B030D-6E8A-4147-A177-3AD203B41FA5}">
                      <a16:colId xmlns:a16="http://schemas.microsoft.com/office/drawing/2014/main" val="3950574693"/>
                    </a:ext>
                  </a:extLst>
                </a:gridCol>
                <a:gridCol w="4346868">
                  <a:extLst>
                    <a:ext uri="{9D8B030D-6E8A-4147-A177-3AD203B41FA5}">
                      <a16:colId xmlns:a16="http://schemas.microsoft.com/office/drawing/2014/main" val="3092836235"/>
                    </a:ext>
                  </a:extLst>
                </a:gridCol>
              </a:tblGrid>
              <a:tr h="328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Pojav</a:t>
                      </a:r>
                      <a:r>
                        <a:rPr lang="sl-SI" sz="2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ni zaznan z razpoložljivo eksperimentalno opremo</a:t>
                      </a:r>
                      <a:endParaRPr lang="sl-SI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Pojav je</a:t>
                      </a:r>
                      <a:r>
                        <a:rPr lang="sl-SI" sz="2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zaznan onkraj omejitev merilne opreme </a:t>
                      </a:r>
                      <a:endParaRPr lang="sl-SI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/>
                </a:tc>
                <a:extLst>
                  <a:ext uri="{0D108BD9-81ED-4DB2-BD59-A6C34878D82A}">
                    <a16:rowId xmlns:a16="http://schemas.microsoft.com/office/drawing/2014/main" val="1385511241"/>
                  </a:ext>
                </a:extLst>
              </a:tr>
            </a:tbl>
          </a:graphicData>
        </a:graphic>
      </p:graphicFrame>
      <p:sp>
        <p:nvSpPr>
          <p:cNvPr id="3" name="Pravokotnik 2"/>
          <p:cNvSpPr/>
          <p:nvPr/>
        </p:nvSpPr>
        <p:spPr>
          <a:xfrm>
            <a:off x="0" y="5849035"/>
            <a:ext cx="78817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 smtClean="0"/>
              <a:t>Vir: </a:t>
            </a:r>
            <a:r>
              <a:rPr lang="sl-SI" sz="1200" dirty="0" smtClean="0">
                <a:hlinkClick r:id="rId3"/>
              </a:rPr>
              <a:t>http</a:t>
            </a:r>
            <a:r>
              <a:rPr lang="sl-SI" sz="1200" dirty="0">
                <a:hlinkClick r:id="rId3"/>
              </a:rPr>
              <a:t>://lifestyle.enaa.com/horoskop/Kristali-in-njihova-energija.html</a:t>
            </a:r>
            <a:endParaRPr lang="sl-SI" sz="1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r="3430"/>
          <a:stretch/>
        </p:blipFill>
        <p:spPr>
          <a:xfrm>
            <a:off x="617927" y="3980887"/>
            <a:ext cx="8441774" cy="1725849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30" y="3301779"/>
            <a:ext cx="2239209" cy="69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7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224768"/>
              </p:ext>
            </p:extLst>
          </p:nvPr>
        </p:nvGraphicFramePr>
        <p:xfrm>
          <a:off x="128337" y="988627"/>
          <a:ext cx="8871283" cy="1261872"/>
        </p:xfrm>
        <a:graphic>
          <a:graphicData uri="http://schemas.openxmlformats.org/drawingml/2006/table">
            <a:tbl>
              <a:tblPr firstRow="1" firstCol="1" bandRow="1"/>
              <a:tblGrid>
                <a:gridCol w="4533315">
                  <a:extLst>
                    <a:ext uri="{9D8B030D-6E8A-4147-A177-3AD203B41FA5}">
                      <a16:colId xmlns:a16="http://schemas.microsoft.com/office/drawing/2014/main" val="3950574693"/>
                    </a:ext>
                  </a:extLst>
                </a:gridCol>
                <a:gridCol w="4337968">
                  <a:extLst>
                    <a:ext uri="{9D8B030D-6E8A-4147-A177-3AD203B41FA5}">
                      <a16:colId xmlns:a16="http://schemas.microsoft.com/office/drawing/2014/main" val="3092836235"/>
                    </a:ext>
                  </a:extLst>
                </a:gridCol>
              </a:tblGrid>
              <a:tr h="1664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400" dirty="0">
                          <a:effectLst/>
                        </a:rPr>
                        <a:t>Znanstveno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400" dirty="0">
                          <a:effectLst/>
                        </a:rPr>
                        <a:t>Neznanstveno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891597"/>
                  </a:ext>
                </a:extLst>
              </a:tr>
              <a:tr h="5057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400" dirty="0">
                          <a:effectLst/>
                        </a:rPr>
                        <a:t>Pravilnost razlage je mogoče eksperimentalno preveriti. 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400" dirty="0">
                          <a:effectLst/>
                        </a:rPr>
                        <a:t>Pravilnost razlage ni mogoče eksperimentalno preveriti 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/>
                </a:tc>
                <a:extLst>
                  <a:ext uri="{0D108BD9-81ED-4DB2-BD59-A6C34878D82A}">
                    <a16:rowId xmlns:a16="http://schemas.microsoft.com/office/drawing/2014/main" val="636879233"/>
                  </a:ext>
                </a:extLst>
              </a:tr>
            </a:tbl>
          </a:graphicData>
        </a:graphic>
      </p:graphicFrame>
      <p:sp>
        <p:nvSpPr>
          <p:cNvPr id="4" name="Pravokotnik 3"/>
          <p:cNvSpPr/>
          <p:nvPr/>
        </p:nvSpPr>
        <p:spPr>
          <a:xfrm>
            <a:off x="0" y="0"/>
            <a:ext cx="5969772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2800" dirty="0" smtClean="0"/>
              <a:t>Kriterij</a:t>
            </a:r>
            <a:r>
              <a:rPr lang="sl-SI" dirty="0" smtClean="0"/>
              <a:t> - </a:t>
            </a:r>
            <a:r>
              <a:rPr lang="sl-SI" sz="2800" dirty="0" smtClean="0"/>
              <a:t>preverljivost</a:t>
            </a:r>
            <a:endParaRPr lang="sl-S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upload.wikimedia.org/wikipedia/commons/thumb/1/1d/House_Dust_Orbs.jpg/250px-House_Dust_Or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523" y="3736980"/>
            <a:ext cx="1766805" cy="13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html2-f.scribdassets.com/93rdn0k4g03kwxdf/images/9-ba8f65cc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64470"/>
            <a:ext cx="3338110" cy="250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/>
          <p:cNvSpPr/>
          <p:nvPr/>
        </p:nvSpPr>
        <p:spPr>
          <a:xfrm>
            <a:off x="1" y="5652645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 smtClean="0"/>
              <a:t>Vir: </a:t>
            </a:r>
            <a:r>
              <a:rPr lang="sl-SI" sz="1200" dirty="0" smtClean="0">
                <a:hlinkClick r:id="rId4"/>
              </a:rPr>
              <a:t>https</a:t>
            </a:r>
            <a:r>
              <a:rPr lang="sl-SI" sz="1200" dirty="0">
                <a:hlinkClick r:id="rId4"/>
              </a:rPr>
              <a:t>://www.academia.edu/6393631/_Orbs_At_last_some_definitive_evidence_that_they_are_not_paranormal</a:t>
            </a:r>
            <a:r>
              <a:rPr lang="sl-SI" sz="1200" dirty="0" smtClean="0">
                <a:hlinkClick r:id="rId4"/>
              </a:rPr>
              <a:t>_</a:t>
            </a:r>
            <a:endParaRPr lang="sl-SI" sz="1200" dirty="0" smtClean="0"/>
          </a:p>
          <a:p>
            <a:r>
              <a:rPr lang="sl-SI" sz="1200" dirty="0">
                <a:hlinkClick r:id="rId5"/>
              </a:rPr>
              <a:t>https://www.aura.si/orbi-cudovite-svetlobne-krogle/</a:t>
            </a:r>
            <a:endParaRPr lang="sl-SI" sz="1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95" y="2301382"/>
            <a:ext cx="4106779" cy="1153348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0" y="3689303"/>
            <a:ext cx="33594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„…te </a:t>
            </a:r>
            <a:r>
              <a:rPr lang="sl-SI" sz="2400" dirty="0">
                <a:solidFill>
                  <a:srgbClr val="000000"/>
                </a:solidFill>
                <a:latin typeface="Calibri" panose="020F0502020204030204" pitchFamily="34" charset="0"/>
              </a:rPr>
              <a:t>čudovite svetlobne krogle </a:t>
            </a:r>
            <a:r>
              <a:rPr lang="sl-SI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 prikazujejo s </a:t>
            </a:r>
            <a:r>
              <a:rPr lang="sl-SI" sz="2400" dirty="0">
                <a:solidFill>
                  <a:srgbClr val="000000"/>
                </a:solidFill>
                <a:latin typeface="Calibri" panose="020F0502020204030204" pitchFamily="34" charset="0"/>
              </a:rPr>
              <a:t>posebnim namenom – da nam prinašajo upanje</a:t>
            </a:r>
            <a:r>
              <a:rPr lang="sl-SI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.“</a:t>
            </a:r>
            <a:endParaRPr lang="sl-SI" sz="2400" b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9" name="Raven puščični povezovalnik 8"/>
          <p:cNvCxnSpPr/>
          <p:nvPr/>
        </p:nvCxnSpPr>
        <p:spPr>
          <a:xfrm flipV="1">
            <a:off x="2277441" y="3438939"/>
            <a:ext cx="654602" cy="2995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20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" y="0"/>
            <a:ext cx="9143999" cy="6257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sl-SI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Primeri vprašanj za </a:t>
            </a:r>
            <a:r>
              <a:rPr lang="sl-SI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razgovor z učenci in dijaki:</a:t>
            </a:r>
            <a:endParaRPr lang="sl-S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 se trditve podprte z naravnimi zakoni/teorijami? Katerimi?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 trditve temeljijo na starodavnem znanju?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 je razlaga objavljena v množičnih ali strokovnih (znanstvenih) medijih?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 trditev temelji na obstoju neznane oblike "energije" ali drugega paranormalnega pojava?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 avtorji trdijo, da je njihova razlaga nerazumljena ali zatirana s strani uradne znanosti?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 razlaga zveni nerealno, ali preveč lepo, da bi bilo res?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sl-SI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 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razlaga plod posameznika ali manjše (zaprte) skupine?</a:t>
            </a:r>
          </a:p>
        </p:txBody>
      </p:sp>
    </p:spTree>
    <p:extLst>
      <p:ext uri="{BB962C8B-B14F-4D97-AF65-F5344CB8AC3E}">
        <p14:creationId xmlns:p14="http://schemas.microsoft.com/office/powerpoint/2010/main" val="19040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0" y="58847"/>
            <a:ext cx="9144000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8"/>
            </a:pP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 razlaga promovira sumljive trgovske artikle?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8"/>
            </a:pPr>
            <a:r>
              <a:rPr lang="sl-SI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Ali 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razlaga skladna s tako imenovano Ockhamovo britvijo?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8"/>
            </a:pPr>
            <a:r>
              <a:rPr lang="sl-SI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Ali 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dokazi, ki potrjujejo pravilnost trditve nepristranski?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8"/>
            </a:pPr>
            <a:r>
              <a:rPr lang="sl-SI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Ali 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 metodologija in postopek raziskave na kateri temelji razlaga javno dostopna?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8"/>
            </a:pPr>
            <a:r>
              <a:rPr lang="sl-SI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Ali 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 raziskava in interpretacija podatkov metodološko pravilna?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8"/>
            </a:pPr>
            <a:r>
              <a:rPr lang="sl-SI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Ali 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avtorji razlage strokovnjaki na svojem področju?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8"/>
            </a:pPr>
            <a:r>
              <a:rPr lang="sl-SI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Ali 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razlaga pojava predstavljena kot alternativna razlaga?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8"/>
            </a:pPr>
            <a:r>
              <a:rPr lang="sl-SI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Ali </a:t>
            </a:r>
            <a:r>
              <a:rPr lang="sl-S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razlaga podprta s številčnimi vrednostmi meritev? </a:t>
            </a:r>
          </a:p>
        </p:txBody>
      </p:sp>
    </p:spTree>
    <p:extLst>
      <p:ext uri="{BB962C8B-B14F-4D97-AF65-F5344CB8AC3E}">
        <p14:creationId xmlns:p14="http://schemas.microsoft.com/office/powerpoint/2010/main" val="199214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0" y="771406"/>
            <a:ext cx="9065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1.3 prepozna, uporablja in ustvarja razlage pojavov, ki vključujejo različne prikaze*/ponazoritve modele*, analogije… </a:t>
            </a:r>
            <a:r>
              <a:rPr lang="sl-SI" sz="24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5" name="Pravokotnik 4"/>
          <p:cNvSpPr/>
          <p:nvPr/>
        </p:nvSpPr>
        <p:spPr>
          <a:xfrm>
            <a:off x="0" y="386831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l-SI" sz="2400" dirty="0">
              <a:latin typeface="Calibri" panose="020F0502020204030204" pitchFamily="34" charset="0"/>
            </a:endParaRPr>
          </a:p>
          <a:p>
            <a:r>
              <a:rPr lang="sl-SI" sz="24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6" name="Pravokotnik 5"/>
          <p:cNvSpPr/>
          <p:nvPr/>
        </p:nvSpPr>
        <p:spPr>
          <a:xfrm>
            <a:off x="0" y="262837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000000"/>
                </a:solidFill>
                <a:latin typeface="Calibri" panose="020F0502020204030204" pitchFamily="34" charset="0"/>
              </a:rPr>
              <a:t>ve, da znanstvene razlage pojavov/ procesov temeljijo na preverjenih dejstvih in zakonitostih </a:t>
            </a:r>
            <a:endParaRPr lang="sl-SI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loči med znanstvenimi in neznanstvenimi razlagami </a:t>
            </a:r>
          </a:p>
          <a:p>
            <a:r>
              <a:rPr lang="sl-SI" sz="24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7" name="Pravokotnik 6"/>
          <p:cNvSpPr/>
          <p:nvPr/>
        </p:nvSpPr>
        <p:spPr>
          <a:xfrm>
            <a:off x="4490357" y="2605121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loči </a:t>
            </a:r>
            <a:r>
              <a:rPr lang="sl-SI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med znanstvenimi in neznanstvenimi razlagami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pozna </a:t>
            </a:r>
            <a:r>
              <a:rPr lang="sl-SI" sz="2400" dirty="0">
                <a:solidFill>
                  <a:srgbClr val="000000"/>
                </a:solidFill>
                <a:latin typeface="Calibri" panose="020F0502020204030204" pitchFamily="34" charset="0"/>
              </a:rPr>
              <a:t>negativne posledice neznanstvene razlage pojavov/ procesov ter ve, da znanstvene razlage temeljijo na preverjenih dejstvih in zakonitostih, a imajo omejeno področje veljavnosti </a:t>
            </a:r>
          </a:p>
          <a:p>
            <a:r>
              <a:rPr lang="sl-SI" sz="24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0" y="2074771"/>
            <a:ext cx="1894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Osnovna šola</a:t>
            </a:r>
            <a:endParaRPr lang="sl-SI" sz="2400" b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5316582" y="2047865"/>
            <a:ext cx="173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 smtClean="0"/>
              <a:t>Srednja šola</a:t>
            </a:r>
            <a:endParaRPr lang="sl-SI" sz="2400" b="1" dirty="0"/>
          </a:p>
        </p:txBody>
      </p:sp>
      <p:sp>
        <p:nvSpPr>
          <p:cNvPr id="10" name="Pravokotnik 9"/>
          <p:cNvSpPr/>
          <p:nvPr/>
        </p:nvSpPr>
        <p:spPr>
          <a:xfrm>
            <a:off x="0" y="0"/>
            <a:ext cx="9065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Gradniki naravoslovne </a:t>
            </a:r>
            <a:r>
              <a:rPr lang="sl-SI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pismenosti (NAMA POTI)</a:t>
            </a:r>
            <a:r>
              <a:rPr lang="sl-SI" sz="24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5740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0" y="356996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NEZNANSTVENA RAZLAGA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NARAVOSLOVNEGA </a:t>
            </a:r>
            <a:r>
              <a:rPr 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POJAVA</a:t>
            </a:r>
          </a:p>
          <a:p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Slepa bližnjica do lepše (a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„zlagane“)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samopodobe?</a:t>
            </a:r>
            <a:endParaRPr lang="sl-SI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573" y="3575082"/>
            <a:ext cx="1884365" cy="188436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409977">
            <a:off x="5732160" y="3599958"/>
            <a:ext cx="1513225" cy="896534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749014">
            <a:off x="5519551" y="4896372"/>
            <a:ext cx="1219899" cy="72274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409977">
            <a:off x="7438923" y="4111940"/>
            <a:ext cx="928753" cy="550254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957477">
            <a:off x="5677063" y="4259707"/>
            <a:ext cx="1399966" cy="829432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409977">
            <a:off x="8443147" y="4263384"/>
            <a:ext cx="652740" cy="386726"/>
          </a:xfrm>
          <a:prstGeom prst="rect">
            <a:avLst/>
          </a:prstGeom>
        </p:spPr>
      </p:pic>
      <p:sp>
        <p:nvSpPr>
          <p:cNvPr id="16" name="PoljeZBesedilom 15"/>
          <p:cNvSpPr txBox="1"/>
          <p:nvPr/>
        </p:nvSpPr>
        <p:spPr>
          <a:xfrm>
            <a:off x="6037473" y="4346434"/>
            <a:ext cx="136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Praznoverje</a:t>
            </a:r>
            <a:endParaRPr lang="sl-SI" dirty="0"/>
          </a:p>
        </p:txBody>
      </p:sp>
      <p:sp>
        <p:nvSpPr>
          <p:cNvPr id="17" name="PoljeZBesedilom 16"/>
          <p:cNvSpPr txBox="1"/>
          <p:nvPr/>
        </p:nvSpPr>
        <p:spPr>
          <a:xfrm rot="21282094">
            <a:off x="5782248" y="4884426"/>
            <a:ext cx="146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Manipulacija</a:t>
            </a:r>
            <a:endParaRPr lang="sl-SI" dirty="0"/>
          </a:p>
        </p:txBody>
      </p:sp>
      <p:sp>
        <p:nvSpPr>
          <p:cNvPr id="18" name="PoljeZBesedilom 17"/>
          <p:cNvSpPr txBox="1"/>
          <p:nvPr/>
        </p:nvSpPr>
        <p:spPr>
          <a:xfrm rot="21005760">
            <a:off x="6110918" y="3637683"/>
            <a:ext cx="146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Blodnje</a:t>
            </a:r>
          </a:p>
        </p:txBody>
      </p:sp>
      <p:sp>
        <p:nvSpPr>
          <p:cNvPr id="21" name="Pravokotnik 20"/>
          <p:cNvSpPr/>
          <p:nvPr/>
        </p:nvSpPr>
        <p:spPr>
          <a:xfrm rot="21021639">
            <a:off x="7552274" y="4032321"/>
            <a:ext cx="870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err="1" smtClean="0"/>
              <a:t>Pseudo</a:t>
            </a:r>
            <a:endParaRPr lang="sl-SI" dirty="0"/>
          </a:p>
        </p:txBody>
      </p:sp>
      <p:sp>
        <p:nvSpPr>
          <p:cNvPr id="2" name="Pravokotnik 1"/>
          <p:cNvSpPr/>
          <p:nvPr/>
        </p:nvSpPr>
        <p:spPr>
          <a:xfrm>
            <a:off x="0" y="4019249"/>
            <a:ext cx="4158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Pot do vedenja ni 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(bila) lahka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98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179" y="3745563"/>
            <a:ext cx="2143125" cy="214312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409977">
            <a:off x="5467526" y="3770439"/>
            <a:ext cx="1513225" cy="896534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749014">
            <a:off x="5254917" y="5066853"/>
            <a:ext cx="1219899" cy="72274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409977">
            <a:off x="7174289" y="4282421"/>
            <a:ext cx="928753" cy="550254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957477">
            <a:off x="5412429" y="4430188"/>
            <a:ext cx="1399966" cy="829432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409977">
            <a:off x="8178513" y="4433865"/>
            <a:ext cx="652740" cy="386726"/>
          </a:xfrm>
          <a:prstGeom prst="rect">
            <a:avLst/>
          </a:prstGeom>
        </p:spPr>
      </p:pic>
      <p:sp>
        <p:nvSpPr>
          <p:cNvPr id="16" name="PoljeZBesedilom 15"/>
          <p:cNvSpPr txBox="1"/>
          <p:nvPr/>
        </p:nvSpPr>
        <p:spPr>
          <a:xfrm>
            <a:off x="5772839" y="4516915"/>
            <a:ext cx="136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Praznoverje</a:t>
            </a:r>
            <a:endParaRPr lang="sl-SI" dirty="0"/>
          </a:p>
        </p:txBody>
      </p:sp>
      <p:sp>
        <p:nvSpPr>
          <p:cNvPr id="17" name="PoljeZBesedilom 16"/>
          <p:cNvSpPr txBox="1"/>
          <p:nvPr/>
        </p:nvSpPr>
        <p:spPr>
          <a:xfrm rot="21282094">
            <a:off x="5517614" y="5054907"/>
            <a:ext cx="146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Manipulacija</a:t>
            </a:r>
            <a:endParaRPr lang="sl-SI" dirty="0"/>
          </a:p>
        </p:txBody>
      </p:sp>
      <p:sp>
        <p:nvSpPr>
          <p:cNvPr id="18" name="PoljeZBesedilom 17"/>
          <p:cNvSpPr txBox="1"/>
          <p:nvPr/>
        </p:nvSpPr>
        <p:spPr>
          <a:xfrm rot="21005760">
            <a:off x="5846284" y="3808164"/>
            <a:ext cx="1467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Blodnje</a:t>
            </a:r>
          </a:p>
        </p:txBody>
      </p:sp>
      <p:pic>
        <p:nvPicPr>
          <p:cNvPr id="19" name="Slika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8749014">
            <a:off x="2256495" y="4767560"/>
            <a:ext cx="1219899" cy="722748"/>
          </a:xfrm>
          <a:prstGeom prst="rect">
            <a:avLst/>
          </a:prstGeom>
        </p:spPr>
      </p:pic>
      <p:sp>
        <p:nvSpPr>
          <p:cNvPr id="20" name="Pravokotnik 19"/>
          <p:cNvSpPr/>
          <p:nvPr/>
        </p:nvSpPr>
        <p:spPr>
          <a:xfrm rot="21360302">
            <a:off x="2690805" y="4775679"/>
            <a:ext cx="892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Resnica</a:t>
            </a:r>
            <a:endParaRPr lang="sl-SI" dirty="0"/>
          </a:p>
        </p:txBody>
      </p:sp>
      <p:sp>
        <p:nvSpPr>
          <p:cNvPr id="21" name="Pravokotnik 20"/>
          <p:cNvSpPr/>
          <p:nvPr/>
        </p:nvSpPr>
        <p:spPr>
          <a:xfrm rot="21021639">
            <a:off x="7287640" y="4202802"/>
            <a:ext cx="870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err="1" smtClean="0"/>
              <a:t>Pseudo</a:t>
            </a:r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/>
          <a:srcRect l="6301" t="23784" r="6006" b="20957"/>
          <a:stretch/>
        </p:blipFill>
        <p:spPr>
          <a:xfrm>
            <a:off x="1035586" y="2984664"/>
            <a:ext cx="980499" cy="617849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>
                <a:solidFill>
                  <a:srgbClr val="201F1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„Ne </a:t>
            </a:r>
            <a:r>
              <a:rPr lang="sl-SI" sz="2400" dirty="0">
                <a:solidFill>
                  <a:srgbClr val="201F1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glede na to, kako pametna je oseba, ne glede na to, kako elegantna je njegova razlaga, če se ne sklada z </a:t>
            </a:r>
            <a:r>
              <a:rPr lang="sl-SI" sz="2400" dirty="0" smtClean="0">
                <a:solidFill>
                  <a:srgbClr val="201F1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rezultati </a:t>
            </a:r>
            <a:r>
              <a:rPr lang="sl-SI" sz="2400" b="1" dirty="0" smtClean="0">
                <a:solidFill>
                  <a:srgbClr val="201F1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eksperimenta</a:t>
            </a:r>
            <a:r>
              <a:rPr lang="sl-SI" sz="2400" dirty="0">
                <a:solidFill>
                  <a:srgbClr val="201F1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je preprosto </a:t>
            </a:r>
            <a:r>
              <a:rPr lang="sl-SI" sz="2400" dirty="0" smtClean="0">
                <a:solidFill>
                  <a:srgbClr val="201F1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napačna“</a:t>
            </a:r>
            <a:endParaRPr lang="sl-SI" sz="2400" dirty="0"/>
          </a:p>
        </p:txBody>
      </p:sp>
      <p:sp>
        <p:nvSpPr>
          <p:cNvPr id="7" name="Pravokotnik 6"/>
          <p:cNvSpPr/>
          <p:nvPr/>
        </p:nvSpPr>
        <p:spPr>
          <a:xfrm>
            <a:off x="6106331" y="1301858"/>
            <a:ext cx="2752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dirty="0" smtClean="0">
                <a:solidFill>
                  <a:srgbClr val="201F1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„ključ </a:t>
            </a:r>
            <a:r>
              <a:rPr lang="sl-SI" sz="2400" dirty="0">
                <a:solidFill>
                  <a:srgbClr val="201F1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sl-SI" sz="2400" dirty="0" smtClean="0">
                <a:solidFill>
                  <a:srgbClr val="201F1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znanosti“ </a:t>
            </a:r>
            <a:endParaRPr lang="sl-SI" sz="2400" dirty="0"/>
          </a:p>
        </p:txBody>
      </p:sp>
      <p:sp>
        <p:nvSpPr>
          <p:cNvPr id="8" name="Pravokotnik 7"/>
          <p:cNvSpPr/>
          <p:nvPr/>
        </p:nvSpPr>
        <p:spPr>
          <a:xfrm>
            <a:off x="5208621" y="894380"/>
            <a:ext cx="15969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400" u="sng" dirty="0">
                <a:solidFill>
                  <a:srgbClr val="660099"/>
                </a:solidFill>
                <a:latin typeface="arial" panose="020B0604020202020204" pitchFamily="34" charset="0"/>
                <a:hlinkClick r:id="rId6"/>
              </a:rPr>
              <a:t>Richard Feynman</a:t>
            </a:r>
            <a:endParaRPr lang="sl-SI" sz="1400" b="0" i="0" u="sng" dirty="0">
              <a:solidFill>
                <a:srgbClr val="660099"/>
              </a:solidFill>
              <a:effectLst/>
              <a:latin typeface="arial" panose="020B0604020202020204" pitchFamily="34" charset="0"/>
              <a:hlinkClick r:id="rId6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43" y="3530206"/>
            <a:ext cx="1951897" cy="2526567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525468" flipV="1">
            <a:off x="2088231" y="3338200"/>
            <a:ext cx="1679073" cy="994793"/>
          </a:xfrm>
          <a:prstGeom prst="rect">
            <a:avLst/>
          </a:prstGeom>
        </p:spPr>
      </p:pic>
      <p:sp>
        <p:nvSpPr>
          <p:cNvPr id="25" name="Pravokotnik 24"/>
          <p:cNvSpPr/>
          <p:nvPr/>
        </p:nvSpPr>
        <p:spPr>
          <a:xfrm rot="20598947">
            <a:off x="2639525" y="3440802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b="1" dirty="0" smtClean="0"/>
              <a:t>200 C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41036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" y="548639"/>
            <a:ext cx="7211875" cy="480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 flipH="1">
            <a:off x="0" y="5734594"/>
            <a:ext cx="4421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Vit: </a:t>
            </a:r>
            <a:r>
              <a:rPr lang="sl-SI" sz="1200" dirty="0">
                <a:hlinkClick r:id="rId3"/>
              </a:rPr>
              <a:t>http://otroskeprireditve.si/mali-princ/</a:t>
            </a:r>
            <a:r>
              <a:rPr lang="sl-SI" sz="1200" dirty="0" smtClean="0"/>
              <a:t> 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129913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53110"/>
            <a:ext cx="3923396" cy="5143500"/>
          </a:xfrm>
          <a:prstGeom prst="rect">
            <a:avLst/>
          </a:prstGeom>
        </p:spPr>
      </p:pic>
      <p:pic>
        <p:nvPicPr>
          <p:cNvPr id="1026" name="Picture 2" descr="https://ars.els-cdn.com/content/image/1-s2.0-S1888429609700184-gr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58"/>
          <a:stretch/>
        </p:blipFill>
        <p:spPr bwMode="auto">
          <a:xfrm>
            <a:off x="4178935" y="2756263"/>
            <a:ext cx="4867275" cy="250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otnik 6"/>
          <p:cNvSpPr/>
          <p:nvPr/>
        </p:nvSpPr>
        <p:spPr>
          <a:xfrm>
            <a:off x="0" y="5509401"/>
            <a:ext cx="7550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200" dirty="0" smtClean="0"/>
              <a:t>Vir:  </a:t>
            </a:r>
            <a:r>
              <a:rPr lang="sl-SI" sz="1200" dirty="0" smtClean="0">
                <a:hlinkClick r:id="rId4"/>
              </a:rPr>
              <a:t>https</a:t>
            </a:r>
            <a:r>
              <a:rPr lang="sl-SI" sz="1200" dirty="0">
                <a:hlinkClick r:id="rId4"/>
              </a:rPr>
              <a:t>://</a:t>
            </a:r>
            <a:r>
              <a:rPr lang="sl-SI" sz="1200" dirty="0" smtClean="0">
                <a:hlinkClick r:id="rId4"/>
              </a:rPr>
              <a:t>www.sciencedirect.com/science/article/pii/S1888429609700184</a:t>
            </a:r>
            <a:endParaRPr lang="sl-SI" sz="1200" dirty="0" smtClean="0"/>
          </a:p>
          <a:p>
            <a:r>
              <a:rPr lang="sl-SI" sz="1200" dirty="0">
                <a:hlinkClick r:id="rId5"/>
              </a:rPr>
              <a:t>https://www.smithsonianmag.com/smart-news/hubble-space-telescope-gets-another-five-years-life-180959583</a:t>
            </a:r>
            <a:r>
              <a:rPr lang="sl-SI" sz="1200" dirty="0" smtClean="0">
                <a:hlinkClick r:id="rId5"/>
              </a:rPr>
              <a:t>/</a:t>
            </a:r>
            <a:endParaRPr lang="sl-SI" sz="1200" dirty="0" smtClean="0"/>
          </a:p>
          <a:p>
            <a:r>
              <a:rPr lang="sl-SI" sz="1200" dirty="0">
                <a:hlinkClick r:id="rId6"/>
              </a:rPr>
              <a:t>https://i.stack.imgur.com/uL42M.jpg</a:t>
            </a:r>
            <a:endParaRPr lang="sl-SI" sz="1200" dirty="0"/>
          </a:p>
        </p:txBody>
      </p:sp>
      <p:pic>
        <p:nvPicPr>
          <p:cNvPr id="1028" name="Picture 4" descr="https://i.stack.imgur.com/uL42M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3363" r="53714" b="23276"/>
          <a:stretch/>
        </p:blipFill>
        <p:spPr bwMode="auto">
          <a:xfrm>
            <a:off x="5172892" y="195943"/>
            <a:ext cx="2612571" cy="247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0" y="0"/>
            <a:ext cx="5969772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2800" dirty="0" smtClean="0"/>
              <a:t>Kriterij</a:t>
            </a:r>
            <a:r>
              <a:rPr lang="sl-SI" dirty="0" smtClean="0"/>
              <a:t> - </a:t>
            </a:r>
            <a:r>
              <a:rPr lang="sl-SI" sz="2800" dirty="0" smtClean="0"/>
              <a:t>argumentacija</a:t>
            </a:r>
            <a:endParaRPr lang="sl-S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147300"/>
              </p:ext>
            </p:extLst>
          </p:nvPr>
        </p:nvGraphicFramePr>
        <p:xfrm>
          <a:off x="148203" y="583125"/>
          <a:ext cx="8825316" cy="2103120"/>
        </p:xfrm>
        <a:graphic>
          <a:graphicData uri="http://schemas.openxmlformats.org/drawingml/2006/table">
            <a:tbl>
              <a:tblPr firstRow="1" firstCol="1" bandRow="1"/>
              <a:tblGrid>
                <a:gridCol w="4509825">
                  <a:extLst>
                    <a:ext uri="{9D8B030D-6E8A-4147-A177-3AD203B41FA5}">
                      <a16:colId xmlns:a16="http://schemas.microsoft.com/office/drawing/2014/main" val="3950574693"/>
                    </a:ext>
                  </a:extLst>
                </a:gridCol>
                <a:gridCol w="4315491">
                  <a:extLst>
                    <a:ext uri="{9D8B030D-6E8A-4147-A177-3AD203B41FA5}">
                      <a16:colId xmlns:a16="http://schemas.microsoft.com/office/drawing/2014/main" val="3092836235"/>
                    </a:ext>
                  </a:extLst>
                </a:gridCol>
              </a:tblGrid>
              <a:tr h="1640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400" dirty="0">
                          <a:effectLst/>
                        </a:rPr>
                        <a:t>Znanstveno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400" dirty="0">
                          <a:effectLst/>
                        </a:rPr>
                        <a:t>Neznanstveno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891597"/>
                  </a:ext>
                </a:extLst>
              </a:tr>
              <a:tr h="4921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400" dirty="0">
                          <a:effectLst/>
                        </a:rPr>
                        <a:t>Razlaga pojava se sklicuje na naravne zakone/teorije, ki temeljijo na spoznanjih znanstvene stroke.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400" dirty="0">
                          <a:effectLst/>
                        </a:rPr>
                        <a:t>Razlaga pojava se ne sklicuje na naravne zakone/teorije oziroma le te ne temeljijo na spoznanjih znanstvene stroke.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/>
                </a:tc>
                <a:extLst>
                  <a:ext uri="{0D108BD9-81ED-4DB2-BD59-A6C34878D82A}">
                    <a16:rowId xmlns:a16="http://schemas.microsoft.com/office/drawing/2014/main" val="953042725"/>
                  </a:ext>
                </a:extLst>
              </a:tr>
            </a:tbl>
          </a:graphicData>
        </a:graphic>
      </p:graphicFrame>
      <p:sp>
        <p:nvSpPr>
          <p:cNvPr id="7" name="Pravokotnik 6"/>
          <p:cNvSpPr/>
          <p:nvPr/>
        </p:nvSpPr>
        <p:spPr>
          <a:xfrm>
            <a:off x="4618495" y="5761137"/>
            <a:ext cx="4819973" cy="319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400" dirty="0" err="1" smtClean="0"/>
              <a:t>Vir:</a:t>
            </a:r>
            <a:r>
              <a:rPr lang="sl-SI" sz="1400" dirty="0" err="1" smtClean="0">
                <a:hlinkClick r:id="rId3"/>
              </a:rPr>
              <a:t>http</a:t>
            </a:r>
            <a:r>
              <a:rPr lang="sl-SI" sz="1400" dirty="0">
                <a:hlinkClick r:id="rId3"/>
              </a:rPr>
              <a:t>://</a:t>
            </a:r>
            <a:r>
              <a:rPr lang="sl-SI" sz="1400" dirty="0" smtClean="0">
                <a:hlinkClick r:id="rId3"/>
              </a:rPr>
              <a:t>dk.fdv.uni-lj.si/diplomska/</a:t>
            </a:r>
            <a:r>
              <a:rPr lang="sl-SI" sz="1400" dirty="0" err="1" smtClean="0">
                <a:hlinkClick r:id="rId3"/>
              </a:rPr>
              <a:t>pdfs</a:t>
            </a:r>
            <a:r>
              <a:rPr lang="sl-SI" sz="1400" dirty="0" smtClean="0">
                <a:hlinkClick r:id="rId3"/>
              </a:rPr>
              <a:t>/Prislan-Zalika.PDF</a:t>
            </a:r>
            <a:endParaRPr lang="sl-SI" sz="1400" dirty="0" smtClean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969" y="2843705"/>
            <a:ext cx="3797085" cy="1812836"/>
          </a:xfrm>
          <a:prstGeom prst="rect">
            <a:avLst/>
          </a:prstGeom>
        </p:spPr>
      </p:pic>
      <p:sp>
        <p:nvSpPr>
          <p:cNvPr id="10" name="Pravokotnik 9"/>
          <p:cNvSpPr/>
          <p:nvPr/>
        </p:nvSpPr>
        <p:spPr>
          <a:xfrm>
            <a:off x="0" y="5900328"/>
            <a:ext cx="27286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200" dirty="0">
                <a:hlinkClick r:id="rId5"/>
              </a:rPr>
              <a:t>http://www.presek.si/15/902-Strnad.pdf</a:t>
            </a:r>
            <a:endParaRPr lang="sl-SI" sz="1200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777" y="4639722"/>
            <a:ext cx="2677771" cy="349936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355" y="2834776"/>
            <a:ext cx="2724902" cy="1852933"/>
          </a:xfrm>
          <a:prstGeom prst="rect">
            <a:avLst/>
          </a:prstGeom>
        </p:spPr>
      </p:pic>
      <p:cxnSp>
        <p:nvCxnSpPr>
          <p:cNvPr id="14" name="Raven puščični povezovalnik 13"/>
          <p:cNvCxnSpPr/>
          <p:nvPr/>
        </p:nvCxnSpPr>
        <p:spPr>
          <a:xfrm flipV="1">
            <a:off x="2127824" y="4368800"/>
            <a:ext cx="69276" cy="10569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jeZBesedilom 18"/>
          <p:cNvSpPr txBox="1"/>
          <p:nvPr/>
        </p:nvSpPr>
        <p:spPr>
          <a:xfrm>
            <a:off x="1643206" y="5408515"/>
            <a:ext cx="101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/>
              <a:t>t=0,8s </a:t>
            </a:r>
            <a:endParaRPr lang="sl-SI" sz="2400" dirty="0"/>
          </a:p>
        </p:txBody>
      </p:sp>
      <p:cxnSp>
        <p:nvCxnSpPr>
          <p:cNvPr id="20" name="Raven puščični povezovalnik 19"/>
          <p:cNvCxnSpPr/>
          <p:nvPr/>
        </p:nvCxnSpPr>
        <p:spPr>
          <a:xfrm flipV="1">
            <a:off x="6008914" y="4005943"/>
            <a:ext cx="2194560" cy="5660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jeZBesedilom 23"/>
          <p:cNvSpPr txBox="1"/>
          <p:nvPr/>
        </p:nvSpPr>
        <p:spPr>
          <a:xfrm>
            <a:off x="3705368" y="4533851"/>
            <a:ext cx="543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„… kako je možno preiti skozi ritual ognja </a:t>
            </a:r>
            <a:r>
              <a:rPr lang="sl-SI" sz="2400" dirty="0" err="1" smtClean="0"/>
              <a:t>neopečen</a:t>
            </a:r>
            <a:r>
              <a:rPr lang="sl-SI" sz="2400" dirty="0" smtClean="0"/>
              <a:t>, kar znanstveno in fizikalno ni pojasnjeno.</a:t>
            </a:r>
            <a:endParaRPr lang="sl-SI" sz="2400" dirty="0"/>
          </a:p>
        </p:txBody>
      </p:sp>
      <p:sp>
        <p:nvSpPr>
          <p:cNvPr id="28" name="PoljeZBesedilom 27"/>
          <p:cNvSpPr txBox="1"/>
          <p:nvPr/>
        </p:nvSpPr>
        <p:spPr>
          <a:xfrm>
            <a:off x="5841571" y="2800092"/>
            <a:ext cx="3302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Hoja po žerjavici kot ritualni fenomen</a:t>
            </a:r>
            <a:endParaRPr lang="sl-SI" sz="1600" dirty="0"/>
          </a:p>
        </p:txBody>
      </p:sp>
    </p:spTree>
    <p:extLst>
      <p:ext uri="{BB962C8B-B14F-4D97-AF65-F5344CB8AC3E}">
        <p14:creationId xmlns:p14="http://schemas.microsoft.com/office/powerpoint/2010/main" val="386555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0" y="0"/>
            <a:ext cx="5969772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sz="2800" dirty="0" smtClean="0"/>
              <a:t>Kriterij</a:t>
            </a:r>
            <a:r>
              <a:rPr lang="sl-SI" dirty="0" smtClean="0"/>
              <a:t> - </a:t>
            </a:r>
            <a:r>
              <a:rPr lang="sl-SI" sz="2800" dirty="0" smtClean="0"/>
              <a:t>argumentacija</a:t>
            </a:r>
            <a:endParaRPr lang="sl-S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0609"/>
              </p:ext>
            </p:extLst>
          </p:nvPr>
        </p:nvGraphicFramePr>
        <p:xfrm>
          <a:off x="154910" y="551898"/>
          <a:ext cx="8893556" cy="2523744"/>
        </p:xfrm>
        <a:graphic>
          <a:graphicData uri="http://schemas.openxmlformats.org/drawingml/2006/table">
            <a:tbl>
              <a:tblPr firstRow="1" firstCol="1" bandRow="1"/>
              <a:tblGrid>
                <a:gridCol w="4544696">
                  <a:extLst>
                    <a:ext uri="{9D8B030D-6E8A-4147-A177-3AD203B41FA5}">
                      <a16:colId xmlns:a16="http://schemas.microsoft.com/office/drawing/2014/main" val="3950574693"/>
                    </a:ext>
                  </a:extLst>
                </a:gridCol>
                <a:gridCol w="4348860">
                  <a:extLst>
                    <a:ext uri="{9D8B030D-6E8A-4147-A177-3AD203B41FA5}">
                      <a16:colId xmlns:a16="http://schemas.microsoft.com/office/drawing/2014/main" val="3092836235"/>
                    </a:ext>
                  </a:extLst>
                </a:gridCol>
              </a:tblGrid>
              <a:tr h="1640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400" dirty="0">
                          <a:effectLst/>
                        </a:rPr>
                        <a:t>Znanstveno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400" dirty="0">
                          <a:effectLst/>
                        </a:rPr>
                        <a:t>Neznanstveno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891597"/>
                  </a:ext>
                </a:extLst>
              </a:tr>
              <a:tr h="5057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400" dirty="0">
                          <a:effectLst/>
                        </a:rPr>
                        <a:t>Razlaga pojava temelji na dosledni interpretaciji poštenega poskusa/raziskave.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l-SI" sz="2400" dirty="0">
                          <a:effectLst/>
                        </a:rPr>
                        <a:t>Razlaga pojava temelji na nedosledni interpretaciji poskusa/raziskave oziroma pri poskusu/raziskavi niso upoštevani ključni dejavniki.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56" marR="58356" marT="0" marB="0"/>
                </a:tc>
                <a:extLst>
                  <a:ext uri="{0D108BD9-81ED-4DB2-BD59-A6C34878D82A}">
                    <a16:rowId xmlns:a16="http://schemas.microsoft.com/office/drawing/2014/main" val="1817219897"/>
                  </a:ext>
                </a:extLst>
              </a:tr>
            </a:tbl>
          </a:graphicData>
        </a:graphic>
      </p:graphicFrame>
      <p:pic>
        <p:nvPicPr>
          <p:cNvPr id="4" name="Picture 2" descr="Chart: temp versus humidity with different kinds of snowflak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890" y="3175939"/>
            <a:ext cx="2776928" cy="212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0" y="544721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Vir: </a:t>
            </a:r>
            <a:r>
              <a:rPr lang="sl-SI" sz="1200" dirty="0">
                <a:hlinkClick r:id="rId4"/>
              </a:rPr>
              <a:t>https://</a:t>
            </a:r>
            <a:r>
              <a:rPr lang="sl-SI" sz="1200" dirty="0" smtClean="0">
                <a:hlinkClick r:id="rId4"/>
              </a:rPr>
              <a:t>phys.org/news/2011-12-snowflake-science-physicist-snowflakes-thin.html</a:t>
            </a:r>
            <a:endParaRPr lang="sl-SI" sz="1200" dirty="0" smtClean="0"/>
          </a:p>
          <a:p>
            <a:r>
              <a:rPr lang="sl-SI" sz="1200" dirty="0">
                <a:hlinkClick r:id="rId5"/>
              </a:rPr>
              <a:t>https://kvarkadabra.net/2001/02/naj-snezi</a:t>
            </a:r>
            <a:r>
              <a:rPr lang="sl-SI" sz="1200" dirty="0" smtClean="0">
                <a:hlinkClick r:id="rId5"/>
              </a:rPr>
              <a:t>/</a:t>
            </a:r>
            <a:endParaRPr lang="sl-SI" sz="1200" dirty="0" smtClean="0"/>
          </a:p>
          <a:p>
            <a:r>
              <a:rPr lang="sl-SI" sz="1200" dirty="0">
                <a:hlinkClick r:id="rId6"/>
              </a:rPr>
              <a:t>http://will-flourish.blogspot.com/2008/11/i-believe-many-of-you-have-heard-about.html</a:t>
            </a:r>
            <a:endParaRPr lang="sl-SI" sz="1200" dirty="0"/>
          </a:p>
          <a:p>
            <a:endParaRPr lang="sl-SI" sz="1200" dirty="0"/>
          </a:p>
        </p:txBody>
      </p:sp>
      <p:sp>
        <p:nvSpPr>
          <p:cNvPr id="8" name="Pravokotnik 7"/>
          <p:cNvSpPr/>
          <p:nvPr/>
        </p:nvSpPr>
        <p:spPr>
          <a:xfrm>
            <a:off x="1132764" y="371986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400" dirty="0" smtClean="0"/>
              <a:t>- „ali je srce </a:t>
            </a:r>
            <a:r>
              <a:rPr lang="sl-SI" sz="2400" dirty="0"/>
              <a:t>opazovalca napolnjeno s hvaležnostjo ali z </a:t>
            </a:r>
            <a:r>
              <a:rPr lang="sl-SI" sz="2400" dirty="0" smtClean="0"/>
              <a:t>jezo“?</a:t>
            </a:r>
            <a:endParaRPr lang="sl-SI" sz="24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95535" y="3220380"/>
            <a:ext cx="4712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/>
              <a:t>Na nastanek in obliko snežink vpliva </a:t>
            </a:r>
            <a:endParaRPr lang="sl-SI" sz="24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1146412" y="4684189"/>
            <a:ext cx="5408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- temperatura, tlak, vlažnost,…?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01197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3841" t="5038" b="4748"/>
          <a:stretch/>
        </p:blipFill>
        <p:spPr>
          <a:xfrm>
            <a:off x="5702553" y="1983783"/>
            <a:ext cx="2945502" cy="1821135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258781" y="1299202"/>
            <a:ext cx="2087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dirty="0" err="1">
                <a:solidFill>
                  <a:srgbClr val="000000"/>
                </a:solidFill>
                <a:latin typeface="Linux Libertine"/>
              </a:rPr>
              <a:t>Galileo</a:t>
            </a:r>
            <a:r>
              <a:rPr lang="sl-SI" sz="2400" dirty="0">
                <a:solidFill>
                  <a:srgbClr val="000000"/>
                </a:solidFill>
                <a:latin typeface="Linux Libertine"/>
              </a:rPr>
              <a:t> </a:t>
            </a:r>
            <a:r>
              <a:rPr lang="sl-SI" sz="2400" dirty="0" err="1">
                <a:solidFill>
                  <a:srgbClr val="000000"/>
                </a:solidFill>
                <a:latin typeface="Linux Libertine"/>
              </a:rPr>
              <a:t>Galilei</a:t>
            </a:r>
            <a:endParaRPr lang="sl-SI" sz="2400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pic>
        <p:nvPicPr>
          <p:cNvPr id="2050" name="Picture 2" descr="Galileo Galilei's sketch of what he called the 'triple nature' of Saturn. : News Phot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" t="32278" r="70145" b="32723"/>
          <a:stretch/>
        </p:blipFill>
        <p:spPr bwMode="auto">
          <a:xfrm>
            <a:off x="409492" y="1846725"/>
            <a:ext cx="1839818" cy="94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0" y="5745164"/>
            <a:ext cx="30750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200" dirty="0" smtClean="0"/>
              <a:t>Vir: </a:t>
            </a:r>
            <a:r>
              <a:rPr lang="sl-SI" sz="1200" dirty="0" smtClean="0">
                <a:hlinkClick r:id="rId5"/>
              </a:rPr>
              <a:t>https</a:t>
            </a:r>
            <a:r>
              <a:rPr lang="sl-SI" sz="1200" dirty="0">
                <a:hlinkClick r:id="rId5"/>
              </a:rPr>
              <a:t>://arxiv.org/pdf/physics/0508199.pdf</a:t>
            </a:r>
            <a:endParaRPr lang="sl-SI" sz="1200" dirty="0"/>
          </a:p>
        </p:txBody>
      </p:sp>
      <p:sp>
        <p:nvSpPr>
          <p:cNvPr id="2" name="Pravokotnik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 smtClean="0"/>
              <a:t>Pristranskost pri interpretaciji rezultatov eksperimenta</a:t>
            </a:r>
            <a:endParaRPr lang="sl-SI" dirty="0"/>
          </a:p>
        </p:txBody>
      </p:sp>
      <p:pic>
        <p:nvPicPr>
          <p:cNvPr id="9" name="Picture 4" descr="https://upload.wikimedia.org/wikipedia/commons/thumb/1/1c/Blondlot_N-rays.png/220px-Blondlot_N-ray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906" y="2014509"/>
            <a:ext cx="2455047" cy="325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avokotnik 9"/>
          <p:cNvSpPr/>
          <p:nvPr/>
        </p:nvSpPr>
        <p:spPr>
          <a:xfrm>
            <a:off x="3219733" y="1320709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400" dirty="0" smtClean="0">
                <a:solidFill>
                  <a:srgbClr val="000000"/>
                </a:solidFill>
                <a:latin typeface="Linux Libertine"/>
              </a:rPr>
              <a:t>Žarki N</a:t>
            </a:r>
            <a:endParaRPr lang="sl-SI" sz="2400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5098942" y="4857143"/>
            <a:ext cx="2789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Prosper-René </a:t>
            </a:r>
            <a:r>
              <a:rPr lang="en-US" b="1" dirty="0" err="1">
                <a:solidFill>
                  <a:srgbClr val="222222"/>
                </a:solidFill>
                <a:latin typeface="Arial" panose="020B0604020202020204" pitchFamily="34" charset="0"/>
              </a:rPr>
              <a:t>Blondlot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5046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1386</TotalTime>
  <Words>727</Words>
  <Application>Microsoft Office PowerPoint</Application>
  <PresentationFormat>Diaprojekcija na zaslonu (4:3)</PresentationFormat>
  <Paragraphs>112</Paragraphs>
  <Slides>13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20" baseType="lpstr">
      <vt:lpstr>Arial</vt:lpstr>
      <vt:lpstr>Arial</vt:lpstr>
      <vt:lpstr>Calibri</vt:lpstr>
      <vt:lpstr>Calibri Light</vt:lpstr>
      <vt:lpstr>Linux Libertine</vt:lpstr>
      <vt:lpstr>Times New Roman</vt:lpstr>
      <vt:lpstr>Officeova tema</vt:lpstr>
      <vt:lpstr>KRITERIJI ZNANSTVENE IN NEZNANSTVENE RAZLAGE NARAVOSLOVNEGA POJAVA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Arial 26 pt, bold</dc:title>
  <dc:creator>Zvonka Kos</dc:creator>
  <cp:lastModifiedBy>Jaka Banko</cp:lastModifiedBy>
  <cp:revision>85</cp:revision>
  <dcterms:created xsi:type="dcterms:W3CDTF">2017-08-16T10:43:35Z</dcterms:created>
  <dcterms:modified xsi:type="dcterms:W3CDTF">2019-10-22T20:31:44Z</dcterms:modified>
</cp:coreProperties>
</file>